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5"/>
  </p:notesMasterIdLst>
  <p:sldIdLst>
    <p:sldId id="4286" r:id="rId5"/>
    <p:sldId id="4710" r:id="rId6"/>
    <p:sldId id="4704" r:id="rId7"/>
    <p:sldId id="4655" r:id="rId8"/>
    <p:sldId id="4667" r:id="rId9"/>
    <p:sldId id="4711" r:id="rId10"/>
    <p:sldId id="4421" r:id="rId11"/>
    <p:sldId id="4623" r:id="rId12"/>
    <p:sldId id="4624" r:id="rId13"/>
    <p:sldId id="264" r:id="rId14"/>
    <p:sldId id="4733" r:id="rId15"/>
    <p:sldId id="297" r:id="rId16"/>
    <p:sldId id="4621" r:id="rId17"/>
    <p:sldId id="4669" r:id="rId18"/>
    <p:sldId id="4732" r:id="rId19"/>
    <p:sldId id="4387" r:id="rId20"/>
    <p:sldId id="4724" r:id="rId21"/>
    <p:sldId id="4725" r:id="rId22"/>
    <p:sldId id="4726" r:id="rId23"/>
    <p:sldId id="4727" r:id="rId24"/>
    <p:sldId id="4676" r:id="rId25"/>
    <p:sldId id="4656" r:id="rId26"/>
    <p:sldId id="4657" r:id="rId27"/>
    <p:sldId id="4685" r:id="rId28"/>
    <p:sldId id="4659" r:id="rId29"/>
    <p:sldId id="4603" r:id="rId30"/>
    <p:sldId id="4620" r:id="rId31"/>
    <p:sldId id="4712" r:id="rId32"/>
    <p:sldId id="4713" r:id="rId33"/>
    <p:sldId id="4688" r:id="rId34"/>
    <p:sldId id="4287" r:id="rId35"/>
    <p:sldId id="4701" r:id="rId36"/>
    <p:sldId id="4698" r:id="rId37"/>
    <p:sldId id="4658" r:id="rId38"/>
    <p:sldId id="4714" r:id="rId39"/>
    <p:sldId id="4716" r:id="rId40"/>
    <p:sldId id="4699" r:id="rId41"/>
    <p:sldId id="4715" r:id="rId42"/>
    <p:sldId id="4720" r:id="rId43"/>
    <p:sldId id="4640" r:id="rId44"/>
    <p:sldId id="4719" r:id="rId45"/>
    <p:sldId id="300" r:id="rId46"/>
    <p:sldId id="4717" r:id="rId47"/>
    <p:sldId id="4718" r:id="rId48"/>
    <p:sldId id="4691" r:id="rId49"/>
    <p:sldId id="4694" r:id="rId50"/>
    <p:sldId id="4695" r:id="rId51"/>
    <p:sldId id="4696" r:id="rId52"/>
    <p:sldId id="4734" r:id="rId53"/>
    <p:sldId id="4601" r:id="rId54"/>
    <p:sldId id="4622" r:id="rId55"/>
    <p:sldId id="4709" r:id="rId56"/>
    <p:sldId id="4721" r:id="rId57"/>
    <p:sldId id="4722" r:id="rId58"/>
    <p:sldId id="4615" r:id="rId59"/>
    <p:sldId id="4616" r:id="rId60"/>
    <p:sldId id="4723" r:id="rId61"/>
    <p:sldId id="4735" r:id="rId62"/>
    <p:sldId id="4664" r:id="rId63"/>
    <p:sldId id="4594" r:id="rId64"/>
    <p:sldId id="4625" r:id="rId65"/>
    <p:sldId id="4702" r:id="rId66"/>
    <p:sldId id="4705" r:id="rId67"/>
    <p:sldId id="4706" r:id="rId68"/>
    <p:sldId id="4707" r:id="rId69"/>
    <p:sldId id="4708" r:id="rId70"/>
    <p:sldId id="4593" r:id="rId71"/>
    <p:sldId id="4683" r:id="rId72"/>
    <p:sldId id="4595" r:id="rId73"/>
    <p:sldId id="4728" r:id="rId74"/>
    <p:sldId id="4729" r:id="rId75"/>
    <p:sldId id="4614" r:id="rId76"/>
    <p:sldId id="4700" r:id="rId77"/>
    <p:sldId id="4681" r:id="rId78"/>
    <p:sldId id="4703" r:id="rId79"/>
    <p:sldId id="4680" r:id="rId80"/>
    <p:sldId id="4730" r:id="rId81"/>
    <p:sldId id="4646" r:id="rId82"/>
    <p:sldId id="4731" r:id="rId83"/>
    <p:sldId id="426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28B99FB0-45D6-1737-2B53-DD1F8C0DDEBD}" name="ana.perandres" initials="an" userId="S::ana.perandres_ageinglab.org#ext#@fhmuenster183.onmicrosoft.com::528ad3fd-f3fc-439c-8c63-f0cdc9e8b135" providerId="AD"/>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000000"/>
    <a:srgbClr val="FED100"/>
    <a:srgbClr val="85D2E1"/>
    <a:srgbClr val="FFD100"/>
    <a:srgbClr val="28AF95"/>
    <a:srgbClr val="70B2BE"/>
    <a:srgbClr val="8CBF4B"/>
    <a:srgbClr val="1BA19A"/>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E49B0-CA66-45B6-975E-833E67F37B2F}" v="16" dt="2022-06-09T14:06:27.410"/>
    <p1510:client id="{1DD884F5-D20D-4250-A11E-C2E46E537001}" v="169" dt="2022-06-09T14:20:37.591"/>
    <p1510:client id="{383DCE24-C2AA-4A5A-920C-88132F71E222}" v="1" dt="2022-06-09T14:07:20.025"/>
    <p1510:client id="{57D31C44-EC25-4481-BB31-E4505816E3FD}" v="20" dt="2022-06-09T13:58:06.524"/>
    <p1510:client id="{6638C01D-AB11-44DE-B924-6D9B53AFD9BB}" v="4" dt="2022-06-10T09:00:37.329"/>
    <p1510:client id="{96E800C3-B2C5-408E-80D0-D4DDCEDC0124}" v="27" dt="2022-06-10T09:01:16.773"/>
    <p1510:client id="{DE6D75E6-A8C9-4D37-BAC0-E989FD76763A}" v="136" dt="2022-06-09T14:19:26.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en-GB" sz="1600" b="1">
              <a:solidFill>
                <a:srgbClr val="1188A3"/>
              </a:solidFill>
            </a:rPr>
            <a:t>Physiological, psychological changes in elderly </a:t>
          </a: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en-GB" sz="1600" b="1">
              <a:solidFill>
                <a:srgbClr val="1188A3"/>
              </a:solidFill>
            </a:rPr>
            <a:t>Nutritional status in elderly </a:t>
          </a: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en-GB" sz="1600" b="1">
              <a:solidFill>
                <a:srgbClr val="1188A3"/>
              </a:solidFill>
            </a:rPr>
            <a:t>Innovative foods &amp; services </a:t>
          </a: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5065" custLinFactNeighborY="8512"/>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15ADB-F9B2-43E2-BC12-4DC8D68062E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GB"/>
        </a:p>
      </dgm:t>
    </dgm:pt>
    <dgm:pt modelId="{4D63278A-A984-41F9-8D8A-9C0194B4949B}">
      <dgm:prSet phldrT="[Text]"/>
      <dgm:spPr/>
      <dgm:t>
        <a:bodyPr/>
        <a:lstStyle/>
        <a:p>
          <a:r>
            <a:rPr lang="en-GB"/>
            <a:t>Healthy</a:t>
          </a:r>
        </a:p>
      </dgm:t>
    </dgm:pt>
    <dgm:pt modelId="{E3A6D2A1-D212-4871-A2D2-97467D268BB4}" type="parTrans" cxnId="{B38CEDBC-3BB6-4A64-8E44-6C9BC38D1590}">
      <dgm:prSet/>
      <dgm:spPr/>
      <dgm:t>
        <a:bodyPr/>
        <a:lstStyle/>
        <a:p>
          <a:endParaRPr lang="en-GB"/>
        </a:p>
      </dgm:t>
    </dgm:pt>
    <dgm:pt modelId="{EB2BE3C2-55AF-4976-8A18-6CC240BF953D}" type="sibTrans" cxnId="{B38CEDBC-3BB6-4A64-8E44-6C9BC38D1590}">
      <dgm:prSet/>
      <dgm:spPr/>
      <dgm:t>
        <a:bodyPr/>
        <a:lstStyle/>
        <a:p>
          <a:endParaRPr lang="en-GB"/>
        </a:p>
      </dgm:t>
    </dgm:pt>
    <dgm:pt modelId="{D90057D6-657C-4817-9FA9-6437143A3261}">
      <dgm:prSet phldrT="[Text]"/>
      <dgm:spPr/>
      <dgm:t>
        <a:bodyPr/>
        <a:lstStyle/>
        <a:p>
          <a:r>
            <a:rPr lang="en-GB"/>
            <a:t>Unhealthy</a:t>
          </a:r>
        </a:p>
      </dgm:t>
    </dgm:pt>
    <dgm:pt modelId="{7645BDDA-80AC-4601-B321-584AC398600E}" type="parTrans" cxnId="{1AFF506D-45A0-4156-BF28-32F5DF39BC22}">
      <dgm:prSet/>
      <dgm:spPr/>
      <dgm:t>
        <a:bodyPr/>
        <a:lstStyle/>
        <a:p>
          <a:endParaRPr lang="en-GB"/>
        </a:p>
      </dgm:t>
    </dgm:pt>
    <dgm:pt modelId="{CBC690AD-2B38-41BF-82DD-5D91AA6EE0F1}" type="sibTrans" cxnId="{1AFF506D-45A0-4156-BF28-32F5DF39BC22}">
      <dgm:prSet/>
      <dgm:spPr/>
      <dgm:t>
        <a:bodyPr/>
        <a:lstStyle/>
        <a:p>
          <a:endParaRPr lang="en-GB"/>
        </a:p>
      </dgm:t>
    </dgm:pt>
    <dgm:pt modelId="{8BB99167-D40B-4C42-ABB0-5C01DE5BDECC}">
      <dgm:prSet phldrT="[Text]" custT="1"/>
      <dgm:spPr/>
      <dgm:t>
        <a:bodyPr/>
        <a:lstStyle/>
        <a:p>
          <a:r>
            <a:rPr lang="en-GB" sz="2000" b="1"/>
            <a:t>Product Novelty</a:t>
          </a:r>
        </a:p>
      </dgm:t>
    </dgm:pt>
    <dgm:pt modelId="{E629575D-70D8-493E-AACB-52B80F0F3B56}" type="parTrans" cxnId="{10C9B73F-8625-4345-8E20-8B18DF9FD556}">
      <dgm:prSet/>
      <dgm:spPr/>
      <dgm:t>
        <a:bodyPr/>
        <a:lstStyle/>
        <a:p>
          <a:endParaRPr lang="en-GB"/>
        </a:p>
      </dgm:t>
    </dgm:pt>
    <dgm:pt modelId="{4AD8BC6A-1309-47BD-AB17-069A9F266360}" type="sibTrans" cxnId="{10C9B73F-8625-4345-8E20-8B18DF9FD556}">
      <dgm:prSet/>
      <dgm:spPr/>
      <dgm:t>
        <a:bodyPr/>
        <a:lstStyle/>
        <a:p>
          <a:endParaRPr lang="en-GB"/>
        </a:p>
      </dgm:t>
    </dgm:pt>
    <dgm:pt modelId="{57B1B3CB-3428-4956-B5B7-ACC35276DDE3}">
      <dgm:prSet phldrT="[Text]"/>
      <dgm:spPr/>
      <dgm:t>
        <a:bodyPr/>
        <a:lstStyle/>
        <a:p>
          <a:r>
            <a:rPr lang="en-GB"/>
            <a:t>Novel</a:t>
          </a:r>
        </a:p>
      </dgm:t>
    </dgm:pt>
    <dgm:pt modelId="{FB835917-B18B-4991-8CDD-C4E26CF494EE}" type="parTrans" cxnId="{ED5E3D64-44E7-43A3-AA50-77A28DD43435}">
      <dgm:prSet/>
      <dgm:spPr/>
      <dgm:t>
        <a:bodyPr/>
        <a:lstStyle/>
        <a:p>
          <a:endParaRPr lang="en-GB"/>
        </a:p>
      </dgm:t>
    </dgm:pt>
    <dgm:pt modelId="{A0B01A3F-16A8-4DCC-8F6A-2E18FBE5898D}" type="sibTrans" cxnId="{ED5E3D64-44E7-43A3-AA50-77A28DD43435}">
      <dgm:prSet/>
      <dgm:spPr/>
      <dgm:t>
        <a:bodyPr/>
        <a:lstStyle/>
        <a:p>
          <a:endParaRPr lang="en-GB"/>
        </a:p>
      </dgm:t>
    </dgm:pt>
    <dgm:pt modelId="{5EE353EC-8BCF-4355-8ECC-2179B475028E}">
      <dgm:prSet phldrT="[Text]"/>
      <dgm:spPr/>
      <dgm:t>
        <a:bodyPr/>
        <a:lstStyle/>
        <a:p>
          <a:r>
            <a:rPr lang="en-GB"/>
            <a:t>Traditional</a:t>
          </a:r>
        </a:p>
      </dgm:t>
    </dgm:pt>
    <dgm:pt modelId="{7A065DB0-ED4E-4CFC-9833-BDD8D3E92E48}" type="parTrans" cxnId="{950F8B1D-E98E-4D5E-A806-9FE5927F698C}">
      <dgm:prSet/>
      <dgm:spPr/>
      <dgm:t>
        <a:bodyPr/>
        <a:lstStyle/>
        <a:p>
          <a:endParaRPr lang="en-GB"/>
        </a:p>
      </dgm:t>
    </dgm:pt>
    <dgm:pt modelId="{44727AEE-AE39-4AB7-A78F-809236377BD3}" type="sibTrans" cxnId="{950F8B1D-E98E-4D5E-A806-9FE5927F698C}">
      <dgm:prSet/>
      <dgm:spPr/>
      <dgm:t>
        <a:bodyPr/>
        <a:lstStyle/>
        <a:p>
          <a:endParaRPr lang="en-GB"/>
        </a:p>
      </dgm:t>
    </dgm:pt>
    <dgm:pt modelId="{0CAA69A0-6EE7-4070-9452-99D895A3BFE4}">
      <dgm:prSet phldrT="[Text]" custT="1"/>
      <dgm:spPr/>
      <dgm:t>
        <a:bodyPr/>
        <a:lstStyle/>
        <a:p>
          <a:r>
            <a:rPr lang="en-GB" sz="2000" b="1"/>
            <a:t>Product Type</a:t>
          </a:r>
        </a:p>
      </dgm:t>
    </dgm:pt>
    <dgm:pt modelId="{B280F311-F473-4BF1-A7C8-4AF53B537814}" type="parTrans" cxnId="{B4BF4912-17A3-4B87-A05B-3DDE4031CFF5}">
      <dgm:prSet/>
      <dgm:spPr/>
      <dgm:t>
        <a:bodyPr/>
        <a:lstStyle/>
        <a:p>
          <a:endParaRPr lang="en-GB"/>
        </a:p>
      </dgm:t>
    </dgm:pt>
    <dgm:pt modelId="{1F0D0B3E-15E2-4A42-BBB0-6F80FC749D7C}" type="sibTrans" cxnId="{B4BF4912-17A3-4B87-A05B-3DDE4031CFF5}">
      <dgm:prSet/>
      <dgm:spPr/>
      <dgm:t>
        <a:bodyPr/>
        <a:lstStyle/>
        <a:p>
          <a:endParaRPr lang="en-GB"/>
        </a:p>
      </dgm:t>
    </dgm:pt>
    <dgm:pt modelId="{5534F046-B59C-4E78-9387-8C94634749AB}">
      <dgm:prSet phldrT="[Text]"/>
      <dgm:spPr/>
      <dgm:t>
        <a:bodyPr/>
        <a:lstStyle/>
        <a:p>
          <a:r>
            <a:rPr lang="en-GB"/>
            <a:t>Meal</a:t>
          </a:r>
        </a:p>
      </dgm:t>
    </dgm:pt>
    <dgm:pt modelId="{FF15D803-3C01-4A67-B239-E09744D03776}" type="parTrans" cxnId="{7C673F47-805B-4B77-A8FF-E13BC928BDBB}">
      <dgm:prSet/>
      <dgm:spPr/>
      <dgm:t>
        <a:bodyPr/>
        <a:lstStyle/>
        <a:p>
          <a:endParaRPr lang="en-GB"/>
        </a:p>
      </dgm:t>
    </dgm:pt>
    <dgm:pt modelId="{82E06098-11E1-4EEE-9E97-66564F514D83}" type="sibTrans" cxnId="{7C673F47-805B-4B77-A8FF-E13BC928BDBB}">
      <dgm:prSet/>
      <dgm:spPr/>
      <dgm:t>
        <a:bodyPr/>
        <a:lstStyle/>
        <a:p>
          <a:endParaRPr lang="en-GB"/>
        </a:p>
      </dgm:t>
    </dgm:pt>
    <dgm:pt modelId="{FC74748A-D843-4351-BA15-3AC681DCB12D}">
      <dgm:prSet phldrT="[Text]"/>
      <dgm:spPr/>
      <dgm:t>
        <a:bodyPr/>
        <a:lstStyle/>
        <a:p>
          <a:r>
            <a:rPr lang="en-GB"/>
            <a:t>Snack</a:t>
          </a:r>
        </a:p>
      </dgm:t>
    </dgm:pt>
    <dgm:pt modelId="{CFBB391B-8D31-4E93-A995-480D93632882}" type="parTrans" cxnId="{A56D8FDC-2E69-4A9E-A540-EB57BF7DB2A4}">
      <dgm:prSet/>
      <dgm:spPr/>
      <dgm:t>
        <a:bodyPr/>
        <a:lstStyle/>
        <a:p>
          <a:endParaRPr lang="en-GB"/>
        </a:p>
      </dgm:t>
    </dgm:pt>
    <dgm:pt modelId="{774C049E-A58E-4276-AF90-9F4A1D786069}" type="sibTrans" cxnId="{A56D8FDC-2E69-4A9E-A540-EB57BF7DB2A4}">
      <dgm:prSet/>
      <dgm:spPr/>
      <dgm:t>
        <a:bodyPr/>
        <a:lstStyle/>
        <a:p>
          <a:endParaRPr lang="en-GB"/>
        </a:p>
      </dgm:t>
    </dgm:pt>
    <dgm:pt modelId="{D7057333-F953-4CB9-837A-01D6D5F876B8}">
      <dgm:prSet phldrT="[Text]" custT="1"/>
      <dgm:spPr/>
      <dgm:t>
        <a:bodyPr/>
        <a:lstStyle/>
        <a:p>
          <a:pPr>
            <a:buNone/>
          </a:pPr>
          <a:r>
            <a:rPr lang="en-GB" sz="2000" b="1"/>
            <a:t>Product Healthiness </a:t>
          </a:r>
        </a:p>
      </dgm:t>
    </dgm:pt>
    <dgm:pt modelId="{D9F15B61-5C4E-4E91-B454-BC47DC35A02A}" type="sibTrans" cxnId="{8E5FFD40-A8E1-417A-A2A3-7233C49B558B}">
      <dgm:prSet/>
      <dgm:spPr/>
      <dgm:t>
        <a:bodyPr/>
        <a:lstStyle/>
        <a:p>
          <a:endParaRPr lang="en-GB"/>
        </a:p>
      </dgm:t>
    </dgm:pt>
    <dgm:pt modelId="{5C439522-6AAE-4BDF-8C27-08158165D944}" type="parTrans" cxnId="{8E5FFD40-A8E1-417A-A2A3-7233C49B558B}">
      <dgm:prSet/>
      <dgm:spPr/>
      <dgm:t>
        <a:bodyPr/>
        <a:lstStyle/>
        <a:p>
          <a:endParaRPr lang="en-GB"/>
        </a:p>
      </dgm:t>
    </dgm:pt>
    <dgm:pt modelId="{82881B8D-5C19-4B1D-976F-E73BF73475BF}" type="pres">
      <dgm:prSet presAssocID="{2DD15ADB-F9B2-43E2-BC12-4DC8D68062ED}" presName="Name0" presStyleCnt="0">
        <dgm:presLayoutVars>
          <dgm:dir/>
          <dgm:animLvl val="lvl"/>
          <dgm:resizeHandles val="exact"/>
        </dgm:presLayoutVars>
      </dgm:prSet>
      <dgm:spPr/>
    </dgm:pt>
    <dgm:pt modelId="{759613A4-1B97-4B07-BD8D-D2FABC7D4C35}" type="pres">
      <dgm:prSet presAssocID="{0CAA69A0-6EE7-4070-9452-99D895A3BFE4}" presName="boxAndChildren" presStyleCnt="0"/>
      <dgm:spPr/>
    </dgm:pt>
    <dgm:pt modelId="{23583086-53FD-44E1-8EA5-498ADDDB2305}" type="pres">
      <dgm:prSet presAssocID="{0CAA69A0-6EE7-4070-9452-99D895A3BFE4}" presName="parentTextBox" presStyleLbl="node1" presStyleIdx="0" presStyleCnt="3"/>
      <dgm:spPr/>
    </dgm:pt>
    <dgm:pt modelId="{1F33CF4E-A5CB-4CF5-AA6D-F44625F3B0F4}" type="pres">
      <dgm:prSet presAssocID="{0CAA69A0-6EE7-4070-9452-99D895A3BFE4}" presName="entireBox" presStyleLbl="node1" presStyleIdx="0" presStyleCnt="3"/>
      <dgm:spPr/>
    </dgm:pt>
    <dgm:pt modelId="{C5F1F6A9-1223-4E5F-8C74-308CE6B77035}" type="pres">
      <dgm:prSet presAssocID="{0CAA69A0-6EE7-4070-9452-99D895A3BFE4}" presName="descendantBox" presStyleCnt="0"/>
      <dgm:spPr/>
    </dgm:pt>
    <dgm:pt modelId="{BAA1B200-56A8-4E85-880A-958AA00C17BF}" type="pres">
      <dgm:prSet presAssocID="{5534F046-B59C-4E78-9387-8C94634749AB}" presName="childTextBox" presStyleLbl="fgAccFollowNode1" presStyleIdx="0" presStyleCnt="6">
        <dgm:presLayoutVars>
          <dgm:bulletEnabled val="1"/>
        </dgm:presLayoutVars>
      </dgm:prSet>
      <dgm:spPr/>
    </dgm:pt>
    <dgm:pt modelId="{2E993E01-3FC1-45C9-9AAB-2C21B903CFC5}" type="pres">
      <dgm:prSet presAssocID="{FC74748A-D843-4351-BA15-3AC681DCB12D}" presName="childTextBox" presStyleLbl="fgAccFollowNode1" presStyleIdx="1" presStyleCnt="6">
        <dgm:presLayoutVars>
          <dgm:bulletEnabled val="1"/>
        </dgm:presLayoutVars>
      </dgm:prSet>
      <dgm:spPr/>
    </dgm:pt>
    <dgm:pt modelId="{70EDE6EB-9D6C-4CBC-B405-E3F7283EEAB1}" type="pres">
      <dgm:prSet presAssocID="{4AD8BC6A-1309-47BD-AB17-069A9F266360}" presName="sp" presStyleCnt="0"/>
      <dgm:spPr/>
    </dgm:pt>
    <dgm:pt modelId="{39F2608F-E6F8-4041-B22D-2076C1BBBFF4}" type="pres">
      <dgm:prSet presAssocID="{8BB99167-D40B-4C42-ABB0-5C01DE5BDECC}" presName="arrowAndChildren" presStyleCnt="0"/>
      <dgm:spPr/>
    </dgm:pt>
    <dgm:pt modelId="{8E2E87D3-DC85-474C-AF03-5A38C996D6FA}" type="pres">
      <dgm:prSet presAssocID="{8BB99167-D40B-4C42-ABB0-5C01DE5BDECC}" presName="parentTextArrow" presStyleLbl="node1" presStyleIdx="0" presStyleCnt="3"/>
      <dgm:spPr/>
    </dgm:pt>
    <dgm:pt modelId="{B11DF671-F213-4D72-BF52-548A8E2F4F5E}" type="pres">
      <dgm:prSet presAssocID="{8BB99167-D40B-4C42-ABB0-5C01DE5BDECC}" presName="arrow" presStyleLbl="node1" presStyleIdx="1" presStyleCnt="3" custLinFactNeighborY="-2420"/>
      <dgm:spPr/>
    </dgm:pt>
    <dgm:pt modelId="{4E894403-4E27-49DB-93CE-E46E711BB7B6}" type="pres">
      <dgm:prSet presAssocID="{8BB99167-D40B-4C42-ABB0-5C01DE5BDECC}" presName="descendantArrow" presStyleCnt="0"/>
      <dgm:spPr/>
    </dgm:pt>
    <dgm:pt modelId="{F24CAC11-090A-44B2-9FE9-5622995C4B42}" type="pres">
      <dgm:prSet presAssocID="{57B1B3CB-3428-4956-B5B7-ACC35276DDE3}" presName="childTextArrow" presStyleLbl="fgAccFollowNode1" presStyleIdx="2" presStyleCnt="6">
        <dgm:presLayoutVars>
          <dgm:bulletEnabled val="1"/>
        </dgm:presLayoutVars>
      </dgm:prSet>
      <dgm:spPr/>
    </dgm:pt>
    <dgm:pt modelId="{C04774F5-70AE-44BE-8572-F137852D0A7B}" type="pres">
      <dgm:prSet presAssocID="{5EE353EC-8BCF-4355-8ECC-2179B475028E}" presName="childTextArrow" presStyleLbl="fgAccFollowNode1" presStyleIdx="3" presStyleCnt="6">
        <dgm:presLayoutVars>
          <dgm:bulletEnabled val="1"/>
        </dgm:presLayoutVars>
      </dgm:prSet>
      <dgm:spPr/>
    </dgm:pt>
    <dgm:pt modelId="{58D1E086-A5C3-4D9C-A004-4C9DCABF285D}" type="pres">
      <dgm:prSet presAssocID="{D9F15B61-5C4E-4E91-B454-BC47DC35A02A}" presName="sp" presStyleCnt="0"/>
      <dgm:spPr/>
    </dgm:pt>
    <dgm:pt modelId="{149785BF-AF26-472F-8BAC-EEBE1C8AC2B4}" type="pres">
      <dgm:prSet presAssocID="{D7057333-F953-4CB9-837A-01D6D5F876B8}" presName="arrowAndChildren" presStyleCnt="0"/>
      <dgm:spPr/>
    </dgm:pt>
    <dgm:pt modelId="{9EA9C6E8-5D09-4DA5-8597-FE38DFFFBF4A}" type="pres">
      <dgm:prSet presAssocID="{D7057333-F953-4CB9-837A-01D6D5F876B8}" presName="parentTextArrow" presStyleLbl="node1" presStyleIdx="1" presStyleCnt="3"/>
      <dgm:spPr/>
    </dgm:pt>
    <dgm:pt modelId="{B739F76F-E8D5-4740-BE55-9D9D7B73E8AF}" type="pres">
      <dgm:prSet presAssocID="{D7057333-F953-4CB9-837A-01D6D5F876B8}" presName="arrow" presStyleLbl="node1" presStyleIdx="2" presStyleCnt="3"/>
      <dgm:spPr/>
    </dgm:pt>
    <dgm:pt modelId="{7BBC96A0-6628-4B31-A77C-B897215E8AEB}" type="pres">
      <dgm:prSet presAssocID="{D7057333-F953-4CB9-837A-01D6D5F876B8}" presName="descendantArrow" presStyleCnt="0"/>
      <dgm:spPr/>
    </dgm:pt>
    <dgm:pt modelId="{4DC9EF29-6B63-4705-9530-C487528F9CB1}" type="pres">
      <dgm:prSet presAssocID="{4D63278A-A984-41F9-8D8A-9C0194B4949B}" presName="childTextArrow" presStyleLbl="fgAccFollowNode1" presStyleIdx="4" presStyleCnt="6">
        <dgm:presLayoutVars>
          <dgm:bulletEnabled val="1"/>
        </dgm:presLayoutVars>
      </dgm:prSet>
      <dgm:spPr/>
    </dgm:pt>
    <dgm:pt modelId="{19ACC1D2-3E10-4752-9827-3CC02C93D8E7}" type="pres">
      <dgm:prSet presAssocID="{D90057D6-657C-4817-9FA9-6437143A3261}" presName="childTextArrow" presStyleLbl="fgAccFollowNode1" presStyleIdx="5" presStyleCnt="6">
        <dgm:presLayoutVars>
          <dgm:bulletEnabled val="1"/>
        </dgm:presLayoutVars>
      </dgm:prSet>
      <dgm:spPr/>
    </dgm:pt>
  </dgm:ptLst>
  <dgm:cxnLst>
    <dgm:cxn modelId="{B4BF4912-17A3-4B87-A05B-3DDE4031CFF5}" srcId="{2DD15ADB-F9B2-43E2-BC12-4DC8D68062ED}" destId="{0CAA69A0-6EE7-4070-9452-99D895A3BFE4}" srcOrd="2" destOrd="0" parTransId="{B280F311-F473-4BF1-A7C8-4AF53B537814}" sibTransId="{1F0D0B3E-15E2-4A42-BBB0-6F80FC749D7C}"/>
    <dgm:cxn modelId="{950F8B1D-E98E-4D5E-A806-9FE5927F698C}" srcId="{8BB99167-D40B-4C42-ABB0-5C01DE5BDECC}" destId="{5EE353EC-8BCF-4355-8ECC-2179B475028E}" srcOrd="1" destOrd="0" parTransId="{7A065DB0-ED4E-4CFC-9833-BDD8D3E92E48}" sibTransId="{44727AEE-AE39-4AB7-A78F-809236377BD3}"/>
    <dgm:cxn modelId="{10C9B73F-8625-4345-8E20-8B18DF9FD556}" srcId="{2DD15ADB-F9B2-43E2-BC12-4DC8D68062ED}" destId="{8BB99167-D40B-4C42-ABB0-5C01DE5BDECC}" srcOrd="1" destOrd="0" parTransId="{E629575D-70D8-493E-AACB-52B80F0F3B56}" sibTransId="{4AD8BC6A-1309-47BD-AB17-069A9F266360}"/>
    <dgm:cxn modelId="{B57F1640-CB39-48B5-B203-9E28AE1DEB0A}" type="presOf" srcId="{0CAA69A0-6EE7-4070-9452-99D895A3BFE4}" destId="{1F33CF4E-A5CB-4CF5-AA6D-F44625F3B0F4}" srcOrd="1" destOrd="0" presId="urn:microsoft.com/office/officeart/2005/8/layout/process4"/>
    <dgm:cxn modelId="{239E6D40-2FE2-4059-8157-0FB204DAB219}" type="presOf" srcId="{2DD15ADB-F9B2-43E2-BC12-4DC8D68062ED}" destId="{82881B8D-5C19-4B1D-976F-E73BF73475BF}" srcOrd="0" destOrd="0" presId="urn:microsoft.com/office/officeart/2005/8/layout/process4"/>
    <dgm:cxn modelId="{8E5FFD40-A8E1-417A-A2A3-7233C49B558B}" srcId="{2DD15ADB-F9B2-43E2-BC12-4DC8D68062ED}" destId="{D7057333-F953-4CB9-837A-01D6D5F876B8}" srcOrd="0" destOrd="0" parTransId="{5C439522-6AAE-4BDF-8C27-08158165D944}" sibTransId="{D9F15B61-5C4E-4E91-B454-BC47DC35A02A}"/>
    <dgm:cxn modelId="{8A459446-B2A0-47B2-A72C-AE7DE27BA922}" type="presOf" srcId="{8BB99167-D40B-4C42-ABB0-5C01DE5BDECC}" destId="{B11DF671-F213-4D72-BF52-548A8E2F4F5E}" srcOrd="1" destOrd="0" presId="urn:microsoft.com/office/officeart/2005/8/layout/process4"/>
    <dgm:cxn modelId="{7C673F47-805B-4B77-A8FF-E13BC928BDBB}" srcId="{0CAA69A0-6EE7-4070-9452-99D895A3BFE4}" destId="{5534F046-B59C-4E78-9387-8C94634749AB}" srcOrd="0" destOrd="0" parTransId="{FF15D803-3C01-4A67-B239-E09744D03776}" sibTransId="{82E06098-11E1-4EEE-9E97-66564F514D83}"/>
    <dgm:cxn modelId="{ED5E3D64-44E7-43A3-AA50-77A28DD43435}" srcId="{8BB99167-D40B-4C42-ABB0-5C01DE5BDECC}" destId="{57B1B3CB-3428-4956-B5B7-ACC35276DDE3}" srcOrd="0" destOrd="0" parTransId="{FB835917-B18B-4991-8CDD-C4E26CF494EE}" sibTransId="{A0B01A3F-16A8-4DCC-8F6A-2E18FBE5898D}"/>
    <dgm:cxn modelId="{726AFC6B-D6C8-4D4B-B2FF-E3F3DFB59282}" type="presOf" srcId="{FC74748A-D843-4351-BA15-3AC681DCB12D}" destId="{2E993E01-3FC1-45C9-9AAB-2C21B903CFC5}" srcOrd="0" destOrd="0" presId="urn:microsoft.com/office/officeart/2005/8/layout/process4"/>
    <dgm:cxn modelId="{8F76F06C-D9E2-4141-AFF8-71B8B8937D70}" type="presOf" srcId="{0CAA69A0-6EE7-4070-9452-99D895A3BFE4}" destId="{23583086-53FD-44E1-8EA5-498ADDDB2305}" srcOrd="0" destOrd="0" presId="urn:microsoft.com/office/officeart/2005/8/layout/process4"/>
    <dgm:cxn modelId="{1AFF506D-45A0-4156-BF28-32F5DF39BC22}" srcId="{D7057333-F953-4CB9-837A-01D6D5F876B8}" destId="{D90057D6-657C-4817-9FA9-6437143A3261}" srcOrd="1" destOrd="0" parTransId="{7645BDDA-80AC-4601-B321-584AC398600E}" sibTransId="{CBC690AD-2B38-41BF-82DD-5D91AA6EE0F1}"/>
    <dgm:cxn modelId="{31443D76-D0EB-41C8-ACFA-EB702663335A}" type="presOf" srcId="{8BB99167-D40B-4C42-ABB0-5C01DE5BDECC}" destId="{8E2E87D3-DC85-474C-AF03-5A38C996D6FA}" srcOrd="0" destOrd="0" presId="urn:microsoft.com/office/officeart/2005/8/layout/process4"/>
    <dgm:cxn modelId="{B5AD428B-A781-44E4-8C06-0972F915752C}" type="presOf" srcId="{D7057333-F953-4CB9-837A-01D6D5F876B8}" destId="{B739F76F-E8D5-4740-BE55-9D9D7B73E8AF}" srcOrd="1" destOrd="0" presId="urn:microsoft.com/office/officeart/2005/8/layout/process4"/>
    <dgm:cxn modelId="{B38CEDBC-3BB6-4A64-8E44-6C9BC38D1590}" srcId="{D7057333-F953-4CB9-837A-01D6D5F876B8}" destId="{4D63278A-A984-41F9-8D8A-9C0194B4949B}" srcOrd="0" destOrd="0" parTransId="{E3A6D2A1-D212-4871-A2D2-97467D268BB4}" sibTransId="{EB2BE3C2-55AF-4976-8A18-6CC240BF953D}"/>
    <dgm:cxn modelId="{C6329CD3-9123-4637-9E3C-A94113CE9DC6}" type="presOf" srcId="{D90057D6-657C-4817-9FA9-6437143A3261}" destId="{19ACC1D2-3E10-4752-9827-3CC02C93D8E7}" srcOrd="0" destOrd="0" presId="urn:microsoft.com/office/officeart/2005/8/layout/process4"/>
    <dgm:cxn modelId="{A56D8FDC-2E69-4A9E-A540-EB57BF7DB2A4}" srcId="{0CAA69A0-6EE7-4070-9452-99D895A3BFE4}" destId="{FC74748A-D843-4351-BA15-3AC681DCB12D}" srcOrd="1" destOrd="0" parTransId="{CFBB391B-8D31-4E93-A995-480D93632882}" sibTransId="{774C049E-A58E-4276-AF90-9F4A1D786069}"/>
    <dgm:cxn modelId="{07B7C6E1-D9C5-4B40-8517-FA972A6D2CC5}" type="presOf" srcId="{57B1B3CB-3428-4956-B5B7-ACC35276DDE3}" destId="{F24CAC11-090A-44B2-9FE9-5622995C4B42}" srcOrd="0" destOrd="0" presId="urn:microsoft.com/office/officeart/2005/8/layout/process4"/>
    <dgm:cxn modelId="{07BB2AE5-58B7-463A-8039-1E338E1CD01C}" type="presOf" srcId="{5EE353EC-8BCF-4355-8ECC-2179B475028E}" destId="{C04774F5-70AE-44BE-8572-F137852D0A7B}" srcOrd="0" destOrd="0" presId="urn:microsoft.com/office/officeart/2005/8/layout/process4"/>
    <dgm:cxn modelId="{735D9BE9-399A-4DAF-BA82-9C1CE9FB1056}" type="presOf" srcId="{D7057333-F953-4CB9-837A-01D6D5F876B8}" destId="{9EA9C6E8-5D09-4DA5-8597-FE38DFFFBF4A}" srcOrd="0" destOrd="0" presId="urn:microsoft.com/office/officeart/2005/8/layout/process4"/>
    <dgm:cxn modelId="{7CECCEF0-4F91-4155-A32B-C0E1D8472ABA}" type="presOf" srcId="{4D63278A-A984-41F9-8D8A-9C0194B4949B}" destId="{4DC9EF29-6B63-4705-9530-C487528F9CB1}" srcOrd="0" destOrd="0" presId="urn:microsoft.com/office/officeart/2005/8/layout/process4"/>
    <dgm:cxn modelId="{C4D71FF7-3050-4A3F-8F20-72F70B8D390D}" type="presOf" srcId="{5534F046-B59C-4E78-9387-8C94634749AB}" destId="{BAA1B200-56A8-4E85-880A-958AA00C17BF}" srcOrd="0" destOrd="0" presId="urn:microsoft.com/office/officeart/2005/8/layout/process4"/>
    <dgm:cxn modelId="{1FEE95BA-F0AD-49C2-83F5-625D8AC356EC}" type="presParOf" srcId="{82881B8D-5C19-4B1D-976F-E73BF73475BF}" destId="{759613A4-1B97-4B07-BD8D-D2FABC7D4C35}" srcOrd="0" destOrd="0" presId="urn:microsoft.com/office/officeart/2005/8/layout/process4"/>
    <dgm:cxn modelId="{E5A4E222-132C-4349-8EC8-75474AB67E82}" type="presParOf" srcId="{759613A4-1B97-4B07-BD8D-D2FABC7D4C35}" destId="{23583086-53FD-44E1-8EA5-498ADDDB2305}" srcOrd="0" destOrd="0" presId="urn:microsoft.com/office/officeart/2005/8/layout/process4"/>
    <dgm:cxn modelId="{17C84C13-5EAE-4B3E-B3C5-34BE2CE2B1F6}" type="presParOf" srcId="{759613A4-1B97-4B07-BD8D-D2FABC7D4C35}" destId="{1F33CF4E-A5CB-4CF5-AA6D-F44625F3B0F4}" srcOrd="1" destOrd="0" presId="urn:microsoft.com/office/officeart/2005/8/layout/process4"/>
    <dgm:cxn modelId="{8BC09BCC-F26A-4781-8A06-1325395EDFE7}" type="presParOf" srcId="{759613A4-1B97-4B07-BD8D-D2FABC7D4C35}" destId="{C5F1F6A9-1223-4E5F-8C74-308CE6B77035}" srcOrd="2" destOrd="0" presId="urn:microsoft.com/office/officeart/2005/8/layout/process4"/>
    <dgm:cxn modelId="{EE407B64-4A89-4BF9-A7AC-BF1C2E7F26A0}" type="presParOf" srcId="{C5F1F6A9-1223-4E5F-8C74-308CE6B77035}" destId="{BAA1B200-56A8-4E85-880A-958AA00C17BF}" srcOrd="0" destOrd="0" presId="urn:microsoft.com/office/officeart/2005/8/layout/process4"/>
    <dgm:cxn modelId="{D7EF9F75-53C0-4BB9-B345-708C79B38622}" type="presParOf" srcId="{C5F1F6A9-1223-4E5F-8C74-308CE6B77035}" destId="{2E993E01-3FC1-45C9-9AAB-2C21B903CFC5}" srcOrd="1" destOrd="0" presId="urn:microsoft.com/office/officeart/2005/8/layout/process4"/>
    <dgm:cxn modelId="{05B01B5B-0ED3-42B3-B0F3-4EA9BC2BCBEB}" type="presParOf" srcId="{82881B8D-5C19-4B1D-976F-E73BF73475BF}" destId="{70EDE6EB-9D6C-4CBC-B405-E3F7283EEAB1}" srcOrd="1" destOrd="0" presId="urn:microsoft.com/office/officeart/2005/8/layout/process4"/>
    <dgm:cxn modelId="{9900A83D-3D77-42D7-811C-FEEB89642485}" type="presParOf" srcId="{82881B8D-5C19-4B1D-976F-E73BF73475BF}" destId="{39F2608F-E6F8-4041-B22D-2076C1BBBFF4}" srcOrd="2" destOrd="0" presId="urn:microsoft.com/office/officeart/2005/8/layout/process4"/>
    <dgm:cxn modelId="{ACFEA6A1-A910-4466-9AEE-31C84830EF89}" type="presParOf" srcId="{39F2608F-E6F8-4041-B22D-2076C1BBBFF4}" destId="{8E2E87D3-DC85-474C-AF03-5A38C996D6FA}" srcOrd="0" destOrd="0" presId="urn:microsoft.com/office/officeart/2005/8/layout/process4"/>
    <dgm:cxn modelId="{9A003750-81DA-460B-9C82-5E506E88174C}" type="presParOf" srcId="{39F2608F-E6F8-4041-B22D-2076C1BBBFF4}" destId="{B11DF671-F213-4D72-BF52-548A8E2F4F5E}" srcOrd="1" destOrd="0" presId="urn:microsoft.com/office/officeart/2005/8/layout/process4"/>
    <dgm:cxn modelId="{8C41B9FC-5506-4410-B094-541D214C2839}" type="presParOf" srcId="{39F2608F-E6F8-4041-B22D-2076C1BBBFF4}" destId="{4E894403-4E27-49DB-93CE-E46E711BB7B6}" srcOrd="2" destOrd="0" presId="urn:microsoft.com/office/officeart/2005/8/layout/process4"/>
    <dgm:cxn modelId="{67E93AB4-1FC8-481D-804E-69AA7D65ABD4}" type="presParOf" srcId="{4E894403-4E27-49DB-93CE-E46E711BB7B6}" destId="{F24CAC11-090A-44B2-9FE9-5622995C4B42}" srcOrd="0" destOrd="0" presId="urn:microsoft.com/office/officeart/2005/8/layout/process4"/>
    <dgm:cxn modelId="{77E3A4EF-186E-4C16-9A4E-8B472C619041}" type="presParOf" srcId="{4E894403-4E27-49DB-93CE-E46E711BB7B6}" destId="{C04774F5-70AE-44BE-8572-F137852D0A7B}" srcOrd="1" destOrd="0" presId="urn:microsoft.com/office/officeart/2005/8/layout/process4"/>
    <dgm:cxn modelId="{00E590B0-B65C-4405-B14A-25BF1292DA00}" type="presParOf" srcId="{82881B8D-5C19-4B1D-976F-E73BF73475BF}" destId="{58D1E086-A5C3-4D9C-A004-4C9DCABF285D}" srcOrd="3" destOrd="0" presId="urn:microsoft.com/office/officeart/2005/8/layout/process4"/>
    <dgm:cxn modelId="{A39FF387-69CD-4787-8E40-49EF4222F723}" type="presParOf" srcId="{82881B8D-5C19-4B1D-976F-E73BF73475BF}" destId="{149785BF-AF26-472F-8BAC-EEBE1C8AC2B4}" srcOrd="4" destOrd="0" presId="urn:microsoft.com/office/officeart/2005/8/layout/process4"/>
    <dgm:cxn modelId="{BD0006DF-112E-47E4-9FEB-60BC5794923B}" type="presParOf" srcId="{149785BF-AF26-472F-8BAC-EEBE1C8AC2B4}" destId="{9EA9C6E8-5D09-4DA5-8597-FE38DFFFBF4A}" srcOrd="0" destOrd="0" presId="urn:microsoft.com/office/officeart/2005/8/layout/process4"/>
    <dgm:cxn modelId="{4A1F2CDC-F92B-4094-9294-A847CF45974B}" type="presParOf" srcId="{149785BF-AF26-472F-8BAC-EEBE1C8AC2B4}" destId="{B739F76F-E8D5-4740-BE55-9D9D7B73E8AF}" srcOrd="1" destOrd="0" presId="urn:microsoft.com/office/officeart/2005/8/layout/process4"/>
    <dgm:cxn modelId="{9712C14D-D2FB-4E59-B557-ECA81B7B9736}" type="presParOf" srcId="{149785BF-AF26-472F-8BAC-EEBE1C8AC2B4}" destId="{7BBC96A0-6628-4B31-A77C-B897215E8AEB}" srcOrd="2" destOrd="0" presId="urn:microsoft.com/office/officeart/2005/8/layout/process4"/>
    <dgm:cxn modelId="{B8CCC1F2-B971-4384-B761-F355A3434740}" type="presParOf" srcId="{7BBC96A0-6628-4B31-A77C-B897215E8AEB}" destId="{4DC9EF29-6B63-4705-9530-C487528F9CB1}" srcOrd="0" destOrd="0" presId="urn:microsoft.com/office/officeart/2005/8/layout/process4"/>
    <dgm:cxn modelId="{FBB451A5-CD00-4522-AF20-3FD8284CC996}" type="presParOf" srcId="{7BBC96A0-6628-4B31-A77C-B897215E8AEB}" destId="{19ACC1D2-3E10-4752-9827-3CC02C93D8E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620296" y="2473690"/>
          <a:ext cx="2678904"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1188A3"/>
              </a:solidFill>
            </a:rPr>
            <a:t>Physiological, psychological changes in elderly </a:t>
          </a:r>
        </a:p>
      </dsp:txBody>
      <dsp:txXfrm>
        <a:off x="4147290" y="3064901"/>
        <a:ext cx="1624916" cy="1297334"/>
      </dsp:txXfrm>
    </dsp:sp>
    <dsp:sp modelId="{7F575DD0-8188-7F47-B456-DB39FC623606}">
      <dsp:nvSpPr>
        <dsp:cNvPr id="0" name=""/>
        <dsp:cNvSpPr/>
      </dsp:nvSpPr>
      <dsp:spPr>
        <a:xfrm>
          <a:off x="1569169"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1188A3"/>
              </a:solidFill>
            </a:rPr>
            <a:t>Nutritional status in elderly </a:t>
          </a:r>
        </a:p>
      </dsp:txBody>
      <dsp:txXfrm>
        <a:off x="2116362" y="2668024"/>
        <a:ext cx="1160175" cy="1017902"/>
      </dsp:txXfrm>
    </dsp:sp>
    <dsp:sp modelId="{DAFA98CF-BAD9-B449-9B8B-3C1FD9216FE6}">
      <dsp:nvSpPr>
        <dsp:cNvPr id="0" name=""/>
        <dsp:cNvSpPr/>
      </dsp:nvSpPr>
      <dsp:spPr>
        <a:xfrm rot="20700000">
          <a:off x="3799321" y="515946"/>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rgbClr val="1188A3"/>
              </a:solidFill>
            </a:rPr>
            <a:t>Innovative foods &amp; services </a:t>
          </a:r>
        </a:p>
      </dsp:txBody>
      <dsp:txXfrm rot="-20700000">
        <a:off x="4242617" y="959243"/>
        <a:ext cx="1134552" cy="1134552"/>
      </dsp:txXfrm>
    </dsp:sp>
    <dsp:sp modelId="{2B13E489-9311-5741-A7F3-4D2525EA3D30}">
      <dsp:nvSpPr>
        <dsp:cNvPr id="0" name=""/>
        <dsp:cNvSpPr/>
      </dsp:nvSpPr>
      <dsp:spPr>
        <a:xfrm rot="7636151">
          <a:off x="2516862" y="3344014"/>
          <a:ext cx="2183423" cy="2022770"/>
        </a:xfrm>
        <a:prstGeom prst="circularArrow">
          <a:avLst>
            <a:gd name="adj1" fmla="val 4687"/>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191193"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91454"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CF4E-A5CB-4CF5-AA6D-F44625F3B0F4}">
      <dsp:nvSpPr>
        <dsp:cNvPr id="0" name=""/>
        <dsp:cNvSpPr/>
      </dsp:nvSpPr>
      <dsp:spPr>
        <a:xfrm>
          <a:off x="0" y="3068102"/>
          <a:ext cx="4009321" cy="10070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t>Product Type</a:t>
          </a:r>
        </a:p>
      </dsp:txBody>
      <dsp:txXfrm>
        <a:off x="0" y="3068102"/>
        <a:ext cx="4009321" cy="543790"/>
      </dsp:txXfrm>
    </dsp:sp>
    <dsp:sp modelId="{BAA1B200-56A8-4E85-880A-958AA00C17BF}">
      <dsp:nvSpPr>
        <dsp:cNvPr id="0" name=""/>
        <dsp:cNvSpPr/>
      </dsp:nvSpPr>
      <dsp:spPr>
        <a:xfrm>
          <a:off x="0" y="3591752"/>
          <a:ext cx="2004660" cy="4632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a:t>Meal</a:t>
          </a:r>
        </a:p>
      </dsp:txBody>
      <dsp:txXfrm>
        <a:off x="0" y="3591752"/>
        <a:ext cx="2004660" cy="463228"/>
      </dsp:txXfrm>
    </dsp:sp>
    <dsp:sp modelId="{2E993E01-3FC1-45C9-9AAB-2C21B903CFC5}">
      <dsp:nvSpPr>
        <dsp:cNvPr id="0" name=""/>
        <dsp:cNvSpPr/>
      </dsp:nvSpPr>
      <dsp:spPr>
        <a:xfrm>
          <a:off x="2004660" y="3591752"/>
          <a:ext cx="2004660" cy="463228"/>
        </a:xfrm>
        <a:prstGeom prst="rect">
          <a:avLst/>
        </a:prstGeom>
        <a:solidFill>
          <a:schemeClr val="accent5">
            <a:tint val="40000"/>
            <a:alpha val="90000"/>
            <a:hueOff val="192356"/>
            <a:satOff val="-1605"/>
            <a:lumOff val="36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a:t>Snack</a:t>
          </a:r>
        </a:p>
      </dsp:txBody>
      <dsp:txXfrm>
        <a:off x="2004660" y="3591752"/>
        <a:ext cx="2004660" cy="463228"/>
      </dsp:txXfrm>
    </dsp:sp>
    <dsp:sp modelId="{B11DF671-F213-4D72-BF52-548A8E2F4F5E}">
      <dsp:nvSpPr>
        <dsp:cNvPr id="0" name=""/>
        <dsp:cNvSpPr/>
      </dsp:nvSpPr>
      <dsp:spPr>
        <a:xfrm rot="10800000">
          <a:off x="0" y="1496930"/>
          <a:ext cx="4009321" cy="1548796"/>
        </a:xfrm>
        <a:prstGeom prst="upArrowCallout">
          <a:avLst/>
        </a:prstGeom>
        <a:solidFill>
          <a:schemeClr val="accent5">
            <a:hueOff val="325136"/>
            <a:satOff val="-479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t>Product Novelty</a:t>
          </a:r>
        </a:p>
      </dsp:txBody>
      <dsp:txXfrm rot="-10800000">
        <a:off x="0" y="1496930"/>
        <a:ext cx="4009321" cy="543627"/>
      </dsp:txXfrm>
    </dsp:sp>
    <dsp:sp modelId="{F24CAC11-090A-44B2-9FE9-5622995C4B42}">
      <dsp:nvSpPr>
        <dsp:cNvPr id="0" name=""/>
        <dsp:cNvSpPr/>
      </dsp:nvSpPr>
      <dsp:spPr>
        <a:xfrm>
          <a:off x="0" y="2078038"/>
          <a:ext cx="2004660" cy="463090"/>
        </a:xfrm>
        <a:prstGeom prst="rect">
          <a:avLst/>
        </a:prstGeom>
        <a:solidFill>
          <a:schemeClr val="accent5">
            <a:tint val="40000"/>
            <a:alpha val="90000"/>
            <a:hueOff val="384711"/>
            <a:satOff val="-3211"/>
            <a:lumOff val="72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a:t>Novel</a:t>
          </a:r>
        </a:p>
      </dsp:txBody>
      <dsp:txXfrm>
        <a:off x="0" y="2078038"/>
        <a:ext cx="2004660" cy="463090"/>
      </dsp:txXfrm>
    </dsp:sp>
    <dsp:sp modelId="{C04774F5-70AE-44BE-8572-F137852D0A7B}">
      <dsp:nvSpPr>
        <dsp:cNvPr id="0" name=""/>
        <dsp:cNvSpPr/>
      </dsp:nvSpPr>
      <dsp:spPr>
        <a:xfrm>
          <a:off x="2004660" y="2078038"/>
          <a:ext cx="2004660" cy="463090"/>
        </a:xfrm>
        <a:prstGeom prst="rect">
          <a:avLst/>
        </a:prstGeom>
        <a:solidFill>
          <a:schemeClr val="accent5">
            <a:tint val="40000"/>
            <a:alpha val="90000"/>
            <a:hueOff val="577067"/>
            <a:satOff val="-4816"/>
            <a:lumOff val="109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a:t>Traditional</a:t>
          </a:r>
        </a:p>
      </dsp:txBody>
      <dsp:txXfrm>
        <a:off x="2004660" y="2078038"/>
        <a:ext cx="2004660" cy="463090"/>
      </dsp:txXfrm>
    </dsp:sp>
    <dsp:sp modelId="{B739F76F-E8D5-4740-BE55-9D9D7B73E8AF}">
      <dsp:nvSpPr>
        <dsp:cNvPr id="0" name=""/>
        <dsp:cNvSpPr/>
      </dsp:nvSpPr>
      <dsp:spPr>
        <a:xfrm rot="10800000">
          <a:off x="0" y="720"/>
          <a:ext cx="4009321" cy="1548796"/>
        </a:xfrm>
        <a:prstGeom prst="upArrowCallout">
          <a:avLst/>
        </a:prstGeom>
        <a:solidFill>
          <a:schemeClr val="accent5">
            <a:hueOff val="650272"/>
            <a:satOff val="-9590"/>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t>Product Healthiness </a:t>
          </a:r>
        </a:p>
      </dsp:txBody>
      <dsp:txXfrm rot="-10800000">
        <a:off x="0" y="720"/>
        <a:ext cx="4009321" cy="543627"/>
      </dsp:txXfrm>
    </dsp:sp>
    <dsp:sp modelId="{4DC9EF29-6B63-4705-9530-C487528F9CB1}">
      <dsp:nvSpPr>
        <dsp:cNvPr id="0" name=""/>
        <dsp:cNvSpPr/>
      </dsp:nvSpPr>
      <dsp:spPr>
        <a:xfrm>
          <a:off x="0" y="544347"/>
          <a:ext cx="2004660" cy="463090"/>
        </a:xfrm>
        <a:prstGeom prst="rect">
          <a:avLst/>
        </a:prstGeom>
        <a:solidFill>
          <a:schemeClr val="accent5">
            <a:tint val="40000"/>
            <a:alpha val="90000"/>
            <a:hueOff val="769422"/>
            <a:satOff val="-6422"/>
            <a:lumOff val="145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a:t>Healthy</a:t>
          </a:r>
        </a:p>
      </dsp:txBody>
      <dsp:txXfrm>
        <a:off x="0" y="544347"/>
        <a:ext cx="2004660" cy="463090"/>
      </dsp:txXfrm>
    </dsp:sp>
    <dsp:sp modelId="{19ACC1D2-3E10-4752-9827-3CC02C93D8E7}">
      <dsp:nvSpPr>
        <dsp:cNvPr id="0" name=""/>
        <dsp:cNvSpPr/>
      </dsp:nvSpPr>
      <dsp:spPr>
        <a:xfrm>
          <a:off x="2004660" y="544347"/>
          <a:ext cx="2004660" cy="463090"/>
        </a:xfrm>
        <a:prstGeom prst="rect">
          <a:avLst/>
        </a:prstGeom>
        <a:solidFill>
          <a:schemeClr val="accent5">
            <a:tint val="40000"/>
            <a:alpha val="90000"/>
            <a:hueOff val="961778"/>
            <a:satOff val="-8027"/>
            <a:lumOff val="18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GB" sz="2800" kern="1200"/>
            <a:t>Unhealthy</a:t>
          </a:r>
        </a:p>
      </dsp:txBody>
      <dsp:txXfrm>
        <a:off x="2004660" y="544347"/>
        <a:ext cx="2004660" cy="4630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C5563-F3E5-4EA0-A1C8-B5CB006C3388}" type="datetimeFigureOut">
              <a:rPr lang="en-GB" smtClean="0"/>
              <a:t>21/07/2022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04F1-C33D-4B53-A0E3-1AEB6EC3D670}" type="slidenum">
              <a:rPr lang="en-GB" smtClean="0"/>
              <a:t>‹#›</a:t>
            </a:fld>
            <a:endParaRPr lang="en-GB"/>
          </a:p>
        </p:txBody>
      </p:sp>
    </p:spTree>
    <p:extLst>
      <p:ext uri="{BB962C8B-B14F-4D97-AF65-F5344CB8AC3E}">
        <p14:creationId xmlns:p14="http://schemas.microsoft.com/office/powerpoint/2010/main" val="154168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36581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45</a:t>
            </a:fld>
            <a:endParaRPr lang="en-GB"/>
          </a:p>
        </p:txBody>
      </p:sp>
    </p:spTree>
    <p:extLst>
      <p:ext uri="{BB962C8B-B14F-4D97-AF65-F5344CB8AC3E}">
        <p14:creationId xmlns:p14="http://schemas.microsoft.com/office/powerpoint/2010/main" val="351408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46</a:t>
            </a:fld>
            <a:endParaRPr lang="en-GB"/>
          </a:p>
        </p:txBody>
      </p:sp>
    </p:spTree>
    <p:extLst>
      <p:ext uri="{BB962C8B-B14F-4D97-AF65-F5344CB8AC3E}">
        <p14:creationId xmlns:p14="http://schemas.microsoft.com/office/powerpoint/2010/main" val="177454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47</a:t>
            </a:fld>
            <a:endParaRPr lang="en-GB"/>
          </a:p>
        </p:txBody>
      </p:sp>
    </p:spTree>
    <p:extLst>
      <p:ext uri="{BB962C8B-B14F-4D97-AF65-F5344CB8AC3E}">
        <p14:creationId xmlns:p14="http://schemas.microsoft.com/office/powerpoint/2010/main" val="198190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48</a:t>
            </a:fld>
            <a:endParaRPr lang="en-GB"/>
          </a:p>
        </p:txBody>
      </p:sp>
    </p:spTree>
    <p:extLst>
      <p:ext uri="{BB962C8B-B14F-4D97-AF65-F5344CB8AC3E}">
        <p14:creationId xmlns:p14="http://schemas.microsoft.com/office/powerpoint/2010/main" val="22132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52</a:t>
            </a:fld>
            <a:endParaRPr lang="en-GB"/>
          </a:p>
        </p:txBody>
      </p:sp>
    </p:spTree>
    <p:extLst>
      <p:ext uri="{BB962C8B-B14F-4D97-AF65-F5344CB8AC3E}">
        <p14:creationId xmlns:p14="http://schemas.microsoft.com/office/powerpoint/2010/main" val="187897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41E40"/>
                </a:solidFill>
                <a:effectLst/>
                <a:latin typeface="arboria"/>
              </a:rPr>
              <a:t>Product</a:t>
            </a:r>
          </a:p>
          <a:p>
            <a:pPr algn="l"/>
            <a:r>
              <a:rPr lang="en-US" b="0" i="0">
                <a:solidFill>
                  <a:srgbClr val="333333"/>
                </a:solidFill>
                <a:effectLst/>
                <a:latin typeface="arboria"/>
              </a:rPr>
              <a:t>Presenting the correct product (goods and/or services) with values that meet or exceed the needs and expectations of the target market.</a:t>
            </a:r>
          </a:p>
          <a:p>
            <a:pPr algn="l"/>
            <a:r>
              <a:rPr lang="en-US" b="0" i="0">
                <a:solidFill>
                  <a:srgbClr val="333333"/>
                </a:solidFill>
                <a:effectLst/>
                <a:latin typeface="arboria"/>
              </a:rPr>
              <a:t>When was the last time you took an unbiased and critical look at yourself—products, service, value proposition, facility—the works? For a toothpaste company, the “product” is a box on the store shelf. But the product for service organizations is usually defined in terms of personal happiness: less tangible than a pretty box and not easily quantified.</a:t>
            </a:r>
          </a:p>
          <a:p>
            <a:pPr algn="l"/>
            <a:r>
              <a:rPr lang="en-US" b="0" i="0">
                <a:solidFill>
                  <a:srgbClr val="333333"/>
                </a:solidFill>
                <a:effectLst/>
                <a:latin typeface="arboria"/>
              </a:rPr>
              <a:t>The primary determinant is in knowing that customers perceive and receive value and satisfaction by way of your healthcare practice or organization.</a:t>
            </a:r>
          </a:p>
          <a:p>
            <a:pPr algn="l"/>
            <a:r>
              <a:rPr lang="en-US" b="1" i="0">
                <a:solidFill>
                  <a:srgbClr val="333333"/>
                </a:solidFill>
                <a:effectLst/>
                <a:latin typeface="arboria"/>
              </a:rPr>
              <a:t>ASK YOURSELF</a:t>
            </a:r>
            <a:r>
              <a:rPr lang="en-US" b="0" i="0">
                <a:solidFill>
                  <a:srgbClr val="333333"/>
                </a:solidFill>
                <a:effectLst/>
                <a:latin typeface="arboria"/>
              </a:rPr>
              <a:t>: Does the current product, service, or product mix answer the needs of the customers? Do they deliver significant value? Are they properly presented? How do they compare and distinguish their value above the competition? What should be changed or added? Is there a product or service that you could offer that answers a need of the target audience?</a:t>
            </a:r>
          </a:p>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59</a:t>
            </a:fld>
            <a:endParaRPr lang="en-GB"/>
          </a:p>
        </p:txBody>
      </p:sp>
    </p:spTree>
    <p:extLst>
      <p:ext uri="{BB962C8B-B14F-4D97-AF65-F5344CB8AC3E}">
        <p14:creationId xmlns:p14="http://schemas.microsoft.com/office/powerpoint/2010/main" val="332583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77</a:t>
            </a:fld>
            <a:endParaRPr lang="en-GB"/>
          </a:p>
        </p:txBody>
      </p:sp>
    </p:spTree>
    <p:extLst>
      <p:ext uri="{BB962C8B-B14F-4D97-AF65-F5344CB8AC3E}">
        <p14:creationId xmlns:p14="http://schemas.microsoft.com/office/powerpoint/2010/main" val="365332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65848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13</a:t>
            </a:fld>
            <a:endParaRPr lang="en-GB"/>
          </a:p>
        </p:txBody>
      </p:sp>
    </p:spTree>
    <p:extLst>
      <p:ext uri="{BB962C8B-B14F-4D97-AF65-F5344CB8AC3E}">
        <p14:creationId xmlns:p14="http://schemas.microsoft.com/office/powerpoint/2010/main" val="315121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24</a:t>
            </a:fld>
            <a:endParaRPr lang="en-GB"/>
          </a:p>
        </p:txBody>
      </p:sp>
    </p:spTree>
    <p:extLst>
      <p:ext uri="{BB962C8B-B14F-4D97-AF65-F5344CB8AC3E}">
        <p14:creationId xmlns:p14="http://schemas.microsoft.com/office/powerpoint/2010/main" val="76512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27</a:t>
            </a:fld>
            <a:endParaRPr lang="en-GB"/>
          </a:p>
        </p:txBody>
      </p:sp>
    </p:spTree>
    <p:extLst>
      <p:ext uri="{BB962C8B-B14F-4D97-AF65-F5344CB8AC3E}">
        <p14:creationId xmlns:p14="http://schemas.microsoft.com/office/powerpoint/2010/main" val="372491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30</a:t>
            </a:fld>
            <a:endParaRPr lang="en-GB"/>
          </a:p>
        </p:txBody>
      </p:sp>
    </p:spTree>
    <p:extLst>
      <p:ext uri="{BB962C8B-B14F-4D97-AF65-F5344CB8AC3E}">
        <p14:creationId xmlns:p14="http://schemas.microsoft.com/office/powerpoint/2010/main" val="9168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3304F1-C33D-4B53-A0E3-1AEB6EC3D670}" type="slidenum">
              <a:rPr lang="en-GB" smtClean="0"/>
              <a:t>37</a:t>
            </a:fld>
            <a:endParaRPr lang="en-GB"/>
          </a:p>
        </p:txBody>
      </p:sp>
    </p:spTree>
    <p:extLst>
      <p:ext uri="{BB962C8B-B14F-4D97-AF65-F5344CB8AC3E}">
        <p14:creationId xmlns:p14="http://schemas.microsoft.com/office/powerpoint/2010/main" val="292348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42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8686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D3304F1-C33D-4B53-A0E3-1AEB6EC3D670}" type="slidenum">
              <a:rPr lang="en-GB" smtClean="0"/>
              <a:t>44</a:t>
            </a:fld>
            <a:endParaRPr lang="en-GB"/>
          </a:p>
        </p:txBody>
      </p:sp>
    </p:spTree>
    <p:extLst>
      <p:ext uri="{BB962C8B-B14F-4D97-AF65-F5344CB8AC3E}">
        <p14:creationId xmlns:p14="http://schemas.microsoft.com/office/powerpoint/2010/main" val="415234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3200400" y="985610"/>
            <a:ext cx="8928847"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59016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85D2E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86691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marL="0" indent="0"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2244542" y="4616963"/>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2233576" y="5253085"/>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0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48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246909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78"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0" r:id="rId23"/>
    <p:sldLayoutId id="2147483872" r:id="rId24"/>
    <p:sldLayoutId id="2147483837" r:id="rId25"/>
    <p:sldLayoutId id="2147483838" r:id="rId26"/>
    <p:sldLayoutId id="2147483844" r:id="rId27"/>
    <p:sldLayoutId id="2147483848" r:id="rId28"/>
    <p:sldLayoutId id="2147483849" r:id="rId29"/>
    <p:sldLayoutId id="2147483851" r:id="rId30"/>
    <p:sldLayoutId id="2147483877" r:id="rId31"/>
    <p:sldLayoutId id="2147483854" r:id="rId32"/>
    <p:sldLayoutId id="2147483855" r:id="rId33"/>
    <p:sldLayoutId id="2147483856" r:id="rId34"/>
    <p:sldLayoutId id="2147483857" r:id="rId35"/>
    <p:sldLayoutId id="2147483864" r:id="rId36"/>
    <p:sldLayoutId id="2147483852" r:id="rId37"/>
    <p:sldLayoutId id="2147483858" r:id="rId38"/>
    <p:sldLayoutId id="2147483859" r:id="rId39"/>
    <p:sldLayoutId id="2147483860" r:id="rId40"/>
    <p:sldLayoutId id="2147483853" r:id="rId41"/>
    <p:sldLayoutId id="2147483874" r:id="rId42"/>
    <p:sldLayoutId id="2147483875" r:id="rId43"/>
    <p:sldLayoutId id="2147483876" r:id="rId44"/>
    <p:sldLayoutId id="2147483879"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5.svg"/><Relationship Id="rId11" Type="http://schemas.openxmlformats.org/officeDocument/2006/relationships/hyperlink" Target="https://doi.org/10.1002/mar.20679" TargetMode="Externa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highheelsinthewilderness.com/" TargetMode="External"/><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8/07363769210037097"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43546-021-00180-4"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navigator.com/Article/2018/10/31/Don-t-overlook-the-over-65s-Here-s-what-seniors-want-from-food"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echnofaq.org/posts/2020/11/what-is-a-business-model-and-how-to-design-it/" TargetMode="Externa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the5stepbusinessstart.com/business-plan-anyone-can-start/" TargetMode="Externa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20.xml"/><Relationship Id="rId4" Type="http://schemas.openxmlformats.org/officeDocument/2006/relationships/hyperlink" Target="https://www.strategyzer.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minsights.com/industry-analysis/silver-food-market"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0.xml"/><Relationship Id="rId1" Type="http://schemas.openxmlformats.org/officeDocument/2006/relationships/video" Target="https://www.youtube.com/embed/QoAOzMTLP5s?feature=oembed" TargetMode="External"/><Relationship Id="rId5" Type="http://schemas.openxmlformats.org/officeDocument/2006/relationships/hyperlink" Target="https://www.youtube.com/watch?v=QoAOzMTLP5s" TargetMode="Externa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s://www.foodnavigator-asia.com/Article/2018/06/29/Healthy-ageing-product-innovation-does-not-follow-the-typical-F-B-business-model-Nestle-China-s-research-deputy"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77/147078530204400305"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cerelab.fr/rd/nos-realisation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digitalmediateam.co.uk/blog-posts/connecting-with-an-older-audience-through-digital-marketing" TargetMode="External"/><Relationship Id="rId2" Type="http://schemas.openxmlformats.org/officeDocument/2006/relationships/hyperlink" Target="https://www.foodnavigator.com/Article/2015/12/21/Marketing-to-the-elderly" TargetMode="Externa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016/j.foodqual.2015.01.016"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dairyfree.org/product-reviews/perennial-non-dairy-milk"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importaco.com/en/home/"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hyperlink" Target="https://www.foodnavigator.com/Article/2021/03/17/Nut-supplier-Importaco-cracking-the-healthy-ageing-market-Everybody-is-targeting-older-peopl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9.xml"/><Relationship Id="rId6" Type="http://schemas.openxmlformats.org/officeDocument/2006/relationships/hyperlink" Target="https://www.wiltshirefarmfoods.com/"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0.xml"/><Relationship Id="rId1" Type="http://schemas.openxmlformats.org/officeDocument/2006/relationships/video" Target="https://www.youtube.com/embed/8E8nzf0pUEM?feature=oembed" TargetMode="External"/><Relationship Id="rId4" Type="http://schemas.openxmlformats.org/officeDocument/2006/relationships/hyperlink" Target="https://www.youtube.com/watch?v=8E8nzf0pUE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file:///C:/Users/paula/Dropbox/My%20PC%20(LAPTOP-4I5H51FU)/Downloads/Europe-Customer-Loyalty-Report-2022-by-Antavo.pdf"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cookidoo.thermomix.com/search/en-US?tags=Cooking%20for%20Elderly%20Peopl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7.jpeg"/><Relationship Id="rId4" Type="http://schemas.openxmlformats.org/officeDocument/2006/relationships/hyperlink" Target="https://thespoon.tech/thermomix-sold-2-billion-in/"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ourthsource.com/content-marketing/selling-experience-just-product-get-content-17076"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0.xml"/><Relationship Id="rId1" Type="http://schemas.openxmlformats.org/officeDocument/2006/relationships/video" Target="https://www.youtube.com/embed/oNGN9n1VIRM?feature=oembed" TargetMode="External"/><Relationship Id="rId4" Type="http://schemas.openxmlformats.org/officeDocument/2006/relationships/hyperlink" Target="https://www.youtube.com/watch?v=c9O6ftVgIQw"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10.1093/geronb/gbv103" TargetMode="External"/><Relationship Id="rId7"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www.ncbi.nlm.nih.gov/pmc/articles/PMC6083990/" TargetMode="External"/><Relationship Id="rId5" Type="http://schemas.openxmlformats.org/officeDocument/2006/relationships/hyperlink" Target="https://www.ncbi.nlm.nih.gov/pmc/articles/PMC7908394/" TargetMode="External"/><Relationship Id="rId4" Type="http://schemas.openxmlformats.org/officeDocument/2006/relationships/hyperlink" Target="https://doi.org/10.1071/HC2004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www.wasserstrom.com/blog/2018/11/09/making-senior-citizen-friendly-restaurant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marketwatch.com/press-release/silver-food-market-by-product-by-distribution-channel-forecast-to-2025-2022-03-22" TargetMode="External"/><Relationship Id="rId1" Type="http://schemas.openxmlformats.org/officeDocument/2006/relationships/slideLayout" Target="../slideLayouts/slideLayout14.xml"/><Relationship Id="rId5" Type="http://schemas.openxmlformats.org/officeDocument/2006/relationships/hyperlink" Target="https://doi.org/10.1177/2158244017698730" TargetMode="External"/><Relationship Id="rId4" Type="http://schemas.openxmlformats.org/officeDocument/2006/relationships/hyperlink" Target="https://www.isi.fraunhofer.de/content/dam/isi/dokumente/ccv/2019/50-trends-influencing-Europes-food-sector.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www.gusto-vitas.d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lzheimers.org.uk/blog/jelly-drops-sweets-tackle-dehydration-dementia" TargetMode="External"/><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2.jpeg"/><Relationship Id="rId5" Type="http://schemas.openxmlformats.org/officeDocument/2006/relationships/hyperlink" Target="https://www.jellydrops.com/" TargetMode="External"/><Relationship Id="rId4" Type="http://schemas.openxmlformats.org/officeDocument/2006/relationships/hyperlink" Target="https://www.innovatingfoodforseniors.eu/good-practice-guide-for-sme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s://eaea.org/2017/12/15/older-people-in-the-era-of-digitalisation/"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s://www.fbtech.co.nz/2021/07/21/the-era-of-food-on-demand/" TargetMode="External"/><Relationship Id="rId7" Type="http://schemas.openxmlformats.org/officeDocument/2006/relationships/image" Target="../media/image66.jpeg"/><Relationship Id="rId2" Type="http://schemas.openxmlformats.org/officeDocument/2006/relationships/hyperlink" Target="https://go.euromonitor.com/webinar-foodservice-210715-era-of-food-on-demand.html" TargetMode="External"/><Relationship Id="rId1" Type="http://schemas.openxmlformats.org/officeDocument/2006/relationships/slideLayout" Target="../slideLayouts/slideLayout14.xml"/><Relationship Id="rId6" Type="http://schemas.openxmlformats.org/officeDocument/2006/relationships/hyperlink" Target="https://www.ubereats.com/ie" TargetMode="External"/><Relationship Id="rId5" Type="http://schemas.openxmlformats.org/officeDocument/2006/relationships/image" Target="../media/image65.png"/><Relationship Id="rId4" Type="http://schemas.openxmlformats.org/officeDocument/2006/relationships/hyperlink" Target="https://www.landhaus-kueche.d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hyperlink" Target="https://www.innovatingfoodforseniors.eu/good-practice-guide-for-smes/" TargetMode="External"/><Relationship Id="rId1" Type="http://schemas.openxmlformats.org/officeDocument/2006/relationships/slideLayout" Target="../slideLayouts/slideLayout19.xml"/><Relationship Id="rId6" Type="http://schemas.openxmlformats.org/officeDocument/2006/relationships/hyperlink" Target="https://www.meals4health.ie/meals4health/#/home" TargetMode="External"/><Relationship Id="rId5" Type="http://schemas.openxmlformats.org/officeDocument/2006/relationships/image" Target="../media/image70.png"/><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hyperlink" Target="https://www.gminsights.com/industry-analysis/silver-food-market" TargetMode="External"/><Relationship Id="rId1" Type="http://schemas.openxmlformats.org/officeDocument/2006/relationships/slideLayout" Target="../slideLayouts/slideLayout9.xml"/><Relationship Id="rId4" Type="http://schemas.openxmlformats.org/officeDocument/2006/relationships/hyperlink" Target="https://www.gminsights.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seniorcitizendiscountlist.org/carrows-senior-discount-program-golden-55/"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eprints.whiterose.ac.uk/150348/1/food-insecurity-older-people-bfj.pdf" TargetMode="External"/><Relationship Id="rId2" Type="http://schemas.openxmlformats.org/officeDocument/2006/relationships/hyperlink" Target="https://doi.org/10.1017/S0047279419000746" TargetMode="External"/><Relationship Id="rId1" Type="http://schemas.openxmlformats.org/officeDocument/2006/relationships/slideLayout" Target="../slideLayouts/slideLayout17.xml"/><Relationship Id="rId4" Type="http://schemas.openxmlformats.org/officeDocument/2006/relationships/hyperlink" Target="https://doi.org/10.1016/S0022-3182(12)80137-3"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s://www.nytimes.com/2018/02/12/world/europe/germany-hamburg-cafeteria-elderly.html" TargetMode="Externa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https://www.apetito.co.uk/meals-on-wheels/" TargetMode="External"/><Relationship Id="rId2" Type="http://schemas.openxmlformats.org/officeDocument/2006/relationships/image" Target="../media/image75.jpeg"/><Relationship Id="rId1" Type="http://schemas.openxmlformats.org/officeDocument/2006/relationships/slideLayout" Target="../slideLayouts/slideLayout10.xml"/><Relationship Id="rId5" Type="http://schemas.openxmlformats.org/officeDocument/2006/relationships/image" Target="../media/image76.png"/><Relationship Id="rId4" Type="http://schemas.openxmlformats.org/officeDocument/2006/relationships/hyperlink" Target="doi:10.1177/026010601453714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https://corporatefinanceinstitute.com/resources/knowledge/other/distribution-channel/" TargetMode="External"/><Relationship Id="rId2" Type="http://schemas.openxmlformats.org/officeDocument/2006/relationships/hyperlink" Target="https://corporatefinanceinstitute.com/resources/knowledge/other/walmart-marketing-mix/" TargetMode="Externa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79.svg"/><Relationship Id="rId7" Type="http://schemas.openxmlformats.org/officeDocument/2006/relationships/image" Target="../media/image83.svg"/><Relationship Id="rId12" Type="http://schemas.openxmlformats.org/officeDocument/2006/relationships/image" Target="../media/image88.png"/><Relationship Id="rId2" Type="http://schemas.openxmlformats.org/officeDocument/2006/relationships/image" Target="../media/image78.png"/><Relationship Id="rId16" Type="http://schemas.openxmlformats.org/officeDocument/2006/relationships/image" Target="../media/image91.svg"/><Relationship Id="rId1" Type="http://schemas.openxmlformats.org/officeDocument/2006/relationships/slideLayout" Target="../slideLayouts/slideLayout34.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5" Type="http://schemas.openxmlformats.org/officeDocument/2006/relationships/image" Target="../media/image90.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 Id="rId14" Type="http://schemas.openxmlformats.org/officeDocument/2006/relationships/hyperlink" Target="https://www.marketwatch.com/press-release/silver-food-market-by-product-by-distribution-channel-forecast-to-2025-2022-03-22"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16.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hyperlink" Target="https://link.springer.com/content/pdf/10.1007/978-3-030-54296-2.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doi.org/10.1108/07363769210037097" TargetMode="Externa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link.springer.com/article/10.1007/s43546-021-00180-4" TargetMode="Externa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2/mar.20679" TargetMode="External"/><Relationship Id="rId2" Type="http://schemas.openxmlformats.org/officeDocument/2006/relationships/hyperlink" Target="https://link.springer.com/article/10.1023/A:1009855123617" TargetMode="Externa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i.org/10.1002/mar.20679"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354571" y="3622783"/>
            <a:ext cx="11679240" cy="697353"/>
          </a:xfrm>
        </p:spPr>
        <p:txBody>
          <a:bodyPr/>
          <a:lstStyle/>
          <a:p>
            <a:r>
              <a:rPr lang="en-US"/>
              <a:t>Food Product and Service Commercialisation for Seniors</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252783" y="3622783"/>
            <a:ext cx="5278651" cy="697353"/>
          </a:xfrm>
        </p:spPr>
        <p:txBody>
          <a:bodyPr>
            <a:noAutofit/>
          </a:bodyPr>
          <a:lstStyle/>
          <a:p>
            <a:r>
              <a:rPr lang="en-US" sz="5400" b="1"/>
              <a:t>Module 5:</a:t>
            </a:r>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AAC17BCE-45DC-6349-E73E-13A6731447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4292"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38">
            <a:extLst>
              <a:ext uri="{FF2B5EF4-FFF2-40B4-BE49-F238E27FC236}">
                <a16:creationId xmlns:a16="http://schemas.microsoft.com/office/drawing/2014/main" id="{0044C2DA-9215-DA42-8A61-B1B086AA0FB1}"/>
              </a:ext>
            </a:extLst>
          </p:cNvPr>
          <p:cNvSpPr txBox="1"/>
          <p:nvPr/>
        </p:nvSpPr>
        <p:spPr>
          <a:xfrm>
            <a:off x="2946740" y="43053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3" name="Freeform 1">
            <a:extLst>
              <a:ext uri="{FF2B5EF4-FFF2-40B4-BE49-F238E27FC236}">
                <a16:creationId xmlns:a16="http://schemas.microsoft.com/office/drawing/2014/main" id="{35D9BAA2-D874-5F45-850F-82D3EA64F92E}"/>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chemeClr val="accent1"/>
          </a:solidFill>
          <a:ln>
            <a:solidFill>
              <a:schemeClr val="bg2"/>
            </a:solidFill>
          </a:ln>
          <a:effectLst/>
        </p:spPr>
        <p:txBody>
          <a:bodyPr wrap="none" anchor="ctr"/>
          <a:lstStyle/>
          <a:p>
            <a:endParaRPr lang="en-US" sz="900"/>
          </a:p>
        </p:txBody>
      </p:sp>
      <p:sp>
        <p:nvSpPr>
          <p:cNvPr id="4" name="Freeform 2">
            <a:extLst>
              <a:ext uri="{FF2B5EF4-FFF2-40B4-BE49-F238E27FC236}">
                <a16:creationId xmlns:a16="http://schemas.microsoft.com/office/drawing/2014/main" id="{70A681F8-C78D-724F-88AF-AF1EFCE727F1}"/>
              </a:ext>
            </a:extLst>
          </p:cNvPr>
          <p:cNvSpPr>
            <a:spLocks noChangeArrowheads="1"/>
          </p:cNvSpPr>
          <p:nvPr/>
        </p:nvSpPr>
        <p:spPr bwMode="auto">
          <a:xfrm>
            <a:off x="2224666" y="4604379"/>
            <a:ext cx="140105" cy="98320"/>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5" name="Freeform 3">
            <a:extLst>
              <a:ext uri="{FF2B5EF4-FFF2-40B4-BE49-F238E27FC236}">
                <a16:creationId xmlns:a16="http://schemas.microsoft.com/office/drawing/2014/main" id="{BBAC403D-BE96-2249-A871-365130CFB9B5}"/>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1"/>
          </a:solidFill>
          <a:ln>
            <a:solidFill>
              <a:schemeClr val="bg2"/>
            </a:solidFill>
          </a:ln>
          <a:effectLst/>
        </p:spPr>
        <p:txBody>
          <a:bodyPr wrap="none" anchor="ctr"/>
          <a:lstStyle/>
          <a:p>
            <a:endParaRPr lang="en-US" sz="900"/>
          </a:p>
        </p:txBody>
      </p:sp>
      <p:sp>
        <p:nvSpPr>
          <p:cNvPr id="6" name="Freeform 4">
            <a:extLst>
              <a:ext uri="{FF2B5EF4-FFF2-40B4-BE49-F238E27FC236}">
                <a16:creationId xmlns:a16="http://schemas.microsoft.com/office/drawing/2014/main" id="{61813D75-40AD-6346-894F-D0E4FD374674}"/>
              </a:ext>
            </a:extLst>
          </p:cNvPr>
          <p:cNvSpPr>
            <a:spLocks noChangeArrowheads="1"/>
          </p:cNvSpPr>
          <p:nvPr/>
        </p:nvSpPr>
        <p:spPr bwMode="auto">
          <a:xfrm>
            <a:off x="2155842"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7" name="Freeform 5">
            <a:extLst>
              <a:ext uri="{FF2B5EF4-FFF2-40B4-BE49-F238E27FC236}">
                <a16:creationId xmlns:a16="http://schemas.microsoft.com/office/drawing/2014/main" id="{97151B25-A688-8C4F-9AAA-72C366660424}"/>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a:solidFill>
              <a:schemeClr val="bg2"/>
            </a:solidFill>
          </a:ln>
          <a:effectLst/>
        </p:spPr>
        <p:txBody>
          <a:bodyPr wrap="none" anchor="ctr"/>
          <a:lstStyle/>
          <a:p>
            <a:endParaRPr lang="en-US" sz="900"/>
          </a:p>
        </p:txBody>
      </p:sp>
      <p:sp>
        <p:nvSpPr>
          <p:cNvPr id="8" name="Freeform 6">
            <a:extLst>
              <a:ext uri="{FF2B5EF4-FFF2-40B4-BE49-F238E27FC236}">
                <a16:creationId xmlns:a16="http://schemas.microsoft.com/office/drawing/2014/main" id="{C32A6EBF-866A-1246-AAF7-58ABA7BC4A62}"/>
              </a:ext>
            </a:extLst>
          </p:cNvPr>
          <p:cNvSpPr>
            <a:spLocks noChangeArrowheads="1"/>
          </p:cNvSpPr>
          <p:nvPr/>
        </p:nvSpPr>
        <p:spPr bwMode="auto">
          <a:xfrm>
            <a:off x="4758853" y="4604379"/>
            <a:ext cx="142564" cy="98320"/>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9" name="Freeform 7">
            <a:extLst>
              <a:ext uri="{FF2B5EF4-FFF2-40B4-BE49-F238E27FC236}">
                <a16:creationId xmlns:a16="http://schemas.microsoft.com/office/drawing/2014/main" id="{7C445682-BA53-7544-9DA6-A3EC96596CE9}"/>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a:solidFill>
              <a:schemeClr val="bg2"/>
            </a:solidFill>
          </a:ln>
          <a:effectLst/>
        </p:spPr>
        <p:txBody>
          <a:bodyPr wrap="none" anchor="ctr"/>
          <a:lstStyle/>
          <a:p>
            <a:endParaRPr lang="en-US" sz="900"/>
          </a:p>
        </p:txBody>
      </p:sp>
      <p:sp>
        <p:nvSpPr>
          <p:cNvPr id="10" name="Freeform 8">
            <a:extLst>
              <a:ext uri="{FF2B5EF4-FFF2-40B4-BE49-F238E27FC236}">
                <a16:creationId xmlns:a16="http://schemas.microsoft.com/office/drawing/2014/main" id="{29A57B41-8724-7B40-AE00-C93E05B86A85}"/>
              </a:ext>
            </a:extLst>
          </p:cNvPr>
          <p:cNvSpPr>
            <a:spLocks noChangeArrowheads="1"/>
          </p:cNvSpPr>
          <p:nvPr/>
        </p:nvSpPr>
        <p:spPr bwMode="auto">
          <a:xfrm>
            <a:off x="4690029" y="4545387"/>
            <a:ext cx="280211" cy="98320"/>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11" name="Freeform 9">
            <a:extLst>
              <a:ext uri="{FF2B5EF4-FFF2-40B4-BE49-F238E27FC236}">
                <a16:creationId xmlns:a16="http://schemas.microsoft.com/office/drawing/2014/main" id="{EA4756A1-5852-F541-9A0F-4DFAD621F7AB}"/>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a:solidFill>
              <a:schemeClr val="bg2"/>
            </a:solidFill>
          </a:ln>
          <a:effectLst/>
        </p:spPr>
        <p:txBody>
          <a:bodyPr wrap="none" anchor="ctr"/>
          <a:lstStyle/>
          <a:p>
            <a:endParaRPr lang="en-US" sz="900"/>
          </a:p>
        </p:txBody>
      </p:sp>
      <p:sp>
        <p:nvSpPr>
          <p:cNvPr id="12" name="Freeform 10">
            <a:extLst>
              <a:ext uri="{FF2B5EF4-FFF2-40B4-BE49-F238E27FC236}">
                <a16:creationId xmlns:a16="http://schemas.microsoft.com/office/drawing/2014/main" id="{5B8EFB2A-0056-A744-87C4-0A2175B46E01}"/>
              </a:ext>
            </a:extLst>
          </p:cNvPr>
          <p:cNvSpPr>
            <a:spLocks noChangeArrowheads="1"/>
          </p:cNvSpPr>
          <p:nvPr/>
        </p:nvSpPr>
        <p:spPr bwMode="auto">
          <a:xfrm>
            <a:off x="7290583" y="4604379"/>
            <a:ext cx="142564" cy="98320"/>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3" name="Freeform 11">
            <a:extLst>
              <a:ext uri="{FF2B5EF4-FFF2-40B4-BE49-F238E27FC236}">
                <a16:creationId xmlns:a16="http://schemas.microsoft.com/office/drawing/2014/main" id="{8CCB2CF2-E677-2D47-B201-F66EAC6BE74E}"/>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a:solidFill>
              <a:schemeClr val="bg2"/>
            </a:solidFill>
          </a:ln>
          <a:effectLst/>
        </p:spPr>
        <p:txBody>
          <a:bodyPr wrap="none" anchor="ctr"/>
          <a:lstStyle/>
          <a:p>
            <a:endParaRPr lang="en-US" sz="900"/>
          </a:p>
        </p:txBody>
      </p:sp>
      <p:sp>
        <p:nvSpPr>
          <p:cNvPr id="14" name="Freeform 12">
            <a:extLst>
              <a:ext uri="{FF2B5EF4-FFF2-40B4-BE49-F238E27FC236}">
                <a16:creationId xmlns:a16="http://schemas.microsoft.com/office/drawing/2014/main" id="{19D15E37-E770-7C49-BC25-3C360E121BC7}"/>
              </a:ext>
            </a:extLst>
          </p:cNvPr>
          <p:cNvSpPr>
            <a:spLocks noChangeArrowheads="1"/>
          </p:cNvSpPr>
          <p:nvPr/>
        </p:nvSpPr>
        <p:spPr bwMode="auto">
          <a:xfrm>
            <a:off x="7221759" y="4545387"/>
            <a:ext cx="280211" cy="98320"/>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189" name="Freeform 347">
            <a:extLst>
              <a:ext uri="{FF2B5EF4-FFF2-40B4-BE49-F238E27FC236}">
                <a16:creationId xmlns:a16="http://schemas.microsoft.com/office/drawing/2014/main" id="{65875C41-4C3E-0046-9AED-9136720E65BD}"/>
              </a:ext>
            </a:extLst>
          </p:cNvPr>
          <p:cNvSpPr>
            <a:spLocks noChangeArrowheads="1"/>
          </p:cNvSpPr>
          <p:nvPr/>
        </p:nvSpPr>
        <p:spPr bwMode="auto">
          <a:xfrm>
            <a:off x="1570841" y="2674397"/>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0" y="2705"/>
                  <a:pt x="1353" y="2705"/>
                </a:cubicBezTo>
                <a:lnTo>
                  <a:pt x="1353" y="2705"/>
                </a:lnTo>
                <a:cubicBezTo>
                  <a:pt x="605" y="2705"/>
                  <a:pt x="0" y="2099"/>
                  <a:pt x="0" y="1352"/>
                </a:cubicBezTo>
                <a:lnTo>
                  <a:pt x="0" y="1352"/>
                </a:lnTo>
                <a:cubicBezTo>
                  <a:pt x="0" y="605"/>
                  <a:pt x="605" y="0"/>
                  <a:pt x="1353" y="0"/>
                </a:cubicBezTo>
                <a:lnTo>
                  <a:pt x="1353" y="0"/>
                </a:lnTo>
                <a:cubicBezTo>
                  <a:pt x="2100" y="0"/>
                  <a:pt x="2706" y="605"/>
                  <a:pt x="2706" y="1352"/>
                </a:cubicBezTo>
              </a:path>
            </a:pathLst>
          </a:custGeom>
          <a:solidFill>
            <a:srgbClr val="1188A3"/>
          </a:solidFill>
          <a:ln>
            <a:noFill/>
          </a:ln>
          <a:effectLst/>
        </p:spPr>
        <p:txBody>
          <a:bodyPr wrap="none" anchor="ctr"/>
          <a:lstStyle/>
          <a:p>
            <a:endParaRPr lang="en-US" sz="900"/>
          </a:p>
        </p:txBody>
      </p:sp>
      <p:sp>
        <p:nvSpPr>
          <p:cNvPr id="190" name="Freeform 348">
            <a:extLst>
              <a:ext uri="{FF2B5EF4-FFF2-40B4-BE49-F238E27FC236}">
                <a16:creationId xmlns:a16="http://schemas.microsoft.com/office/drawing/2014/main" id="{2785339C-E46A-7948-BD2A-25297BCB3697}"/>
              </a:ext>
            </a:extLst>
          </p:cNvPr>
          <p:cNvSpPr>
            <a:spLocks noChangeArrowheads="1"/>
          </p:cNvSpPr>
          <p:nvPr/>
        </p:nvSpPr>
        <p:spPr bwMode="auto">
          <a:xfrm>
            <a:off x="2045232" y="4075910"/>
            <a:ext cx="501430" cy="162228"/>
          </a:xfrm>
          <a:custGeom>
            <a:avLst/>
            <a:gdLst>
              <a:gd name="T0" fmla="*/ 897 w 898"/>
              <a:gd name="T1" fmla="*/ 292 h 293"/>
              <a:gd name="T2" fmla="*/ 0 w 898"/>
              <a:gd name="T3" fmla="*/ 292 h 293"/>
              <a:gd name="T4" fmla="*/ 0 w 898"/>
              <a:gd name="T5" fmla="*/ 0 h 293"/>
              <a:gd name="T6" fmla="*/ 897 w 898"/>
              <a:gd name="T7" fmla="*/ 0 h 293"/>
              <a:gd name="T8" fmla="*/ 897 w 898"/>
              <a:gd name="T9" fmla="*/ 292 h 293"/>
            </a:gdLst>
            <a:ahLst/>
            <a:cxnLst>
              <a:cxn ang="0">
                <a:pos x="T0" y="T1"/>
              </a:cxn>
              <a:cxn ang="0">
                <a:pos x="T2" y="T3"/>
              </a:cxn>
              <a:cxn ang="0">
                <a:pos x="T4" y="T5"/>
              </a:cxn>
              <a:cxn ang="0">
                <a:pos x="T6" y="T7"/>
              </a:cxn>
              <a:cxn ang="0">
                <a:pos x="T8" y="T9"/>
              </a:cxn>
            </a:cxnLst>
            <a:rect l="0" t="0" r="r" b="b"/>
            <a:pathLst>
              <a:path w="898" h="293">
                <a:moveTo>
                  <a:pt x="897" y="292"/>
                </a:moveTo>
                <a:lnTo>
                  <a:pt x="0" y="292"/>
                </a:lnTo>
                <a:lnTo>
                  <a:pt x="0" y="0"/>
                </a:lnTo>
                <a:lnTo>
                  <a:pt x="897" y="0"/>
                </a:lnTo>
                <a:lnTo>
                  <a:pt x="897" y="292"/>
                </a:lnTo>
              </a:path>
            </a:pathLst>
          </a:custGeom>
          <a:solidFill>
            <a:srgbClr val="1188A3"/>
          </a:solidFill>
          <a:ln>
            <a:noFill/>
          </a:ln>
          <a:effectLst/>
        </p:spPr>
        <p:txBody>
          <a:bodyPr wrap="none" anchor="ctr"/>
          <a:lstStyle/>
          <a:p>
            <a:endParaRPr lang="en-US" sz="900"/>
          </a:p>
        </p:txBody>
      </p:sp>
      <p:sp>
        <p:nvSpPr>
          <p:cNvPr id="191" name="Freeform 349">
            <a:extLst>
              <a:ext uri="{FF2B5EF4-FFF2-40B4-BE49-F238E27FC236}">
                <a16:creationId xmlns:a16="http://schemas.microsoft.com/office/drawing/2014/main" id="{86090A76-83EB-4941-A7D4-8DDC9E79C12F}"/>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2" name="Freeform 350">
            <a:extLst>
              <a:ext uri="{FF2B5EF4-FFF2-40B4-BE49-F238E27FC236}">
                <a16:creationId xmlns:a16="http://schemas.microsoft.com/office/drawing/2014/main" id="{32BBBADF-251A-A245-BD3D-9E1EE7CAE94B}"/>
              </a:ext>
            </a:extLst>
          </p:cNvPr>
          <p:cNvSpPr>
            <a:spLocks noChangeArrowheads="1"/>
          </p:cNvSpPr>
          <p:nvPr/>
        </p:nvSpPr>
        <p:spPr bwMode="auto">
          <a:xfrm>
            <a:off x="2000988"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3" name="Freeform 351">
            <a:extLst>
              <a:ext uri="{FF2B5EF4-FFF2-40B4-BE49-F238E27FC236}">
                <a16:creationId xmlns:a16="http://schemas.microsoft.com/office/drawing/2014/main" id="{A6B2738F-B544-2B4B-87A6-F67C6217EAD7}"/>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4" name="Freeform 352">
            <a:extLst>
              <a:ext uri="{FF2B5EF4-FFF2-40B4-BE49-F238E27FC236}">
                <a16:creationId xmlns:a16="http://schemas.microsoft.com/office/drawing/2014/main" id="{16FC0E32-57AF-7042-8453-CA0BA69028D8}"/>
              </a:ext>
            </a:extLst>
          </p:cNvPr>
          <p:cNvSpPr>
            <a:spLocks noChangeArrowheads="1"/>
          </p:cNvSpPr>
          <p:nvPr/>
        </p:nvSpPr>
        <p:spPr bwMode="auto">
          <a:xfrm>
            <a:off x="2000988"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5" name="Freeform 353">
            <a:extLst>
              <a:ext uri="{FF2B5EF4-FFF2-40B4-BE49-F238E27FC236}">
                <a16:creationId xmlns:a16="http://schemas.microsoft.com/office/drawing/2014/main" id="{AA779FD2-2611-8542-B9D8-973C270801DF}"/>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sz="900"/>
          </a:p>
        </p:txBody>
      </p:sp>
      <p:sp>
        <p:nvSpPr>
          <p:cNvPr id="196" name="Freeform 354">
            <a:extLst>
              <a:ext uri="{FF2B5EF4-FFF2-40B4-BE49-F238E27FC236}">
                <a16:creationId xmlns:a16="http://schemas.microsoft.com/office/drawing/2014/main" id="{8F1EA2EF-8C92-A14B-9307-193437D62BB4}"/>
              </a:ext>
            </a:extLst>
          </p:cNvPr>
          <p:cNvSpPr>
            <a:spLocks noChangeArrowheads="1"/>
          </p:cNvSpPr>
          <p:nvPr/>
        </p:nvSpPr>
        <p:spPr bwMode="auto">
          <a:xfrm>
            <a:off x="2000988"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rgbClr val="1188A3"/>
          </a:solidFill>
          <a:ln w="11160" cap="flat">
            <a:solidFill>
              <a:schemeClr val="bg2"/>
            </a:solidFill>
            <a:round/>
            <a:headEnd/>
            <a:tailEnd/>
          </a:ln>
          <a:effectLst/>
        </p:spPr>
        <p:txBody>
          <a:bodyPr wrap="none" anchor="ctr"/>
          <a:lstStyle/>
          <a:p>
            <a:endParaRPr lang="en-US" sz="900"/>
          </a:p>
        </p:txBody>
      </p:sp>
      <p:sp>
        <p:nvSpPr>
          <p:cNvPr id="197" name="Freeform 355">
            <a:extLst>
              <a:ext uri="{FF2B5EF4-FFF2-40B4-BE49-F238E27FC236}">
                <a16:creationId xmlns:a16="http://schemas.microsoft.com/office/drawing/2014/main" id="{65EB7A68-0F03-9446-8C59-E03D6F914A2A}"/>
              </a:ext>
            </a:extLst>
          </p:cNvPr>
          <p:cNvSpPr>
            <a:spLocks noChangeArrowheads="1"/>
          </p:cNvSpPr>
          <p:nvPr/>
        </p:nvSpPr>
        <p:spPr bwMode="auto">
          <a:xfrm>
            <a:off x="2276283" y="2377441"/>
            <a:ext cx="41787"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rgbClr val="1188A3"/>
          </a:solidFill>
          <a:ln>
            <a:noFill/>
          </a:ln>
          <a:effectLst/>
        </p:spPr>
        <p:txBody>
          <a:bodyPr wrap="none" anchor="ctr"/>
          <a:lstStyle/>
          <a:p>
            <a:endParaRPr lang="en-US" sz="900"/>
          </a:p>
        </p:txBody>
      </p:sp>
      <p:sp>
        <p:nvSpPr>
          <p:cNvPr id="198" name="Freeform 356">
            <a:extLst>
              <a:ext uri="{FF2B5EF4-FFF2-40B4-BE49-F238E27FC236}">
                <a16:creationId xmlns:a16="http://schemas.microsoft.com/office/drawing/2014/main" id="{1D70BF59-748D-CF46-90D6-7A5C6C125E63}"/>
              </a:ext>
            </a:extLst>
          </p:cNvPr>
          <p:cNvSpPr>
            <a:spLocks noChangeArrowheads="1"/>
          </p:cNvSpPr>
          <p:nvPr/>
        </p:nvSpPr>
        <p:spPr bwMode="auto">
          <a:xfrm>
            <a:off x="2890781" y="2633072"/>
            <a:ext cx="132732" cy="149937"/>
          </a:xfrm>
          <a:custGeom>
            <a:avLst/>
            <a:gdLst>
              <a:gd name="T0" fmla="*/ 224 w 238"/>
              <a:gd name="T1" fmla="*/ 64 h 268"/>
              <a:gd name="T2" fmla="*/ 224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19" y="12"/>
                </a:cubicBezTo>
                <a:lnTo>
                  <a:pt x="219" y="12"/>
                </a:lnTo>
                <a:cubicBezTo>
                  <a:pt x="204" y="0"/>
                  <a:pt x="180" y="1"/>
                  <a:pt x="167" y="17"/>
                </a:cubicBezTo>
                <a:lnTo>
                  <a:pt x="12" y="202"/>
                </a:lnTo>
                <a:lnTo>
                  <a:pt x="12" y="202"/>
                </a:lnTo>
                <a:cubicBezTo>
                  <a:pt x="0" y="217"/>
                  <a:pt x="1" y="240"/>
                  <a:pt x="17" y="253"/>
                </a:cubicBezTo>
                <a:lnTo>
                  <a:pt x="17" y="253"/>
                </a:lnTo>
                <a:lnTo>
                  <a:pt x="17" y="253"/>
                </a:lnTo>
                <a:lnTo>
                  <a:pt x="17" y="253"/>
                </a:lnTo>
                <a:cubicBezTo>
                  <a:pt x="32" y="267"/>
                  <a:pt x="56" y="264"/>
                  <a:pt x="69" y="249"/>
                </a:cubicBezTo>
                <a:lnTo>
                  <a:pt x="224" y="64"/>
                </a:lnTo>
              </a:path>
            </a:pathLst>
          </a:custGeom>
          <a:solidFill>
            <a:srgbClr val="1188A3"/>
          </a:solidFill>
          <a:ln>
            <a:noFill/>
          </a:ln>
          <a:effectLst/>
        </p:spPr>
        <p:txBody>
          <a:bodyPr wrap="none" anchor="ctr"/>
          <a:lstStyle/>
          <a:p>
            <a:endParaRPr lang="en-US" sz="900"/>
          </a:p>
        </p:txBody>
      </p:sp>
      <p:sp>
        <p:nvSpPr>
          <p:cNvPr id="199" name="Freeform 357">
            <a:extLst>
              <a:ext uri="{FF2B5EF4-FFF2-40B4-BE49-F238E27FC236}">
                <a16:creationId xmlns:a16="http://schemas.microsoft.com/office/drawing/2014/main" id="{6BA1329D-D56E-3745-A07E-24384AC35E69}"/>
              </a:ext>
            </a:extLst>
          </p:cNvPr>
          <p:cNvSpPr>
            <a:spLocks noChangeArrowheads="1"/>
          </p:cNvSpPr>
          <p:nvPr/>
        </p:nvSpPr>
        <p:spPr bwMode="auto">
          <a:xfrm>
            <a:off x="3220151" y="3279522"/>
            <a:ext cx="176976" cy="68824"/>
          </a:xfrm>
          <a:custGeom>
            <a:avLst/>
            <a:gdLst>
              <a:gd name="T0" fmla="*/ 313 w 316"/>
              <a:gd name="T1" fmla="*/ 37 h 122"/>
              <a:gd name="T2" fmla="*/ 313 w 316"/>
              <a:gd name="T3" fmla="*/ 37 h 122"/>
              <a:gd name="T4" fmla="*/ 271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2 w 316"/>
              <a:gd name="T21" fmla="*/ 76 h 122"/>
              <a:gd name="T22" fmla="*/ 282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6" y="121"/>
                  <a:pt x="46" y="118"/>
                </a:cubicBezTo>
                <a:lnTo>
                  <a:pt x="282" y="76"/>
                </a:lnTo>
                <a:lnTo>
                  <a:pt x="282" y="76"/>
                </a:lnTo>
                <a:cubicBezTo>
                  <a:pt x="301" y="73"/>
                  <a:pt x="315" y="56"/>
                  <a:pt x="313" y="37"/>
                </a:cubicBezTo>
              </a:path>
            </a:pathLst>
          </a:custGeom>
          <a:solidFill>
            <a:srgbClr val="1188A3"/>
          </a:solidFill>
          <a:ln>
            <a:noFill/>
          </a:ln>
          <a:effectLst/>
        </p:spPr>
        <p:txBody>
          <a:bodyPr wrap="none" anchor="ctr"/>
          <a:lstStyle/>
          <a:p>
            <a:endParaRPr lang="en-US" sz="900"/>
          </a:p>
        </p:txBody>
      </p:sp>
      <p:sp>
        <p:nvSpPr>
          <p:cNvPr id="200" name="Freeform 358">
            <a:extLst>
              <a:ext uri="{FF2B5EF4-FFF2-40B4-BE49-F238E27FC236}">
                <a16:creationId xmlns:a16="http://schemas.microsoft.com/office/drawing/2014/main" id="{73DAAA33-9647-0346-8242-233D54503997}"/>
              </a:ext>
            </a:extLst>
          </p:cNvPr>
          <p:cNvSpPr>
            <a:spLocks noChangeArrowheads="1"/>
          </p:cNvSpPr>
          <p:nvPr/>
        </p:nvSpPr>
        <p:spPr bwMode="auto">
          <a:xfrm>
            <a:off x="3104626"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4"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rgbClr val="1188A3"/>
          </a:solidFill>
          <a:ln>
            <a:noFill/>
          </a:ln>
          <a:effectLst/>
        </p:spPr>
        <p:txBody>
          <a:bodyPr wrap="none" anchor="ctr"/>
          <a:lstStyle/>
          <a:p>
            <a:endParaRPr lang="en-US" sz="900"/>
          </a:p>
        </p:txBody>
      </p:sp>
      <p:sp>
        <p:nvSpPr>
          <p:cNvPr id="201" name="Freeform 359">
            <a:extLst>
              <a:ext uri="{FF2B5EF4-FFF2-40B4-BE49-F238E27FC236}">
                <a16:creationId xmlns:a16="http://schemas.microsoft.com/office/drawing/2014/main" id="{87B071CC-0D9A-6249-BE1A-12B72C8BCDBF}"/>
              </a:ext>
            </a:extLst>
          </p:cNvPr>
          <p:cNvSpPr>
            <a:spLocks noChangeArrowheads="1"/>
          </p:cNvSpPr>
          <p:nvPr/>
        </p:nvSpPr>
        <p:spPr bwMode="auto">
          <a:xfrm>
            <a:off x="1325042" y="3948095"/>
            <a:ext cx="162228" cy="110611"/>
          </a:xfrm>
          <a:custGeom>
            <a:avLst/>
            <a:gdLst>
              <a:gd name="T0" fmla="*/ 23 w 291"/>
              <a:gd name="T1" fmla="*/ 129 h 200"/>
              <a:gd name="T2" fmla="*/ 23 w 291"/>
              <a:gd name="T3" fmla="*/ 129 h 200"/>
              <a:gd name="T4" fmla="*/ 6 w 291"/>
              <a:gd name="T5" fmla="*/ 176 h 200"/>
              <a:gd name="T6" fmla="*/ 6 w 291"/>
              <a:gd name="T7" fmla="*/ 176 h 200"/>
              <a:gd name="T8" fmla="*/ 40 w 291"/>
              <a:gd name="T9" fmla="*/ 199 h 200"/>
              <a:gd name="T10" fmla="*/ 40 w 291"/>
              <a:gd name="T11" fmla="*/ 199 h 200"/>
              <a:gd name="T12" fmla="*/ 59 w 291"/>
              <a:gd name="T13" fmla="*/ 194 h 200"/>
              <a:gd name="T14" fmla="*/ 267 w 291"/>
              <a:gd name="T15" fmla="*/ 74 h 200"/>
              <a:gd name="T16" fmla="*/ 267 w 291"/>
              <a:gd name="T17" fmla="*/ 74 h 200"/>
              <a:gd name="T18" fmla="*/ 280 w 291"/>
              <a:gd name="T19" fmla="*/ 24 h 200"/>
              <a:gd name="T20" fmla="*/ 280 w 291"/>
              <a:gd name="T21" fmla="*/ 24 h 200"/>
              <a:gd name="T22" fmla="*/ 280 w 291"/>
              <a:gd name="T23" fmla="*/ 24 h 200"/>
              <a:gd name="T24" fmla="*/ 280 w 291"/>
              <a:gd name="T25" fmla="*/ 24 h 200"/>
              <a:gd name="T26" fmla="*/ 230 w 291"/>
              <a:gd name="T27" fmla="*/ 10 h 200"/>
              <a:gd name="T28" fmla="*/ 23 w 291"/>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200">
                <a:moveTo>
                  <a:pt x="23" y="129"/>
                </a:moveTo>
                <a:lnTo>
                  <a:pt x="23" y="129"/>
                </a:lnTo>
                <a:cubicBezTo>
                  <a:pt x="7" y="139"/>
                  <a:pt x="0" y="159"/>
                  <a:pt x="6" y="176"/>
                </a:cubicBezTo>
                <a:lnTo>
                  <a:pt x="6" y="176"/>
                </a:lnTo>
                <a:cubicBezTo>
                  <a:pt x="12" y="191"/>
                  <a:pt x="26" y="199"/>
                  <a:pt x="40" y="199"/>
                </a:cubicBezTo>
                <a:lnTo>
                  <a:pt x="40" y="199"/>
                </a:lnTo>
                <a:cubicBezTo>
                  <a:pt x="47" y="199"/>
                  <a:pt x="53" y="197"/>
                  <a:pt x="59" y="194"/>
                </a:cubicBezTo>
                <a:lnTo>
                  <a:pt x="267" y="74"/>
                </a:lnTo>
                <a:lnTo>
                  <a:pt x="267" y="74"/>
                </a:lnTo>
                <a:cubicBezTo>
                  <a:pt x="284" y="64"/>
                  <a:pt x="290" y="42"/>
                  <a:pt x="280" y="24"/>
                </a:cubicBezTo>
                <a:lnTo>
                  <a:pt x="280" y="24"/>
                </a:lnTo>
                <a:lnTo>
                  <a:pt x="280" y="24"/>
                </a:lnTo>
                <a:lnTo>
                  <a:pt x="280" y="24"/>
                </a:lnTo>
                <a:cubicBezTo>
                  <a:pt x="270" y="6"/>
                  <a:pt x="248" y="0"/>
                  <a:pt x="230" y="10"/>
                </a:cubicBezTo>
                <a:lnTo>
                  <a:pt x="23" y="129"/>
                </a:lnTo>
              </a:path>
            </a:pathLst>
          </a:custGeom>
          <a:solidFill>
            <a:srgbClr val="1188A3"/>
          </a:solidFill>
          <a:ln>
            <a:noFill/>
          </a:ln>
          <a:effectLst/>
        </p:spPr>
        <p:txBody>
          <a:bodyPr wrap="none" anchor="ctr"/>
          <a:lstStyle/>
          <a:p>
            <a:endParaRPr lang="en-US" sz="900"/>
          </a:p>
        </p:txBody>
      </p:sp>
      <p:sp>
        <p:nvSpPr>
          <p:cNvPr id="202" name="Freeform 360">
            <a:extLst>
              <a:ext uri="{FF2B5EF4-FFF2-40B4-BE49-F238E27FC236}">
                <a16:creationId xmlns:a16="http://schemas.microsoft.com/office/drawing/2014/main" id="{82287AF3-D73A-444F-B45A-7ABAE8999D4A}"/>
              </a:ext>
            </a:extLst>
          </p:cNvPr>
          <p:cNvSpPr>
            <a:spLocks noChangeArrowheads="1"/>
          </p:cNvSpPr>
          <p:nvPr/>
        </p:nvSpPr>
        <p:spPr bwMode="auto">
          <a:xfrm>
            <a:off x="1197226" y="3279522"/>
            <a:ext cx="176976" cy="68824"/>
          </a:xfrm>
          <a:custGeom>
            <a:avLst/>
            <a:gdLst>
              <a:gd name="T0" fmla="*/ 44 w 316"/>
              <a:gd name="T1" fmla="*/ 3 h 122"/>
              <a:gd name="T2" fmla="*/ 44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1 w 316"/>
              <a:gd name="T15" fmla="*/ 88 h 122"/>
              <a:gd name="T16" fmla="*/ 311 w 316"/>
              <a:gd name="T17" fmla="*/ 88 h 122"/>
              <a:gd name="T18" fmla="*/ 311 w 316"/>
              <a:gd name="T19" fmla="*/ 87 h 122"/>
              <a:gd name="T20" fmla="*/ 311 w 316"/>
              <a:gd name="T21" fmla="*/ 87 h 122"/>
              <a:gd name="T22" fmla="*/ 282 w 316"/>
              <a:gd name="T23" fmla="*/ 45 h 122"/>
              <a:gd name="T24" fmla="*/ 44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4" y="3"/>
                </a:moveTo>
                <a:lnTo>
                  <a:pt x="44" y="3"/>
                </a:lnTo>
                <a:cubicBezTo>
                  <a:pt x="24" y="0"/>
                  <a:pt x="3" y="15"/>
                  <a:pt x="2" y="37"/>
                </a:cubicBezTo>
                <a:lnTo>
                  <a:pt x="2" y="37"/>
                </a:lnTo>
                <a:cubicBezTo>
                  <a:pt x="0" y="56"/>
                  <a:pt x="14" y="73"/>
                  <a:pt x="33" y="76"/>
                </a:cubicBezTo>
                <a:lnTo>
                  <a:pt x="269" y="118"/>
                </a:lnTo>
                <a:lnTo>
                  <a:pt x="269" y="118"/>
                </a:lnTo>
                <a:cubicBezTo>
                  <a:pt x="289" y="121"/>
                  <a:pt x="307" y="108"/>
                  <a:pt x="311" y="88"/>
                </a:cubicBezTo>
                <a:lnTo>
                  <a:pt x="311" y="88"/>
                </a:lnTo>
                <a:lnTo>
                  <a:pt x="311" y="87"/>
                </a:lnTo>
                <a:lnTo>
                  <a:pt x="311" y="87"/>
                </a:lnTo>
                <a:cubicBezTo>
                  <a:pt x="315" y="68"/>
                  <a:pt x="301" y="49"/>
                  <a:pt x="282" y="45"/>
                </a:cubicBezTo>
                <a:lnTo>
                  <a:pt x="44" y="3"/>
                </a:lnTo>
              </a:path>
            </a:pathLst>
          </a:custGeom>
          <a:solidFill>
            <a:srgbClr val="1188A3"/>
          </a:solidFill>
          <a:ln>
            <a:noFill/>
          </a:ln>
          <a:effectLst/>
        </p:spPr>
        <p:txBody>
          <a:bodyPr wrap="none" anchor="ctr"/>
          <a:lstStyle/>
          <a:p>
            <a:endParaRPr lang="en-US" sz="900"/>
          </a:p>
        </p:txBody>
      </p:sp>
      <p:sp>
        <p:nvSpPr>
          <p:cNvPr id="203" name="Freeform 361">
            <a:extLst>
              <a:ext uri="{FF2B5EF4-FFF2-40B4-BE49-F238E27FC236}">
                <a16:creationId xmlns:a16="http://schemas.microsoft.com/office/drawing/2014/main" id="{A3B7E3C8-7707-1043-BC29-4BE9F5F20962}"/>
              </a:ext>
            </a:extLst>
          </p:cNvPr>
          <p:cNvSpPr>
            <a:spLocks noChangeArrowheads="1"/>
          </p:cNvSpPr>
          <p:nvPr/>
        </p:nvSpPr>
        <p:spPr bwMode="auto">
          <a:xfrm>
            <a:off x="1570841"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4 w 238"/>
              <a:gd name="T9" fmla="*/ 64 h 268"/>
              <a:gd name="T10" fmla="*/ 168 w 238"/>
              <a:gd name="T11" fmla="*/ 249 h 268"/>
              <a:gd name="T12" fmla="*/ 168 w 238"/>
              <a:gd name="T13" fmla="*/ 249 h 268"/>
              <a:gd name="T14" fmla="*/ 220 w 238"/>
              <a:gd name="T15" fmla="*/ 253 h 268"/>
              <a:gd name="T16" fmla="*/ 220 w 238"/>
              <a:gd name="T17" fmla="*/ 253 h 268"/>
              <a:gd name="T18" fmla="*/ 220 w 238"/>
              <a:gd name="T19" fmla="*/ 253 h 268"/>
              <a:gd name="T20" fmla="*/ 220 w 238"/>
              <a:gd name="T21" fmla="*/ 253 h 268"/>
              <a:gd name="T22" fmla="*/ 225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7" y="1"/>
                  <a:pt x="33" y="0"/>
                  <a:pt x="18" y="12"/>
                </a:cubicBezTo>
                <a:lnTo>
                  <a:pt x="18" y="12"/>
                </a:lnTo>
                <a:cubicBezTo>
                  <a:pt x="2" y="26"/>
                  <a:pt x="0" y="49"/>
                  <a:pt x="14" y="64"/>
                </a:cubicBezTo>
                <a:lnTo>
                  <a:pt x="168" y="249"/>
                </a:lnTo>
                <a:lnTo>
                  <a:pt x="168" y="249"/>
                </a:lnTo>
                <a:cubicBezTo>
                  <a:pt x="181" y="264"/>
                  <a:pt x="205" y="267"/>
                  <a:pt x="220" y="253"/>
                </a:cubicBezTo>
                <a:lnTo>
                  <a:pt x="220" y="253"/>
                </a:lnTo>
                <a:lnTo>
                  <a:pt x="220" y="253"/>
                </a:lnTo>
                <a:lnTo>
                  <a:pt x="220" y="253"/>
                </a:lnTo>
                <a:cubicBezTo>
                  <a:pt x="236" y="240"/>
                  <a:pt x="237" y="217"/>
                  <a:pt x="225" y="202"/>
                </a:cubicBezTo>
                <a:lnTo>
                  <a:pt x="70" y="17"/>
                </a:lnTo>
              </a:path>
            </a:pathLst>
          </a:custGeom>
          <a:solidFill>
            <a:srgbClr val="1188A3"/>
          </a:solidFill>
          <a:ln>
            <a:noFill/>
          </a:ln>
          <a:effectLst/>
        </p:spPr>
        <p:txBody>
          <a:bodyPr wrap="none" anchor="ctr"/>
          <a:lstStyle/>
          <a:p>
            <a:endParaRPr lang="en-US" sz="900"/>
          </a:p>
        </p:txBody>
      </p:sp>
      <p:sp>
        <p:nvSpPr>
          <p:cNvPr id="204" name="Freeform 362">
            <a:extLst>
              <a:ext uri="{FF2B5EF4-FFF2-40B4-BE49-F238E27FC236}">
                <a16:creationId xmlns:a16="http://schemas.microsoft.com/office/drawing/2014/main" id="{5814D739-F5F8-724A-BD16-D05FFC33D5A8}"/>
              </a:ext>
            </a:extLst>
          </p:cNvPr>
          <p:cNvSpPr>
            <a:spLocks noChangeArrowheads="1"/>
          </p:cNvSpPr>
          <p:nvPr/>
        </p:nvSpPr>
        <p:spPr bwMode="auto">
          <a:xfrm>
            <a:off x="4075532" y="2669941"/>
            <a:ext cx="1509206" cy="1509206"/>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solidFill>
            <a:schemeClr val="accent2"/>
          </a:solidFill>
          <a:ln>
            <a:noFill/>
          </a:ln>
          <a:effectLst/>
        </p:spPr>
        <p:txBody>
          <a:bodyPr wrap="none" anchor="ctr"/>
          <a:lstStyle/>
          <a:p>
            <a:endParaRPr lang="en-US" sz="900"/>
          </a:p>
        </p:txBody>
      </p:sp>
      <p:sp>
        <p:nvSpPr>
          <p:cNvPr id="205" name="Freeform 363">
            <a:extLst>
              <a:ext uri="{FF2B5EF4-FFF2-40B4-BE49-F238E27FC236}">
                <a16:creationId xmlns:a16="http://schemas.microsoft.com/office/drawing/2014/main" id="{25E73D8B-104D-1C44-8F37-FD21F5FB243F}"/>
              </a:ext>
            </a:extLst>
          </p:cNvPr>
          <p:cNvSpPr>
            <a:spLocks noChangeArrowheads="1"/>
          </p:cNvSpPr>
          <p:nvPr/>
        </p:nvSpPr>
        <p:spPr bwMode="auto">
          <a:xfrm>
            <a:off x="457942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2"/>
          </a:solidFill>
          <a:ln>
            <a:noFill/>
          </a:ln>
          <a:effectLst/>
        </p:spPr>
        <p:txBody>
          <a:bodyPr wrap="none" anchor="ctr"/>
          <a:lstStyle/>
          <a:p>
            <a:endParaRPr lang="en-US" sz="900"/>
          </a:p>
        </p:txBody>
      </p:sp>
      <p:sp>
        <p:nvSpPr>
          <p:cNvPr id="206" name="Freeform 364">
            <a:extLst>
              <a:ext uri="{FF2B5EF4-FFF2-40B4-BE49-F238E27FC236}">
                <a16:creationId xmlns:a16="http://schemas.microsoft.com/office/drawing/2014/main" id="{5CD8F860-2117-6E4F-AA68-33F0569F6A13}"/>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7" name="Freeform 365">
            <a:extLst>
              <a:ext uri="{FF2B5EF4-FFF2-40B4-BE49-F238E27FC236}">
                <a16:creationId xmlns:a16="http://schemas.microsoft.com/office/drawing/2014/main" id="{27558509-B775-FF4F-8C70-3259977FB8D9}"/>
              </a:ext>
            </a:extLst>
          </p:cNvPr>
          <p:cNvSpPr>
            <a:spLocks noChangeArrowheads="1"/>
          </p:cNvSpPr>
          <p:nvPr/>
        </p:nvSpPr>
        <p:spPr bwMode="auto">
          <a:xfrm>
            <a:off x="4535177" y="4230764"/>
            <a:ext cx="589918" cy="11306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08" name="Freeform 366">
            <a:extLst>
              <a:ext uri="{FF2B5EF4-FFF2-40B4-BE49-F238E27FC236}">
                <a16:creationId xmlns:a16="http://schemas.microsoft.com/office/drawing/2014/main" id="{5EAA0252-5C8D-FC4E-BFF5-F2E3A58D1A00}"/>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09" name="Freeform 367">
            <a:extLst>
              <a:ext uri="{FF2B5EF4-FFF2-40B4-BE49-F238E27FC236}">
                <a16:creationId xmlns:a16="http://schemas.microsoft.com/office/drawing/2014/main" id="{44A9381A-8CFE-E34A-9402-37B9E7788522}"/>
              </a:ext>
            </a:extLst>
          </p:cNvPr>
          <p:cNvSpPr>
            <a:spLocks noChangeArrowheads="1"/>
          </p:cNvSpPr>
          <p:nvPr/>
        </p:nvSpPr>
        <p:spPr bwMode="auto">
          <a:xfrm>
            <a:off x="4535177" y="4343832"/>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0" name="Freeform 368">
            <a:extLst>
              <a:ext uri="{FF2B5EF4-FFF2-40B4-BE49-F238E27FC236}">
                <a16:creationId xmlns:a16="http://schemas.microsoft.com/office/drawing/2014/main" id="{51A8135B-FB1B-8949-98C6-00F6ADE2F533}"/>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sz="900"/>
          </a:p>
        </p:txBody>
      </p:sp>
      <p:sp>
        <p:nvSpPr>
          <p:cNvPr id="211" name="Freeform 369">
            <a:extLst>
              <a:ext uri="{FF2B5EF4-FFF2-40B4-BE49-F238E27FC236}">
                <a16:creationId xmlns:a16="http://schemas.microsoft.com/office/drawing/2014/main" id="{7B3D3CDC-6531-4943-A691-28B9BA9C0A26}"/>
              </a:ext>
            </a:extLst>
          </p:cNvPr>
          <p:cNvSpPr>
            <a:spLocks noChangeArrowheads="1"/>
          </p:cNvSpPr>
          <p:nvPr/>
        </p:nvSpPr>
        <p:spPr bwMode="auto">
          <a:xfrm>
            <a:off x="4535177" y="4456899"/>
            <a:ext cx="589918" cy="11306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sz="900"/>
          </a:p>
        </p:txBody>
      </p:sp>
      <p:sp>
        <p:nvSpPr>
          <p:cNvPr id="212" name="Freeform 370">
            <a:extLst>
              <a:ext uri="{FF2B5EF4-FFF2-40B4-BE49-F238E27FC236}">
                <a16:creationId xmlns:a16="http://schemas.microsoft.com/office/drawing/2014/main" id="{FAC1941E-435B-324B-8DB4-6DA1CA64E7A3}"/>
              </a:ext>
            </a:extLst>
          </p:cNvPr>
          <p:cNvSpPr>
            <a:spLocks noChangeArrowheads="1"/>
          </p:cNvSpPr>
          <p:nvPr/>
        </p:nvSpPr>
        <p:spPr bwMode="auto">
          <a:xfrm>
            <a:off x="4808013" y="2377441"/>
            <a:ext cx="41787" cy="176975"/>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8 w 75"/>
              <a:gd name="T21" fmla="*/ 316 h 317"/>
              <a:gd name="T22" fmla="*/ 38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8" y="316"/>
                </a:lnTo>
                <a:lnTo>
                  <a:pt x="38" y="316"/>
                </a:lnTo>
                <a:cubicBezTo>
                  <a:pt x="57" y="316"/>
                  <a:pt x="74" y="300"/>
                  <a:pt x="74" y="280"/>
                </a:cubicBezTo>
              </a:path>
            </a:pathLst>
          </a:custGeom>
          <a:solidFill>
            <a:schemeClr val="accent2"/>
          </a:solidFill>
          <a:ln>
            <a:noFill/>
          </a:ln>
          <a:effectLst/>
        </p:spPr>
        <p:txBody>
          <a:bodyPr wrap="none" anchor="ctr"/>
          <a:lstStyle/>
          <a:p>
            <a:endParaRPr lang="en-US" sz="900"/>
          </a:p>
        </p:txBody>
      </p:sp>
      <p:sp>
        <p:nvSpPr>
          <p:cNvPr id="213" name="Freeform 371">
            <a:extLst>
              <a:ext uri="{FF2B5EF4-FFF2-40B4-BE49-F238E27FC236}">
                <a16:creationId xmlns:a16="http://schemas.microsoft.com/office/drawing/2014/main" id="{F558C8CF-A116-C448-8CA0-BDBEDE80357B}"/>
              </a:ext>
            </a:extLst>
          </p:cNvPr>
          <p:cNvSpPr>
            <a:spLocks noChangeArrowheads="1"/>
          </p:cNvSpPr>
          <p:nvPr/>
        </p:nvSpPr>
        <p:spPr bwMode="auto">
          <a:xfrm>
            <a:off x="5422510" y="2633072"/>
            <a:ext cx="132732" cy="149937"/>
          </a:xfrm>
          <a:custGeom>
            <a:avLst/>
            <a:gdLst>
              <a:gd name="T0" fmla="*/ 224 w 238"/>
              <a:gd name="T1" fmla="*/ 64 h 268"/>
              <a:gd name="T2" fmla="*/ 224 w 238"/>
              <a:gd name="T3" fmla="*/ 64 h 268"/>
              <a:gd name="T4" fmla="*/ 220 w 238"/>
              <a:gd name="T5" fmla="*/ 12 h 268"/>
              <a:gd name="T6" fmla="*/ 220 w 238"/>
              <a:gd name="T7" fmla="*/ 12 h 268"/>
              <a:gd name="T8" fmla="*/ 168 w 238"/>
              <a:gd name="T9" fmla="*/ 17 h 268"/>
              <a:gd name="T10" fmla="*/ 13 w 238"/>
              <a:gd name="T11" fmla="*/ 202 h 268"/>
              <a:gd name="T12" fmla="*/ 13 w 238"/>
              <a:gd name="T13" fmla="*/ 202 h 268"/>
              <a:gd name="T14" fmla="*/ 17 w 238"/>
              <a:gd name="T15" fmla="*/ 253 h 268"/>
              <a:gd name="T16" fmla="*/ 17 w 238"/>
              <a:gd name="T17" fmla="*/ 253 h 268"/>
              <a:gd name="T18" fmla="*/ 18 w 238"/>
              <a:gd name="T19" fmla="*/ 253 h 268"/>
              <a:gd name="T20" fmla="*/ 18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20" y="12"/>
                </a:cubicBezTo>
                <a:lnTo>
                  <a:pt x="220" y="12"/>
                </a:lnTo>
                <a:cubicBezTo>
                  <a:pt x="204" y="0"/>
                  <a:pt x="181" y="1"/>
                  <a:pt x="168" y="17"/>
                </a:cubicBezTo>
                <a:lnTo>
                  <a:pt x="13" y="202"/>
                </a:lnTo>
                <a:lnTo>
                  <a:pt x="13" y="202"/>
                </a:lnTo>
                <a:cubicBezTo>
                  <a:pt x="0" y="217"/>
                  <a:pt x="2" y="240"/>
                  <a:pt x="17" y="253"/>
                </a:cubicBezTo>
                <a:lnTo>
                  <a:pt x="17" y="253"/>
                </a:lnTo>
                <a:lnTo>
                  <a:pt x="18" y="253"/>
                </a:lnTo>
                <a:lnTo>
                  <a:pt x="18" y="253"/>
                </a:lnTo>
                <a:cubicBezTo>
                  <a:pt x="33" y="267"/>
                  <a:pt x="56" y="264"/>
                  <a:pt x="69" y="249"/>
                </a:cubicBezTo>
                <a:lnTo>
                  <a:pt x="224" y="64"/>
                </a:lnTo>
              </a:path>
            </a:pathLst>
          </a:custGeom>
          <a:solidFill>
            <a:schemeClr val="accent2"/>
          </a:solidFill>
          <a:ln>
            <a:noFill/>
          </a:ln>
          <a:effectLst/>
        </p:spPr>
        <p:txBody>
          <a:bodyPr wrap="none" anchor="ctr"/>
          <a:lstStyle/>
          <a:p>
            <a:endParaRPr lang="en-US" sz="900"/>
          </a:p>
        </p:txBody>
      </p:sp>
      <p:sp>
        <p:nvSpPr>
          <p:cNvPr id="214" name="Freeform 372">
            <a:extLst>
              <a:ext uri="{FF2B5EF4-FFF2-40B4-BE49-F238E27FC236}">
                <a16:creationId xmlns:a16="http://schemas.microsoft.com/office/drawing/2014/main" id="{88FFD89C-0CC1-FD4A-8D31-ABC91F139840}"/>
              </a:ext>
            </a:extLst>
          </p:cNvPr>
          <p:cNvSpPr>
            <a:spLocks noChangeArrowheads="1"/>
          </p:cNvSpPr>
          <p:nvPr/>
        </p:nvSpPr>
        <p:spPr bwMode="auto">
          <a:xfrm>
            <a:off x="5751881" y="3279522"/>
            <a:ext cx="176976" cy="68824"/>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2" y="0"/>
                  <a:pt x="270" y="3"/>
                </a:cubicBezTo>
                <a:lnTo>
                  <a:pt x="33" y="45"/>
                </a:lnTo>
                <a:lnTo>
                  <a:pt x="33" y="45"/>
                </a:lnTo>
                <a:cubicBezTo>
                  <a:pt x="13"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solidFill>
            <a:schemeClr val="accent2"/>
          </a:solidFill>
          <a:ln>
            <a:noFill/>
          </a:ln>
          <a:effectLst/>
        </p:spPr>
        <p:txBody>
          <a:bodyPr wrap="none" anchor="ctr"/>
          <a:lstStyle/>
          <a:p>
            <a:endParaRPr lang="en-US" sz="900"/>
          </a:p>
        </p:txBody>
      </p:sp>
      <p:sp>
        <p:nvSpPr>
          <p:cNvPr id="215" name="Freeform 373">
            <a:extLst>
              <a:ext uri="{FF2B5EF4-FFF2-40B4-BE49-F238E27FC236}">
                <a16:creationId xmlns:a16="http://schemas.microsoft.com/office/drawing/2014/main" id="{695F1711-F63F-2246-8874-8002FED06D30}"/>
              </a:ext>
            </a:extLst>
          </p:cNvPr>
          <p:cNvSpPr>
            <a:spLocks noChangeArrowheads="1"/>
          </p:cNvSpPr>
          <p:nvPr/>
        </p:nvSpPr>
        <p:spPr bwMode="auto">
          <a:xfrm>
            <a:off x="5638813" y="3948095"/>
            <a:ext cx="162228" cy="110611"/>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7 w 292"/>
              <a:gd name="T13" fmla="*/ 129 h 200"/>
              <a:gd name="T14" fmla="*/ 61 w 292"/>
              <a:gd name="T15" fmla="*/ 10 h 200"/>
              <a:gd name="T16" fmla="*/ 61 w 292"/>
              <a:gd name="T17" fmla="*/ 10 h 200"/>
              <a:gd name="T18" fmla="*/ 11 w 292"/>
              <a:gd name="T19" fmla="*/ 24 h 200"/>
              <a:gd name="T20" fmla="*/ 11 w 292"/>
              <a:gd name="T21" fmla="*/ 24 h 200"/>
              <a:gd name="T22" fmla="*/ 11 w 292"/>
              <a:gd name="T23" fmla="*/ 24 h 200"/>
              <a:gd name="T24" fmla="*/ 11 w 292"/>
              <a:gd name="T25" fmla="*/ 24 h 200"/>
              <a:gd name="T26" fmla="*/ 23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7" y="197"/>
                  <a:pt x="244" y="199"/>
                  <a:pt x="250" y="199"/>
                </a:cubicBezTo>
                <a:lnTo>
                  <a:pt x="250" y="199"/>
                </a:lnTo>
                <a:cubicBezTo>
                  <a:pt x="264" y="199"/>
                  <a:pt x="279" y="191"/>
                  <a:pt x="285" y="176"/>
                </a:cubicBezTo>
                <a:lnTo>
                  <a:pt x="285" y="176"/>
                </a:lnTo>
                <a:cubicBezTo>
                  <a:pt x="291" y="159"/>
                  <a:pt x="283" y="139"/>
                  <a:pt x="267" y="129"/>
                </a:cubicBezTo>
                <a:lnTo>
                  <a:pt x="61" y="10"/>
                </a:lnTo>
                <a:lnTo>
                  <a:pt x="61" y="10"/>
                </a:lnTo>
                <a:cubicBezTo>
                  <a:pt x="43" y="0"/>
                  <a:pt x="21" y="6"/>
                  <a:pt x="11" y="24"/>
                </a:cubicBezTo>
                <a:lnTo>
                  <a:pt x="11" y="24"/>
                </a:lnTo>
                <a:lnTo>
                  <a:pt x="11" y="24"/>
                </a:lnTo>
                <a:lnTo>
                  <a:pt x="11" y="24"/>
                </a:lnTo>
                <a:cubicBezTo>
                  <a:pt x="0" y="42"/>
                  <a:pt x="6" y="64"/>
                  <a:pt x="23" y="74"/>
                </a:cubicBezTo>
                <a:lnTo>
                  <a:pt x="232" y="194"/>
                </a:lnTo>
              </a:path>
            </a:pathLst>
          </a:custGeom>
          <a:solidFill>
            <a:schemeClr val="accent2"/>
          </a:solidFill>
          <a:ln>
            <a:noFill/>
          </a:ln>
          <a:effectLst/>
        </p:spPr>
        <p:txBody>
          <a:bodyPr wrap="none" anchor="ctr"/>
          <a:lstStyle/>
          <a:p>
            <a:endParaRPr lang="en-US" sz="900"/>
          </a:p>
        </p:txBody>
      </p:sp>
      <p:sp>
        <p:nvSpPr>
          <p:cNvPr id="216" name="Freeform 374">
            <a:extLst>
              <a:ext uri="{FF2B5EF4-FFF2-40B4-BE49-F238E27FC236}">
                <a16:creationId xmlns:a16="http://schemas.microsoft.com/office/drawing/2014/main" id="{36E4AD08-B64A-F04A-8453-31EA6059D146}"/>
              </a:ext>
            </a:extLst>
          </p:cNvPr>
          <p:cNvSpPr>
            <a:spLocks noChangeArrowheads="1"/>
          </p:cNvSpPr>
          <p:nvPr/>
        </p:nvSpPr>
        <p:spPr bwMode="auto">
          <a:xfrm>
            <a:off x="3859229" y="3948095"/>
            <a:ext cx="162228" cy="110611"/>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9 w 293"/>
              <a:gd name="T15" fmla="*/ 74 h 200"/>
              <a:gd name="T16" fmla="*/ 269 w 293"/>
              <a:gd name="T17" fmla="*/ 74 h 200"/>
              <a:gd name="T18" fmla="*/ 282 w 293"/>
              <a:gd name="T19" fmla="*/ 24 h 200"/>
              <a:gd name="T20" fmla="*/ 282 w 293"/>
              <a:gd name="T21" fmla="*/ 24 h 200"/>
              <a:gd name="T22" fmla="*/ 282 w 293"/>
              <a:gd name="T23" fmla="*/ 24 h 200"/>
              <a:gd name="T24" fmla="*/ 282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8" y="199"/>
                  <a:pt x="42" y="199"/>
                </a:cubicBezTo>
                <a:lnTo>
                  <a:pt x="42" y="199"/>
                </a:lnTo>
                <a:cubicBezTo>
                  <a:pt x="48" y="199"/>
                  <a:pt x="55" y="197"/>
                  <a:pt x="60" y="194"/>
                </a:cubicBezTo>
                <a:lnTo>
                  <a:pt x="269" y="74"/>
                </a:lnTo>
                <a:lnTo>
                  <a:pt x="269" y="74"/>
                </a:lnTo>
                <a:cubicBezTo>
                  <a:pt x="286" y="64"/>
                  <a:pt x="292" y="42"/>
                  <a:pt x="282" y="24"/>
                </a:cubicBezTo>
                <a:lnTo>
                  <a:pt x="282" y="24"/>
                </a:lnTo>
                <a:lnTo>
                  <a:pt x="282" y="24"/>
                </a:lnTo>
                <a:lnTo>
                  <a:pt x="282" y="24"/>
                </a:lnTo>
                <a:cubicBezTo>
                  <a:pt x="271" y="6"/>
                  <a:pt x="249" y="0"/>
                  <a:pt x="232" y="10"/>
                </a:cubicBezTo>
                <a:lnTo>
                  <a:pt x="25" y="129"/>
                </a:lnTo>
              </a:path>
            </a:pathLst>
          </a:custGeom>
          <a:solidFill>
            <a:schemeClr val="accent2"/>
          </a:solidFill>
          <a:ln>
            <a:noFill/>
          </a:ln>
          <a:effectLst/>
        </p:spPr>
        <p:txBody>
          <a:bodyPr wrap="none" anchor="ctr"/>
          <a:lstStyle/>
          <a:p>
            <a:endParaRPr lang="en-US" sz="900"/>
          </a:p>
        </p:txBody>
      </p:sp>
      <p:sp>
        <p:nvSpPr>
          <p:cNvPr id="217" name="Freeform 375">
            <a:extLst>
              <a:ext uri="{FF2B5EF4-FFF2-40B4-BE49-F238E27FC236}">
                <a16:creationId xmlns:a16="http://schemas.microsoft.com/office/drawing/2014/main" id="{5164470D-51C5-2445-8DBD-9B69FDBCCC42}"/>
              </a:ext>
            </a:extLst>
          </p:cNvPr>
          <p:cNvSpPr>
            <a:spLocks noChangeArrowheads="1"/>
          </p:cNvSpPr>
          <p:nvPr/>
        </p:nvSpPr>
        <p:spPr bwMode="auto">
          <a:xfrm>
            <a:off x="3731413" y="3279522"/>
            <a:ext cx="176976" cy="68824"/>
          </a:xfrm>
          <a:custGeom>
            <a:avLst/>
            <a:gdLst>
              <a:gd name="T0" fmla="*/ 45 w 316"/>
              <a:gd name="T1" fmla="*/ 3 h 122"/>
              <a:gd name="T2" fmla="*/ 45 w 316"/>
              <a:gd name="T3" fmla="*/ 3 h 122"/>
              <a:gd name="T4" fmla="*/ 2 w 316"/>
              <a:gd name="T5" fmla="*/ 37 h 122"/>
              <a:gd name="T6" fmla="*/ 2 w 316"/>
              <a:gd name="T7" fmla="*/ 37 h 122"/>
              <a:gd name="T8" fmla="*/ 34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4"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solidFill>
            <a:schemeClr val="accent2"/>
          </a:solidFill>
          <a:ln>
            <a:noFill/>
          </a:ln>
          <a:effectLst/>
        </p:spPr>
        <p:txBody>
          <a:bodyPr wrap="none" anchor="ctr"/>
          <a:lstStyle/>
          <a:p>
            <a:endParaRPr lang="en-US" sz="900"/>
          </a:p>
        </p:txBody>
      </p:sp>
      <p:sp>
        <p:nvSpPr>
          <p:cNvPr id="218" name="Freeform 376">
            <a:extLst>
              <a:ext uri="{FF2B5EF4-FFF2-40B4-BE49-F238E27FC236}">
                <a16:creationId xmlns:a16="http://schemas.microsoft.com/office/drawing/2014/main" id="{5A7D0F9F-964A-EE41-8A13-7238CA7B6341}"/>
              </a:ext>
            </a:extLst>
          </p:cNvPr>
          <p:cNvSpPr>
            <a:spLocks noChangeArrowheads="1"/>
          </p:cNvSpPr>
          <p:nvPr/>
        </p:nvSpPr>
        <p:spPr bwMode="auto">
          <a:xfrm>
            <a:off x="4102570" y="2633072"/>
            <a:ext cx="132732" cy="149937"/>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20 w 238"/>
              <a:gd name="T19" fmla="*/ 253 h 268"/>
              <a:gd name="T20" fmla="*/ 220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cubicBezTo>
                  <a:pt x="219" y="253"/>
                  <a:pt x="219" y="253"/>
                  <a:pt x="220" y="253"/>
                </a:cubicBezTo>
                <a:lnTo>
                  <a:pt x="220" y="253"/>
                </a:lnTo>
                <a:cubicBezTo>
                  <a:pt x="235" y="240"/>
                  <a:pt x="237" y="217"/>
                  <a:pt x="224" y="202"/>
                </a:cubicBezTo>
                <a:lnTo>
                  <a:pt x="70" y="17"/>
                </a:lnTo>
              </a:path>
            </a:pathLst>
          </a:custGeom>
          <a:solidFill>
            <a:schemeClr val="accent2"/>
          </a:solidFill>
          <a:ln>
            <a:noFill/>
          </a:ln>
          <a:effectLst/>
        </p:spPr>
        <p:txBody>
          <a:bodyPr wrap="none" anchor="ctr"/>
          <a:lstStyle/>
          <a:p>
            <a:endParaRPr lang="en-US" sz="900"/>
          </a:p>
        </p:txBody>
      </p:sp>
      <p:sp>
        <p:nvSpPr>
          <p:cNvPr id="219" name="Freeform 377">
            <a:extLst>
              <a:ext uri="{FF2B5EF4-FFF2-40B4-BE49-F238E27FC236}">
                <a16:creationId xmlns:a16="http://schemas.microsoft.com/office/drawing/2014/main" id="{CF7B5268-7585-3B49-9230-3EAFADB35E3F}"/>
              </a:ext>
            </a:extLst>
          </p:cNvPr>
          <p:cNvSpPr>
            <a:spLocks noChangeArrowheads="1"/>
          </p:cNvSpPr>
          <p:nvPr/>
        </p:nvSpPr>
        <p:spPr bwMode="auto">
          <a:xfrm>
            <a:off x="6607261" y="2669941"/>
            <a:ext cx="1509206" cy="1509206"/>
          </a:xfrm>
          <a:custGeom>
            <a:avLst/>
            <a:gdLst>
              <a:gd name="T0" fmla="*/ 2707 w 2708"/>
              <a:gd name="T1" fmla="*/ 1352 h 2706"/>
              <a:gd name="T2" fmla="*/ 2707 w 2708"/>
              <a:gd name="T3" fmla="*/ 1352 h 2706"/>
              <a:gd name="T4" fmla="*/ 1354 w 2708"/>
              <a:gd name="T5" fmla="*/ 2705 h 2706"/>
              <a:gd name="T6" fmla="*/ 1354 w 2708"/>
              <a:gd name="T7" fmla="*/ 2705 h 2706"/>
              <a:gd name="T8" fmla="*/ 0 w 2708"/>
              <a:gd name="T9" fmla="*/ 1352 h 2706"/>
              <a:gd name="T10" fmla="*/ 0 w 2708"/>
              <a:gd name="T11" fmla="*/ 1352 h 2706"/>
              <a:gd name="T12" fmla="*/ 1354 w 2708"/>
              <a:gd name="T13" fmla="*/ 0 h 2706"/>
              <a:gd name="T14" fmla="*/ 1354 w 2708"/>
              <a:gd name="T15" fmla="*/ 0 h 2706"/>
              <a:gd name="T16" fmla="*/ 2707 w 2708"/>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8" h="2706">
                <a:moveTo>
                  <a:pt x="2707" y="1352"/>
                </a:moveTo>
                <a:lnTo>
                  <a:pt x="2707" y="1352"/>
                </a:lnTo>
                <a:cubicBezTo>
                  <a:pt x="2707" y="2099"/>
                  <a:pt x="2101" y="2705"/>
                  <a:pt x="1354" y="2705"/>
                </a:cubicBezTo>
                <a:lnTo>
                  <a:pt x="1354" y="2705"/>
                </a:lnTo>
                <a:cubicBezTo>
                  <a:pt x="606" y="2705"/>
                  <a:pt x="0" y="2099"/>
                  <a:pt x="0" y="1352"/>
                </a:cubicBezTo>
                <a:lnTo>
                  <a:pt x="0" y="1352"/>
                </a:lnTo>
                <a:cubicBezTo>
                  <a:pt x="0" y="605"/>
                  <a:pt x="606" y="0"/>
                  <a:pt x="1354" y="0"/>
                </a:cubicBezTo>
                <a:lnTo>
                  <a:pt x="1354" y="0"/>
                </a:lnTo>
                <a:cubicBezTo>
                  <a:pt x="2101" y="0"/>
                  <a:pt x="2707" y="605"/>
                  <a:pt x="2707" y="1352"/>
                </a:cubicBezTo>
              </a:path>
            </a:pathLst>
          </a:custGeom>
          <a:solidFill>
            <a:schemeClr val="accent3"/>
          </a:solidFill>
          <a:ln>
            <a:noFill/>
          </a:ln>
          <a:effectLst/>
        </p:spPr>
        <p:txBody>
          <a:bodyPr wrap="none" anchor="ctr"/>
          <a:lstStyle/>
          <a:p>
            <a:endParaRPr lang="en-US" sz="900"/>
          </a:p>
        </p:txBody>
      </p:sp>
      <p:sp>
        <p:nvSpPr>
          <p:cNvPr id="220" name="Freeform 378">
            <a:extLst>
              <a:ext uri="{FF2B5EF4-FFF2-40B4-BE49-F238E27FC236}">
                <a16:creationId xmlns:a16="http://schemas.microsoft.com/office/drawing/2014/main" id="{08270BD7-41F9-404F-90DB-36AD679DBBAE}"/>
              </a:ext>
            </a:extLst>
          </p:cNvPr>
          <p:cNvSpPr>
            <a:spLocks noChangeArrowheads="1"/>
          </p:cNvSpPr>
          <p:nvPr/>
        </p:nvSpPr>
        <p:spPr bwMode="auto">
          <a:xfrm>
            <a:off x="7111150" y="4075910"/>
            <a:ext cx="501430" cy="16222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3"/>
          </a:solidFill>
          <a:ln>
            <a:noFill/>
          </a:ln>
          <a:effectLst/>
        </p:spPr>
        <p:txBody>
          <a:bodyPr wrap="none" anchor="ctr"/>
          <a:lstStyle/>
          <a:p>
            <a:endParaRPr lang="en-US" sz="900"/>
          </a:p>
        </p:txBody>
      </p:sp>
      <p:sp>
        <p:nvSpPr>
          <p:cNvPr id="221" name="Freeform 379">
            <a:extLst>
              <a:ext uri="{FF2B5EF4-FFF2-40B4-BE49-F238E27FC236}">
                <a16:creationId xmlns:a16="http://schemas.microsoft.com/office/drawing/2014/main" id="{DD4FF3A2-05AE-EC4E-A0D5-4F8FCB2C104F}"/>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2" name="Freeform 380">
            <a:extLst>
              <a:ext uri="{FF2B5EF4-FFF2-40B4-BE49-F238E27FC236}">
                <a16:creationId xmlns:a16="http://schemas.microsoft.com/office/drawing/2014/main" id="{3D675017-FF75-814A-B20E-9081F644DAC5}"/>
              </a:ext>
            </a:extLst>
          </p:cNvPr>
          <p:cNvSpPr>
            <a:spLocks noChangeArrowheads="1"/>
          </p:cNvSpPr>
          <p:nvPr/>
        </p:nvSpPr>
        <p:spPr bwMode="auto">
          <a:xfrm>
            <a:off x="7066906" y="4230764"/>
            <a:ext cx="589918" cy="113068"/>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3" name="Freeform 381">
            <a:extLst>
              <a:ext uri="{FF2B5EF4-FFF2-40B4-BE49-F238E27FC236}">
                <a16:creationId xmlns:a16="http://schemas.microsoft.com/office/drawing/2014/main" id="{B3726B57-3672-EC4D-B3F6-3277F5D5051A}"/>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4" name="Freeform 382">
            <a:extLst>
              <a:ext uri="{FF2B5EF4-FFF2-40B4-BE49-F238E27FC236}">
                <a16:creationId xmlns:a16="http://schemas.microsoft.com/office/drawing/2014/main" id="{535B63F7-4D37-9944-8816-71450750F706}"/>
              </a:ext>
            </a:extLst>
          </p:cNvPr>
          <p:cNvSpPr>
            <a:spLocks noChangeArrowheads="1"/>
          </p:cNvSpPr>
          <p:nvPr/>
        </p:nvSpPr>
        <p:spPr bwMode="auto">
          <a:xfrm>
            <a:off x="7066906" y="4343832"/>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5" name="Freeform 383">
            <a:extLst>
              <a:ext uri="{FF2B5EF4-FFF2-40B4-BE49-F238E27FC236}">
                <a16:creationId xmlns:a16="http://schemas.microsoft.com/office/drawing/2014/main" id="{DB566FB9-550D-9245-8239-DF5A3FCB9739}"/>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sz="900"/>
          </a:p>
        </p:txBody>
      </p:sp>
      <p:sp>
        <p:nvSpPr>
          <p:cNvPr id="226" name="Freeform 384">
            <a:extLst>
              <a:ext uri="{FF2B5EF4-FFF2-40B4-BE49-F238E27FC236}">
                <a16:creationId xmlns:a16="http://schemas.microsoft.com/office/drawing/2014/main" id="{BFA11D37-8EAF-3C44-9BC0-F7A5CBB6C747}"/>
              </a:ext>
            </a:extLst>
          </p:cNvPr>
          <p:cNvSpPr>
            <a:spLocks noChangeArrowheads="1"/>
          </p:cNvSpPr>
          <p:nvPr/>
        </p:nvSpPr>
        <p:spPr bwMode="auto">
          <a:xfrm>
            <a:off x="7066906" y="4456899"/>
            <a:ext cx="589918" cy="113068"/>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sz="900"/>
          </a:p>
        </p:txBody>
      </p:sp>
      <p:sp>
        <p:nvSpPr>
          <p:cNvPr id="227" name="Freeform 385">
            <a:extLst>
              <a:ext uri="{FF2B5EF4-FFF2-40B4-BE49-F238E27FC236}">
                <a16:creationId xmlns:a16="http://schemas.microsoft.com/office/drawing/2014/main" id="{361F32DC-E19F-984A-B0A3-A2D2F2F32B15}"/>
              </a:ext>
            </a:extLst>
          </p:cNvPr>
          <p:cNvSpPr>
            <a:spLocks noChangeArrowheads="1"/>
          </p:cNvSpPr>
          <p:nvPr/>
        </p:nvSpPr>
        <p:spPr bwMode="auto">
          <a:xfrm>
            <a:off x="7342201" y="2377441"/>
            <a:ext cx="41785" cy="176975"/>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chemeClr val="accent3"/>
          </a:solidFill>
          <a:ln>
            <a:noFill/>
          </a:ln>
          <a:effectLst/>
        </p:spPr>
        <p:txBody>
          <a:bodyPr wrap="none" anchor="ctr"/>
          <a:lstStyle/>
          <a:p>
            <a:endParaRPr lang="en-US" sz="900"/>
          </a:p>
        </p:txBody>
      </p:sp>
      <p:sp>
        <p:nvSpPr>
          <p:cNvPr id="228" name="Freeform 386">
            <a:extLst>
              <a:ext uri="{FF2B5EF4-FFF2-40B4-BE49-F238E27FC236}">
                <a16:creationId xmlns:a16="http://schemas.microsoft.com/office/drawing/2014/main" id="{D8B0A632-3D19-BC4A-82E3-EBF779A196A4}"/>
              </a:ext>
            </a:extLst>
          </p:cNvPr>
          <p:cNvSpPr>
            <a:spLocks noChangeArrowheads="1"/>
          </p:cNvSpPr>
          <p:nvPr/>
        </p:nvSpPr>
        <p:spPr bwMode="auto">
          <a:xfrm>
            <a:off x="7956699" y="2633072"/>
            <a:ext cx="132732" cy="149937"/>
          </a:xfrm>
          <a:custGeom>
            <a:avLst/>
            <a:gdLst>
              <a:gd name="T0" fmla="*/ 223 w 238"/>
              <a:gd name="T1" fmla="*/ 64 h 268"/>
              <a:gd name="T2" fmla="*/ 223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3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3" y="64"/>
                </a:moveTo>
                <a:lnTo>
                  <a:pt x="223" y="64"/>
                </a:lnTo>
                <a:cubicBezTo>
                  <a:pt x="237" y="49"/>
                  <a:pt x="235" y="26"/>
                  <a:pt x="219" y="12"/>
                </a:cubicBezTo>
                <a:lnTo>
                  <a:pt x="219" y="12"/>
                </a:lnTo>
                <a:cubicBezTo>
                  <a:pt x="203" y="0"/>
                  <a:pt x="180" y="1"/>
                  <a:pt x="167" y="17"/>
                </a:cubicBezTo>
                <a:lnTo>
                  <a:pt x="12" y="202"/>
                </a:lnTo>
                <a:lnTo>
                  <a:pt x="12" y="202"/>
                </a:lnTo>
                <a:cubicBezTo>
                  <a:pt x="0" y="217"/>
                  <a:pt x="1" y="240"/>
                  <a:pt x="17" y="253"/>
                </a:cubicBezTo>
                <a:lnTo>
                  <a:pt x="17" y="253"/>
                </a:lnTo>
                <a:lnTo>
                  <a:pt x="17" y="253"/>
                </a:lnTo>
                <a:lnTo>
                  <a:pt x="17" y="253"/>
                </a:lnTo>
                <a:cubicBezTo>
                  <a:pt x="33" y="267"/>
                  <a:pt x="56" y="264"/>
                  <a:pt x="69" y="249"/>
                </a:cubicBezTo>
                <a:lnTo>
                  <a:pt x="223" y="64"/>
                </a:lnTo>
              </a:path>
            </a:pathLst>
          </a:custGeom>
          <a:solidFill>
            <a:schemeClr val="accent3"/>
          </a:solidFill>
          <a:ln>
            <a:noFill/>
          </a:ln>
          <a:effectLst/>
        </p:spPr>
        <p:txBody>
          <a:bodyPr wrap="none" anchor="ctr"/>
          <a:lstStyle/>
          <a:p>
            <a:endParaRPr lang="en-US" sz="900"/>
          </a:p>
        </p:txBody>
      </p:sp>
      <p:sp>
        <p:nvSpPr>
          <p:cNvPr id="229" name="Freeform 387">
            <a:extLst>
              <a:ext uri="{FF2B5EF4-FFF2-40B4-BE49-F238E27FC236}">
                <a16:creationId xmlns:a16="http://schemas.microsoft.com/office/drawing/2014/main" id="{485431C6-DD4C-E44B-9A15-98AC92D3E715}"/>
              </a:ext>
            </a:extLst>
          </p:cNvPr>
          <p:cNvSpPr>
            <a:spLocks noChangeArrowheads="1"/>
          </p:cNvSpPr>
          <p:nvPr/>
        </p:nvSpPr>
        <p:spPr bwMode="auto">
          <a:xfrm>
            <a:off x="8286069" y="3279522"/>
            <a:ext cx="176976" cy="68824"/>
          </a:xfrm>
          <a:custGeom>
            <a:avLst/>
            <a:gdLst>
              <a:gd name="T0" fmla="*/ 313 w 317"/>
              <a:gd name="T1" fmla="*/ 37 h 122"/>
              <a:gd name="T2" fmla="*/ 313 w 317"/>
              <a:gd name="T3" fmla="*/ 37 h 122"/>
              <a:gd name="T4" fmla="*/ 271 w 317"/>
              <a:gd name="T5" fmla="*/ 3 h 122"/>
              <a:gd name="T6" fmla="*/ 33 w 317"/>
              <a:gd name="T7" fmla="*/ 45 h 122"/>
              <a:gd name="T8" fmla="*/ 33 w 317"/>
              <a:gd name="T9" fmla="*/ 45 h 122"/>
              <a:gd name="T10" fmla="*/ 4 w 317"/>
              <a:gd name="T11" fmla="*/ 87 h 122"/>
              <a:gd name="T12" fmla="*/ 4 w 317"/>
              <a:gd name="T13" fmla="*/ 87 h 122"/>
              <a:gd name="T14" fmla="*/ 4 w 317"/>
              <a:gd name="T15" fmla="*/ 88 h 122"/>
              <a:gd name="T16" fmla="*/ 4 w 317"/>
              <a:gd name="T17" fmla="*/ 88 h 122"/>
              <a:gd name="T18" fmla="*/ 46 w 317"/>
              <a:gd name="T19" fmla="*/ 118 h 122"/>
              <a:gd name="T20" fmla="*/ 282 w 317"/>
              <a:gd name="T21" fmla="*/ 76 h 122"/>
              <a:gd name="T22" fmla="*/ 282 w 317"/>
              <a:gd name="T23" fmla="*/ 76 h 122"/>
              <a:gd name="T24" fmla="*/ 313 w 317"/>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7" y="121"/>
                  <a:pt x="46" y="118"/>
                </a:cubicBezTo>
                <a:lnTo>
                  <a:pt x="282" y="76"/>
                </a:lnTo>
                <a:lnTo>
                  <a:pt x="282" y="76"/>
                </a:lnTo>
                <a:cubicBezTo>
                  <a:pt x="301" y="73"/>
                  <a:pt x="316" y="56"/>
                  <a:pt x="313" y="37"/>
                </a:cubicBezTo>
              </a:path>
            </a:pathLst>
          </a:custGeom>
          <a:solidFill>
            <a:schemeClr val="accent3"/>
          </a:solidFill>
          <a:ln>
            <a:noFill/>
          </a:ln>
          <a:effectLst/>
        </p:spPr>
        <p:txBody>
          <a:bodyPr wrap="none" anchor="ctr"/>
          <a:lstStyle/>
          <a:p>
            <a:endParaRPr lang="en-US" sz="900"/>
          </a:p>
        </p:txBody>
      </p:sp>
      <p:sp>
        <p:nvSpPr>
          <p:cNvPr id="230" name="Freeform 388">
            <a:extLst>
              <a:ext uri="{FF2B5EF4-FFF2-40B4-BE49-F238E27FC236}">
                <a16:creationId xmlns:a16="http://schemas.microsoft.com/office/drawing/2014/main" id="{828A2930-FA5E-1D43-B039-2A2759BA802C}"/>
              </a:ext>
            </a:extLst>
          </p:cNvPr>
          <p:cNvSpPr>
            <a:spLocks noChangeArrowheads="1"/>
          </p:cNvSpPr>
          <p:nvPr/>
        </p:nvSpPr>
        <p:spPr bwMode="auto">
          <a:xfrm>
            <a:off x="8170543" y="3948095"/>
            <a:ext cx="162228" cy="11061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3"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chemeClr val="accent3"/>
          </a:solidFill>
          <a:ln>
            <a:noFill/>
          </a:ln>
          <a:effectLst/>
        </p:spPr>
        <p:txBody>
          <a:bodyPr wrap="none" anchor="ctr"/>
          <a:lstStyle/>
          <a:p>
            <a:endParaRPr lang="en-US" sz="900"/>
          </a:p>
        </p:txBody>
      </p:sp>
      <p:sp>
        <p:nvSpPr>
          <p:cNvPr id="231" name="Freeform 389">
            <a:extLst>
              <a:ext uri="{FF2B5EF4-FFF2-40B4-BE49-F238E27FC236}">
                <a16:creationId xmlns:a16="http://schemas.microsoft.com/office/drawing/2014/main" id="{2B7FF06A-709F-D04F-8AC1-46FE9F3287F7}"/>
              </a:ext>
            </a:extLst>
          </p:cNvPr>
          <p:cNvSpPr>
            <a:spLocks noChangeArrowheads="1"/>
          </p:cNvSpPr>
          <p:nvPr/>
        </p:nvSpPr>
        <p:spPr bwMode="auto">
          <a:xfrm>
            <a:off x="6390958" y="3948095"/>
            <a:ext cx="162228" cy="110611"/>
          </a:xfrm>
          <a:custGeom>
            <a:avLst/>
            <a:gdLst>
              <a:gd name="T0" fmla="*/ 24 w 293"/>
              <a:gd name="T1" fmla="*/ 129 h 200"/>
              <a:gd name="T2" fmla="*/ 24 w 293"/>
              <a:gd name="T3" fmla="*/ 129 h 200"/>
              <a:gd name="T4" fmla="*/ 7 w 293"/>
              <a:gd name="T5" fmla="*/ 176 h 200"/>
              <a:gd name="T6" fmla="*/ 7 w 293"/>
              <a:gd name="T7" fmla="*/ 176 h 200"/>
              <a:gd name="T8" fmla="*/ 41 w 293"/>
              <a:gd name="T9" fmla="*/ 199 h 200"/>
              <a:gd name="T10" fmla="*/ 41 w 293"/>
              <a:gd name="T11" fmla="*/ 199 h 200"/>
              <a:gd name="T12" fmla="*/ 60 w 293"/>
              <a:gd name="T13" fmla="*/ 194 h 200"/>
              <a:gd name="T14" fmla="*/ 268 w 293"/>
              <a:gd name="T15" fmla="*/ 74 h 200"/>
              <a:gd name="T16" fmla="*/ 268 w 293"/>
              <a:gd name="T17" fmla="*/ 74 h 200"/>
              <a:gd name="T18" fmla="*/ 281 w 293"/>
              <a:gd name="T19" fmla="*/ 24 h 200"/>
              <a:gd name="T20" fmla="*/ 281 w 293"/>
              <a:gd name="T21" fmla="*/ 24 h 200"/>
              <a:gd name="T22" fmla="*/ 281 w 293"/>
              <a:gd name="T23" fmla="*/ 24 h 200"/>
              <a:gd name="T24" fmla="*/ 281 w 293"/>
              <a:gd name="T25" fmla="*/ 24 h 200"/>
              <a:gd name="T26" fmla="*/ 231 w 293"/>
              <a:gd name="T27" fmla="*/ 10 h 200"/>
              <a:gd name="T28" fmla="*/ 24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4" y="129"/>
                </a:moveTo>
                <a:lnTo>
                  <a:pt x="24" y="129"/>
                </a:lnTo>
                <a:cubicBezTo>
                  <a:pt x="8" y="139"/>
                  <a:pt x="0" y="159"/>
                  <a:pt x="7" y="176"/>
                </a:cubicBezTo>
                <a:lnTo>
                  <a:pt x="7" y="176"/>
                </a:lnTo>
                <a:cubicBezTo>
                  <a:pt x="13" y="191"/>
                  <a:pt x="28" y="199"/>
                  <a:pt x="41" y="199"/>
                </a:cubicBezTo>
                <a:lnTo>
                  <a:pt x="41" y="199"/>
                </a:lnTo>
                <a:cubicBezTo>
                  <a:pt x="48" y="199"/>
                  <a:pt x="54" y="197"/>
                  <a:pt x="60" y="194"/>
                </a:cubicBezTo>
                <a:lnTo>
                  <a:pt x="268" y="74"/>
                </a:lnTo>
                <a:lnTo>
                  <a:pt x="268" y="74"/>
                </a:lnTo>
                <a:cubicBezTo>
                  <a:pt x="286" y="64"/>
                  <a:pt x="292" y="42"/>
                  <a:pt x="281" y="24"/>
                </a:cubicBezTo>
                <a:lnTo>
                  <a:pt x="281" y="24"/>
                </a:lnTo>
                <a:lnTo>
                  <a:pt x="281" y="24"/>
                </a:lnTo>
                <a:lnTo>
                  <a:pt x="281" y="24"/>
                </a:lnTo>
                <a:cubicBezTo>
                  <a:pt x="271" y="6"/>
                  <a:pt x="249" y="0"/>
                  <a:pt x="231" y="10"/>
                </a:cubicBezTo>
                <a:lnTo>
                  <a:pt x="24" y="129"/>
                </a:lnTo>
              </a:path>
            </a:pathLst>
          </a:custGeom>
          <a:solidFill>
            <a:schemeClr val="accent3"/>
          </a:solidFill>
          <a:ln>
            <a:noFill/>
          </a:ln>
          <a:effectLst/>
        </p:spPr>
        <p:txBody>
          <a:bodyPr wrap="none" anchor="ctr"/>
          <a:lstStyle/>
          <a:p>
            <a:endParaRPr lang="en-US" sz="900"/>
          </a:p>
        </p:txBody>
      </p:sp>
      <p:sp>
        <p:nvSpPr>
          <p:cNvPr id="232" name="Freeform 390">
            <a:extLst>
              <a:ext uri="{FF2B5EF4-FFF2-40B4-BE49-F238E27FC236}">
                <a16:creationId xmlns:a16="http://schemas.microsoft.com/office/drawing/2014/main" id="{E1BC3E08-62FD-2D4F-91EE-E22F713EA702}"/>
              </a:ext>
            </a:extLst>
          </p:cNvPr>
          <p:cNvSpPr>
            <a:spLocks noChangeArrowheads="1"/>
          </p:cNvSpPr>
          <p:nvPr/>
        </p:nvSpPr>
        <p:spPr bwMode="auto">
          <a:xfrm>
            <a:off x="6263143" y="3279522"/>
            <a:ext cx="174518" cy="68824"/>
          </a:xfrm>
          <a:custGeom>
            <a:avLst/>
            <a:gdLst>
              <a:gd name="T0" fmla="*/ 45 w 315"/>
              <a:gd name="T1" fmla="*/ 3 h 122"/>
              <a:gd name="T2" fmla="*/ 45 w 315"/>
              <a:gd name="T3" fmla="*/ 3 h 122"/>
              <a:gd name="T4" fmla="*/ 1 w 315"/>
              <a:gd name="T5" fmla="*/ 37 h 122"/>
              <a:gd name="T6" fmla="*/ 1 w 315"/>
              <a:gd name="T7" fmla="*/ 37 h 122"/>
              <a:gd name="T8" fmla="*/ 34 w 315"/>
              <a:gd name="T9" fmla="*/ 76 h 122"/>
              <a:gd name="T10" fmla="*/ 269 w 315"/>
              <a:gd name="T11" fmla="*/ 118 h 122"/>
              <a:gd name="T12" fmla="*/ 269 w 315"/>
              <a:gd name="T13" fmla="*/ 118 h 122"/>
              <a:gd name="T14" fmla="*/ 311 w 315"/>
              <a:gd name="T15" fmla="*/ 88 h 122"/>
              <a:gd name="T16" fmla="*/ 311 w 315"/>
              <a:gd name="T17" fmla="*/ 88 h 122"/>
              <a:gd name="T18" fmla="*/ 311 w 315"/>
              <a:gd name="T19" fmla="*/ 87 h 122"/>
              <a:gd name="T20" fmla="*/ 311 w 315"/>
              <a:gd name="T21" fmla="*/ 87 h 122"/>
              <a:gd name="T22" fmla="*/ 281 w 315"/>
              <a:gd name="T23" fmla="*/ 45 h 122"/>
              <a:gd name="T24" fmla="*/ 45 w 315"/>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22">
                <a:moveTo>
                  <a:pt x="45" y="3"/>
                </a:moveTo>
                <a:lnTo>
                  <a:pt x="45" y="3"/>
                </a:lnTo>
                <a:cubicBezTo>
                  <a:pt x="23" y="0"/>
                  <a:pt x="3" y="15"/>
                  <a:pt x="1" y="37"/>
                </a:cubicBezTo>
                <a:lnTo>
                  <a:pt x="1" y="37"/>
                </a:lnTo>
                <a:cubicBezTo>
                  <a:pt x="0" y="56"/>
                  <a:pt x="15" y="73"/>
                  <a:pt x="34" y="76"/>
                </a:cubicBezTo>
                <a:lnTo>
                  <a:pt x="269" y="118"/>
                </a:lnTo>
                <a:lnTo>
                  <a:pt x="269" y="118"/>
                </a:lnTo>
                <a:cubicBezTo>
                  <a:pt x="289" y="121"/>
                  <a:pt x="308" y="108"/>
                  <a:pt x="311" y="88"/>
                </a:cubicBezTo>
                <a:lnTo>
                  <a:pt x="311" y="88"/>
                </a:lnTo>
                <a:lnTo>
                  <a:pt x="311" y="87"/>
                </a:lnTo>
                <a:lnTo>
                  <a:pt x="311" y="87"/>
                </a:lnTo>
                <a:cubicBezTo>
                  <a:pt x="314" y="68"/>
                  <a:pt x="301" y="49"/>
                  <a:pt x="281" y="45"/>
                </a:cubicBezTo>
                <a:lnTo>
                  <a:pt x="45" y="3"/>
                </a:lnTo>
              </a:path>
            </a:pathLst>
          </a:custGeom>
          <a:solidFill>
            <a:schemeClr val="accent3"/>
          </a:solidFill>
          <a:ln>
            <a:noFill/>
          </a:ln>
          <a:effectLst/>
        </p:spPr>
        <p:txBody>
          <a:bodyPr wrap="none" anchor="ctr"/>
          <a:lstStyle/>
          <a:p>
            <a:endParaRPr lang="en-US" sz="900"/>
          </a:p>
        </p:txBody>
      </p:sp>
      <p:sp>
        <p:nvSpPr>
          <p:cNvPr id="233" name="Freeform 391">
            <a:extLst>
              <a:ext uri="{FF2B5EF4-FFF2-40B4-BE49-F238E27FC236}">
                <a16:creationId xmlns:a16="http://schemas.microsoft.com/office/drawing/2014/main" id="{6EC501BE-0B38-254A-88AB-D6C569BF703F}"/>
              </a:ext>
            </a:extLst>
          </p:cNvPr>
          <p:cNvSpPr>
            <a:spLocks noChangeArrowheads="1"/>
          </p:cNvSpPr>
          <p:nvPr/>
        </p:nvSpPr>
        <p:spPr bwMode="auto">
          <a:xfrm>
            <a:off x="6634300" y="2633072"/>
            <a:ext cx="132732" cy="149937"/>
          </a:xfrm>
          <a:custGeom>
            <a:avLst/>
            <a:gdLst>
              <a:gd name="T0" fmla="*/ 70 w 239"/>
              <a:gd name="T1" fmla="*/ 17 h 268"/>
              <a:gd name="T2" fmla="*/ 70 w 239"/>
              <a:gd name="T3" fmla="*/ 17 h 268"/>
              <a:gd name="T4" fmla="*/ 18 w 239"/>
              <a:gd name="T5" fmla="*/ 12 h 268"/>
              <a:gd name="T6" fmla="*/ 18 w 239"/>
              <a:gd name="T7" fmla="*/ 12 h 268"/>
              <a:gd name="T8" fmla="*/ 13 w 239"/>
              <a:gd name="T9" fmla="*/ 64 h 268"/>
              <a:gd name="T10" fmla="*/ 169 w 239"/>
              <a:gd name="T11" fmla="*/ 249 h 268"/>
              <a:gd name="T12" fmla="*/ 169 w 239"/>
              <a:gd name="T13" fmla="*/ 249 h 268"/>
              <a:gd name="T14" fmla="*/ 220 w 239"/>
              <a:gd name="T15" fmla="*/ 253 h 268"/>
              <a:gd name="T16" fmla="*/ 220 w 239"/>
              <a:gd name="T17" fmla="*/ 253 h 268"/>
              <a:gd name="T18" fmla="*/ 221 w 239"/>
              <a:gd name="T19" fmla="*/ 253 h 268"/>
              <a:gd name="T20" fmla="*/ 221 w 239"/>
              <a:gd name="T21" fmla="*/ 253 h 268"/>
              <a:gd name="T22" fmla="*/ 225 w 239"/>
              <a:gd name="T23" fmla="*/ 202 h 268"/>
              <a:gd name="T24" fmla="*/ 70 w 239"/>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70" y="17"/>
                </a:moveTo>
                <a:lnTo>
                  <a:pt x="70" y="17"/>
                </a:lnTo>
                <a:cubicBezTo>
                  <a:pt x="57" y="1"/>
                  <a:pt x="33" y="0"/>
                  <a:pt x="18" y="12"/>
                </a:cubicBezTo>
                <a:lnTo>
                  <a:pt x="18" y="12"/>
                </a:lnTo>
                <a:cubicBezTo>
                  <a:pt x="2" y="26"/>
                  <a:pt x="0" y="49"/>
                  <a:pt x="13" y="64"/>
                </a:cubicBezTo>
                <a:lnTo>
                  <a:pt x="169" y="249"/>
                </a:lnTo>
                <a:lnTo>
                  <a:pt x="169" y="249"/>
                </a:lnTo>
                <a:cubicBezTo>
                  <a:pt x="182" y="264"/>
                  <a:pt x="204" y="267"/>
                  <a:pt x="220" y="253"/>
                </a:cubicBezTo>
                <a:lnTo>
                  <a:pt x="220" y="253"/>
                </a:lnTo>
                <a:cubicBezTo>
                  <a:pt x="220" y="253"/>
                  <a:pt x="220" y="253"/>
                  <a:pt x="221" y="253"/>
                </a:cubicBezTo>
                <a:lnTo>
                  <a:pt x="221" y="253"/>
                </a:lnTo>
                <a:cubicBezTo>
                  <a:pt x="236" y="240"/>
                  <a:pt x="238" y="217"/>
                  <a:pt x="225" y="202"/>
                </a:cubicBezTo>
                <a:lnTo>
                  <a:pt x="70" y="17"/>
                </a:lnTo>
              </a:path>
            </a:pathLst>
          </a:custGeom>
          <a:solidFill>
            <a:schemeClr val="accent3"/>
          </a:solidFill>
          <a:ln>
            <a:noFill/>
          </a:ln>
          <a:effectLst/>
        </p:spPr>
        <p:txBody>
          <a:bodyPr wrap="none" anchor="ctr"/>
          <a:lstStyle/>
          <a:p>
            <a:endParaRPr lang="en-US" sz="900"/>
          </a:p>
        </p:txBody>
      </p:sp>
      <p:sp>
        <p:nvSpPr>
          <p:cNvPr id="262" name="CuadroTexto 4">
            <a:extLst>
              <a:ext uri="{FF2B5EF4-FFF2-40B4-BE49-F238E27FC236}">
                <a16:creationId xmlns:a16="http://schemas.microsoft.com/office/drawing/2014/main" id="{7F33BEDA-5A3A-FB42-BC13-91329CFA8BC9}"/>
              </a:ext>
            </a:extLst>
          </p:cNvPr>
          <p:cNvSpPr txBox="1"/>
          <p:nvPr/>
        </p:nvSpPr>
        <p:spPr>
          <a:xfrm>
            <a:off x="1090297" y="4895290"/>
            <a:ext cx="2429718" cy="867608"/>
          </a:xfrm>
          <a:prstGeom prst="rect">
            <a:avLst/>
          </a:prstGeom>
          <a:noFill/>
        </p:spPr>
        <p:txBody>
          <a:bodyPr wrap="square" rtlCol="0">
            <a:spAutoFit/>
          </a:bodyPr>
          <a:lstStyle/>
          <a:p>
            <a:pPr algn="ctr"/>
            <a:r>
              <a:rPr lang="en-US" sz="2400">
                <a:solidFill>
                  <a:srgbClr val="000000"/>
                </a:solidFill>
                <a:ea typeface="Lato Light" charset="0"/>
                <a:cs typeface="Lato Light" charset="0"/>
              </a:rPr>
              <a:t>Fun and enjoyment</a:t>
            </a:r>
          </a:p>
        </p:txBody>
      </p:sp>
      <p:sp>
        <p:nvSpPr>
          <p:cNvPr id="265" name="CuadroTexto 4">
            <a:extLst>
              <a:ext uri="{FF2B5EF4-FFF2-40B4-BE49-F238E27FC236}">
                <a16:creationId xmlns:a16="http://schemas.microsoft.com/office/drawing/2014/main" id="{43D16BE1-09AE-1F47-974E-9FE76BEAD0EE}"/>
              </a:ext>
            </a:extLst>
          </p:cNvPr>
          <p:cNvSpPr txBox="1"/>
          <p:nvPr/>
        </p:nvSpPr>
        <p:spPr>
          <a:xfrm>
            <a:off x="3520015" y="4866328"/>
            <a:ext cx="2408842" cy="1392369"/>
          </a:xfrm>
          <a:prstGeom prst="rect">
            <a:avLst/>
          </a:prstGeom>
          <a:noFill/>
        </p:spPr>
        <p:txBody>
          <a:bodyPr wrap="square" rtlCol="0">
            <a:spAutoFit/>
          </a:bodyPr>
          <a:lstStyle/>
          <a:p>
            <a:pPr marL="228600" algn="ctr">
              <a:lnSpc>
                <a:spcPct val="120000"/>
              </a:lnSpc>
            </a:pPr>
            <a:r>
              <a:rPr lang="en-US" sz="2400">
                <a:solidFill>
                  <a:srgbClr val="000000"/>
                </a:solidFill>
              </a:rPr>
              <a:t>Self-enhancing, elicit a positive mood </a:t>
            </a:r>
          </a:p>
        </p:txBody>
      </p:sp>
      <p:sp>
        <p:nvSpPr>
          <p:cNvPr id="268" name="CuadroTexto 4">
            <a:extLst>
              <a:ext uri="{FF2B5EF4-FFF2-40B4-BE49-F238E27FC236}">
                <a16:creationId xmlns:a16="http://schemas.microsoft.com/office/drawing/2014/main" id="{CB07E36C-6264-DE4C-A287-D78DC2C16138}"/>
              </a:ext>
            </a:extLst>
          </p:cNvPr>
          <p:cNvSpPr txBox="1"/>
          <p:nvPr/>
        </p:nvSpPr>
        <p:spPr>
          <a:xfrm>
            <a:off x="6210435" y="4834947"/>
            <a:ext cx="2408842" cy="1392369"/>
          </a:xfrm>
          <a:prstGeom prst="rect">
            <a:avLst/>
          </a:prstGeom>
          <a:noFill/>
        </p:spPr>
        <p:txBody>
          <a:bodyPr wrap="square" rtlCol="0">
            <a:spAutoFit/>
          </a:bodyPr>
          <a:lstStyle/>
          <a:p>
            <a:pPr marL="228600" algn="ctr">
              <a:lnSpc>
                <a:spcPct val="120000"/>
              </a:lnSpc>
            </a:pPr>
            <a:r>
              <a:rPr lang="en-US" sz="2400">
                <a:solidFill>
                  <a:srgbClr val="000000"/>
                </a:solidFill>
              </a:rPr>
              <a:t>Bring happiness and contribute to well-being </a:t>
            </a:r>
          </a:p>
        </p:txBody>
      </p:sp>
      <p:sp>
        <p:nvSpPr>
          <p:cNvPr id="272" name="CuadroTexto 4">
            <a:extLst>
              <a:ext uri="{FF2B5EF4-FFF2-40B4-BE49-F238E27FC236}">
                <a16:creationId xmlns:a16="http://schemas.microsoft.com/office/drawing/2014/main" id="{74D2DE8C-D59F-6148-880A-31F81F5741BC}"/>
              </a:ext>
            </a:extLst>
          </p:cNvPr>
          <p:cNvSpPr txBox="1"/>
          <p:nvPr/>
        </p:nvSpPr>
        <p:spPr>
          <a:xfrm>
            <a:off x="8900855" y="5064565"/>
            <a:ext cx="1979661" cy="230832"/>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nvGrpSpPr>
          <p:cNvPr id="288" name="Group 287">
            <a:extLst>
              <a:ext uri="{FF2B5EF4-FFF2-40B4-BE49-F238E27FC236}">
                <a16:creationId xmlns:a16="http://schemas.microsoft.com/office/drawing/2014/main" id="{10CAE503-3B36-C041-9AE1-67D9341A465F}"/>
              </a:ext>
            </a:extLst>
          </p:cNvPr>
          <p:cNvGrpSpPr/>
          <p:nvPr/>
        </p:nvGrpSpPr>
        <p:grpSpPr>
          <a:xfrm>
            <a:off x="9583927" y="3127602"/>
            <a:ext cx="621793" cy="626109"/>
            <a:chOff x="5231890" y="4370690"/>
            <a:chExt cx="1078109" cy="1085596"/>
          </a:xfrm>
          <a:solidFill>
            <a:schemeClr val="bg1"/>
          </a:solidFill>
        </p:grpSpPr>
        <p:sp>
          <p:nvSpPr>
            <p:cNvPr id="289" name="Freeform 23">
              <a:extLst>
                <a:ext uri="{FF2B5EF4-FFF2-40B4-BE49-F238E27FC236}">
                  <a16:creationId xmlns:a16="http://schemas.microsoft.com/office/drawing/2014/main" id="{E141DE5D-9824-AE4E-8138-F02FB0719CD0}"/>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0" name="Freeform 24">
              <a:extLst>
                <a:ext uri="{FF2B5EF4-FFF2-40B4-BE49-F238E27FC236}">
                  <a16:creationId xmlns:a16="http://schemas.microsoft.com/office/drawing/2014/main" id="{29E53D26-B120-D540-8365-A1FE58D7A9B9}"/>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1" name="Freeform 25">
              <a:extLst>
                <a:ext uri="{FF2B5EF4-FFF2-40B4-BE49-F238E27FC236}">
                  <a16:creationId xmlns:a16="http://schemas.microsoft.com/office/drawing/2014/main" id="{896A96AB-A6DE-3E40-B65D-2D807FE1D4F7}"/>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2" name="Freeform 26">
              <a:extLst>
                <a:ext uri="{FF2B5EF4-FFF2-40B4-BE49-F238E27FC236}">
                  <a16:creationId xmlns:a16="http://schemas.microsoft.com/office/drawing/2014/main" id="{2A6B7396-332B-F447-B011-7A37148D32DA}"/>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3" name="Freeform 27">
              <a:extLst>
                <a:ext uri="{FF2B5EF4-FFF2-40B4-BE49-F238E27FC236}">
                  <a16:creationId xmlns:a16="http://schemas.microsoft.com/office/drawing/2014/main" id="{AF307D8D-F908-A148-B486-0AD2677F7FA3}"/>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4" name="Freeform 28">
              <a:extLst>
                <a:ext uri="{FF2B5EF4-FFF2-40B4-BE49-F238E27FC236}">
                  <a16:creationId xmlns:a16="http://schemas.microsoft.com/office/drawing/2014/main" id="{93CD9428-7D28-5547-A5FD-C869B8FD701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5" name="Freeform 29">
              <a:extLst>
                <a:ext uri="{FF2B5EF4-FFF2-40B4-BE49-F238E27FC236}">
                  <a16:creationId xmlns:a16="http://schemas.microsoft.com/office/drawing/2014/main" id="{977A2A53-5F68-5246-AEF0-6F6882FB97C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6" name="Freeform 30">
              <a:extLst>
                <a:ext uri="{FF2B5EF4-FFF2-40B4-BE49-F238E27FC236}">
                  <a16:creationId xmlns:a16="http://schemas.microsoft.com/office/drawing/2014/main" id="{52D07794-47D9-174D-8CE7-1E622397F368}"/>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7" name="Freeform 31">
              <a:extLst>
                <a:ext uri="{FF2B5EF4-FFF2-40B4-BE49-F238E27FC236}">
                  <a16:creationId xmlns:a16="http://schemas.microsoft.com/office/drawing/2014/main" id="{F345B3C3-A8C6-8D46-B7B0-1AF1493CD198}"/>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98" name="Freeform 32">
              <a:extLst>
                <a:ext uri="{FF2B5EF4-FFF2-40B4-BE49-F238E27FC236}">
                  <a16:creationId xmlns:a16="http://schemas.microsoft.com/office/drawing/2014/main" id="{E7BFB2FC-D6FF-8A47-8CD2-5E45E49EEE39}"/>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18" name="TextBox 117">
            <a:extLst>
              <a:ext uri="{FF2B5EF4-FFF2-40B4-BE49-F238E27FC236}">
                <a16:creationId xmlns:a16="http://schemas.microsoft.com/office/drawing/2014/main" id="{3E39A66A-F92F-880F-A04A-9DEB735A273A}"/>
              </a:ext>
            </a:extLst>
          </p:cNvPr>
          <p:cNvSpPr txBox="1"/>
          <p:nvPr/>
        </p:nvSpPr>
        <p:spPr>
          <a:xfrm>
            <a:off x="0" y="520911"/>
            <a:ext cx="11643360" cy="646331"/>
          </a:xfrm>
          <a:prstGeom prst="rect">
            <a:avLst/>
          </a:prstGeom>
          <a:solidFill>
            <a:srgbClr val="FFD100"/>
          </a:solidFill>
        </p:spPr>
        <p:txBody>
          <a:bodyPr wrap="square">
            <a:spAutoFit/>
          </a:bodyPr>
          <a:lstStyle/>
          <a:p>
            <a:r>
              <a:rPr lang="en-US" sz="3600" b="1">
                <a:solidFill>
                  <a:srgbClr val="000000"/>
                </a:solidFill>
              </a:rPr>
              <a:t>	Characteristics of Hedonic Products:</a:t>
            </a:r>
            <a:endParaRPr lang="en-IE" sz="3600">
              <a:solidFill>
                <a:srgbClr val="000000"/>
              </a:solidFill>
            </a:endParaRPr>
          </a:p>
        </p:txBody>
      </p:sp>
      <p:pic>
        <p:nvPicPr>
          <p:cNvPr id="21" name="Graphic 20" descr="Smiling face outline with solid fill">
            <a:extLst>
              <a:ext uri="{FF2B5EF4-FFF2-40B4-BE49-F238E27FC236}">
                <a16:creationId xmlns:a16="http://schemas.microsoft.com/office/drawing/2014/main" id="{C4F3DA55-F36F-DB1E-FE0E-B64DC078A3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286" y="2971800"/>
            <a:ext cx="914400" cy="914400"/>
          </a:xfrm>
          <a:prstGeom prst="rect">
            <a:avLst/>
          </a:prstGeom>
        </p:spPr>
      </p:pic>
      <p:pic>
        <p:nvPicPr>
          <p:cNvPr id="23" name="Graphic 22" descr="Rainbow with solid fill">
            <a:extLst>
              <a:ext uri="{FF2B5EF4-FFF2-40B4-BE49-F238E27FC236}">
                <a16:creationId xmlns:a16="http://schemas.microsoft.com/office/drawing/2014/main" id="{CDEF68C7-51BC-52AA-618E-377EA7E6A1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830" y="2954498"/>
            <a:ext cx="914400" cy="914400"/>
          </a:xfrm>
          <a:prstGeom prst="rect">
            <a:avLst/>
          </a:prstGeom>
        </p:spPr>
      </p:pic>
      <p:pic>
        <p:nvPicPr>
          <p:cNvPr id="25" name="Graphic 24" descr="Heart with pulse outline">
            <a:extLst>
              <a:ext uri="{FF2B5EF4-FFF2-40B4-BE49-F238E27FC236}">
                <a16:creationId xmlns:a16="http://schemas.microsoft.com/office/drawing/2014/main" id="{55905F81-973C-1157-5069-57AEA3F459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4664" y="2971800"/>
            <a:ext cx="914400" cy="914400"/>
          </a:xfrm>
          <a:prstGeom prst="rect">
            <a:avLst/>
          </a:prstGeom>
        </p:spPr>
      </p:pic>
      <p:sp>
        <p:nvSpPr>
          <p:cNvPr id="125" name="TextBox 124">
            <a:extLst>
              <a:ext uri="{FF2B5EF4-FFF2-40B4-BE49-F238E27FC236}">
                <a16:creationId xmlns:a16="http://schemas.microsoft.com/office/drawing/2014/main" id="{4B0D0293-2036-1046-FB5A-6AB220175A17}"/>
              </a:ext>
            </a:extLst>
          </p:cNvPr>
          <p:cNvSpPr txBox="1"/>
          <p:nvPr/>
        </p:nvSpPr>
        <p:spPr>
          <a:xfrm>
            <a:off x="9876388" y="4823898"/>
            <a:ext cx="2154362" cy="1631216"/>
          </a:xfrm>
          <a:prstGeom prst="rect">
            <a:avLst/>
          </a:prstGeom>
          <a:solidFill>
            <a:schemeClr val="accent6">
              <a:lumMod val="40000"/>
              <a:lumOff val="60000"/>
            </a:schemeClr>
          </a:solidFill>
          <a:ln>
            <a:solidFill>
              <a:srgbClr val="FFD100"/>
            </a:solidFill>
          </a:ln>
        </p:spPr>
        <p:txBody>
          <a:bodyPr wrap="square" rtlCol="0">
            <a:spAutoFit/>
          </a:bodyPr>
          <a:lstStyle/>
          <a:p>
            <a:pPr algn="ctr"/>
            <a:r>
              <a:rPr lang="en-GB" sz="2400">
                <a:solidFill>
                  <a:srgbClr val="000000"/>
                </a:solidFill>
              </a:rPr>
              <a:t>Feel younger </a:t>
            </a:r>
          </a:p>
          <a:p>
            <a:pPr algn="ctr"/>
            <a:r>
              <a:rPr lang="en-GB" sz="2400">
                <a:solidFill>
                  <a:srgbClr val="000000"/>
                </a:solidFill>
              </a:rPr>
              <a:t>(cognitive age </a:t>
            </a:r>
            <a:r>
              <a:rPr lang="en-GB" sz="2800" b="1">
                <a:solidFill>
                  <a:srgbClr val="000000"/>
                </a:solidFill>
              </a:rPr>
              <a:t>&lt;</a:t>
            </a:r>
            <a:r>
              <a:rPr lang="en-GB" sz="2400">
                <a:solidFill>
                  <a:srgbClr val="000000"/>
                </a:solidFill>
              </a:rPr>
              <a:t> chronological age) </a:t>
            </a:r>
          </a:p>
        </p:txBody>
      </p:sp>
      <p:sp>
        <p:nvSpPr>
          <p:cNvPr id="126" name="Arrow: Right 125">
            <a:extLst>
              <a:ext uri="{FF2B5EF4-FFF2-40B4-BE49-F238E27FC236}">
                <a16:creationId xmlns:a16="http://schemas.microsoft.com/office/drawing/2014/main" id="{E3D0FFA3-56F5-C7BE-037B-71394EC3A675}"/>
              </a:ext>
            </a:extLst>
          </p:cNvPr>
          <p:cNvSpPr/>
          <p:nvPr/>
        </p:nvSpPr>
        <p:spPr>
          <a:xfrm>
            <a:off x="8621684" y="2904455"/>
            <a:ext cx="1001115" cy="1011952"/>
          </a:xfrm>
          <a:prstGeom prst="rightArrow">
            <a:avLst/>
          </a:prstGeom>
          <a:solidFill>
            <a:srgbClr val="FFD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un 25">
            <a:extLst>
              <a:ext uri="{FF2B5EF4-FFF2-40B4-BE49-F238E27FC236}">
                <a16:creationId xmlns:a16="http://schemas.microsoft.com/office/drawing/2014/main" id="{34CECDBB-3AAF-4E55-737F-1A96E9421A79}"/>
              </a:ext>
            </a:extLst>
          </p:cNvPr>
          <p:cNvSpPr/>
          <p:nvPr/>
        </p:nvSpPr>
        <p:spPr>
          <a:xfrm>
            <a:off x="9876387" y="2394341"/>
            <a:ext cx="2047403" cy="2151046"/>
          </a:xfrm>
          <a:prstGeom prst="sun">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Graphic 27" descr="Sunglasses face outline with solid fill">
            <a:extLst>
              <a:ext uri="{FF2B5EF4-FFF2-40B4-BE49-F238E27FC236}">
                <a16:creationId xmlns:a16="http://schemas.microsoft.com/office/drawing/2014/main" id="{FCDE35BD-B970-F3D7-EB6E-3FCA27FBA3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5526" y="3050385"/>
            <a:ext cx="914400" cy="914400"/>
          </a:xfrm>
          <a:prstGeom prst="rect">
            <a:avLst/>
          </a:prstGeom>
        </p:spPr>
      </p:pic>
      <p:sp>
        <p:nvSpPr>
          <p:cNvPr id="29" name="TextBox 28">
            <a:extLst>
              <a:ext uri="{FF2B5EF4-FFF2-40B4-BE49-F238E27FC236}">
                <a16:creationId xmlns:a16="http://schemas.microsoft.com/office/drawing/2014/main" id="{90335C8A-41EE-9F43-3B7F-4B074D8E03B4}"/>
              </a:ext>
            </a:extLst>
          </p:cNvPr>
          <p:cNvSpPr txBox="1"/>
          <p:nvPr/>
        </p:nvSpPr>
        <p:spPr>
          <a:xfrm>
            <a:off x="104503" y="6455114"/>
            <a:ext cx="1269699" cy="369332"/>
          </a:xfrm>
          <a:prstGeom prst="rect">
            <a:avLst/>
          </a:prstGeom>
          <a:noFill/>
        </p:spPr>
        <p:txBody>
          <a:bodyPr wrap="square" rtlCol="0">
            <a:spAutoFit/>
          </a:bodyPr>
          <a:lstStyle/>
          <a:p>
            <a:r>
              <a:rPr lang="en-IE">
                <a:solidFill>
                  <a:srgbClr val="1188A3"/>
                </a:solidFill>
                <a:hlinkClick r:id="rId11">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1687198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367FF-3FAC-797C-45D3-F006E9412029}"/>
              </a:ext>
            </a:extLst>
          </p:cNvPr>
          <p:cNvSpPr>
            <a:spLocks noGrp="1"/>
          </p:cNvSpPr>
          <p:nvPr>
            <p:ph type="body" sz="quarter" idx="18"/>
          </p:nvPr>
        </p:nvSpPr>
        <p:spPr>
          <a:xfrm>
            <a:off x="484094" y="1488140"/>
            <a:ext cx="5611906" cy="4347883"/>
          </a:xfrm>
        </p:spPr>
        <p:txBody>
          <a:bodyPr>
            <a:normAutofit/>
          </a:bodyPr>
          <a:lstStyle/>
          <a:p>
            <a:pPr indent="0"/>
            <a:r>
              <a:rPr lang="en-IE"/>
              <a:t>Maybe we eat ice-cream not only because it provides us with the functional benefit of energy, but because of the joy we receive and how it makes us feel good while eating it. </a:t>
            </a:r>
            <a:r>
              <a:rPr lang="en-IE" b="1"/>
              <a:t>This is the Hedonic Value.</a:t>
            </a:r>
          </a:p>
          <a:p>
            <a:pPr indent="0"/>
            <a:r>
              <a:rPr lang="en-IE"/>
              <a:t>It is not a functional benefit. You can think of it as a psychological value because the hedonic value is very subjective. It often depends on who you are and what mood you are in or even the nostalgia you may have associated with that food. </a:t>
            </a:r>
          </a:p>
        </p:txBody>
      </p:sp>
      <p:sp>
        <p:nvSpPr>
          <p:cNvPr id="3" name="Text Placeholder 2">
            <a:extLst>
              <a:ext uri="{FF2B5EF4-FFF2-40B4-BE49-F238E27FC236}">
                <a16:creationId xmlns:a16="http://schemas.microsoft.com/office/drawing/2014/main" id="{C4F116C6-E778-D962-79A0-7C1105658307}"/>
              </a:ext>
            </a:extLst>
          </p:cNvPr>
          <p:cNvSpPr>
            <a:spLocks noGrp="1"/>
          </p:cNvSpPr>
          <p:nvPr>
            <p:ph type="body" sz="quarter" idx="16"/>
          </p:nvPr>
        </p:nvSpPr>
        <p:spPr>
          <a:xfrm>
            <a:off x="169938" y="508501"/>
            <a:ext cx="10808102" cy="582221"/>
          </a:xfrm>
          <a:solidFill>
            <a:srgbClr val="FED100"/>
          </a:solidFill>
        </p:spPr>
        <p:txBody>
          <a:bodyPr anchor="ctr">
            <a:normAutofit lnSpcReduction="10000"/>
          </a:bodyPr>
          <a:lstStyle/>
          <a:p>
            <a:r>
              <a:rPr lang="en-IE"/>
              <a:t>     For Example…Why do We Eat Ice-Cream?</a:t>
            </a:r>
          </a:p>
        </p:txBody>
      </p:sp>
      <p:pic>
        <p:nvPicPr>
          <p:cNvPr id="5" name="Picture 4" descr="A person and person holding ice cream cones&#10;&#10;Description automatically generated with low confidence">
            <a:extLst>
              <a:ext uri="{FF2B5EF4-FFF2-40B4-BE49-F238E27FC236}">
                <a16:creationId xmlns:a16="http://schemas.microsoft.com/office/drawing/2014/main" id="{AFCB27AD-BDA7-E300-977C-9B345ED7015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01011" y="1488141"/>
            <a:ext cx="4569012" cy="3426759"/>
          </a:xfrm>
          <a:prstGeom prst="rect">
            <a:avLst/>
          </a:prstGeom>
        </p:spPr>
      </p:pic>
    </p:spTree>
    <p:extLst>
      <p:ext uri="{BB962C8B-B14F-4D97-AF65-F5344CB8AC3E}">
        <p14:creationId xmlns:p14="http://schemas.microsoft.com/office/powerpoint/2010/main" val="104535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Line 169"/>
          <p:cNvSpPr>
            <a:spLocks noChangeShapeType="1"/>
          </p:cNvSpPr>
          <p:nvPr/>
        </p:nvSpPr>
        <p:spPr bwMode="auto">
          <a:xfrm>
            <a:off x="483691" y="3018375"/>
            <a:ext cx="11224619" cy="2526"/>
          </a:xfrm>
          <a:prstGeom prst="line">
            <a:avLst/>
          </a:prstGeom>
          <a:noFill/>
          <a:ln w="3564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a:p>
        </p:txBody>
      </p:sp>
      <p:sp>
        <p:nvSpPr>
          <p:cNvPr id="206" name="Freeform 170"/>
          <p:cNvSpPr>
            <a:spLocks noChangeArrowheads="1"/>
          </p:cNvSpPr>
          <p:nvPr/>
        </p:nvSpPr>
        <p:spPr bwMode="auto">
          <a:xfrm>
            <a:off x="1085100"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500" y="1920"/>
                  <a:pt x="965" y="1920"/>
                </a:cubicBezTo>
                <a:cubicBezTo>
                  <a:pt x="437" y="1920"/>
                  <a:pt x="0" y="1492"/>
                  <a:pt x="0" y="957"/>
                </a:cubicBezTo>
                <a:cubicBezTo>
                  <a:pt x="0" y="429"/>
                  <a:pt x="437" y="0"/>
                  <a:pt x="965" y="0"/>
                </a:cubicBezTo>
                <a:cubicBezTo>
                  <a:pt x="1500" y="0"/>
                  <a:pt x="1929" y="429"/>
                  <a:pt x="1929"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07" name="Freeform 171"/>
          <p:cNvSpPr>
            <a:spLocks noChangeArrowheads="1"/>
          </p:cNvSpPr>
          <p:nvPr/>
        </p:nvSpPr>
        <p:spPr bwMode="auto">
          <a:xfrm>
            <a:off x="3278475" y="2470031"/>
            <a:ext cx="1106795" cy="1101741"/>
          </a:xfrm>
          <a:custGeom>
            <a:avLst/>
            <a:gdLst>
              <a:gd name="T0" fmla="*/ 1929 w 1930"/>
              <a:gd name="T1" fmla="*/ 957 h 1921"/>
              <a:gd name="T2" fmla="*/ 1929 w 1930"/>
              <a:gd name="T3" fmla="*/ 957 h 1921"/>
              <a:gd name="T4" fmla="*/ 965 w 1930"/>
              <a:gd name="T5" fmla="*/ 1920 h 1921"/>
              <a:gd name="T6" fmla="*/ 0 w 1930"/>
              <a:gd name="T7" fmla="*/ 957 h 1921"/>
              <a:gd name="T8" fmla="*/ 965 w 1930"/>
              <a:gd name="T9" fmla="*/ 0 h 1921"/>
              <a:gd name="T10" fmla="*/ 1929 w 1930"/>
              <a:gd name="T11" fmla="*/ 957 h 1921"/>
            </a:gdLst>
            <a:ahLst/>
            <a:cxnLst>
              <a:cxn ang="0">
                <a:pos x="T0" y="T1"/>
              </a:cxn>
              <a:cxn ang="0">
                <a:pos x="T2" y="T3"/>
              </a:cxn>
              <a:cxn ang="0">
                <a:pos x="T4" y="T5"/>
              </a:cxn>
              <a:cxn ang="0">
                <a:pos x="T6" y="T7"/>
              </a:cxn>
              <a:cxn ang="0">
                <a:pos x="T8" y="T9"/>
              </a:cxn>
              <a:cxn ang="0">
                <a:pos x="T10" y="T11"/>
              </a:cxn>
            </a:cxnLst>
            <a:rect l="0" t="0" r="r" b="b"/>
            <a:pathLst>
              <a:path w="1930" h="1921">
                <a:moveTo>
                  <a:pt x="1929" y="957"/>
                </a:moveTo>
                <a:lnTo>
                  <a:pt x="1929" y="957"/>
                </a:lnTo>
                <a:cubicBezTo>
                  <a:pt x="1929" y="1492"/>
                  <a:pt x="1493" y="1920"/>
                  <a:pt x="965" y="1920"/>
                </a:cubicBezTo>
                <a:cubicBezTo>
                  <a:pt x="429" y="1920"/>
                  <a:pt x="0" y="1492"/>
                  <a:pt x="0" y="957"/>
                </a:cubicBezTo>
                <a:cubicBezTo>
                  <a:pt x="0" y="429"/>
                  <a:pt x="429" y="0"/>
                  <a:pt x="965" y="0"/>
                </a:cubicBezTo>
                <a:cubicBezTo>
                  <a:pt x="1493" y="0"/>
                  <a:pt x="1929" y="429"/>
                  <a:pt x="1929"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08" name="Freeform 172"/>
          <p:cNvSpPr>
            <a:spLocks noChangeArrowheads="1"/>
          </p:cNvSpPr>
          <p:nvPr/>
        </p:nvSpPr>
        <p:spPr bwMode="auto">
          <a:xfrm>
            <a:off x="5466795" y="2470031"/>
            <a:ext cx="1104269" cy="1101741"/>
          </a:xfrm>
          <a:custGeom>
            <a:avLst/>
            <a:gdLst>
              <a:gd name="T0" fmla="*/ 1927 w 1928"/>
              <a:gd name="T1" fmla="*/ 957 h 1921"/>
              <a:gd name="T2" fmla="*/ 1927 w 1928"/>
              <a:gd name="T3" fmla="*/ 957 h 1921"/>
              <a:gd name="T4" fmla="*/ 964 w 1928"/>
              <a:gd name="T5" fmla="*/ 1920 h 1921"/>
              <a:gd name="T6" fmla="*/ 0 w 1928"/>
              <a:gd name="T7" fmla="*/ 957 h 1921"/>
              <a:gd name="T8" fmla="*/ 964 w 1928"/>
              <a:gd name="T9" fmla="*/ 0 h 1921"/>
              <a:gd name="T10" fmla="*/ 1927 w 1928"/>
              <a:gd name="T11" fmla="*/ 957 h 1921"/>
            </a:gdLst>
            <a:ahLst/>
            <a:cxnLst>
              <a:cxn ang="0">
                <a:pos x="T0" y="T1"/>
              </a:cxn>
              <a:cxn ang="0">
                <a:pos x="T2" y="T3"/>
              </a:cxn>
              <a:cxn ang="0">
                <a:pos x="T4" y="T5"/>
              </a:cxn>
              <a:cxn ang="0">
                <a:pos x="T6" y="T7"/>
              </a:cxn>
              <a:cxn ang="0">
                <a:pos x="T8" y="T9"/>
              </a:cxn>
              <a:cxn ang="0">
                <a:pos x="T10" y="T11"/>
              </a:cxn>
            </a:cxnLst>
            <a:rect l="0" t="0" r="r" b="b"/>
            <a:pathLst>
              <a:path w="1928" h="1921">
                <a:moveTo>
                  <a:pt x="1927" y="957"/>
                </a:moveTo>
                <a:lnTo>
                  <a:pt x="1927" y="957"/>
                </a:lnTo>
                <a:cubicBezTo>
                  <a:pt x="1927" y="1492"/>
                  <a:pt x="1499" y="1920"/>
                  <a:pt x="964" y="1920"/>
                </a:cubicBezTo>
                <a:cubicBezTo>
                  <a:pt x="436" y="1920"/>
                  <a:pt x="0" y="1492"/>
                  <a:pt x="0" y="957"/>
                </a:cubicBezTo>
                <a:cubicBezTo>
                  <a:pt x="0" y="429"/>
                  <a:pt x="436" y="0"/>
                  <a:pt x="964" y="0"/>
                </a:cubicBezTo>
                <a:cubicBezTo>
                  <a:pt x="1499" y="0"/>
                  <a:pt x="1927" y="429"/>
                  <a:pt x="1927"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7" name="Freeform 173"/>
          <p:cNvSpPr>
            <a:spLocks noChangeArrowheads="1"/>
          </p:cNvSpPr>
          <p:nvPr/>
        </p:nvSpPr>
        <p:spPr bwMode="auto">
          <a:xfrm>
            <a:off x="7657643"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2" y="1920"/>
                  <a:pt x="964" y="1920"/>
                </a:cubicBezTo>
                <a:cubicBezTo>
                  <a:pt x="429" y="1920"/>
                  <a:pt x="0" y="1492"/>
                  <a:pt x="0" y="957"/>
                </a:cubicBezTo>
                <a:cubicBezTo>
                  <a:pt x="0" y="429"/>
                  <a:pt x="429" y="0"/>
                  <a:pt x="964" y="0"/>
                </a:cubicBezTo>
                <a:cubicBezTo>
                  <a:pt x="1492" y="0"/>
                  <a:pt x="1928" y="429"/>
                  <a:pt x="1928" y="957"/>
                </a:cubicBezTo>
              </a:path>
            </a:pathLst>
          </a:custGeom>
          <a:solidFill>
            <a:schemeClr val="bg1"/>
          </a:solidFill>
          <a:ln w="9525" cap="flat">
            <a:solidFill>
              <a:schemeClr val="bg2">
                <a:lumMod val="75000"/>
              </a:schemeClr>
            </a:solidFill>
            <a:bevel/>
            <a:headEnd/>
            <a:tailEnd/>
          </a:ln>
          <a:effectLst/>
        </p:spPr>
        <p:txBody>
          <a:bodyPr wrap="none" anchor="ctr"/>
          <a:lstStyle/>
          <a:p>
            <a:endParaRPr lang="en-US" sz="900"/>
          </a:p>
        </p:txBody>
      </p:sp>
      <p:sp>
        <p:nvSpPr>
          <p:cNvPr id="228" name="Freeform 174"/>
          <p:cNvSpPr>
            <a:spLocks noChangeArrowheads="1"/>
          </p:cNvSpPr>
          <p:nvPr/>
        </p:nvSpPr>
        <p:spPr bwMode="auto">
          <a:xfrm>
            <a:off x="9845964" y="2470031"/>
            <a:ext cx="1104267" cy="1101741"/>
          </a:xfrm>
          <a:custGeom>
            <a:avLst/>
            <a:gdLst>
              <a:gd name="T0" fmla="*/ 1928 w 1929"/>
              <a:gd name="T1" fmla="*/ 957 h 1921"/>
              <a:gd name="T2" fmla="*/ 1928 w 1929"/>
              <a:gd name="T3" fmla="*/ 957 h 1921"/>
              <a:gd name="T4" fmla="*/ 964 w 1929"/>
              <a:gd name="T5" fmla="*/ 1920 h 1921"/>
              <a:gd name="T6" fmla="*/ 0 w 1929"/>
              <a:gd name="T7" fmla="*/ 957 h 1921"/>
              <a:gd name="T8" fmla="*/ 964 w 1929"/>
              <a:gd name="T9" fmla="*/ 0 h 1921"/>
              <a:gd name="T10" fmla="*/ 1928 w 1929"/>
              <a:gd name="T11" fmla="*/ 957 h 1921"/>
            </a:gdLst>
            <a:ahLst/>
            <a:cxnLst>
              <a:cxn ang="0">
                <a:pos x="T0" y="T1"/>
              </a:cxn>
              <a:cxn ang="0">
                <a:pos x="T2" y="T3"/>
              </a:cxn>
              <a:cxn ang="0">
                <a:pos x="T4" y="T5"/>
              </a:cxn>
              <a:cxn ang="0">
                <a:pos x="T6" y="T7"/>
              </a:cxn>
              <a:cxn ang="0">
                <a:pos x="T8" y="T9"/>
              </a:cxn>
              <a:cxn ang="0">
                <a:pos x="T10" y="T11"/>
              </a:cxn>
            </a:cxnLst>
            <a:rect l="0" t="0" r="r" b="b"/>
            <a:pathLst>
              <a:path w="1929" h="1921">
                <a:moveTo>
                  <a:pt x="1928" y="957"/>
                </a:moveTo>
                <a:lnTo>
                  <a:pt x="1928" y="957"/>
                </a:lnTo>
                <a:cubicBezTo>
                  <a:pt x="1928" y="1492"/>
                  <a:pt x="1499" y="1920"/>
                  <a:pt x="964" y="1920"/>
                </a:cubicBezTo>
                <a:cubicBezTo>
                  <a:pt x="436" y="1920"/>
                  <a:pt x="0" y="1492"/>
                  <a:pt x="0" y="957"/>
                </a:cubicBezTo>
                <a:cubicBezTo>
                  <a:pt x="0" y="429"/>
                  <a:pt x="436" y="0"/>
                  <a:pt x="964" y="0"/>
                </a:cubicBezTo>
                <a:cubicBezTo>
                  <a:pt x="1499" y="0"/>
                  <a:pt x="1928" y="429"/>
                  <a:pt x="1928" y="957"/>
                </a:cubicBezTo>
              </a:path>
            </a:pathLst>
          </a:custGeom>
          <a:solidFill>
            <a:schemeClr val="bg2"/>
          </a:solidFill>
          <a:ln w="9525" cap="flat">
            <a:solidFill>
              <a:schemeClr val="bg2">
                <a:lumMod val="75000"/>
              </a:schemeClr>
            </a:solidFill>
            <a:bevel/>
            <a:headEnd/>
            <a:tailEnd/>
          </a:ln>
          <a:effectLst/>
        </p:spPr>
        <p:txBody>
          <a:bodyPr wrap="none" anchor="ctr"/>
          <a:lstStyle/>
          <a:p>
            <a:endParaRPr lang="en-US" sz="900"/>
          </a:p>
        </p:txBody>
      </p:sp>
      <p:sp>
        <p:nvSpPr>
          <p:cNvPr id="229" name="Freeform 175"/>
          <p:cNvSpPr>
            <a:spLocks noChangeArrowheads="1"/>
          </p:cNvSpPr>
          <p:nvPr/>
        </p:nvSpPr>
        <p:spPr bwMode="auto">
          <a:xfrm>
            <a:off x="655522" y="3723387"/>
            <a:ext cx="1965951" cy="252684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D2E1"/>
          </a:solidFill>
          <a:ln w="9525" cap="flat">
            <a:noFill/>
            <a:bevel/>
            <a:headEnd/>
            <a:tailEnd/>
          </a:ln>
          <a:effectLst/>
        </p:spPr>
        <p:txBody>
          <a:bodyPr wrap="none" anchor="ctr"/>
          <a:lstStyle/>
          <a:p>
            <a:endParaRPr lang="en-US" sz="900"/>
          </a:p>
        </p:txBody>
      </p:sp>
      <p:sp>
        <p:nvSpPr>
          <p:cNvPr id="230" name="Freeform 176"/>
          <p:cNvSpPr>
            <a:spLocks noChangeArrowheads="1"/>
          </p:cNvSpPr>
          <p:nvPr/>
        </p:nvSpPr>
        <p:spPr bwMode="auto">
          <a:xfrm>
            <a:off x="2843843" y="3723387"/>
            <a:ext cx="1960897" cy="2524314"/>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188A3"/>
          </a:solidFill>
          <a:ln w="9525" cap="flat">
            <a:noFill/>
            <a:bevel/>
            <a:headEnd/>
            <a:tailEnd/>
          </a:ln>
          <a:effectLst/>
        </p:spPr>
        <p:txBody>
          <a:bodyPr wrap="none" anchor="ctr"/>
          <a:lstStyle/>
          <a:p>
            <a:endParaRPr lang="en-US" sz="900"/>
          </a:p>
        </p:txBody>
      </p:sp>
      <p:sp>
        <p:nvSpPr>
          <p:cNvPr id="231" name="Freeform 177"/>
          <p:cNvSpPr>
            <a:spLocks noChangeArrowheads="1"/>
          </p:cNvSpPr>
          <p:nvPr/>
        </p:nvSpPr>
        <p:spPr bwMode="auto">
          <a:xfrm>
            <a:off x="5054842" y="3738879"/>
            <a:ext cx="1963425" cy="2508821"/>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85D2E1"/>
          </a:solidFill>
          <a:ln w="9525" cap="flat">
            <a:noFill/>
            <a:bevel/>
            <a:headEnd/>
            <a:tailEnd/>
          </a:ln>
          <a:effectLst/>
        </p:spPr>
        <p:txBody>
          <a:bodyPr wrap="none" anchor="ctr"/>
          <a:lstStyle/>
          <a:p>
            <a:endParaRPr lang="en-US" sz="900"/>
          </a:p>
        </p:txBody>
      </p:sp>
      <p:sp>
        <p:nvSpPr>
          <p:cNvPr id="232" name="Freeform 178"/>
          <p:cNvSpPr>
            <a:spLocks noChangeArrowheads="1"/>
          </p:cNvSpPr>
          <p:nvPr/>
        </p:nvSpPr>
        <p:spPr bwMode="auto">
          <a:xfrm>
            <a:off x="7215430" y="3723387"/>
            <a:ext cx="1960897" cy="251926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1188A3"/>
          </a:solidFill>
          <a:ln w="9525" cap="flat">
            <a:noFill/>
            <a:bevel/>
            <a:headEnd/>
            <a:tailEnd/>
          </a:ln>
          <a:effectLst/>
        </p:spPr>
        <p:txBody>
          <a:bodyPr wrap="none" anchor="ctr"/>
          <a:lstStyle/>
          <a:p>
            <a:endParaRPr lang="en-US" sz="900"/>
          </a:p>
        </p:txBody>
      </p:sp>
      <p:sp>
        <p:nvSpPr>
          <p:cNvPr id="233" name="Freeform 179"/>
          <p:cNvSpPr>
            <a:spLocks noChangeArrowheads="1"/>
          </p:cNvSpPr>
          <p:nvPr/>
        </p:nvSpPr>
        <p:spPr bwMode="auto">
          <a:xfrm>
            <a:off x="9398697" y="3723387"/>
            <a:ext cx="1965951" cy="251926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D2E1"/>
          </a:solidFill>
          <a:ln w="9525" cap="flat">
            <a:noFill/>
            <a:bevel/>
            <a:headEnd/>
            <a:tailEnd/>
          </a:ln>
          <a:effectLst/>
        </p:spPr>
        <p:txBody>
          <a:bodyPr wrap="none" anchor="ctr"/>
          <a:lstStyle/>
          <a:p>
            <a:endParaRPr lang="en-US" sz="900"/>
          </a:p>
        </p:txBody>
      </p:sp>
      <p:sp>
        <p:nvSpPr>
          <p:cNvPr id="430" name="CuadroTexto 429"/>
          <p:cNvSpPr txBox="1"/>
          <p:nvPr/>
        </p:nvSpPr>
        <p:spPr>
          <a:xfrm>
            <a:off x="3479645" y="527409"/>
            <a:ext cx="5232715" cy="707886"/>
          </a:xfrm>
          <a:prstGeom prst="rect">
            <a:avLst/>
          </a:prstGeom>
          <a:noFill/>
        </p:spPr>
        <p:txBody>
          <a:bodyPr wrap="none" rtlCol="0">
            <a:spAutoFit/>
          </a:bodyPr>
          <a:lstStyle/>
          <a:p>
            <a:pPr algn="ctr"/>
            <a:r>
              <a:rPr lang="en-US" sz="4000" b="1">
                <a:solidFill>
                  <a:schemeClr val="tx2"/>
                </a:solidFill>
                <a:latin typeface="Lato Heavy" charset="0"/>
                <a:ea typeface="Lato Heavy" charset="0"/>
                <a:cs typeface="Lato Heavy" charset="0"/>
              </a:rPr>
              <a:t>Project Management</a:t>
            </a:r>
          </a:p>
        </p:txBody>
      </p:sp>
      <p:sp>
        <p:nvSpPr>
          <p:cNvPr id="21" name="Rectángulo 20"/>
          <p:cNvSpPr/>
          <p:nvPr/>
        </p:nvSpPr>
        <p:spPr>
          <a:xfrm>
            <a:off x="681081" y="4782126"/>
            <a:ext cx="1817348" cy="1077218"/>
          </a:xfrm>
          <a:prstGeom prst="rect">
            <a:avLst/>
          </a:prstGeom>
        </p:spPr>
        <p:txBody>
          <a:bodyPr wrap="square">
            <a:spAutoFit/>
          </a:bodyPr>
          <a:lstStyle/>
          <a:p>
            <a:pPr marL="0" indent="0" algn="ctr"/>
            <a:r>
              <a:rPr lang="en-US" sz="1600">
                <a:solidFill>
                  <a:srgbClr val="000000"/>
                </a:solidFill>
              </a:rPr>
              <a:t>Unfriendly design due to physiological limitations </a:t>
            </a:r>
            <a:endParaRPr lang="en-GB" sz="1600">
              <a:solidFill>
                <a:srgbClr val="000000"/>
              </a:solidFill>
            </a:endParaRPr>
          </a:p>
        </p:txBody>
      </p:sp>
      <p:sp>
        <p:nvSpPr>
          <p:cNvPr id="28" name="Rectángulo 27"/>
          <p:cNvSpPr/>
          <p:nvPr/>
        </p:nvSpPr>
        <p:spPr>
          <a:xfrm>
            <a:off x="5011819" y="4434345"/>
            <a:ext cx="2014220" cy="1815882"/>
          </a:xfrm>
          <a:prstGeom prst="rect">
            <a:avLst/>
          </a:prstGeom>
        </p:spPr>
        <p:txBody>
          <a:bodyPr wrap="square">
            <a:spAutoFit/>
          </a:bodyPr>
          <a:lstStyle/>
          <a:p>
            <a:pPr marL="0" indent="0" algn="ctr"/>
            <a:r>
              <a:rPr lang="en-GB" sz="1600">
                <a:solidFill>
                  <a:srgbClr val="000000"/>
                </a:solidFill>
              </a:rPr>
              <a:t>Active elderly perceiving themselves younger and healthier than peers are more willing to try new products</a:t>
            </a:r>
            <a:r>
              <a:rPr lang="en-US" sz="1600">
                <a:solidFill>
                  <a:srgbClr val="000000"/>
                </a:solidFill>
              </a:rPr>
              <a:t>/services</a:t>
            </a:r>
            <a:r>
              <a:rPr lang="en-GB" sz="1600">
                <a:solidFill>
                  <a:srgbClr val="000000"/>
                </a:solidFill>
              </a:rPr>
              <a:t> </a:t>
            </a:r>
          </a:p>
        </p:txBody>
      </p:sp>
      <p:sp>
        <p:nvSpPr>
          <p:cNvPr id="31" name="Rectángulo 30"/>
          <p:cNvSpPr/>
          <p:nvPr/>
        </p:nvSpPr>
        <p:spPr>
          <a:xfrm>
            <a:off x="7303694" y="4595473"/>
            <a:ext cx="1817348" cy="1569660"/>
          </a:xfrm>
          <a:prstGeom prst="rect">
            <a:avLst/>
          </a:prstGeom>
        </p:spPr>
        <p:txBody>
          <a:bodyPr wrap="square">
            <a:spAutoFit/>
          </a:bodyPr>
          <a:lstStyle/>
          <a:p>
            <a:pPr marL="0" indent="0" algn="ctr"/>
            <a:r>
              <a:rPr lang="en-GB" sz="1600">
                <a:solidFill>
                  <a:schemeClr val="bg1"/>
                </a:solidFill>
              </a:rPr>
              <a:t>Thrift, hard work and loyalty are good virtues, leading to cost-saving habits and greater loyalty</a:t>
            </a:r>
          </a:p>
        </p:txBody>
      </p:sp>
      <p:sp>
        <p:nvSpPr>
          <p:cNvPr id="35" name="CuadroTexto 34"/>
          <p:cNvSpPr txBox="1"/>
          <p:nvPr/>
        </p:nvSpPr>
        <p:spPr>
          <a:xfrm>
            <a:off x="1394608"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1</a:t>
            </a:r>
          </a:p>
        </p:txBody>
      </p:sp>
      <p:sp>
        <p:nvSpPr>
          <p:cNvPr id="36" name="CuadroTexto 35"/>
          <p:cNvSpPr txBox="1"/>
          <p:nvPr/>
        </p:nvSpPr>
        <p:spPr>
          <a:xfrm>
            <a:off x="3577634" y="264777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2</a:t>
            </a:r>
          </a:p>
        </p:txBody>
      </p:sp>
      <p:sp>
        <p:nvSpPr>
          <p:cNvPr id="37" name="CuadroTexto 36"/>
          <p:cNvSpPr txBox="1"/>
          <p:nvPr/>
        </p:nvSpPr>
        <p:spPr>
          <a:xfrm>
            <a:off x="5774423" y="2633653"/>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3</a:t>
            </a:r>
          </a:p>
        </p:txBody>
      </p:sp>
      <p:sp>
        <p:nvSpPr>
          <p:cNvPr id="38" name="CuadroTexto 37"/>
          <p:cNvSpPr txBox="1"/>
          <p:nvPr/>
        </p:nvSpPr>
        <p:spPr>
          <a:xfrm>
            <a:off x="7941641" y="2633652"/>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4</a:t>
            </a:r>
          </a:p>
        </p:txBody>
      </p:sp>
      <p:sp>
        <p:nvSpPr>
          <p:cNvPr id="39" name="CuadroTexto 38"/>
          <p:cNvSpPr txBox="1"/>
          <p:nvPr/>
        </p:nvSpPr>
        <p:spPr>
          <a:xfrm>
            <a:off x="10143860" y="2633654"/>
            <a:ext cx="508473" cy="769441"/>
          </a:xfrm>
          <a:prstGeom prst="rect">
            <a:avLst/>
          </a:prstGeom>
          <a:noFill/>
        </p:spPr>
        <p:txBody>
          <a:bodyPr wrap="none" rtlCol="0">
            <a:spAutoFit/>
          </a:bodyPr>
          <a:lstStyle/>
          <a:p>
            <a:r>
              <a:rPr lang="en-US" sz="4400" b="1">
                <a:solidFill>
                  <a:srgbClr val="FFD100"/>
                </a:solidFill>
                <a:latin typeface="Lato Heavy" charset="0"/>
                <a:ea typeface="Lato Heavy" charset="0"/>
                <a:cs typeface="Lato Heavy" charset="0"/>
              </a:rPr>
              <a:t>5</a:t>
            </a:r>
          </a:p>
        </p:txBody>
      </p:sp>
      <p:sp>
        <p:nvSpPr>
          <p:cNvPr id="40" name="Text Placeholder 8">
            <a:extLst>
              <a:ext uri="{FF2B5EF4-FFF2-40B4-BE49-F238E27FC236}">
                <a16:creationId xmlns:a16="http://schemas.microsoft.com/office/drawing/2014/main" id="{63656179-A644-8D40-EB8F-575521F62849}"/>
              </a:ext>
            </a:extLst>
          </p:cNvPr>
          <p:cNvSpPr txBox="1">
            <a:spLocks/>
          </p:cNvSpPr>
          <p:nvPr/>
        </p:nvSpPr>
        <p:spPr>
          <a:xfrm>
            <a:off x="778564" y="4159167"/>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800" b="1">
                <a:solidFill>
                  <a:schemeClr val="bg2">
                    <a:lumMod val="50000"/>
                  </a:schemeClr>
                </a:solidFill>
              </a:rPr>
              <a:t>Incompatible </a:t>
            </a:r>
            <a:br>
              <a:rPr lang="en-US" sz="1800" b="1">
                <a:solidFill>
                  <a:schemeClr val="bg2">
                    <a:lumMod val="50000"/>
                  </a:schemeClr>
                </a:solidFill>
              </a:rPr>
            </a:br>
            <a:r>
              <a:rPr lang="en-US" sz="1800" b="1">
                <a:solidFill>
                  <a:schemeClr val="bg2">
                    <a:lumMod val="50000"/>
                  </a:schemeClr>
                </a:solidFill>
              </a:rPr>
              <a:t>product usage</a:t>
            </a:r>
            <a:endParaRPr lang="en-GB" sz="1800" b="1">
              <a:solidFill>
                <a:schemeClr val="bg2">
                  <a:lumMod val="50000"/>
                </a:schemeClr>
              </a:solidFill>
            </a:endParaRPr>
          </a:p>
        </p:txBody>
      </p:sp>
      <p:sp>
        <p:nvSpPr>
          <p:cNvPr id="41" name="Text Placeholder 8">
            <a:extLst>
              <a:ext uri="{FF2B5EF4-FFF2-40B4-BE49-F238E27FC236}">
                <a16:creationId xmlns:a16="http://schemas.microsoft.com/office/drawing/2014/main" id="{5115BD58-6D9D-7877-483F-E4D2AAE41991}"/>
              </a:ext>
            </a:extLst>
          </p:cNvPr>
          <p:cNvSpPr txBox="1">
            <a:spLocks/>
          </p:cNvSpPr>
          <p:nvPr/>
        </p:nvSpPr>
        <p:spPr>
          <a:xfrm>
            <a:off x="2956713" y="4153487"/>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solidFill>
                  <a:schemeClr val="bg1"/>
                </a:solidFill>
              </a:rPr>
              <a:t>Lacking </a:t>
            </a:r>
            <a:br>
              <a:rPr lang="en-GB" sz="1800" b="1">
                <a:solidFill>
                  <a:schemeClr val="bg1"/>
                </a:solidFill>
              </a:rPr>
            </a:br>
            <a:r>
              <a:rPr lang="en-GB" sz="1800" b="1">
                <a:solidFill>
                  <a:schemeClr val="bg1"/>
                </a:solidFill>
              </a:rPr>
              <a:t>perceived value</a:t>
            </a:r>
          </a:p>
        </p:txBody>
      </p:sp>
      <p:sp>
        <p:nvSpPr>
          <p:cNvPr id="43" name="Text Placeholder 7">
            <a:extLst>
              <a:ext uri="{FF2B5EF4-FFF2-40B4-BE49-F238E27FC236}">
                <a16:creationId xmlns:a16="http://schemas.microsoft.com/office/drawing/2014/main" id="{9C36F405-2685-408E-4E5A-19AA3ADF7502}"/>
              </a:ext>
            </a:extLst>
          </p:cNvPr>
          <p:cNvSpPr txBox="1">
            <a:spLocks/>
          </p:cNvSpPr>
          <p:nvPr/>
        </p:nvSpPr>
        <p:spPr>
          <a:xfrm>
            <a:off x="2922405" y="4762496"/>
            <a:ext cx="1830275" cy="6691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solidFill>
                  <a:schemeClr val="bg1"/>
                </a:solidFill>
              </a:rPr>
              <a:t>They do not see any clear benefits in using new products</a:t>
            </a:r>
            <a:r>
              <a:rPr lang="en-US" sz="1600">
                <a:solidFill>
                  <a:schemeClr val="bg1"/>
                </a:solidFill>
              </a:rPr>
              <a:t>/services </a:t>
            </a:r>
            <a:endParaRPr lang="en-GB" sz="1600">
              <a:solidFill>
                <a:schemeClr val="bg1"/>
              </a:solidFill>
            </a:endParaRPr>
          </a:p>
        </p:txBody>
      </p:sp>
      <p:sp>
        <p:nvSpPr>
          <p:cNvPr id="45" name="Text Placeholder 12">
            <a:extLst>
              <a:ext uri="{FF2B5EF4-FFF2-40B4-BE49-F238E27FC236}">
                <a16:creationId xmlns:a16="http://schemas.microsoft.com/office/drawing/2014/main" id="{CCF57759-0B87-4D5A-742B-A4FDBE4E71F8}"/>
              </a:ext>
            </a:extLst>
          </p:cNvPr>
          <p:cNvSpPr txBox="1">
            <a:spLocks/>
          </p:cNvSpPr>
          <p:nvPr/>
        </p:nvSpPr>
        <p:spPr>
          <a:xfrm>
            <a:off x="9209135" y="4151516"/>
            <a:ext cx="2333958" cy="4020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solidFill>
                  <a:schemeClr val="bg2">
                    <a:lumMod val="50000"/>
                  </a:schemeClr>
                </a:solidFill>
              </a:rPr>
              <a:t>Physical, Economic &amp; Functional Risk</a:t>
            </a:r>
          </a:p>
        </p:txBody>
      </p:sp>
      <p:sp>
        <p:nvSpPr>
          <p:cNvPr id="46" name="Text Placeholder 11">
            <a:extLst>
              <a:ext uri="{FF2B5EF4-FFF2-40B4-BE49-F238E27FC236}">
                <a16:creationId xmlns:a16="http://schemas.microsoft.com/office/drawing/2014/main" id="{48E33E3F-C4B6-A9E1-5913-BE1C93DD0F6E}"/>
              </a:ext>
            </a:extLst>
          </p:cNvPr>
          <p:cNvSpPr txBox="1">
            <a:spLocks/>
          </p:cNvSpPr>
          <p:nvPr/>
        </p:nvSpPr>
        <p:spPr>
          <a:xfrm>
            <a:off x="9443161" y="4585355"/>
            <a:ext cx="1921487" cy="880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600">
                <a:solidFill>
                  <a:srgbClr val="000000"/>
                </a:solidFill>
              </a:rPr>
              <a:t>Fear that new products </a:t>
            </a:r>
            <a:r>
              <a:rPr lang="en-US" sz="1600">
                <a:solidFill>
                  <a:srgbClr val="000000"/>
                </a:solidFill>
              </a:rPr>
              <a:t>/services</a:t>
            </a:r>
            <a:r>
              <a:rPr lang="en-GB" sz="1600">
                <a:solidFill>
                  <a:srgbClr val="000000"/>
                </a:solidFill>
              </a:rPr>
              <a:t> may be: </a:t>
            </a:r>
          </a:p>
          <a:p>
            <a:pPr marL="0" indent="0">
              <a:spcBef>
                <a:spcPts val="0"/>
              </a:spcBef>
              <a:buNone/>
            </a:pPr>
            <a:r>
              <a:rPr lang="en-GB" sz="1600">
                <a:solidFill>
                  <a:srgbClr val="000000"/>
                </a:solidFill>
              </a:rPr>
              <a:t>- harmful to life</a:t>
            </a:r>
          </a:p>
          <a:p>
            <a:pPr marL="0" indent="0">
              <a:spcBef>
                <a:spcPts val="0"/>
              </a:spcBef>
              <a:buNone/>
            </a:pPr>
            <a:r>
              <a:rPr lang="en-GB" sz="1600">
                <a:solidFill>
                  <a:srgbClr val="000000"/>
                </a:solidFill>
              </a:rPr>
              <a:t>- unworthy to invest</a:t>
            </a:r>
          </a:p>
          <a:p>
            <a:pPr marL="0" indent="0">
              <a:spcBef>
                <a:spcPts val="0"/>
              </a:spcBef>
              <a:buNone/>
            </a:pPr>
            <a:r>
              <a:rPr lang="en-GB" sz="1600">
                <a:solidFill>
                  <a:srgbClr val="000000"/>
                </a:solidFill>
              </a:rPr>
              <a:t>- not performing as desired</a:t>
            </a:r>
          </a:p>
        </p:txBody>
      </p:sp>
      <p:sp>
        <p:nvSpPr>
          <p:cNvPr id="47" name="Text Placeholder 8">
            <a:extLst>
              <a:ext uri="{FF2B5EF4-FFF2-40B4-BE49-F238E27FC236}">
                <a16:creationId xmlns:a16="http://schemas.microsoft.com/office/drawing/2014/main" id="{1B2990D9-4430-B0AA-A045-81B6BB6D6B09}"/>
              </a:ext>
            </a:extLst>
          </p:cNvPr>
          <p:cNvSpPr txBox="1">
            <a:spLocks/>
          </p:cNvSpPr>
          <p:nvPr/>
        </p:nvSpPr>
        <p:spPr>
          <a:xfrm>
            <a:off x="5176621" y="4207319"/>
            <a:ext cx="1719865" cy="441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solidFill>
                  <a:schemeClr val="bg2">
                    <a:lumMod val="50000"/>
                  </a:schemeClr>
                </a:solidFill>
              </a:rPr>
              <a:t>Self-image</a:t>
            </a:r>
          </a:p>
        </p:txBody>
      </p:sp>
      <p:sp>
        <p:nvSpPr>
          <p:cNvPr id="48" name="Text Placeholder 8">
            <a:extLst>
              <a:ext uri="{FF2B5EF4-FFF2-40B4-BE49-F238E27FC236}">
                <a16:creationId xmlns:a16="http://schemas.microsoft.com/office/drawing/2014/main" id="{5B72425D-9333-93CE-D7D2-A1BDC05FA486}"/>
              </a:ext>
            </a:extLst>
          </p:cNvPr>
          <p:cNvSpPr txBox="1">
            <a:spLocks/>
          </p:cNvSpPr>
          <p:nvPr/>
        </p:nvSpPr>
        <p:spPr>
          <a:xfrm>
            <a:off x="7343106" y="4095163"/>
            <a:ext cx="1733340" cy="516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solidFill>
                  <a:schemeClr val="bg1"/>
                </a:solidFill>
              </a:rPr>
              <a:t>Enduring Cultural values</a:t>
            </a:r>
          </a:p>
        </p:txBody>
      </p:sp>
      <p:sp>
        <p:nvSpPr>
          <p:cNvPr id="49" name="Text Placeholder 3">
            <a:extLst>
              <a:ext uri="{FF2B5EF4-FFF2-40B4-BE49-F238E27FC236}">
                <a16:creationId xmlns:a16="http://schemas.microsoft.com/office/drawing/2014/main" id="{515C0982-A17C-B1C0-43BE-7895D3D32DF9}"/>
              </a:ext>
            </a:extLst>
          </p:cNvPr>
          <p:cNvSpPr txBox="1">
            <a:spLocks/>
          </p:cNvSpPr>
          <p:nvPr/>
        </p:nvSpPr>
        <p:spPr>
          <a:xfrm>
            <a:off x="1" y="429619"/>
            <a:ext cx="11543092" cy="582221"/>
          </a:xfrm>
          <a:prstGeom prst="rect">
            <a:avLst/>
          </a:prstGeom>
          <a:solidFill>
            <a:srgbClr val="FFD1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a:solidFill>
                  <a:srgbClr val="000000"/>
                </a:solidFill>
              </a:rPr>
              <a:t>    Common Barriers for Seniors to Adopt Innovation</a:t>
            </a:r>
          </a:p>
        </p:txBody>
      </p:sp>
      <p:sp>
        <p:nvSpPr>
          <p:cNvPr id="50" name="Text Placeholder 4">
            <a:extLst>
              <a:ext uri="{FF2B5EF4-FFF2-40B4-BE49-F238E27FC236}">
                <a16:creationId xmlns:a16="http://schemas.microsoft.com/office/drawing/2014/main" id="{9E56985D-9BA7-13F0-8DAF-0ECA0124481F}"/>
              </a:ext>
            </a:extLst>
          </p:cNvPr>
          <p:cNvSpPr txBox="1">
            <a:spLocks/>
          </p:cNvSpPr>
          <p:nvPr/>
        </p:nvSpPr>
        <p:spPr>
          <a:xfrm>
            <a:off x="411244" y="1263516"/>
            <a:ext cx="11224619" cy="74824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rPr>
              <a:t>Here are some </a:t>
            </a:r>
            <a:r>
              <a:rPr lang="en-US" sz="2400" b="1">
                <a:solidFill>
                  <a:srgbClr val="000000"/>
                </a:solidFill>
              </a:rPr>
              <a:t>common barriers </a:t>
            </a:r>
            <a:r>
              <a:rPr lang="en-US" sz="2400">
                <a:solidFill>
                  <a:srgbClr val="000000"/>
                </a:solidFill>
              </a:rPr>
              <a:t>(physiological &amp; cognitive)</a:t>
            </a:r>
            <a:r>
              <a:rPr lang="en-US" sz="2400" b="1">
                <a:solidFill>
                  <a:srgbClr val="000000"/>
                </a:solidFill>
              </a:rPr>
              <a:t> </a:t>
            </a:r>
            <a:r>
              <a:rPr lang="en-US" sz="2400">
                <a:solidFill>
                  <a:srgbClr val="000000"/>
                </a:solidFill>
              </a:rPr>
              <a:t>that make seniors shy away from innovative products and services</a:t>
            </a:r>
          </a:p>
        </p:txBody>
      </p:sp>
      <p:sp>
        <p:nvSpPr>
          <p:cNvPr id="6" name="TextBox 5">
            <a:extLst>
              <a:ext uri="{FF2B5EF4-FFF2-40B4-BE49-F238E27FC236}">
                <a16:creationId xmlns:a16="http://schemas.microsoft.com/office/drawing/2014/main" id="{08382499-044D-D58A-A85B-0894ED66E1C5}"/>
              </a:ext>
            </a:extLst>
          </p:cNvPr>
          <p:cNvSpPr txBox="1"/>
          <p:nvPr/>
        </p:nvSpPr>
        <p:spPr>
          <a:xfrm>
            <a:off x="9692640" y="6252754"/>
            <a:ext cx="1733006" cy="369332"/>
          </a:xfrm>
          <a:prstGeom prst="rect">
            <a:avLst/>
          </a:prstGeom>
          <a:noFill/>
        </p:spPr>
        <p:txBody>
          <a:bodyPr wrap="square" lIns="91440" tIns="45720" rIns="91440" bIns="45720" rtlCol="0" anchor="t">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111261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A2464A0-A6C0-5C8B-B34D-261F964A2253}"/>
              </a:ext>
            </a:extLst>
          </p:cNvPr>
          <p:cNvSpPr>
            <a:spLocks noGrp="1"/>
          </p:cNvSpPr>
          <p:nvPr>
            <p:ph type="body" sz="quarter" idx="21"/>
          </p:nvPr>
        </p:nvSpPr>
        <p:spPr>
          <a:xfrm>
            <a:off x="10764" y="1261373"/>
            <a:ext cx="1539362" cy="360398"/>
          </a:xfrm>
          <a:solidFill>
            <a:srgbClr val="FFD100"/>
          </a:solidFill>
        </p:spPr>
        <p:txBody>
          <a:bodyPr anchor="ctr">
            <a:normAutofit fontScale="92500" lnSpcReduction="20000"/>
          </a:bodyPr>
          <a:lstStyle/>
          <a:p>
            <a:pPr marL="0" indent="0" algn="l"/>
            <a:r>
              <a:rPr lang="en-US" sz="2400" b="0" i="0" u="none" strike="noStrike" baseline="0"/>
              <a:t>Changes in:</a:t>
            </a:r>
            <a:endParaRPr lang="en-GB" sz="2400"/>
          </a:p>
        </p:txBody>
      </p:sp>
      <p:sp>
        <p:nvSpPr>
          <p:cNvPr id="20" name="Text Placeholder 19">
            <a:extLst>
              <a:ext uri="{FF2B5EF4-FFF2-40B4-BE49-F238E27FC236}">
                <a16:creationId xmlns:a16="http://schemas.microsoft.com/office/drawing/2014/main" id="{C8043100-AF54-9644-6411-E2EEFAEAEA02}"/>
              </a:ext>
            </a:extLst>
          </p:cNvPr>
          <p:cNvSpPr>
            <a:spLocks noGrp="1"/>
          </p:cNvSpPr>
          <p:nvPr>
            <p:ph type="body" sz="quarter" idx="25"/>
          </p:nvPr>
        </p:nvSpPr>
        <p:spPr>
          <a:xfrm>
            <a:off x="986087" y="2080252"/>
            <a:ext cx="1637967" cy="972214"/>
          </a:xfrm>
        </p:spPr>
        <p:txBody>
          <a:bodyPr>
            <a:normAutofit/>
          </a:bodyPr>
          <a:lstStyle/>
          <a:p>
            <a:pPr marL="0" indent="0"/>
            <a:r>
              <a:rPr lang="en-GB" sz="1600"/>
              <a:t>Consumers’ Social Roles &amp; Market Relevance</a:t>
            </a:r>
          </a:p>
        </p:txBody>
      </p:sp>
      <p:sp>
        <p:nvSpPr>
          <p:cNvPr id="29" name="Text Placeholder 28">
            <a:extLst>
              <a:ext uri="{FF2B5EF4-FFF2-40B4-BE49-F238E27FC236}">
                <a16:creationId xmlns:a16="http://schemas.microsoft.com/office/drawing/2014/main" id="{C2728D25-8219-D39D-61F7-A86B6FE58554}"/>
              </a:ext>
            </a:extLst>
          </p:cNvPr>
          <p:cNvSpPr>
            <a:spLocks noGrp="1"/>
          </p:cNvSpPr>
          <p:nvPr>
            <p:ph type="body" sz="quarter" idx="30"/>
          </p:nvPr>
        </p:nvSpPr>
        <p:spPr>
          <a:xfrm>
            <a:off x="2869038" y="3955506"/>
            <a:ext cx="1962762" cy="1237497"/>
          </a:xfrm>
        </p:spPr>
        <p:txBody>
          <a:bodyPr>
            <a:noAutofit/>
          </a:bodyPr>
          <a:lstStyle/>
          <a:p>
            <a:pPr marL="514350" indent="-285750" algn="l">
              <a:buFont typeface="Arial" panose="020B0604020202020204" pitchFamily="34" charset="0"/>
              <a:buChar char="•"/>
            </a:pPr>
            <a:r>
              <a:rPr lang="en-GB" sz="1400"/>
              <a:t>Renewed w</a:t>
            </a:r>
            <a:r>
              <a:rPr lang="en-GB" sz="1400" b="0" i="0" u="none" strike="noStrike" baseline="0"/>
              <a:t>omen’s roles</a:t>
            </a:r>
          </a:p>
          <a:p>
            <a:pPr marL="514350" indent="-285750" algn="l">
              <a:buFont typeface="Arial" panose="020B0604020202020204" pitchFamily="34" charset="0"/>
              <a:buChar char="•"/>
            </a:pPr>
            <a:r>
              <a:rPr lang="en-GB" sz="1400"/>
              <a:t>Increased awareness of beauty and self-care</a:t>
            </a:r>
          </a:p>
        </p:txBody>
      </p:sp>
      <p:sp>
        <p:nvSpPr>
          <p:cNvPr id="30" name="Text Placeholder 29">
            <a:extLst>
              <a:ext uri="{FF2B5EF4-FFF2-40B4-BE49-F238E27FC236}">
                <a16:creationId xmlns:a16="http://schemas.microsoft.com/office/drawing/2014/main" id="{39F536F0-FD99-134C-5EAD-0DD528B3DB04}"/>
              </a:ext>
            </a:extLst>
          </p:cNvPr>
          <p:cNvSpPr>
            <a:spLocks noGrp="1"/>
          </p:cNvSpPr>
          <p:nvPr>
            <p:ph type="body" sz="quarter" idx="31"/>
          </p:nvPr>
        </p:nvSpPr>
        <p:spPr>
          <a:xfrm>
            <a:off x="3214201" y="2127312"/>
            <a:ext cx="1519662" cy="1237497"/>
          </a:xfrm>
        </p:spPr>
        <p:txBody>
          <a:bodyPr>
            <a:normAutofit/>
          </a:bodyPr>
          <a:lstStyle/>
          <a:p>
            <a:pPr marL="0" indent="0"/>
            <a:r>
              <a:rPr lang="en-GB" sz="1600"/>
              <a:t>Gender Roles &amp; Attention to Self-care</a:t>
            </a:r>
          </a:p>
        </p:txBody>
      </p:sp>
      <p:sp>
        <p:nvSpPr>
          <p:cNvPr id="25" name="Text Placeholder 24">
            <a:extLst>
              <a:ext uri="{FF2B5EF4-FFF2-40B4-BE49-F238E27FC236}">
                <a16:creationId xmlns:a16="http://schemas.microsoft.com/office/drawing/2014/main" id="{1B00FB55-C19B-D3BF-1C6E-BD8F3762A66F}"/>
              </a:ext>
            </a:extLst>
          </p:cNvPr>
          <p:cNvSpPr>
            <a:spLocks noGrp="1"/>
          </p:cNvSpPr>
          <p:nvPr>
            <p:ph type="body" sz="quarter" idx="33"/>
          </p:nvPr>
        </p:nvSpPr>
        <p:spPr>
          <a:xfrm>
            <a:off x="5362154" y="2103626"/>
            <a:ext cx="1532102" cy="1175286"/>
          </a:xfrm>
        </p:spPr>
        <p:txBody>
          <a:bodyPr>
            <a:normAutofit/>
          </a:bodyPr>
          <a:lstStyle/>
          <a:p>
            <a:pPr marL="0" indent="0"/>
            <a:r>
              <a:rPr lang="en-GB" sz="1600"/>
              <a:t>Elderly Consumers’  Expenditure</a:t>
            </a:r>
          </a:p>
        </p:txBody>
      </p:sp>
      <p:sp>
        <p:nvSpPr>
          <p:cNvPr id="26" name="Text Placeholder 25">
            <a:extLst>
              <a:ext uri="{FF2B5EF4-FFF2-40B4-BE49-F238E27FC236}">
                <a16:creationId xmlns:a16="http://schemas.microsoft.com/office/drawing/2014/main" id="{2B6F7CBC-5202-34AB-F43E-4D2E36D06393}"/>
              </a:ext>
            </a:extLst>
          </p:cNvPr>
          <p:cNvSpPr>
            <a:spLocks noGrp="1"/>
          </p:cNvSpPr>
          <p:nvPr>
            <p:ph type="body" sz="quarter" idx="34"/>
          </p:nvPr>
        </p:nvSpPr>
        <p:spPr>
          <a:xfrm>
            <a:off x="7025704" y="4001743"/>
            <a:ext cx="2187869" cy="1913208"/>
          </a:xfrm>
        </p:spPr>
        <p:txBody>
          <a:bodyPr>
            <a:noAutofit/>
          </a:bodyPr>
          <a:lstStyle/>
          <a:p>
            <a:pPr marL="514350" indent="-285750" algn="l">
              <a:buFont typeface="Arial" panose="020B0604020202020204" pitchFamily="34" charset="0"/>
              <a:buChar char="•"/>
            </a:pPr>
            <a:r>
              <a:rPr lang="en-US" sz="1400"/>
              <a:t>Increased r</a:t>
            </a:r>
            <a:r>
              <a:rPr lang="en-US" sz="1400" b="0" i="0" u="none" strike="noStrike" baseline="0"/>
              <a:t>isk propensity</a:t>
            </a:r>
          </a:p>
          <a:p>
            <a:pPr marL="514350" indent="-285750" algn="l">
              <a:buFont typeface="Arial" panose="020B0604020202020204" pitchFamily="34" charset="0"/>
              <a:buChar char="•"/>
            </a:pPr>
            <a:r>
              <a:rPr lang="en-US" sz="1400"/>
              <a:t>Increased </a:t>
            </a:r>
            <a:r>
              <a:rPr lang="en-US" sz="1400" b="0" i="0" u="none" strike="noStrike" baseline="0"/>
              <a:t>gambling (for recreational purposes) as an escape of boredom and to fight against depression</a:t>
            </a:r>
          </a:p>
          <a:p>
            <a:pPr marL="514350" indent="-285750" algn="l">
              <a:buFont typeface="Arial" panose="020B0604020202020204" pitchFamily="34" charset="0"/>
              <a:buChar char="•"/>
            </a:pPr>
            <a:endParaRPr lang="en-GB" sz="1400"/>
          </a:p>
        </p:txBody>
      </p:sp>
      <p:sp>
        <p:nvSpPr>
          <p:cNvPr id="27" name="Text Placeholder 26">
            <a:extLst>
              <a:ext uri="{FF2B5EF4-FFF2-40B4-BE49-F238E27FC236}">
                <a16:creationId xmlns:a16="http://schemas.microsoft.com/office/drawing/2014/main" id="{D8D21502-EE85-5AE7-52B2-499A4ECA1569}"/>
              </a:ext>
            </a:extLst>
          </p:cNvPr>
          <p:cNvSpPr>
            <a:spLocks noGrp="1"/>
          </p:cNvSpPr>
          <p:nvPr>
            <p:ph type="body" sz="quarter" idx="35"/>
          </p:nvPr>
        </p:nvSpPr>
        <p:spPr>
          <a:xfrm>
            <a:off x="7591576" y="2098421"/>
            <a:ext cx="1342779" cy="1175286"/>
          </a:xfrm>
        </p:spPr>
        <p:txBody>
          <a:bodyPr>
            <a:normAutofit/>
          </a:bodyPr>
          <a:lstStyle/>
          <a:p>
            <a:pPr marL="0" indent="0"/>
            <a:r>
              <a:rPr lang="en-US" sz="1600" b="1" i="0" u="none" strike="noStrike" baseline="0"/>
              <a:t>Risk Perception </a:t>
            </a:r>
            <a:r>
              <a:rPr lang="en-US" sz="1600"/>
              <a:t>&amp;</a:t>
            </a:r>
            <a:r>
              <a:rPr lang="en-US" sz="1600" b="1" i="0" u="none" strike="noStrike" baseline="0"/>
              <a:t> Gambling</a:t>
            </a:r>
            <a:endParaRPr lang="en-GB" sz="1600"/>
          </a:p>
        </p:txBody>
      </p:sp>
      <p:sp>
        <p:nvSpPr>
          <p:cNvPr id="32" name="Text Placeholder 31">
            <a:extLst>
              <a:ext uri="{FF2B5EF4-FFF2-40B4-BE49-F238E27FC236}">
                <a16:creationId xmlns:a16="http://schemas.microsoft.com/office/drawing/2014/main" id="{EC53ECF1-7A7E-A0BB-8D99-411807B59EED}"/>
              </a:ext>
            </a:extLst>
          </p:cNvPr>
          <p:cNvSpPr>
            <a:spLocks noGrp="1"/>
          </p:cNvSpPr>
          <p:nvPr>
            <p:ph type="body" sz="quarter" idx="36"/>
          </p:nvPr>
        </p:nvSpPr>
        <p:spPr>
          <a:xfrm>
            <a:off x="9213573" y="4019718"/>
            <a:ext cx="2790168" cy="2471473"/>
          </a:xfrm>
        </p:spPr>
        <p:txBody>
          <a:bodyPr>
            <a:noAutofit/>
          </a:bodyPr>
          <a:lstStyle/>
          <a:p>
            <a:pPr marL="285750" indent="-285750" algn="l">
              <a:buFont typeface="Arial" panose="020B0604020202020204" pitchFamily="34" charset="0"/>
              <a:buChar char="•"/>
            </a:pPr>
            <a:r>
              <a:rPr lang="en-US" sz="1400"/>
              <a:t>More positive body image </a:t>
            </a:r>
          </a:p>
          <a:p>
            <a:pPr marL="285750" indent="-285750" algn="l">
              <a:buFont typeface="Arial" panose="020B0604020202020204" pitchFamily="34" charset="0"/>
              <a:buChar char="•"/>
            </a:pPr>
            <a:r>
              <a:rPr lang="en-US" sz="1400"/>
              <a:t>Active ageing </a:t>
            </a:r>
          </a:p>
          <a:p>
            <a:pPr marL="285750" indent="-285750" algn="l">
              <a:buFont typeface="Arial" panose="020B0604020202020204" pitchFamily="34" charset="0"/>
              <a:buChar char="•"/>
            </a:pPr>
            <a:r>
              <a:rPr lang="en-US" sz="1400"/>
              <a:t>Tend to be more satisfied with their health level and social life, and have more spending capacity</a:t>
            </a:r>
          </a:p>
          <a:p>
            <a:pPr marL="285750" indent="-285750" algn="l">
              <a:buFont typeface="Arial" panose="020B0604020202020204" pitchFamily="34" charset="0"/>
              <a:buChar char="•"/>
            </a:pPr>
            <a:r>
              <a:rPr lang="en-US" sz="1400"/>
              <a:t>Ageless society - </a:t>
            </a:r>
            <a:r>
              <a:rPr lang="en-US" sz="1400" b="0" i="0" u="none" strike="noStrike" baseline="0"/>
              <a:t>age is becoming less important in defining the elderly, their identity, and their self-perception</a:t>
            </a:r>
            <a:endParaRPr lang="en-GB" sz="1400"/>
          </a:p>
        </p:txBody>
      </p:sp>
      <p:sp>
        <p:nvSpPr>
          <p:cNvPr id="33" name="Text Placeholder 32">
            <a:extLst>
              <a:ext uri="{FF2B5EF4-FFF2-40B4-BE49-F238E27FC236}">
                <a16:creationId xmlns:a16="http://schemas.microsoft.com/office/drawing/2014/main" id="{3789E2E7-43F8-B891-82BC-2732966BC235}"/>
              </a:ext>
            </a:extLst>
          </p:cNvPr>
          <p:cNvSpPr>
            <a:spLocks noGrp="1"/>
          </p:cNvSpPr>
          <p:nvPr>
            <p:ph type="body" sz="quarter" idx="37"/>
          </p:nvPr>
        </p:nvSpPr>
        <p:spPr>
          <a:xfrm>
            <a:off x="9631675" y="2202787"/>
            <a:ext cx="1643906" cy="994706"/>
          </a:xfrm>
        </p:spPr>
        <p:txBody>
          <a:bodyPr>
            <a:normAutofit/>
          </a:bodyPr>
          <a:lstStyle/>
          <a:p>
            <a:pPr marL="0" indent="0"/>
            <a:r>
              <a:rPr lang="en-GB" sz="1600"/>
              <a:t>Elderly Characteristics</a:t>
            </a:r>
          </a:p>
        </p:txBody>
      </p:sp>
      <p:sp>
        <p:nvSpPr>
          <p:cNvPr id="28" name="Text Placeholder 27">
            <a:extLst>
              <a:ext uri="{FF2B5EF4-FFF2-40B4-BE49-F238E27FC236}">
                <a16:creationId xmlns:a16="http://schemas.microsoft.com/office/drawing/2014/main" id="{7A08633A-D6CD-0FB6-C7EB-921342A1EC28}"/>
              </a:ext>
            </a:extLst>
          </p:cNvPr>
          <p:cNvSpPr>
            <a:spLocks noGrp="1"/>
          </p:cNvSpPr>
          <p:nvPr>
            <p:ph type="body" sz="quarter" idx="29"/>
          </p:nvPr>
        </p:nvSpPr>
        <p:spPr>
          <a:xfrm>
            <a:off x="10764" y="160807"/>
            <a:ext cx="12181236" cy="781724"/>
          </a:xfrm>
          <a:solidFill>
            <a:srgbClr val="85D2E1"/>
          </a:solidFill>
        </p:spPr>
        <p:txBody>
          <a:bodyPr anchor="ctr">
            <a:normAutofit/>
          </a:bodyPr>
          <a:lstStyle/>
          <a:p>
            <a:r>
              <a:rPr lang="en-GB"/>
              <a:t>5 Key Changes and Trends in Seniors’ (Food) Consumption</a:t>
            </a:r>
          </a:p>
        </p:txBody>
      </p:sp>
      <p:sp>
        <p:nvSpPr>
          <p:cNvPr id="34" name="Text Placeholder 18">
            <a:extLst>
              <a:ext uri="{FF2B5EF4-FFF2-40B4-BE49-F238E27FC236}">
                <a16:creationId xmlns:a16="http://schemas.microsoft.com/office/drawing/2014/main" id="{9FF44C05-3D1B-5BC2-7D82-E2EC49DD6C7F}"/>
              </a:ext>
            </a:extLst>
          </p:cNvPr>
          <p:cNvSpPr txBox="1">
            <a:spLocks/>
          </p:cNvSpPr>
          <p:nvPr/>
        </p:nvSpPr>
        <p:spPr>
          <a:xfrm>
            <a:off x="620293" y="3943781"/>
            <a:ext cx="2273466" cy="2204451"/>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285750" algn="l">
              <a:buFont typeface="Arial" panose="020B0604020202020204" pitchFamily="34" charset="0"/>
              <a:buChar char="•"/>
            </a:pPr>
            <a:r>
              <a:rPr lang="en-US" sz="1400"/>
              <a:t>Senior consumers’ new social roles </a:t>
            </a:r>
          </a:p>
          <a:p>
            <a:pPr marL="514350" indent="-285750" algn="l">
              <a:buFont typeface="Arial" panose="020B0604020202020204" pitchFamily="34" charset="0"/>
              <a:buChar char="•"/>
            </a:pPr>
            <a:r>
              <a:rPr lang="en-US" sz="1400"/>
              <a:t>Increased single households and unconventional family forms (e.g., old with friends growing together)</a:t>
            </a:r>
          </a:p>
          <a:p>
            <a:pPr marL="514350" indent="-285750" algn="l">
              <a:buFont typeface="Arial" panose="020B0604020202020204" pitchFamily="34" charset="0"/>
              <a:buChar char="•"/>
            </a:pPr>
            <a:r>
              <a:rPr lang="en-US" sz="1400"/>
              <a:t>Identity-related renaissance, </a:t>
            </a:r>
            <a:r>
              <a:rPr lang="en-US" sz="1400" err="1"/>
              <a:t>revitalisation</a:t>
            </a:r>
            <a:endParaRPr lang="en-GB" sz="1400"/>
          </a:p>
        </p:txBody>
      </p:sp>
      <p:sp>
        <p:nvSpPr>
          <p:cNvPr id="35" name="Text Placeholder 18">
            <a:extLst>
              <a:ext uri="{FF2B5EF4-FFF2-40B4-BE49-F238E27FC236}">
                <a16:creationId xmlns:a16="http://schemas.microsoft.com/office/drawing/2014/main" id="{E861A894-98FD-9225-48EC-88AFEDDABBE3}"/>
              </a:ext>
            </a:extLst>
          </p:cNvPr>
          <p:cNvSpPr txBox="1">
            <a:spLocks/>
          </p:cNvSpPr>
          <p:nvPr/>
        </p:nvSpPr>
        <p:spPr>
          <a:xfrm>
            <a:off x="-2892" y="3595108"/>
            <a:ext cx="1539362" cy="360398"/>
          </a:xfrm>
          <a:prstGeom prst="rect">
            <a:avLst/>
          </a:prstGeom>
          <a:solidFill>
            <a:srgbClr val="FFD100"/>
          </a:solidFill>
        </p:spPr>
        <p:txBody>
          <a:bodyPr vert="horz" lIns="91440" tIns="45720" rIns="91440" bIns="45720" rtlCol="0" anchor="ctr">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15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sz="2400"/>
              <a:t>Trends:</a:t>
            </a:r>
            <a:endParaRPr lang="en-GB" sz="2400"/>
          </a:p>
        </p:txBody>
      </p:sp>
      <p:sp>
        <p:nvSpPr>
          <p:cNvPr id="16" name="TextBox 15">
            <a:extLst>
              <a:ext uri="{FF2B5EF4-FFF2-40B4-BE49-F238E27FC236}">
                <a16:creationId xmlns:a16="http://schemas.microsoft.com/office/drawing/2014/main" id="{7E7E5942-B8E3-261F-A34F-8A5117D5C03B}"/>
              </a:ext>
            </a:extLst>
          </p:cNvPr>
          <p:cNvSpPr txBox="1"/>
          <p:nvPr/>
        </p:nvSpPr>
        <p:spPr>
          <a:xfrm>
            <a:off x="8909764" y="997326"/>
            <a:ext cx="6194612" cy="307777"/>
          </a:xfrm>
          <a:prstGeom prst="rect">
            <a:avLst/>
          </a:prstGeom>
          <a:noFill/>
        </p:spPr>
        <p:txBody>
          <a:bodyPr wrap="square">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Guido, </a:t>
            </a:r>
            <a:r>
              <a:rPr lang="en-GB" sz="1400" err="1">
                <a:solidFill>
                  <a:srgbClr val="1188A3"/>
                </a:solidFill>
                <a:hlinkClick r:id="rId3">
                  <a:extLst>
                    <a:ext uri="{A12FA001-AC4F-418D-AE19-62706E023703}">
                      <ahyp:hlinkClr xmlns:ahyp="http://schemas.microsoft.com/office/drawing/2018/hyperlinkcolor" val="tx"/>
                    </a:ext>
                  </a:extLst>
                </a:hlinkClick>
              </a:rPr>
              <a:t>Ugolini</a:t>
            </a:r>
            <a:r>
              <a:rPr lang="en-GB" sz="1400">
                <a:solidFill>
                  <a:srgbClr val="1188A3"/>
                </a:solidFill>
                <a:hlinkClick r:id="rId3">
                  <a:extLst>
                    <a:ext uri="{A12FA001-AC4F-418D-AE19-62706E023703}">
                      <ahyp:hlinkClr xmlns:ahyp="http://schemas.microsoft.com/office/drawing/2018/hyperlinkcolor" val="tx"/>
                    </a:ext>
                  </a:extLst>
                </a:hlinkClick>
              </a:rPr>
              <a:t> &amp; </a:t>
            </a:r>
            <a:r>
              <a:rPr lang="en-GB" sz="1400" err="1">
                <a:solidFill>
                  <a:srgbClr val="1188A3"/>
                </a:solidFill>
                <a:hlinkClick r:id="rId3">
                  <a:extLst>
                    <a:ext uri="{A12FA001-AC4F-418D-AE19-62706E023703}">
                      <ahyp:hlinkClr xmlns:ahyp="http://schemas.microsoft.com/office/drawing/2018/hyperlinkcolor" val="tx"/>
                    </a:ext>
                  </a:extLst>
                </a:hlinkClick>
              </a:rPr>
              <a:t>Sestino</a:t>
            </a:r>
            <a:r>
              <a:rPr lang="en-GB" sz="1400">
                <a:solidFill>
                  <a:srgbClr val="1188A3"/>
                </a:solidFill>
                <a:hlinkClick r:id="rId3">
                  <a:extLst>
                    <a:ext uri="{A12FA001-AC4F-418D-AE19-62706E023703}">
                      <ahyp:hlinkClr xmlns:ahyp="http://schemas.microsoft.com/office/drawing/2018/hyperlinkcolor" val="tx"/>
                    </a:ext>
                  </a:extLst>
                </a:hlinkClick>
              </a:rPr>
              <a:t> (2022)</a:t>
            </a:r>
            <a:endParaRPr lang="en-GB" sz="1400">
              <a:solidFill>
                <a:srgbClr val="1188A3"/>
              </a:solidFill>
            </a:endParaRPr>
          </a:p>
        </p:txBody>
      </p:sp>
      <p:sp>
        <p:nvSpPr>
          <p:cNvPr id="2" name="TextBox 1">
            <a:extLst>
              <a:ext uri="{FF2B5EF4-FFF2-40B4-BE49-F238E27FC236}">
                <a16:creationId xmlns:a16="http://schemas.microsoft.com/office/drawing/2014/main" id="{8BE356B8-19C1-04DB-E917-A04ACC4FB8FE}"/>
              </a:ext>
            </a:extLst>
          </p:cNvPr>
          <p:cNvSpPr txBox="1"/>
          <p:nvPr/>
        </p:nvSpPr>
        <p:spPr>
          <a:xfrm>
            <a:off x="4813188" y="6136307"/>
            <a:ext cx="2398164" cy="709768"/>
          </a:xfrm>
          <a:prstGeom prst="rect">
            <a:avLst/>
          </a:prstGeom>
          <a:solidFill>
            <a:schemeClr val="bg1"/>
          </a:solidFill>
        </p:spPr>
        <p:txBody>
          <a:bodyPr wrap="square" rtlCol="0">
            <a:spAutoFit/>
          </a:bodyPr>
          <a:lstStyle/>
          <a:p>
            <a:endParaRPr lang="en-IE"/>
          </a:p>
        </p:txBody>
      </p:sp>
      <p:sp>
        <p:nvSpPr>
          <p:cNvPr id="31" name="Text Placeholder 30">
            <a:extLst>
              <a:ext uri="{FF2B5EF4-FFF2-40B4-BE49-F238E27FC236}">
                <a16:creationId xmlns:a16="http://schemas.microsoft.com/office/drawing/2014/main" id="{22A84B9C-6918-9326-DBC9-0B5679D00C6E}"/>
              </a:ext>
            </a:extLst>
          </p:cNvPr>
          <p:cNvSpPr>
            <a:spLocks noGrp="1"/>
          </p:cNvSpPr>
          <p:nvPr>
            <p:ph type="body" sz="quarter" idx="32"/>
          </p:nvPr>
        </p:nvSpPr>
        <p:spPr>
          <a:xfrm>
            <a:off x="4764943" y="3977233"/>
            <a:ext cx="2398164" cy="2478020"/>
          </a:xfrm>
        </p:spPr>
        <p:txBody>
          <a:bodyPr>
            <a:noAutofit/>
          </a:bodyPr>
          <a:lstStyle/>
          <a:p>
            <a:pPr marL="514350" indent="-285750" algn="l">
              <a:buFont typeface="Arial" panose="020B0604020202020204" pitchFamily="34" charset="0"/>
              <a:buChar char="•"/>
            </a:pPr>
            <a:r>
              <a:rPr lang="en-US" sz="1400" b="0" i="0" u="none" strike="noStrike" baseline="0"/>
              <a:t>Increased demand for elderly-oriented products and services</a:t>
            </a:r>
          </a:p>
          <a:p>
            <a:pPr marL="514350" indent="-285750" algn="l">
              <a:buFont typeface="Arial" panose="020B0604020202020204" pitchFamily="34" charset="0"/>
              <a:buChar char="•"/>
            </a:pPr>
            <a:r>
              <a:rPr lang="en-US" sz="1400" b="0" i="0" u="none" strike="noStrike" baseline="0"/>
              <a:t>Decreased expenditure due to </a:t>
            </a:r>
            <a:r>
              <a:rPr lang="en-US" sz="1400"/>
              <a:t>r</a:t>
            </a:r>
            <a:r>
              <a:rPr lang="en-US" sz="1400" b="0" i="0" u="none" strike="noStrike" baseline="0"/>
              <a:t>etirement and longer life prospects</a:t>
            </a:r>
          </a:p>
          <a:p>
            <a:pPr marL="514350" indent="-285750" algn="l">
              <a:buFont typeface="Arial" panose="020B0604020202020204" pitchFamily="34" charset="0"/>
              <a:buChar char="•"/>
            </a:pPr>
            <a:r>
              <a:rPr lang="en-US" sz="1400"/>
              <a:t>N</a:t>
            </a:r>
            <a:r>
              <a:rPr lang="en-US" sz="1400" b="0" i="0" u="none" strike="noStrike" baseline="0"/>
              <a:t>ew-age seniors are less likely to accumulate wealth and assets and are more adventurous</a:t>
            </a:r>
          </a:p>
          <a:p>
            <a:pPr marL="514350" indent="-285750" algn="l">
              <a:buFont typeface="Arial" panose="020B0604020202020204" pitchFamily="34" charset="0"/>
              <a:buChar char="•"/>
            </a:pPr>
            <a:endParaRPr lang="en-GB" sz="1400"/>
          </a:p>
        </p:txBody>
      </p:sp>
      <p:sp>
        <p:nvSpPr>
          <p:cNvPr id="3" name="Isosceles Triangle 2">
            <a:extLst>
              <a:ext uri="{FF2B5EF4-FFF2-40B4-BE49-F238E27FC236}">
                <a16:creationId xmlns:a16="http://schemas.microsoft.com/office/drawing/2014/main" id="{8D4AA16C-9AB5-0B2B-D15F-FC55B5174D21}"/>
              </a:ext>
            </a:extLst>
          </p:cNvPr>
          <p:cNvSpPr/>
          <p:nvPr/>
        </p:nvSpPr>
        <p:spPr>
          <a:xfrm rot="10800000">
            <a:off x="1643588"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Isosceles Triangle 17">
            <a:extLst>
              <a:ext uri="{FF2B5EF4-FFF2-40B4-BE49-F238E27FC236}">
                <a16:creationId xmlns:a16="http://schemas.microsoft.com/office/drawing/2014/main" id="{8D8255E9-FA7D-8259-8A21-D04754F4B161}"/>
              </a:ext>
            </a:extLst>
          </p:cNvPr>
          <p:cNvSpPr/>
          <p:nvPr/>
        </p:nvSpPr>
        <p:spPr>
          <a:xfrm rot="10800000">
            <a:off x="10286347" y="383225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Isosceles Triangle 20">
            <a:extLst>
              <a:ext uri="{FF2B5EF4-FFF2-40B4-BE49-F238E27FC236}">
                <a16:creationId xmlns:a16="http://schemas.microsoft.com/office/drawing/2014/main" id="{A55CA77D-1DF5-132E-19EB-C7221EA26682}"/>
              </a:ext>
            </a:extLst>
          </p:cNvPr>
          <p:cNvSpPr/>
          <p:nvPr/>
        </p:nvSpPr>
        <p:spPr>
          <a:xfrm rot="10800000">
            <a:off x="8127982" y="3836012"/>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Isosceles Triangle 21">
            <a:extLst>
              <a:ext uri="{FF2B5EF4-FFF2-40B4-BE49-F238E27FC236}">
                <a16:creationId xmlns:a16="http://schemas.microsoft.com/office/drawing/2014/main" id="{7D0D4C45-94B0-13BA-5B98-103AAAD5EEEE}"/>
              </a:ext>
            </a:extLst>
          </p:cNvPr>
          <p:cNvSpPr/>
          <p:nvPr/>
        </p:nvSpPr>
        <p:spPr>
          <a:xfrm rot="10800000">
            <a:off x="5956647" y="3812776"/>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Isosceles Triangle 22">
            <a:extLst>
              <a:ext uri="{FF2B5EF4-FFF2-40B4-BE49-F238E27FC236}">
                <a16:creationId xmlns:a16="http://schemas.microsoft.com/office/drawing/2014/main" id="{F572E8B0-5A83-3CF6-A96E-7F6C93F4B7ED}"/>
              </a:ext>
            </a:extLst>
          </p:cNvPr>
          <p:cNvSpPr/>
          <p:nvPr/>
        </p:nvSpPr>
        <p:spPr>
          <a:xfrm rot="10800000">
            <a:off x="3808439" y="3802727"/>
            <a:ext cx="269965" cy="215537"/>
          </a:xfrm>
          <a:prstGeom prst="triangle">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192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Connector 26">
            <a:extLst>
              <a:ext uri="{FF2B5EF4-FFF2-40B4-BE49-F238E27FC236}">
                <a16:creationId xmlns:a16="http://schemas.microsoft.com/office/drawing/2014/main" id="{13546854-D422-6D5A-FAEE-6925D777D025}"/>
              </a:ext>
            </a:extLst>
          </p:cNvPr>
          <p:cNvSpPr/>
          <p:nvPr/>
        </p:nvSpPr>
        <p:spPr>
          <a:xfrm>
            <a:off x="8629552" y="1696697"/>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Flowchart: Connector 25">
            <a:extLst>
              <a:ext uri="{FF2B5EF4-FFF2-40B4-BE49-F238E27FC236}">
                <a16:creationId xmlns:a16="http://schemas.microsoft.com/office/drawing/2014/main" id="{4D1DB745-9584-9CB2-9CAD-FB3A64B24B9D}"/>
              </a:ext>
            </a:extLst>
          </p:cNvPr>
          <p:cNvSpPr/>
          <p:nvPr/>
        </p:nvSpPr>
        <p:spPr>
          <a:xfrm>
            <a:off x="5282856" y="1699816"/>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a:extLst>
              <a:ext uri="{FF2B5EF4-FFF2-40B4-BE49-F238E27FC236}">
                <a16:creationId xmlns:a16="http://schemas.microsoft.com/office/drawing/2014/main" id="{791F8493-B1DE-CC47-5A68-6A85AEB7741C}"/>
              </a:ext>
            </a:extLst>
          </p:cNvPr>
          <p:cNvSpPr/>
          <p:nvPr/>
        </p:nvSpPr>
        <p:spPr>
          <a:xfrm>
            <a:off x="2153584" y="1704489"/>
            <a:ext cx="607880" cy="673572"/>
          </a:xfrm>
          <a:prstGeom prst="flowChartConnector">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 Placeholder 14">
            <a:extLst>
              <a:ext uri="{FF2B5EF4-FFF2-40B4-BE49-F238E27FC236}">
                <a16:creationId xmlns:a16="http://schemas.microsoft.com/office/drawing/2014/main" id="{19A86B6F-8FCC-8671-744B-E58AF7ACCA7D}"/>
              </a:ext>
            </a:extLst>
          </p:cNvPr>
          <p:cNvSpPr>
            <a:spLocks noGrp="1"/>
          </p:cNvSpPr>
          <p:nvPr>
            <p:ph type="body" sz="quarter" idx="30"/>
          </p:nvPr>
        </p:nvSpPr>
        <p:spPr>
          <a:xfrm>
            <a:off x="2062480" y="5673506"/>
            <a:ext cx="2061046" cy="840954"/>
          </a:xfrm>
        </p:spPr>
        <p:txBody>
          <a:bodyPr>
            <a:normAutofit/>
          </a:bodyPr>
          <a:lstStyle/>
          <a:p>
            <a:pPr marL="0" indent="0"/>
            <a:r>
              <a:rPr lang="en-GB">
                <a:latin typeface="+mn-lt"/>
              </a:rPr>
              <a:t>e.g., easy-to-swallow products</a:t>
            </a:r>
          </a:p>
        </p:txBody>
      </p:sp>
      <p:sp>
        <p:nvSpPr>
          <p:cNvPr id="16" name="Text Placeholder 15">
            <a:extLst>
              <a:ext uri="{FF2B5EF4-FFF2-40B4-BE49-F238E27FC236}">
                <a16:creationId xmlns:a16="http://schemas.microsoft.com/office/drawing/2014/main" id="{0A7E4695-85C8-289E-8113-3CC8E7D23D43}"/>
              </a:ext>
            </a:extLst>
          </p:cNvPr>
          <p:cNvSpPr>
            <a:spLocks noGrp="1"/>
          </p:cNvSpPr>
          <p:nvPr>
            <p:ph type="body" sz="quarter" idx="31"/>
          </p:nvPr>
        </p:nvSpPr>
        <p:spPr>
          <a:xfrm>
            <a:off x="1926314" y="4371184"/>
            <a:ext cx="2421882" cy="1197108"/>
          </a:xfrm>
        </p:spPr>
        <p:txBody>
          <a:bodyPr>
            <a:normAutofit/>
          </a:bodyPr>
          <a:lstStyle/>
          <a:p>
            <a:pPr marL="0" indent="0"/>
            <a:r>
              <a:rPr lang="en-GB" sz="1600" b="1">
                <a:latin typeface="+mn-lt"/>
              </a:rPr>
              <a:t>address their unique health and biological needs (e.g., </a:t>
            </a:r>
            <a:r>
              <a:rPr lang="en-GB" sz="1600" b="1">
                <a:solidFill>
                  <a:srgbClr val="1188A3"/>
                </a:solidFill>
                <a:latin typeface="+mn-lt"/>
                <a:hlinkClick r:id="rId2">
                  <a:extLst>
                    <a:ext uri="{A12FA001-AC4F-418D-AE19-62706E023703}">
                      <ahyp:hlinkClr xmlns:ahyp="http://schemas.microsoft.com/office/drawing/2018/hyperlinkcolor" val="tx"/>
                    </a:ext>
                  </a:extLst>
                </a:hlinkClick>
              </a:rPr>
              <a:t>muscle maintenance, gut health and immunity</a:t>
            </a:r>
            <a:r>
              <a:rPr lang="en-GB" sz="1600" b="1">
                <a:latin typeface="+mn-lt"/>
              </a:rPr>
              <a:t>) </a:t>
            </a:r>
          </a:p>
        </p:txBody>
      </p:sp>
      <p:sp>
        <p:nvSpPr>
          <p:cNvPr id="18" name="Text Placeholder 17">
            <a:extLst>
              <a:ext uri="{FF2B5EF4-FFF2-40B4-BE49-F238E27FC236}">
                <a16:creationId xmlns:a16="http://schemas.microsoft.com/office/drawing/2014/main" id="{6F8BCA5E-9F2C-C0E9-86AC-6654705FA2D8}"/>
              </a:ext>
            </a:extLst>
          </p:cNvPr>
          <p:cNvSpPr>
            <a:spLocks noGrp="1"/>
          </p:cNvSpPr>
          <p:nvPr>
            <p:ph type="body" sz="quarter" idx="33"/>
          </p:nvPr>
        </p:nvSpPr>
        <p:spPr>
          <a:xfrm>
            <a:off x="5078903" y="4371185"/>
            <a:ext cx="2361629" cy="1003884"/>
          </a:xfrm>
        </p:spPr>
        <p:txBody>
          <a:bodyPr>
            <a:normAutofit/>
          </a:bodyPr>
          <a:lstStyle/>
          <a:p>
            <a:pPr marL="0" indent="0"/>
            <a:r>
              <a:rPr lang="en-US" sz="1600" b="1">
                <a:latin typeface="+mn-lt"/>
              </a:rPr>
              <a:t>allow seniors to use/operate independently</a:t>
            </a:r>
            <a:endParaRPr lang="en-GB" sz="1600" b="1">
              <a:latin typeface="+mn-lt"/>
            </a:endParaRPr>
          </a:p>
        </p:txBody>
      </p:sp>
      <p:sp>
        <p:nvSpPr>
          <p:cNvPr id="19" name="Text Placeholder 18">
            <a:extLst>
              <a:ext uri="{FF2B5EF4-FFF2-40B4-BE49-F238E27FC236}">
                <a16:creationId xmlns:a16="http://schemas.microsoft.com/office/drawing/2014/main" id="{8DD38AB8-1003-94B3-D9B8-F18FC16973D5}"/>
              </a:ext>
            </a:extLst>
          </p:cNvPr>
          <p:cNvSpPr>
            <a:spLocks noGrp="1"/>
          </p:cNvSpPr>
          <p:nvPr>
            <p:ph type="body" sz="quarter" idx="34"/>
          </p:nvPr>
        </p:nvSpPr>
        <p:spPr>
          <a:xfrm>
            <a:off x="8756726" y="5673506"/>
            <a:ext cx="2061046" cy="840954"/>
          </a:xfrm>
        </p:spPr>
        <p:txBody>
          <a:bodyPr>
            <a:normAutofit/>
          </a:bodyPr>
          <a:lstStyle/>
          <a:p>
            <a:pPr marL="0" indent="0"/>
            <a:r>
              <a:rPr lang="en-US" b="0" i="0">
                <a:solidFill>
                  <a:srgbClr val="000000"/>
                </a:solidFill>
                <a:effectLst/>
                <a:latin typeface="+mn-lt"/>
              </a:rPr>
              <a:t>e.g., dining out, cooking, enjoying good food or doing exercises</a:t>
            </a:r>
            <a:endParaRPr lang="en-GB">
              <a:solidFill>
                <a:srgbClr val="000000"/>
              </a:solidFill>
              <a:latin typeface="+mn-lt"/>
            </a:endParaRPr>
          </a:p>
        </p:txBody>
      </p:sp>
      <p:sp>
        <p:nvSpPr>
          <p:cNvPr id="20" name="Text Placeholder 19">
            <a:extLst>
              <a:ext uri="{FF2B5EF4-FFF2-40B4-BE49-F238E27FC236}">
                <a16:creationId xmlns:a16="http://schemas.microsoft.com/office/drawing/2014/main" id="{8F1BB6C3-D6BE-F881-B28C-D6DF5A33F4F5}"/>
              </a:ext>
            </a:extLst>
          </p:cNvPr>
          <p:cNvSpPr>
            <a:spLocks noGrp="1"/>
          </p:cNvSpPr>
          <p:nvPr>
            <p:ph type="body" sz="quarter" idx="35"/>
          </p:nvPr>
        </p:nvSpPr>
        <p:spPr>
          <a:xfrm>
            <a:off x="8479089" y="4371184"/>
            <a:ext cx="2361973" cy="917449"/>
          </a:xfrm>
        </p:spPr>
        <p:txBody>
          <a:bodyPr>
            <a:noAutofit/>
          </a:bodyPr>
          <a:lstStyle/>
          <a:p>
            <a:pPr marL="0" indent="0"/>
            <a:r>
              <a:rPr lang="en-US" sz="1600" b="1" i="0">
                <a:effectLst/>
                <a:latin typeface="+mn-lt"/>
              </a:rPr>
              <a:t>allow seniors to do something they have always liked doing</a:t>
            </a:r>
            <a:endParaRPr lang="en-GB" sz="1600" b="1">
              <a:latin typeface="+mn-lt"/>
            </a:endParaRPr>
          </a:p>
        </p:txBody>
      </p:sp>
      <p:sp>
        <p:nvSpPr>
          <p:cNvPr id="14" name="Text Placeholder 13">
            <a:extLst>
              <a:ext uri="{FF2B5EF4-FFF2-40B4-BE49-F238E27FC236}">
                <a16:creationId xmlns:a16="http://schemas.microsoft.com/office/drawing/2014/main" id="{FD0A8C25-3930-2658-1DF9-2474803CA93C}"/>
              </a:ext>
            </a:extLst>
          </p:cNvPr>
          <p:cNvSpPr>
            <a:spLocks noGrp="1"/>
          </p:cNvSpPr>
          <p:nvPr>
            <p:ph type="body" sz="quarter" idx="29"/>
          </p:nvPr>
        </p:nvSpPr>
        <p:spPr>
          <a:xfrm>
            <a:off x="11751" y="128813"/>
            <a:ext cx="12192000" cy="1360413"/>
          </a:xfrm>
          <a:solidFill>
            <a:srgbClr val="85D2E1"/>
          </a:solidFill>
        </p:spPr>
        <p:txBody>
          <a:bodyPr>
            <a:normAutofit fontScale="85000" lnSpcReduction="10000"/>
          </a:bodyPr>
          <a:lstStyle/>
          <a:p>
            <a:pPr>
              <a:lnSpc>
                <a:spcPct val="120000"/>
              </a:lnSpc>
            </a:pPr>
            <a:r>
              <a:rPr lang="en-GB"/>
              <a:t>The </a:t>
            </a:r>
            <a:r>
              <a:rPr lang="en-GB" b="1"/>
              <a:t>Three Key Needs </a:t>
            </a:r>
            <a:r>
              <a:rPr lang="en-GB"/>
              <a:t>when Introducing New Products and Services to the </a:t>
            </a:r>
            <a:br>
              <a:rPr lang="en-GB"/>
            </a:br>
            <a:r>
              <a:rPr lang="en-GB"/>
              <a:t>Seniors/Silver Food Market</a:t>
            </a:r>
          </a:p>
        </p:txBody>
      </p:sp>
      <p:sp>
        <p:nvSpPr>
          <p:cNvPr id="10" name="TextBox 9">
            <a:extLst>
              <a:ext uri="{FF2B5EF4-FFF2-40B4-BE49-F238E27FC236}">
                <a16:creationId xmlns:a16="http://schemas.microsoft.com/office/drawing/2014/main" id="{585A7381-3D99-FA98-458D-644A7BF4DA76}"/>
              </a:ext>
            </a:extLst>
          </p:cNvPr>
          <p:cNvSpPr txBox="1"/>
          <p:nvPr/>
        </p:nvSpPr>
        <p:spPr>
          <a:xfrm>
            <a:off x="2134801" y="2256268"/>
            <a:ext cx="1729380" cy="923330"/>
          </a:xfrm>
          <a:prstGeom prst="rect">
            <a:avLst/>
          </a:prstGeom>
          <a:noFill/>
        </p:spPr>
        <p:txBody>
          <a:bodyPr wrap="square">
            <a:spAutoFit/>
          </a:bodyPr>
          <a:lstStyle/>
          <a:p>
            <a:pPr algn="ctr"/>
            <a:r>
              <a:rPr lang="en-US" b="1" i="0">
                <a:solidFill>
                  <a:srgbClr val="000000"/>
                </a:solidFill>
                <a:effectLst/>
              </a:rPr>
              <a:t>Health, Safety, &amp; Medical Issues</a:t>
            </a:r>
            <a:endParaRPr lang="en-GB" b="1">
              <a:solidFill>
                <a:srgbClr val="000000"/>
              </a:solidFill>
            </a:endParaRPr>
          </a:p>
        </p:txBody>
      </p:sp>
      <p:sp>
        <p:nvSpPr>
          <p:cNvPr id="12" name="TextBox 11">
            <a:extLst>
              <a:ext uri="{FF2B5EF4-FFF2-40B4-BE49-F238E27FC236}">
                <a16:creationId xmlns:a16="http://schemas.microsoft.com/office/drawing/2014/main" id="{4913395C-60B2-F78F-C8CF-723AFE0D0319}"/>
              </a:ext>
            </a:extLst>
          </p:cNvPr>
          <p:cNvSpPr txBox="1"/>
          <p:nvPr/>
        </p:nvSpPr>
        <p:spPr>
          <a:xfrm>
            <a:off x="5340656" y="2256268"/>
            <a:ext cx="1729380" cy="369332"/>
          </a:xfrm>
          <a:prstGeom prst="rect">
            <a:avLst/>
          </a:prstGeom>
          <a:noFill/>
        </p:spPr>
        <p:txBody>
          <a:bodyPr wrap="square">
            <a:spAutoFit/>
          </a:bodyPr>
          <a:lstStyle/>
          <a:p>
            <a:r>
              <a:rPr lang="en-US" b="1" i="0">
                <a:solidFill>
                  <a:srgbClr val="000000"/>
                </a:solidFill>
                <a:effectLst/>
              </a:rPr>
              <a:t>Independence</a:t>
            </a:r>
            <a:endParaRPr lang="en-GB" b="1">
              <a:solidFill>
                <a:srgbClr val="000000"/>
              </a:solidFill>
            </a:endParaRPr>
          </a:p>
        </p:txBody>
      </p:sp>
      <p:sp>
        <p:nvSpPr>
          <p:cNvPr id="13" name="TextBox 12">
            <a:extLst>
              <a:ext uri="{FF2B5EF4-FFF2-40B4-BE49-F238E27FC236}">
                <a16:creationId xmlns:a16="http://schemas.microsoft.com/office/drawing/2014/main" id="{7DF1149B-13C6-0A74-C7BE-171367C9460D}"/>
              </a:ext>
            </a:extLst>
          </p:cNvPr>
          <p:cNvSpPr txBox="1"/>
          <p:nvPr/>
        </p:nvSpPr>
        <p:spPr>
          <a:xfrm>
            <a:off x="8810757" y="2256268"/>
            <a:ext cx="1456870" cy="646331"/>
          </a:xfrm>
          <a:prstGeom prst="rect">
            <a:avLst/>
          </a:prstGeom>
          <a:noFill/>
        </p:spPr>
        <p:txBody>
          <a:bodyPr wrap="square">
            <a:spAutoFit/>
          </a:bodyPr>
          <a:lstStyle/>
          <a:p>
            <a:pPr algn="ctr"/>
            <a:r>
              <a:rPr lang="en-US" b="1" i="0">
                <a:solidFill>
                  <a:srgbClr val="000000"/>
                </a:solidFill>
                <a:effectLst/>
              </a:rPr>
              <a:t>Enjoyment &amp; quality of life </a:t>
            </a:r>
            <a:endParaRPr lang="en-GB" b="1">
              <a:solidFill>
                <a:srgbClr val="000000"/>
              </a:solidFill>
            </a:endParaRPr>
          </a:p>
        </p:txBody>
      </p:sp>
      <p:sp>
        <p:nvSpPr>
          <p:cNvPr id="21" name="TextBox 20">
            <a:extLst>
              <a:ext uri="{FF2B5EF4-FFF2-40B4-BE49-F238E27FC236}">
                <a16:creationId xmlns:a16="http://schemas.microsoft.com/office/drawing/2014/main" id="{A7107F91-B897-06A0-709F-9C2FF0A88928}"/>
              </a:ext>
            </a:extLst>
          </p:cNvPr>
          <p:cNvSpPr txBox="1"/>
          <p:nvPr/>
        </p:nvSpPr>
        <p:spPr>
          <a:xfrm>
            <a:off x="1544742" y="3983134"/>
            <a:ext cx="2909497"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a:solidFill>
                  <a:srgbClr val="000000"/>
                </a:solidFill>
                <a:latin typeface="+mn-lt"/>
              </a:rPr>
              <a:t>Products or services that:</a:t>
            </a:r>
            <a:endParaRPr lang="en-GB" sz="2000">
              <a:solidFill>
                <a:srgbClr val="000000"/>
              </a:solidFill>
            </a:endParaRPr>
          </a:p>
        </p:txBody>
      </p:sp>
      <p:sp>
        <p:nvSpPr>
          <p:cNvPr id="22" name="TextBox 21">
            <a:extLst>
              <a:ext uri="{FF2B5EF4-FFF2-40B4-BE49-F238E27FC236}">
                <a16:creationId xmlns:a16="http://schemas.microsoft.com/office/drawing/2014/main" id="{68524CF7-F99F-D8D7-B955-AE374D34A811}"/>
              </a:ext>
            </a:extLst>
          </p:cNvPr>
          <p:cNvSpPr txBox="1"/>
          <p:nvPr/>
        </p:nvSpPr>
        <p:spPr>
          <a:xfrm>
            <a:off x="4804968" y="3983134"/>
            <a:ext cx="2909497"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a:solidFill>
                  <a:srgbClr val="000000"/>
                </a:solidFill>
                <a:latin typeface="+mn-lt"/>
              </a:rPr>
              <a:t>Products or services that:</a:t>
            </a:r>
            <a:endParaRPr lang="en-GB" sz="2000">
              <a:solidFill>
                <a:srgbClr val="000000"/>
              </a:solidFill>
            </a:endParaRPr>
          </a:p>
        </p:txBody>
      </p:sp>
      <p:sp>
        <p:nvSpPr>
          <p:cNvPr id="23" name="TextBox 22">
            <a:extLst>
              <a:ext uri="{FF2B5EF4-FFF2-40B4-BE49-F238E27FC236}">
                <a16:creationId xmlns:a16="http://schemas.microsoft.com/office/drawing/2014/main" id="{DE4AA0EF-06E4-2807-E6A2-44F0625A8BF1}"/>
              </a:ext>
            </a:extLst>
          </p:cNvPr>
          <p:cNvSpPr txBox="1"/>
          <p:nvPr/>
        </p:nvSpPr>
        <p:spPr>
          <a:xfrm>
            <a:off x="8084443" y="3983134"/>
            <a:ext cx="2909497" cy="400110"/>
          </a:xfrm>
          <a:prstGeom prst="rect">
            <a:avLst/>
          </a:prstGeom>
          <a:solidFill>
            <a:schemeClr val="accent6">
              <a:lumMod val="60000"/>
              <a:lumOff val="40000"/>
            </a:schemeClr>
          </a:solidFill>
          <a:ln w="28575">
            <a:solidFill>
              <a:srgbClr val="FFD100"/>
            </a:solidFill>
          </a:ln>
        </p:spPr>
        <p:txBody>
          <a:bodyPr wrap="square">
            <a:spAutoFit/>
          </a:bodyPr>
          <a:lstStyle/>
          <a:p>
            <a:r>
              <a:rPr lang="en-GB" sz="2000" b="1">
                <a:solidFill>
                  <a:srgbClr val="000000"/>
                </a:solidFill>
                <a:latin typeface="+mn-lt"/>
              </a:rPr>
              <a:t>Products or services that:</a:t>
            </a:r>
            <a:endParaRPr lang="en-GB" sz="2000">
              <a:solidFill>
                <a:srgbClr val="000000"/>
              </a:solidFill>
            </a:endParaRPr>
          </a:p>
        </p:txBody>
      </p:sp>
      <p:sp>
        <p:nvSpPr>
          <p:cNvPr id="8" name="TextBox 7">
            <a:extLst>
              <a:ext uri="{FF2B5EF4-FFF2-40B4-BE49-F238E27FC236}">
                <a16:creationId xmlns:a16="http://schemas.microsoft.com/office/drawing/2014/main" id="{5879273C-B3FD-4FC5-64DC-8316FC31D28F}"/>
              </a:ext>
            </a:extLst>
          </p:cNvPr>
          <p:cNvSpPr txBox="1"/>
          <p:nvPr/>
        </p:nvSpPr>
        <p:spPr>
          <a:xfrm>
            <a:off x="2224987" y="1704489"/>
            <a:ext cx="409303" cy="461665"/>
          </a:xfrm>
          <a:prstGeom prst="rect">
            <a:avLst/>
          </a:prstGeom>
          <a:noFill/>
        </p:spPr>
        <p:txBody>
          <a:bodyPr wrap="square" rtlCol="0">
            <a:spAutoFit/>
          </a:bodyPr>
          <a:lstStyle/>
          <a:p>
            <a:pPr algn="ctr"/>
            <a:r>
              <a:rPr lang="en-IE" sz="2400" b="1">
                <a:solidFill>
                  <a:srgbClr val="000000"/>
                </a:solidFill>
              </a:rPr>
              <a:t>1</a:t>
            </a:r>
          </a:p>
        </p:txBody>
      </p:sp>
      <p:sp>
        <p:nvSpPr>
          <p:cNvPr id="24" name="TextBox 23">
            <a:extLst>
              <a:ext uri="{FF2B5EF4-FFF2-40B4-BE49-F238E27FC236}">
                <a16:creationId xmlns:a16="http://schemas.microsoft.com/office/drawing/2014/main" id="{932225CB-7ACF-6A25-C903-47922397087B}"/>
              </a:ext>
            </a:extLst>
          </p:cNvPr>
          <p:cNvSpPr txBox="1"/>
          <p:nvPr/>
        </p:nvSpPr>
        <p:spPr>
          <a:xfrm>
            <a:off x="5340656" y="1745649"/>
            <a:ext cx="409303" cy="461665"/>
          </a:xfrm>
          <a:prstGeom prst="rect">
            <a:avLst/>
          </a:prstGeom>
          <a:noFill/>
        </p:spPr>
        <p:txBody>
          <a:bodyPr wrap="square" rtlCol="0">
            <a:spAutoFit/>
          </a:bodyPr>
          <a:lstStyle/>
          <a:p>
            <a:pPr algn="ctr"/>
            <a:r>
              <a:rPr lang="en-IE" sz="2400" b="1">
                <a:solidFill>
                  <a:srgbClr val="000000"/>
                </a:solidFill>
              </a:rPr>
              <a:t>2</a:t>
            </a:r>
          </a:p>
        </p:txBody>
      </p:sp>
      <p:sp>
        <p:nvSpPr>
          <p:cNvPr id="25" name="TextBox 24">
            <a:extLst>
              <a:ext uri="{FF2B5EF4-FFF2-40B4-BE49-F238E27FC236}">
                <a16:creationId xmlns:a16="http://schemas.microsoft.com/office/drawing/2014/main" id="{870DDBA1-274E-4AB8-8A21-B05BB2C6CEF0}"/>
              </a:ext>
            </a:extLst>
          </p:cNvPr>
          <p:cNvSpPr txBox="1"/>
          <p:nvPr/>
        </p:nvSpPr>
        <p:spPr>
          <a:xfrm>
            <a:off x="8756726" y="1745650"/>
            <a:ext cx="409303" cy="461665"/>
          </a:xfrm>
          <a:prstGeom prst="rect">
            <a:avLst/>
          </a:prstGeom>
          <a:noFill/>
        </p:spPr>
        <p:txBody>
          <a:bodyPr wrap="square" rtlCol="0">
            <a:spAutoFit/>
          </a:bodyPr>
          <a:lstStyle/>
          <a:p>
            <a:pPr algn="ctr"/>
            <a:r>
              <a:rPr lang="en-IE" sz="2400" b="1">
                <a:solidFill>
                  <a:srgbClr val="000000"/>
                </a:solidFill>
              </a:rPr>
              <a:t>3</a:t>
            </a:r>
          </a:p>
        </p:txBody>
      </p:sp>
      <p:sp>
        <p:nvSpPr>
          <p:cNvPr id="11" name="TextBox 10">
            <a:extLst>
              <a:ext uri="{FF2B5EF4-FFF2-40B4-BE49-F238E27FC236}">
                <a16:creationId xmlns:a16="http://schemas.microsoft.com/office/drawing/2014/main" id="{91A2085E-500B-B11A-C5E4-192565CA0742}"/>
              </a:ext>
            </a:extLst>
          </p:cNvPr>
          <p:cNvSpPr txBox="1"/>
          <p:nvPr/>
        </p:nvSpPr>
        <p:spPr>
          <a:xfrm>
            <a:off x="5007429" y="6216023"/>
            <a:ext cx="2282811" cy="661129"/>
          </a:xfrm>
          <a:prstGeom prst="rect">
            <a:avLst/>
          </a:prstGeom>
          <a:solidFill>
            <a:schemeClr val="bg1"/>
          </a:solidFill>
        </p:spPr>
        <p:txBody>
          <a:bodyPr wrap="square" rtlCol="0">
            <a:spAutoFit/>
          </a:bodyPr>
          <a:lstStyle/>
          <a:p>
            <a:endParaRPr lang="en-IE"/>
          </a:p>
        </p:txBody>
      </p:sp>
      <p:sp>
        <p:nvSpPr>
          <p:cNvPr id="17" name="Text Placeholder 16">
            <a:extLst>
              <a:ext uri="{FF2B5EF4-FFF2-40B4-BE49-F238E27FC236}">
                <a16:creationId xmlns:a16="http://schemas.microsoft.com/office/drawing/2014/main" id="{DCA57293-353F-A192-6416-63BC990C0B91}"/>
              </a:ext>
            </a:extLst>
          </p:cNvPr>
          <p:cNvSpPr>
            <a:spLocks noGrp="1"/>
          </p:cNvSpPr>
          <p:nvPr>
            <p:ph type="body" sz="quarter" idx="32"/>
          </p:nvPr>
        </p:nvSpPr>
        <p:spPr>
          <a:xfrm>
            <a:off x="5229194" y="5673506"/>
            <a:ext cx="2061046" cy="840954"/>
          </a:xfrm>
        </p:spPr>
        <p:txBody>
          <a:bodyPr>
            <a:normAutofit/>
          </a:bodyPr>
          <a:lstStyle/>
          <a:p>
            <a:pPr marL="0" indent="0"/>
            <a:r>
              <a:rPr lang="en-US" b="0" i="0">
                <a:effectLst/>
                <a:latin typeface="+mn-lt"/>
              </a:rPr>
              <a:t>e.g., </a:t>
            </a:r>
            <a:r>
              <a:rPr lang="en-US">
                <a:latin typeface="+mn-lt"/>
              </a:rPr>
              <a:t>e</a:t>
            </a:r>
            <a:r>
              <a:rPr lang="en-US" b="0" i="0">
                <a:effectLst/>
                <a:latin typeface="+mn-lt"/>
              </a:rPr>
              <a:t>asy-to-use appliances or easy-to-open food packaging</a:t>
            </a:r>
            <a:endParaRPr lang="en-GB">
              <a:latin typeface="+mn-lt"/>
            </a:endParaRPr>
          </a:p>
        </p:txBody>
      </p:sp>
    </p:spTree>
    <p:extLst>
      <p:ext uri="{BB962C8B-B14F-4D97-AF65-F5344CB8AC3E}">
        <p14:creationId xmlns:p14="http://schemas.microsoft.com/office/powerpoint/2010/main" val="261503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88D0-DE6E-A6D9-FDD8-C5D9F22BBD4B}"/>
              </a:ext>
            </a:extLst>
          </p:cNvPr>
          <p:cNvSpPr>
            <a:spLocks noGrp="1"/>
          </p:cNvSpPr>
          <p:nvPr>
            <p:ph type="body" sz="quarter" idx="18"/>
          </p:nvPr>
        </p:nvSpPr>
        <p:spPr>
          <a:xfrm>
            <a:off x="734713" y="1757011"/>
            <a:ext cx="10964227" cy="3867704"/>
          </a:xfrm>
        </p:spPr>
        <p:txBody>
          <a:bodyPr vert="horz" lIns="91440" tIns="45720" rIns="91440" bIns="45720" rtlCol="0" anchor="t">
            <a:normAutofit/>
          </a:bodyPr>
          <a:lstStyle/>
          <a:p>
            <a:r>
              <a:rPr lang="en-IE" b="1"/>
              <a:t>Can you answer these questions so that you are certain of your understanding of SENIOR NEEDS &amp; TRENDS… </a:t>
            </a:r>
          </a:p>
          <a:p>
            <a:pPr marL="342900" indent="-342900">
              <a:buFont typeface="Arial" panose="020B0604020202020204" pitchFamily="34" charset="0"/>
              <a:buChar char="•"/>
            </a:pPr>
            <a:r>
              <a:rPr lang="en-IE"/>
              <a:t>Are you aiming to fulfill a </a:t>
            </a:r>
            <a:r>
              <a:rPr lang="en-IE" b="1"/>
              <a:t>functional or a hedonic </a:t>
            </a:r>
            <a:r>
              <a:rPr lang="en-IE"/>
              <a:t>role with your new food product?</a:t>
            </a:r>
            <a:endParaRPr lang="en-IE">
              <a:cs typeface="Calibri"/>
            </a:endParaRPr>
          </a:p>
          <a:p>
            <a:pPr marL="342900" indent="-342900">
              <a:buFont typeface="Arial" panose="020B0604020202020204" pitchFamily="34" charset="0"/>
              <a:buChar char="•"/>
            </a:pPr>
            <a:r>
              <a:rPr lang="en-IE"/>
              <a:t>Functional…How? (fortified food, nutraceuticals, ease of use etc)</a:t>
            </a:r>
            <a:endParaRPr lang="en-IE">
              <a:cs typeface="Calibri" panose="020F0502020204030204"/>
            </a:endParaRPr>
          </a:p>
          <a:p>
            <a:pPr marL="342900" indent="-342900">
              <a:buFont typeface="Arial" panose="020B0604020202020204" pitchFamily="34" charset="0"/>
              <a:buChar char="•"/>
            </a:pPr>
            <a:r>
              <a:rPr lang="en-IE"/>
              <a:t>Hedonic…how? (risky/adventurous, fun, experiential)  </a:t>
            </a:r>
            <a:endParaRPr lang="en-IE">
              <a:cs typeface="Calibri" panose="020F0502020204030204"/>
            </a:endParaRPr>
          </a:p>
          <a:p>
            <a:pPr marL="342900" indent="-342900">
              <a:buFont typeface="Arial" panose="020B0604020202020204" pitchFamily="34" charset="0"/>
              <a:buChar char="•"/>
            </a:pPr>
            <a:r>
              <a:rPr lang="en-IE"/>
              <a:t>Does your product address senior’s common barriers to innovation and how?</a:t>
            </a:r>
            <a:endParaRPr lang="en-IE">
              <a:cs typeface="Calibri" panose="020F0502020204030204"/>
            </a:endParaRPr>
          </a:p>
          <a:p>
            <a:pPr marL="342900" indent="-342900">
              <a:buFont typeface="Arial" panose="020B0604020202020204" pitchFamily="34" charset="0"/>
              <a:buChar char="•"/>
            </a:pPr>
            <a:r>
              <a:rPr lang="en-IE"/>
              <a:t>Is your target group the active modern seniors or those that are dependent on others?</a:t>
            </a:r>
            <a:endParaRPr lang="en-IE">
              <a:cs typeface="Calibri" panose="020F0502020204030204"/>
            </a:endParaRPr>
          </a:p>
          <a:p>
            <a:pPr marL="342900" indent="-342900">
              <a:buFont typeface="Arial" panose="020B0604020202020204" pitchFamily="34" charset="0"/>
              <a:buChar char="•"/>
            </a:pPr>
            <a:endParaRPr lang="en-IE"/>
          </a:p>
        </p:txBody>
      </p:sp>
      <p:sp>
        <p:nvSpPr>
          <p:cNvPr id="3" name="Text Placeholder 2">
            <a:extLst>
              <a:ext uri="{FF2B5EF4-FFF2-40B4-BE49-F238E27FC236}">
                <a16:creationId xmlns:a16="http://schemas.microsoft.com/office/drawing/2014/main" id="{60599647-66D3-E478-F78E-F4F322FA06ED}"/>
              </a:ext>
            </a:extLst>
          </p:cNvPr>
          <p:cNvSpPr>
            <a:spLocks noGrp="1"/>
          </p:cNvSpPr>
          <p:nvPr>
            <p:ph type="body" sz="quarter" idx="16"/>
          </p:nvPr>
        </p:nvSpPr>
        <p:spPr/>
        <p:txBody>
          <a:bodyPr>
            <a:normAutofit lnSpcReduction="10000"/>
          </a:bodyPr>
          <a:lstStyle/>
          <a:p>
            <a:r>
              <a:rPr lang="en-IE"/>
              <a:t>EXERCISE FOR LEARNERS: </a:t>
            </a:r>
          </a:p>
        </p:txBody>
      </p:sp>
      <p:grpSp>
        <p:nvGrpSpPr>
          <p:cNvPr id="4" name="Google Shape;518;p39">
            <a:extLst>
              <a:ext uri="{FF2B5EF4-FFF2-40B4-BE49-F238E27FC236}">
                <a16:creationId xmlns:a16="http://schemas.microsoft.com/office/drawing/2014/main" id="{DCACF9CE-8D2E-95FE-99ED-BD7D18E704B5}"/>
              </a:ext>
            </a:extLst>
          </p:cNvPr>
          <p:cNvGrpSpPr/>
          <p:nvPr/>
        </p:nvGrpSpPr>
        <p:grpSpPr>
          <a:xfrm>
            <a:off x="10178922" y="575716"/>
            <a:ext cx="1006182" cy="894050"/>
            <a:chOff x="1923675" y="1633650"/>
            <a:chExt cx="436000" cy="435975"/>
          </a:xfrm>
          <a:solidFill>
            <a:srgbClr val="85D2E1"/>
          </a:solidFill>
        </p:grpSpPr>
        <p:sp>
          <p:nvSpPr>
            <p:cNvPr id="5" name="Google Shape;519;p39">
              <a:extLst>
                <a:ext uri="{FF2B5EF4-FFF2-40B4-BE49-F238E27FC236}">
                  <a16:creationId xmlns:a16="http://schemas.microsoft.com/office/drawing/2014/main" id="{64A14305-1F10-AFCF-18E0-6252108B2B6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50BDA3E6-B84B-7E53-1B21-46B0E35685A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C9789221-3D6B-E971-CE91-849F649E7E6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BC887D43-9E2B-1A82-11E2-2D7D3164B12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7814D1F5-72A2-7426-4BDB-F4C976E758D0}"/>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795BC7E9-33B8-3485-20A4-7CFB3C63D6FF}"/>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219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3306222"/>
          </a:xfrm>
        </p:spPr>
        <p:txBody>
          <a:bodyPr vert="horz" lIns="91440" tIns="45720" rIns="91440" bIns="45720" rtlCol="0" anchor="t">
            <a:normAutofit/>
          </a:bodyPr>
          <a:lstStyle/>
          <a:p>
            <a:r>
              <a:rPr lang="en-IE"/>
              <a:t>Business Model – </a:t>
            </a:r>
            <a:br>
              <a:rPr lang="en-IE"/>
            </a:br>
            <a:r>
              <a:rPr lang="en-US"/>
              <a:t>Bringing Innovation and Functionality Together</a:t>
            </a:r>
            <a:endParaRPr lang="en-IE"/>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2</a:t>
            </a:r>
            <a:endParaRPr lang="en-IE" b="1"/>
          </a:p>
        </p:txBody>
      </p:sp>
    </p:spTree>
    <p:extLst>
      <p:ext uri="{BB962C8B-B14F-4D97-AF65-F5344CB8AC3E}">
        <p14:creationId xmlns:p14="http://schemas.microsoft.com/office/powerpoint/2010/main" val="414570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agram, text, whiteboard&#10;&#10;Description automatically generated">
            <a:extLst>
              <a:ext uri="{FF2B5EF4-FFF2-40B4-BE49-F238E27FC236}">
                <a16:creationId xmlns:a16="http://schemas.microsoft.com/office/drawing/2014/main" id="{09689F7C-9F73-A3B1-A167-53E87827DA1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59"/>
          <a:stretch/>
        </p:blipFill>
        <p:spPr>
          <a:xfrm>
            <a:off x="247650" y="1587500"/>
            <a:ext cx="11696699" cy="4699000"/>
          </a:xfrm>
        </p:spPr>
      </p:pic>
      <p:sp>
        <p:nvSpPr>
          <p:cNvPr id="3" name="Text Placeholder 2">
            <a:extLst>
              <a:ext uri="{FF2B5EF4-FFF2-40B4-BE49-F238E27FC236}">
                <a16:creationId xmlns:a16="http://schemas.microsoft.com/office/drawing/2014/main" id="{B2996017-4B65-4CD9-E91B-0C3215D5E5EA}"/>
              </a:ext>
            </a:extLst>
          </p:cNvPr>
          <p:cNvSpPr>
            <a:spLocks noGrp="1"/>
          </p:cNvSpPr>
          <p:nvPr>
            <p:ph type="body" sz="quarter" idx="18"/>
          </p:nvPr>
        </p:nvSpPr>
        <p:spPr/>
        <p:txBody>
          <a:bodyPr/>
          <a:lstStyle/>
          <a:p>
            <a:r>
              <a:rPr lang="en-US" b="0" i="0">
                <a:effectLst/>
              </a:rPr>
              <a:t>It is a tool that consists of a </a:t>
            </a:r>
            <a:r>
              <a:rPr lang="en-US" b="1" i="0">
                <a:effectLst/>
              </a:rPr>
              <a:t>plan</a:t>
            </a:r>
            <a:r>
              <a:rPr lang="en-US" b="0" i="0">
                <a:effectLst/>
              </a:rPr>
              <a:t> used to </a:t>
            </a:r>
            <a:r>
              <a:rPr lang="en-US" b="1" i="0" err="1">
                <a:effectLst/>
              </a:rPr>
              <a:t>organise</a:t>
            </a:r>
            <a:r>
              <a:rPr lang="en-US" b="0" i="0">
                <a:effectLst/>
              </a:rPr>
              <a:t> the various resources and key parts of a business.</a:t>
            </a:r>
            <a:endParaRPr lang="en-IE"/>
          </a:p>
        </p:txBody>
      </p:sp>
      <p:sp>
        <p:nvSpPr>
          <p:cNvPr id="4" name="Text Placeholder 3">
            <a:extLst>
              <a:ext uri="{FF2B5EF4-FFF2-40B4-BE49-F238E27FC236}">
                <a16:creationId xmlns:a16="http://schemas.microsoft.com/office/drawing/2014/main" id="{58D52A52-BC1E-E0FE-8F5B-E83488FD7DF6}"/>
              </a:ext>
            </a:extLst>
          </p:cNvPr>
          <p:cNvSpPr>
            <a:spLocks noGrp="1"/>
          </p:cNvSpPr>
          <p:nvPr>
            <p:ph type="body" sz="quarter" idx="16"/>
          </p:nvPr>
        </p:nvSpPr>
        <p:spPr>
          <a:xfrm>
            <a:off x="1" y="286871"/>
            <a:ext cx="7664824" cy="739649"/>
          </a:xfrm>
          <a:solidFill>
            <a:srgbClr val="85D2E1"/>
          </a:solidFill>
        </p:spPr>
        <p:txBody>
          <a:bodyPr anchor="ctr">
            <a:normAutofit/>
          </a:bodyPr>
          <a:lstStyle/>
          <a:p>
            <a:r>
              <a:rPr lang="en-IE"/>
              <a:t>	What is a Business Model?</a:t>
            </a:r>
          </a:p>
        </p:txBody>
      </p:sp>
    </p:spTree>
    <p:extLst>
      <p:ext uri="{BB962C8B-B14F-4D97-AF65-F5344CB8AC3E}">
        <p14:creationId xmlns:p14="http://schemas.microsoft.com/office/powerpoint/2010/main" val="75130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8111F-64E2-828C-229C-0843EF273782}"/>
              </a:ext>
            </a:extLst>
          </p:cNvPr>
          <p:cNvSpPr>
            <a:spLocks noGrp="1"/>
          </p:cNvSpPr>
          <p:nvPr>
            <p:ph type="body" sz="quarter" idx="18"/>
          </p:nvPr>
        </p:nvSpPr>
        <p:spPr>
          <a:xfrm>
            <a:off x="555812" y="1757011"/>
            <a:ext cx="5540188" cy="4070048"/>
          </a:xfrm>
        </p:spPr>
        <p:txBody>
          <a:bodyPr/>
          <a:lstStyle/>
          <a:p>
            <a:pPr indent="0"/>
            <a:r>
              <a:rPr lang="en-US"/>
              <a:t>A business plan is a study done to understand the </a:t>
            </a:r>
            <a:r>
              <a:rPr lang="en-US" b="1"/>
              <a:t>viability of a business</a:t>
            </a:r>
            <a:r>
              <a:rPr lang="en-US"/>
              <a:t>, </a:t>
            </a:r>
            <a:r>
              <a:rPr lang="en-US" err="1"/>
              <a:t>analysing</a:t>
            </a:r>
            <a:r>
              <a:rPr lang="en-US"/>
              <a:t> the financial, market, bureaucratic, and other points of view. </a:t>
            </a:r>
          </a:p>
          <a:p>
            <a:pPr indent="0"/>
            <a:r>
              <a:rPr lang="en-US"/>
              <a:t>In short, it is a clear and </a:t>
            </a:r>
            <a:r>
              <a:rPr lang="en-US" err="1"/>
              <a:t>organised</a:t>
            </a:r>
            <a:r>
              <a:rPr lang="en-US"/>
              <a:t> way to project the necessary resources and expected returns for a business. This reduces risks and uncertainties.</a:t>
            </a:r>
            <a:endParaRPr lang="en-IE"/>
          </a:p>
        </p:txBody>
      </p:sp>
      <p:sp>
        <p:nvSpPr>
          <p:cNvPr id="3" name="Text Placeholder 2">
            <a:extLst>
              <a:ext uri="{FF2B5EF4-FFF2-40B4-BE49-F238E27FC236}">
                <a16:creationId xmlns:a16="http://schemas.microsoft.com/office/drawing/2014/main" id="{F0FCCF1E-0B7D-86B6-FB4A-F568CC5A52AF}"/>
              </a:ext>
            </a:extLst>
          </p:cNvPr>
          <p:cNvSpPr>
            <a:spLocks noGrp="1"/>
          </p:cNvSpPr>
          <p:nvPr>
            <p:ph type="body" sz="quarter" idx="16"/>
          </p:nvPr>
        </p:nvSpPr>
        <p:spPr/>
        <p:txBody>
          <a:bodyPr>
            <a:normAutofit lnSpcReduction="10000"/>
          </a:bodyPr>
          <a:lstStyle/>
          <a:p>
            <a:r>
              <a:rPr lang="en-IE"/>
              <a:t>What is a Business Plan?</a:t>
            </a:r>
          </a:p>
        </p:txBody>
      </p:sp>
      <p:pic>
        <p:nvPicPr>
          <p:cNvPr id="6" name="Picture Placeholder 5" descr="Text, letter&#10;&#10;Description automatically generated">
            <a:extLst>
              <a:ext uri="{FF2B5EF4-FFF2-40B4-BE49-F238E27FC236}">
                <a16:creationId xmlns:a16="http://schemas.microsoft.com/office/drawing/2014/main" id="{3845028F-A83A-97BB-57E7-305E66BD17C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392300" y="228600"/>
            <a:ext cx="5564883" cy="5447571"/>
          </a:xfrm>
        </p:spPr>
      </p:pic>
    </p:spTree>
    <p:extLst>
      <p:ext uri="{BB962C8B-B14F-4D97-AF65-F5344CB8AC3E}">
        <p14:creationId xmlns:p14="http://schemas.microsoft.com/office/powerpoint/2010/main" val="57339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hlinkClick r:id="rId2"/>
            <a:extLst>
              <a:ext uri="{FF2B5EF4-FFF2-40B4-BE49-F238E27FC236}">
                <a16:creationId xmlns:a16="http://schemas.microsoft.com/office/drawing/2014/main" id="{B58ADCB8-7E20-C621-E0E5-B959EBB96A7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14D0F8A2-41A4-3E89-3176-7958D5CB73F0}"/>
              </a:ext>
            </a:extLst>
          </p:cNvPr>
          <p:cNvSpPr>
            <a:spLocks noGrp="1"/>
          </p:cNvSpPr>
          <p:nvPr>
            <p:ph type="body" sz="quarter" idx="18"/>
          </p:nvPr>
        </p:nvSpPr>
        <p:spPr>
          <a:xfrm>
            <a:off x="211943" y="3444905"/>
            <a:ext cx="5475179" cy="2233514"/>
          </a:xfrm>
        </p:spPr>
        <p:txBody>
          <a:bodyPr>
            <a:normAutofit/>
          </a:bodyPr>
          <a:lstStyle/>
          <a:p>
            <a:pPr indent="0"/>
            <a:r>
              <a:rPr lang="en-US">
                <a:solidFill>
                  <a:srgbClr val="1188A3"/>
                </a:solidFill>
                <a:hlinkClick r:id="rId4">
                  <a:extLst>
                    <a:ext uri="{A12FA001-AC4F-418D-AE19-62706E023703}">
                      <ahyp:hlinkClr xmlns:ahyp="http://schemas.microsoft.com/office/drawing/2018/hyperlinkcolor" val="tx"/>
                    </a:ext>
                  </a:extLst>
                </a:hlinkClick>
              </a:rPr>
              <a:t>Strategyzer</a:t>
            </a:r>
            <a:r>
              <a:rPr lang="en-US" b="0" i="0">
                <a:effectLst/>
              </a:rPr>
              <a:t> is a complete platform of several methods and tools to </a:t>
            </a:r>
            <a:r>
              <a:rPr lang="en-US"/>
              <a:t>capture your business model approach. </a:t>
            </a:r>
            <a:endParaRPr lang="en-IE"/>
          </a:p>
        </p:txBody>
      </p:sp>
      <p:sp>
        <p:nvSpPr>
          <p:cNvPr id="4" name="Text Placeholder 3">
            <a:extLst>
              <a:ext uri="{FF2B5EF4-FFF2-40B4-BE49-F238E27FC236}">
                <a16:creationId xmlns:a16="http://schemas.microsoft.com/office/drawing/2014/main" id="{028BA1B9-78AD-70AF-2894-1A818F9F46CB}"/>
              </a:ext>
            </a:extLst>
          </p:cNvPr>
          <p:cNvSpPr>
            <a:spLocks noGrp="1"/>
          </p:cNvSpPr>
          <p:nvPr>
            <p:ph type="body" sz="quarter" idx="16"/>
          </p:nvPr>
        </p:nvSpPr>
        <p:spPr>
          <a:xfrm>
            <a:off x="567907" y="410104"/>
            <a:ext cx="6891384" cy="1927411"/>
          </a:xfrm>
        </p:spPr>
        <p:txBody>
          <a:bodyPr>
            <a:normAutofit/>
          </a:bodyPr>
          <a:lstStyle/>
          <a:p>
            <a:r>
              <a:rPr lang="en-IE"/>
              <a:t>Suggested Resources for Creating your Business Model</a:t>
            </a:r>
          </a:p>
        </p:txBody>
      </p:sp>
      <p:sp>
        <p:nvSpPr>
          <p:cNvPr id="6" name="TextBox 5">
            <a:extLst>
              <a:ext uri="{FF2B5EF4-FFF2-40B4-BE49-F238E27FC236}">
                <a16:creationId xmlns:a16="http://schemas.microsoft.com/office/drawing/2014/main" id="{7E2D3B46-E6FC-F917-5594-D629B8257A84}"/>
              </a:ext>
            </a:extLst>
          </p:cNvPr>
          <p:cNvSpPr txBox="1"/>
          <p:nvPr/>
        </p:nvSpPr>
        <p:spPr>
          <a:xfrm>
            <a:off x="261893" y="5318908"/>
            <a:ext cx="6100482" cy="369332"/>
          </a:xfrm>
          <a:prstGeom prst="rect">
            <a:avLst/>
          </a:prstGeom>
          <a:noFill/>
        </p:spPr>
        <p:txBody>
          <a:bodyPr wrap="square">
            <a:spAutoFit/>
          </a:bodyPr>
          <a:lstStyle/>
          <a:p>
            <a:r>
              <a:rPr lang="en-IE">
                <a:solidFill>
                  <a:srgbClr val="1188A3"/>
                </a:solidFill>
              </a:rPr>
              <a:t>https://www.strategyzer.com/resources/canvas-tools-guides</a:t>
            </a:r>
          </a:p>
        </p:txBody>
      </p:sp>
      <p:sp>
        <p:nvSpPr>
          <p:cNvPr id="11" name="Arrow: Right 10">
            <a:extLst>
              <a:ext uri="{FF2B5EF4-FFF2-40B4-BE49-F238E27FC236}">
                <a16:creationId xmlns:a16="http://schemas.microsoft.com/office/drawing/2014/main" id="{5F9E8E65-145F-82A2-5C24-54425C5D9194}"/>
              </a:ext>
            </a:extLst>
          </p:cNvPr>
          <p:cNvSpPr/>
          <p:nvPr/>
        </p:nvSpPr>
        <p:spPr>
          <a:xfrm>
            <a:off x="261893" y="4561662"/>
            <a:ext cx="5925671" cy="80079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0AB2F83C-19A9-341D-7982-C23862D5FDB6}"/>
              </a:ext>
            </a:extLst>
          </p:cNvPr>
          <p:cNvSpPr txBox="1"/>
          <p:nvPr/>
        </p:nvSpPr>
        <p:spPr>
          <a:xfrm>
            <a:off x="376278" y="4777395"/>
            <a:ext cx="5310844" cy="400110"/>
          </a:xfrm>
          <a:prstGeom prst="rect">
            <a:avLst/>
          </a:prstGeom>
          <a:noFill/>
        </p:spPr>
        <p:txBody>
          <a:bodyPr wrap="square">
            <a:spAutoFit/>
          </a:bodyPr>
          <a:lstStyle/>
          <a:p>
            <a:r>
              <a:rPr lang="en-US" sz="2000" b="0" i="0">
                <a:solidFill>
                  <a:srgbClr val="000000"/>
                </a:solidFill>
                <a:effectLst/>
              </a:rPr>
              <a:t>Access </a:t>
            </a:r>
            <a:r>
              <a:rPr lang="en-US" sz="2000">
                <a:solidFill>
                  <a:srgbClr val="000000"/>
                </a:solidFill>
              </a:rPr>
              <a:t>f</a:t>
            </a:r>
            <a:r>
              <a:rPr lang="en-US" sz="2000" b="0" i="0">
                <a:solidFill>
                  <a:srgbClr val="000000"/>
                </a:solidFill>
                <a:effectLst/>
              </a:rPr>
              <a:t>ree content through this link</a:t>
            </a:r>
            <a:endParaRPr lang="en-IE" sz="2000">
              <a:solidFill>
                <a:srgbClr val="000000"/>
              </a:solidFill>
            </a:endParaRPr>
          </a:p>
        </p:txBody>
      </p:sp>
    </p:spTree>
    <p:extLst>
      <p:ext uri="{BB962C8B-B14F-4D97-AF65-F5344CB8AC3E}">
        <p14:creationId xmlns:p14="http://schemas.microsoft.com/office/powerpoint/2010/main" val="25651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nzer cookies with heart shaped cut-outs filled with jam">
            <a:extLst>
              <a:ext uri="{FF2B5EF4-FFF2-40B4-BE49-F238E27FC236}">
                <a16:creationId xmlns:a16="http://schemas.microsoft.com/office/drawing/2014/main" id="{25E2ACC8-20F8-418A-D055-ADE75340536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21E59F9F-D6BB-197E-ADE7-9F7671D91432}"/>
              </a:ext>
            </a:extLst>
          </p:cNvPr>
          <p:cNvSpPr>
            <a:spLocks noGrp="1"/>
          </p:cNvSpPr>
          <p:nvPr>
            <p:ph type="body" sz="quarter" idx="18"/>
          </p:nvPr>
        </p:nvSpPr>
        <p:spPr>
          <a:xfrm>
            <a:off x="3021874" y="3092585"/>
            <a:ext cx="9170126" cy="2014673"/>
          </a:xfrm>
          <a:solidFill>
            <a:srgbClr val="85D2E1"/>
          </a:solidFill>
        </p:spPr>
        <p:txBody>
          <a:bodyPr anchor="ctr">
            <a:noAutofit/>
          </a:bodyPr>
          <a:lstStyle/>
          <a:p>
            <a:endParaRPr lang="en-GB"/>
          </a:p>
          <a:p>
            <a:r>
              <a:rPr lang="en-GB"/>
              <a:t>The senior/silver food market is a </a:t>
            </a:r>
            <a:r>
              <a:rPr lang="en-GB">
                <a:solidFill>
                  <a:srgbClr val="1188A3"/>
                </a:solidFill>
                <a:hlinkClick r:id="rId3">
                  <a:extLst>
                    <a:ext uri="{A12FA001-AC4F-418D-AE19-62706E023703}">
                      <ahyp:hlinkClr xmlns:ahyp="http://schemas.microsoft.com/office/drawing/2018/hyperlinkcolor" val="tx"/>
                    </a:ext>
                  </a:extLst>
                </a:hlinkClick>
              </a:rPr>
              <a:t>highly fragmented yet growing sector</a:t>
            </a:r>
            <a:r>
              <a:rPr lang="en-GB"/>
              <a:t>.                              It deserves more attention since commercialisation for seniors can differ greatly from that for younger counterparts. What should one pay attention to when introducing new products/services to the emerging silver food market?</a:t>
            </a:r>
          </a:p>
          <a:p>
            <a:endParaRPr lang="en-IE"/>
          </a:p>
        </p:txBody>
      </p:sp>
      <p:sp>
        <p:nvSpPr>
          <p:cNvPr id="4" name="Text Placeholder 3">
            <a:extLst>
              <a:ext uri="{FF2B5EF4-FFF2-40B4-BE49-F238E27FC236}">
                <a16:creationId xmlns:a16="http://schemas.microsoft.com/office/drawing/2014/main" id="{C0B3871B-71DA-8BD3-5112-9DE3EDED9E78}"/>
              </a:ext>
            </a:extLst>
          </p:cNvPr>
          <p:cNvSpPr>
            <a:spLocks noGrp="1"/>
          </p:cNvSpPr>
          <p:nvPr>
            <p:ph type="body" sz="quarter" idx="16"/>
          </p:nvPr>
        </p:nvSpPr>
        <p:spPr/>
        <p:txBody>
          <a:bodyPr>
            <a:normAutofit fontScale="92500"/>
          </a:bodyPr>
          <a:lstStyle/>
          <a:p>
            <a:r>
              <a:rPr lang="en-IE"/>
              <a:t>Senior Specific Food Market</a:t>
            </a:r>
          </a:p>
        </p:txBody>
      </p:sp>
    </p:spTree>
    <p:extLst>
      <p:ext uri="{BB962C8B-B14F-4D97-AF65-F5344CB8AC3E}">
        <p14:creationId xmlns:p14="http://schemas.microsoft.com/office/powerpoint/2010/main" val="4015400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42F247-BC05-A297-AF9B-04207AAE7319}"/>
              </a:ext>
            </a:extLst>
          </p:cNvPr>
          <p:cNvSpPr>
            <a:spLocks noGrp="1"/>
          </p:cNvSpPr>
          <p:nvPr>
            <p:ph type="pic" sz="quarter" idx="10"/>
          </p:nvPr>
        </p:nvSpPr>
        <p:spPr/>
      </p:sp>
      <p:sp>
        <p:nvSpPr>
          <p:cNvPr id="3" name="Text Placeholder 2">
            <a:extLst>
              <a:ext uri="{FF2B5EF4-FFF2-40B4-BE49-F238E27FC236}">
                <a16:creationId xmlns:a16="http://schemas.microsoft.com/office/drawing/2014/main" id="{53B42884-03AA-CFFB-8E4B-BE3FAF636A68}"/>
              </a:ext>
            </a:extLst>
          </p:cNvPr>
          <p:cNvSpPr>
            <a:spLocks noGrp="1"/>
          </p:cNvSpPr>
          <p:nvPr>
            <p:ph type="body" sz="quarter" idx="18"/>
          </p:nvPr>
        </p:nvSpPr>
        <p:spPr>
          <a:xfrm>
            <a:off x="436353" y="2859742"/>
            <a:ext cx="5734978" cy="2923050"/>
          </a:xfrm>
          <a:solidFill>
            <a:schemeClr val="bg1"/>
          </a:solidFill>
        </p:spPr>
        <p:txBody>
          <a:bodyPr>
            <a:normAutofit fontScale="92500" lnSpcReduction="10000"/>
          </a:bodyPr>
          <a:lstStyle/>
          <a:p>
            <a:pPr indent="0" algn="l"/>
            <a:r>
              <a:rPr lang="en-US" b="1" i="0">
                <a:effectLst/>
              </a:rPr>
              <a:t>Their Definition:</a:t>
            </a:r>
          </a:p>
          <a:p>
            <a:pPr indent="0" algn="l"/>
            <a:r>
              <a:rPr lang="en-US" b="0" i="0">
                <a:effectLst/>
              </a:rPr>
              <a:t>A business model describes the rationale of how an organization </a:t>
            </a:r>
            <a:r>
              <a:rPr lang="en-US" b="1" i="0">
                <a:effectLst/>
              </a:rPr>
              <a:t>creates, delivers, and captures value. </a:t>
            </a:r>
          </a:p>
          <a:p>
            <a:pPr indent="0" algn="l"/>
            <a:r>
              <a:rPr lang="en-US" b="0" i="0">
                <a:effectLst/>
              </a:rPr>
              <a:t>It can be described through </a:t>
            </a:r>
            <a:r>
              <a:rPr lang="en-US" b="1" i="0">
                <a:effectLst/>
              </a:rPr>
              <a:t>9 building blocks</a:t>
            </a:r>
            <a:r>
              <a:rPr lang="en-US" b="0" i="0">
                <a:effectLst/>
              </a:rPr>
              <a:t>: Customer Segments, Value Propositions, Channels, Customer Relationships, Revenue Streams, Key Resources, Key Activities, Key Partnerships and  Cost Structure.</a:t>
            </a:r>
          </a:p>
          <a:p>
            <a:pPr indent="0"/>
            <a:endParaRPr lang="en-IE"/>
          </a:p>
        </p:txBody>
      </p:sp>
      <p:sp>
        <p:nvSpPr>
          <p:cNvPr id="4" name="Text Placeholder 3">
            <a:extLst>
              <a:ext uri="{FF2B5EF4-FFF2-40B4-BE49-F238E27FC236}">
                <a16:creationId xmlns:a16="http://schemas.microsoft.com/office/drawing/2014/main" id="{73D654CA-B2E7-6C8F-A35D-8378A297ACBD}"/>
              </a:ext>
            </a:extLst>
          </p:cNvPr>
          <p:cNvSpPr>
            <a:spLocks noGrp="1"/>
          </p:cNvSpPr>
          <p:nvPr>
            <p:ph type="body" sz="quarter" idx="16"/>
          </p:nvPr>
        </p:nvSpPr>
        <p:spPr>
          <a:xfrm>
            <a:off x="747201" y="448236"/>
            <a:ext cx="5113283" cy="1201270"/>
          </a:xfrm>
        </p:spPr>
        <p:txBody>
          <a:bodyPr>
            <a:normAutofit/>
          </a:bodyPr>
          <a:lstStyle/>
          <a:p>
            <a:r>
              <a:rPr lang="en-IE" err="1"/>
              <a:t>Strategyzer’s</a:t>
            </a:r>
            <a:r>
              <a:rPr lang="en-IE"/>
              <a:t> </a:t>
            </a:r>
            <a:r>
              <a:rPr lang="en-IE">
                <a:solidFill>
                  <a:srgbClr val="1188A3"/>
                </a:solidFill>
                <a:hlinkClick r:id="rId3">
                  <a:extLst>
                    <a:ext uri="{A12FA001-AC4F-418D-AE19-62706E023703}">
                      <ahyp:hlinkClr xmlns:ahyp="http://schemas.microsoft.com/office/drawing/2018/hyperlinkcolor" val="tx"/>
                    </a:ext>
                  </a:extLst>
                </a:hlinkClick>
              </a:rPr>
              <a:t>Business Model Canvas…</a:t>
            </a:r>
            <a:endParaRPr lang="en-IE">
              <a:solidFill>
                <a:srgbClr val="1188A3"/>
              </a:solidFill>
            </a:endParaRPr>
          </a:p>
        </p:txBody>
      </p:sp>
      <p:pic>
        <p:nvPicPr>
          <p:cNvPr id="5" name="Online Media 4" title="Business Model Canvas Explained">
            <a:hlinkClick r:id="" action="ppaction://media"/>
            <a:extLst>
              <a:ext uri="{FF2B5EF4-FFF2-40B4-BE49-F238E27FC236}">
                <a16:creationId xmlns:a16="http://schemas.microsoft.com/office/drawing/2014/main" id="{79B03AAA-9D65-B48B-2603-9052249EC19C}"/>
              </a:ext>
            </a:extLst>
          </p:cNvPr>
          <p:cNvPicPr>
            <a:picLocks noRot="1" noChangeAspect="1"/>
          </p:cNvPicPr>
          <p:nvPr>
            <a:videoFile r:link="rId1"/>
          </p:nvPr>
        </p:nvPicPr>
        <p:blipFill>
          <a:blip r:embed="rId4"/>
          <a:stretch>
            <a:fillRect/>
          </a:stretch>
        </p:blipFill>
        <p:spPr>
          <a:xfrm>
            <a:off x="6980106" y="1203325"/>
            <a:ext cx="5211894" cy="3978275"/>
          </a:xfrm>
          <a:prstGeom prst="rect">
            <a:avLst/>
          </a:prstGeom>
        </p:spPr>
      </p:pic>
      <p:sp>
        <p:nvSpPr>
          <p:cNvPr id="7" name="TextBox 6">
            <a:extLst>
              <a:ext uri="{FF2B5EF4-FFF2-40B4-BE49-F238E27FC236}">
                <a16:creationId xmlns:a16="http://schemas.microsoft.com/office/drawing/2014/main" id="{C4B99606-28BE-0CA8-9CAF-15C610B77E4B}"/>
              </a:ext>
            </a:extLst>
          </p:cNvPr>
          <p:cNvSpPr txBox="1"/>
          <p:nvPr/>
        </p:nvSpPr>
        <p:spPr>
          <a:xfrm>
            <a:off x="7366000" y="5906851"/>
            <a:ext cx="610048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Business Model Canvas Explained - YouTube</a:t>
            </a:r>
            <a:endParaRPr lang="en-IE">
              <a:solidFill>
                <a:srgbClr val="1188A3"/>
              </a:solidFill>
            </a:endParaRPr>
          </a:p>
        </p:txBody>
      </p:sp>
    </p:spTree>
    <p:extLst>
      <p:ext uri="{BB962C8B-B14F-4D97-AF65-F5344CB8AC3E}">
        <p14:creationId xmlns:p14="http://schemas.microsoft.com/office/powerpoint/2010/main" val="13296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iing, slope&#10;&#10;Description automatically generated">
            <a:extLst>
              <a:ext uri="{FF2B5EF4-FFF2-40B4-BE49-F238E27FC236}">
                <a16:creationId xmlns:a16="http://schemas.microsoft.com/office/drawing/2014/main" id="{9FABD037-2CD3-9232-FC2F-6E2BBF945091}"/>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6914606" y="1585557"/>
            <a:ext cx="5277394" cy="3510583"/>
          </a:xfrm>
        </p:spPr>
      </p:pic>
      <p:sp>
        <p:nvSpPr>
          <p:cNvPr id="3" name="Text Placeholder 2">
            <a:extLst>
              <a:ext uri="{FF2B5EF4-FFF2-40B4-BE49-F238E27FC236}">
                <a16:creationId xmlns:a16="http://schemas.microsoft.com/office/drawing/2014/main" id="{727BF9BB-3963-C003-63E4-93B0950EDF3C}"/>
              </a:ext>
            </a:extLst>
          </p:cNvPr>
          <p:cNvSpPr>
            <a:spLocks noGrp="1"/>
          </p:cNvSpPr>
          <p:nvPr>
            <p:ph type="body" sz="quarter" idx="18"/>
          </p:nvPr>
        </p:nvSpPr>
        <p:spPr>
          <a:xfrm>
            <a:off x="1765852" y="1826250"/>
            <a:ext cx="4846983" cy="3925193"/>
          </a:xfrm>
        </p:spPr>
        <p:txBody>
          <a:bodyPr>
            <a:normAutofit fontScale="92500" lnSpcReduction="10000"/>
          </a:bodyPr>
          <a:lstStyle/>
          <a:p>
            <a:pPr marL="0" indent="0">
              <a:lnSpc>
                <a:spcPct val="100000"/>
              </a:lnSpc>
            </a:pPr>
            <a:r>
              <a:rPr lang="en-US" sz="2800" b="0" i="0">
                <a:effectLst/>
              </a:rPr>
              <a:t>As our population ages, it implies </a:t>
            </a:r>
            <a:r>
              <a:rPr lang="en-US" sz="2800"/>
              <a:t>product or service innovation for the ageing consumers </a:t>
            </a:r>
            <a:r>
              <a:rPr lang="en-US" sz="2800" b="1"/>
              <a:t>should no longer follow the conventional business models</a:t>
            </a:r>
            <a:r>
              <a:rPr lang="en-US" sz="2800"/>
              <a:t>.</a:t>
            </a:r>
          </a:p>
          <a:p>
            <a:pPr marL="0" indent="0">
              <a:lnSpc>
                <a:spcPct val="100000"/>
              </a:lnSpc>
            </a:pPr>
            <a:r>
              <a:rPr lang="en-US" sz="2800"/>
              <a:t>Successful models should cater for ageing consumers’ biological/ physiological and cognitive needs by bringing innovation and functionality together.</a:t>
            </a:r>
            <a:endParaRPr lang="en-GB" sz="2800"/>
          </a:p>
        </p:txBody>
      </p:sp>
      <p:sp>
        <p:nvSpPr>
          <p:cNvPr id="4" name="Text Placeholder 3">
            <a:extLst>
              <a:ext uri="{FF2B5EF4-FFF2-40B4-BE49-F238E27FC236}">
                <a16:creationId xmlns:a16="http://schemas.microsoft.com/office/drawing/2014/main" id="{FBD0F223-F679-D038-1A71-D0EB6553C140}"/>
              </a:ext>
            </a:extLst>
          </p:cNvPr>
          <p:cNvSpPr>
            <a:spLocks noGrp="1"/>
          </p:cNvSpPr>
          <p:nvPr>
            <p:ph type="body" sz="quarter" idx="16"/>
          </p:nvPr>
        </p:nvSpPr>
        <p:spPr>
          <a:xfrm>
            <a:off x="1718561" y="191590"/>
            <a:ext cx="4716425" cy="1211008"/>
          </a:xfrm>
        </p:spPr>
        <p:txBody>
          <a:bodyPr>
            <a:normAutofit/>
          </a:bodyPr>
          <a:lstStyle/>
          <a:p>
            <a:r>
              <a:rPr lang="en-GB"/>
              <a:t>Business Model for Seniors Food Market</a:t>
            </a:r>
          </a:p>
        </p:txBody>
      </p:sp>
      <p:sp>
        <p:nvSpPr>
          <p:cNvPr id="6" name="TextBox 5">
            <a:extLst>
              <a:ext uri="{FF2B5EF4-FFF2-40B4-BE49-F238E27FC236}">
                <a16:creationId xmlns:a16="http://schemas.microsoft.com/office/drawing/2014/main" id="{BD404FE8-0709-3007-013C-CA393FC9848B}"/>
              </a:ext>
            </a:extLst>
          </p:cNvPr>
          <p:cNvSpPr txBox="1"/>
          <p:nvPr/>
        </p:nvSpPr>
        <p:spPr>
          <a:xfrm>
            <a:off x="5573483" y="6077824"/>
            <a:ext cx="861503" cy="369332"/>
          </a:xfrm>
          <a:prstGeom prst="rect">
            <a:avLst/>
          </a:prstGeom>
          <a:noFill/>
        </p:spPr>
        <p:txBody>
          <a:bodyPr wrap="square">
            <a:spAutoFit/>
          </a:bodyPr>
          <a:lstStyle/>
          <a:p>
            <a:r>
              <a:rPr lang="en-GB">
                <a:solidFill>
                  <a:srgbClr val="1188A3"/>
                </a:solidFill>
                <a:hlinkClick r:id="rId4">
                  <a:extLst>
                    <a:ext uri="{A12FA001-AC4F-418D-AE19-62706E023703}">
                      <ahyp:hlinkClr xmlns:ahyp="http://schemas.microsoft.com/office/drawing/2018/hyperlinkcolor" val="tx"/>
                    </a:ext>
                  </a:extLst>
                </a:hlinkClick>
              </a:rPr>
              <a:t>Source</a:t>
            </a:r>
            <a:endParaRPr lang="en-GB">
              <a:solidFill>
                <a:srgbClr val="1188A3"/>
              </a:solidFill>
            </a:endParaRPr>
          </a:p>
        </p:txBody>
      </p:sp>
    </p:spTree>
    <p:extLst>
      <p:ext uri="{BB962C8B-B14F-4D97-AF65-F5344CB8AC3E}">
        <p14:creationId xmlns:p14="http://schemas.microsoft.com/office/powerpoint/2010/main" val="136424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D6EFB-EB83-2877-9717-BEED462AC157}"/>
              </a:ext>
            </a:extLst>
          </p:cNvPr>
          <p:cNvSpPr>
            <a:spLocks noGrp="1"/>
          </p:cNvSpPr>
          <p:nvPr>
            <p:ph type="body" sz="quarter" idx="18"/>
          </p:nvPr>
        </p:nvSpPr>
        <p:spPr/>
        <p:txBody>
          <a:bodyPr>
            <a:normAutofit/>
          </a:bodyPr>
          <a:lstStyle/>
          <a:p>
            <a:pPr indent="0"/>
            <a:r>
              <a:rPr lang="en-US"/>
              <a:t>There are a few unique characteristics of older consumers, such as:</a:t>
            </a:r>
          </a:p>
          <a:p>
            <a:pPr marL="800100" indent="-457200">
              <a:buFont typeface="+mj-lt"/>
              <a:buAutoNum type="alphaLcPeriod"/>
            </a:pPr>
            <a:r>
              <a:rPr lang="en-US"/>
              <a:t>They have a </a:t>
            </a:r>
            <a:r>
              <a:rPr lang="en-US" b="1"/>
              <a:t>strong need for product and service information</a:t>
            </a:r>
          </a:p>
          <a:p>
            <a:pPr marL="800100" indent="-457200">
              <a:buFont typeface="+mj-lt"/>
              <a:buAutoNum type="alphaLcPeriod"/>
            </a:pPr>
            <a:r>
              <a:rPr lang="en-US"/>
              <a:t>They have a stronger need </a:t>
            </a:r>
            <a:r>
              <a:rPr lang="en-US" b="1"/>
              <a:t>not to feel discriminated against </a:t>
            </a:r>
            <a:r>
              <a:rPr lang="en-US"/>
              <a:t>(</a:t>
            </a:r>
            <a:r>
              <a:rPr lang="en-US">
                <a:solidFill>
                  <a:srgbClr val="1188A3"/>
                </a:solidFill>
                <a:hlinkClick r:id="rId2">
                  <a:extLst>
                    <a:ext uri="{A12FA001-AC4F-418D-AE19-62706E023703}">
                      <ahyp:hlinkClr xmlns:ahyp="http://schemas.microsoft.com/office/drawing/2018/hyperlinkcolor" val="tx"/>
                    </a:ext>
                  </a:extLst>
                </a:hlinkClick>
              </a:rPr>
              <a:t>Ahmad 2002</a:t>
            </a:r>
            <a:r>
              <a:rPr lang="en-US"/>
              <a:t>)</a:t>
            </a:r>
          </a:p>
          <a:p>
            <a:pPr marL="800100" indent="-457200">
              <a:buFont typeface="+mj-lt"/>
              <a:buAutoNum type="alphaLcPeriod"/>
            </a:pPr>
            <a:r>
              <a:rPr lang="en-US"/>
              <a:t>They can be divided into </a:t>
            </a:r>
            <a:r>
              <a:rPr lang="en-US" b="1"/>
              <a:t>different market segments</a:t>
            </a:r>
          </a:p>
          <a:p>
            <a:pPr marL="800100" indent="-457200">
              <a:buFont typeface="+mj-lt"/>
              <a:buAutoNum type="alphaLcPeriod"/>
            </a:pPr>
            <a:r>
              <a:rPr lang="en-US"/>
              <a:t>They have </a:t>
            </a:r>
            <a:r>
              <a:rPr lang="en-US" b="1"/>
              <a:t>greater brand loyalty </a:t>
            </a:r>
            <a:r>
              <a:rPr lang="en-US"/>
              <a:t>than younger consumers</a:t>
            </a:r>
          </a:p>
          <a:p>
            <a:pPr marL="800100" indent="-457200">
              <a:buFont typeface="+mj-lt"/>
              <a:buAutoNum type="alphaLcPeriod"/>
            </a:pPr>
            <a:endParaRPr lang="en-US"/>
          </a:p>
          <a:p>
            <a:pPr marL="0" indent="0"/>
            <a:r>
              <a:rPr lang="en-US"/>
              <a:t>In the slides that follow, we will discuss these characteristics and offer examples of business models that target said characteristics.</a:t>
            </a:r>
          </a:p>
          <a:p>
            <a:endParaRPr lang="en-GB"/>
          </a:p>
        </p:txBody>
      </p:sp>
      <p:sp>
        <p:nvSpPr>
          <p:cNvPr id="3" name="Text Placeholder 2">
            <a:extLst>
              <a:ext uri="{FF2B5EF4-FFF2-40B4-BE49-F238E27FC236}">
                <a16:creationId xmlns:a16="http://schemas.microsoft.com/office/drawing/2014/main" id="{216E0BEB-4BAE-7D98-8C50-082EE2EB9BDF}"/>
              </a:ext>
            </a:extLst>
          </p:cNvPr>
          <p:cNvSpPr>
            <a:spLocks noGrp="1"/>
          </p:cNvSpPr>
          <p:nvPr>
            <p:ph type="body" sz="quarter" idx="16"/>
          </p:nvPr>
        </p:nvSpPr>
        <p:spPr>
          <a:xfrm>
            <a:off x="418011" y="435430"/>
            <a:ext cx="11124805" cy="870856"/>
          </a:xfrm>
        </p:spPr>
        <p:txBody>
          <a:bodyPr anchor="ctr">
            <a:normAutofit/>
          </a:bodyPr>
          <a:lstStyle/>
          <a:p>
            <a:r>
              <a:rPr lang="en-US"/>
              <a:t>Unique Characteristics of Seniors as Consumers</a:t>
            </a:r>
            <a:endParaRPr lang="en-GB"/>
          </a:p>
        </p:txBody>
      </p:sp>
    </p:spTree>
    <p:extLst>
      <p:ext uri="{BB962C8B-B14F-4D97-AF65-F5344CB8AC3E}">
        <p14:creationId xmlns:p14="http://schemas.microsoft.com/office/powerpoint/2010/main" val="2422635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515035"/>
            <a:ext cx="5495756" cy="4109680"/>
          </a:xfrm>
        </p:spPr>
        <p:txBody>
          <a:bodyPr>
            <a:normAutofit fontScale="92500" lnSpcReduction="20000"/>
          </a:bodyPr>
          <a:lstStyle/>
          <a:p>
            <a:pPr marL="342900" indent="-342900">
              <a:lnSpc>
                <a:spcPct val="120000"/>
              </a:lnSpc>
              <a:buFont typeface="Arial" panose="020B0604020202020204" pitchFamily="34" charset="0"/>
              <a:buChar char="•"/>
            </a:pPr>
            <a:r>
              <a:rPr lang="en-US"/>
              <a:t>Seniors require different information about health issues.  They are also </a:t>
            </a:r>
            <a:r>
              <a:rPr lang="en-US" b="1"/>
              <a:t>more selective and less impressionable to marketing</a:t>
            </a:r>
            <a:r>
              <a:rPr lang="en-US" b="1">
                <a:solidFill>
                  <a:srgbClr val="1188A3"/>
                </a:solidFill>
              </a:rPr>
              <a:t> </a:t>
            </a:r>
            <a:r>
              <a:rPr lang="en-GB" sz="2400">
                <a:solidFill>
                  <a:srgbClr val="1188A3"/>
                </a:solidFill>
                <a:hlinkClick r:id="rId2">
                  <a:extLst>
                    <a:ext uri="{A12FA001-AC4F-418D-AE19-62706E023703}">
                      <ahyp:hlinkClr xmlns:ahyp="http://schemas.microsoft.com/office/drawing/2018/hyperlinkcolor" val="tx"/>
                    </a:ext>
                  </a:extLst>
                </a:hlinkClick>
              </a:rPr>
              <a:t>(Guido, </a:t>
            </a:r>
            <a:r>
              <a:rPr lang="en-GB" sz="2400" err="1">
                <a:solidFill>
                  <a:srgbClr val="1188A3"/>
                </a:solidFill>
                <a:hlinkClick r:id="rId2">
                  <a:extLst>
                    <a:ext uri="{A12FA001-AC4F-418D-AE19-62706E023703}">
                      <ahyp:hlinkClr xmlns:ahyp="http://schemas.microsoft.com/office/drawing/2018/hyperlinkcolor" val="tx"/>
                    </a:ext>
                  </a:extLst>
                </a:hlinkClick>
              </a:rPr>
              <a:t>Ugolini</a:t>
            </a:r>
            <a:r>
              <a:rPr lang="en-GB" sz="2400">
                <a:solidFill>
                  <a:srgbClr val="1188A3"/>
                </a:solidFill>
                <a:hlinkClick r:id="rId2">
                  <a:extLst>
                    <a:ext uri="{A12FA001-AC4F-418D-AE19-62706E023703}">
                      <ahyp:hlinkClr xmlns:ahyp="http://schemas.microsoft.com/office/drawing/2018/hyperlinkcolor" val="tx"/>
                    </a:ext>
                  </a:extLst>
                </a:hlinkClick>
              </a:rPr>
              <a:t> &amp; </a:t>
            </a:r>
            <a:r>
              <a:rPr lang="en-GB" sz="2400" err="1">
                <a:solidFill>
                  <a:srgbClr val="1188A3"/>
                </a:solidFill>
                <a:hlinkClick r:id="rId2">
                  <a:extLst>
                    <a:ext uri="{A12FA001-AC4F-418D-AE19-62706E023703}">
                      <ahyp:hlinkClr xmlns:ahyp="http://schemas.microsoft.com/office/drawing/2018/hyperlinkcolor" val="tx"/>
                    </a:ext>
                  </a:extLst>
                </a:hlinkClick>
              </a:rPr>
              <a:t>Sestino</a:t>
            </a:r>
            <a:r>
              <a:rPr lang="en-GB">
                <a:solidFill>
                  <a:srgbClr val="1188A3"/>
                </a:solidFill>
                <a:hlinkClick r:id="rId2">
                  <a:extLst>
                    <a:ext uri="{A12FA001-AC4F-418D-AE19-62706E023703}">
                      <ahyp:hlinkClr xmlns:ahyp="http://schemas.microsoft.com/office/drawing/2018/hyperlinkcolor" val="tx"/>
                    </a:ext>
                  </a:extLst>
                </a:hlinkClick>
              </a:rPr>
              <a:t>, </a:t>
            </a:r>
            <a:r>
              <a:rPr lang="en-GB" sz="2400">
                <a:solidFill>
                  <a:srgbClr val="1188A3"/>
                </a:solidFill>
                <a:hlinkClick r:id="rId2">
                  <a:extLst>
                    <a:ext uri="{A12FA001-AC4F-418D-AE19-62706E023703}">
                      <ahyp:hlinkClr xmlns:ahyp="http://schemas.microsoft.com/office/drawing/2018/hyperlinkcolor" val="tx"/>
                    </a:ext>
                  </a:extLst>
                </a:hlinkClick>
              </a:rPr>
              <a:t>2022) </a:t>
            </a:r>
            <a:r>
              <a:rPr lang="en-US"/>
              <a:t>since they are aware of things that preclude them from continuing their active lifestyle. </a:t>
            </a:r>
          </a:p>
          <a:p>
            <a:pPr marL="342900" indent="-342900">
              <a:lnSpc>
                <a:spcPct val="120000"/>
              </a:lnSpc>
              <a:buFont typeface="Arial" panose="020B0604020202020204" pitchFamily="34" charset="0"/>
              <a:buChar char="•"/>
            </a:pPr>
            <a:r>
              <a:rPr lang="en-US"/>
              <a:t>Hence, to gain their trust, businesses can focus on </a:t>
            </a:r>
            <a:r>
              <a:rPr lang="en-US" b="1"/>
              <a:t>how the food product or service will improve their health and quality of life</a:t>
            </a:r>
            <a:r>
              <a:rPr lang="en-US"/>
              <a:t>.</a:t>
            </a:r>
            <a:br>
              <a:rPr lang="en-US"/>
            </a:br>
            <a:endParaRPr lang="en-GB"/>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228600"/>
            <a:ext cx="5085159" cy="1196789"/>
          </a:xfrm>
        </p:spPr>
        <p:txBody>
          <a:bodyPr>
            <a:normAutofit/>
          </a:bodyPr>
          <a:lstStyle/>
          <a:p>
            <a:r>
              <a:rPr lang="en-GB"/>
              <a:t>a) </a:t>
            </a:r>
            <a:r>
              <a:rPr lang="en-US"/>
              <a:t>Product and Service Information</a:t>
            </a:r>
            <a:endParaRPr lang="en-GB"/>
          </a:p>
        </p:txBody>
      </p:sp>
      <p:pic>
        <p:nvPicPr>
          <p:cNvPr id="3" name="Picture Placeholder 2" descr="A picture containing text, person, person, scene&#10;&#10;Description automatically generated">
            <a:extLst>
              <a:ext uri="{FF2B5EF4-FFF2-40B4-BE49-F238E27FC236}">
                <a16:creationId xmlns:a16="http://schemas.microsoft.com/office/drawing/2014/main" id="{602145E7-3432-1BA2-C581-CE717713ADE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81CDF172-3A38-1EDB-A2E3-19A7341720F5}"/>
              </a:ext>
            </a:extLst>
          </p:cNvPr>
          <p:cNvSpPr txBox="1"/>
          <p:nvPr/>
        </p:nvSpPr>
        <p:spPr>
          <a:xfrm>
            <a:off x="183776" y="6526030"/>
            <a:ext cx="6194612" cy="307777"/>
          </a:xfrm>
          <a:prstGeom prst="rect">
            <a:avLst/>
          </a:prstGeom>
          <a:noFill/>
        </p:spPr>
        <p:txBody>
          <a:bodyPr wrap="square">
            <a:spAutoFit/>
          </a:bodyPr>
          <a:lstStyle/>
          <a:p>
            <a:r>
              <a:rPr lang="en-GB" sz="1400"/>
              <a:t>Source:</a:t>
            </a:r>
          </a:p>
        </p:txBody>
      </p:sp>
    </p:spTree>
    <p:extLst>
      <p:ext uri="{BB962C8B-B14F-4D97-AF65-F5344CB8AC3E}">
        <p14:creationId xmlns:p14="http://schemas.microsoft.com/office/powerpoint/2010/main" val="326510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577788" y="1281954"/>
            <a:ext cx="5181600" cy="5405718"/>
          </a:xfrm>
        </p:spPr>
        <p:txBody>
          <a:bodyPr vert="horz" lIns="91440" tIns="45720" rIns="91440" bIns="45720" rtlCol="0" anchor="t">
            <a:noAutofit/>
          </a:bodyPr>
          <a:lstStyle/>
          <a:p>
            <a:pPr marL="0" indent="0">
              <a:lnSpc>
                <a:spcPct val="120000"/>
              </a:lnSpc>
            </a:pPr>
            <a:r>
              <a:rPr lang="en-US" sz="2000">
                <a:solidFill>
                  <a:srgbClr val="1188A3"/>
                </a:solidFill>
                <a:hlinkClick r:id="rId3">
                  <a:extLst>
                    <a:ext uri="{A12FA001-AC4F-418D-AE19-62706E023703}">
                      <ahyp:hlinkClr xmlns:ahyp="http://schemas.microsoft.com/office/drawing/2018/hyperlinkcolor" val="tx"/>
                    </a:ext>
                  </a:extLst>
                </a:hlinkClick>
              </a:rPr>
              <a:t>G-Nutrition</a:t>
            </a:r>
            <a:r>
              <a:rPr lang="en-US" sz="2000">
                <a:solidFill>
                  <a:srgbClr val="1188A3"/>
                </a:solidFill>
              </a:rPr>
              <a:t> </a:t>
            </a:r>
            <a:r>
              <a:rPr lang="en-US" sz="2000"/>
              <a:t>is a protein-enriched and vitamin-fortified wheat-flour bun, developed by the French </a:t>
            </a:r>
            <a:r>
              <a:rPr lang="en-US" sz="2000" i="1" err="1"/>
              <a:t>Cerelab</a:t>
            </a:r>
            <a:r>
              <a:rPr lang="en-US" sz="2000"/>
              <a:t> laboratories in partnership with </a:t>
            </a:r>
            <a:r>
              <a:rPr lang="en-US" sz="2000" i="1" err="1"/>
              <a:t>Nutrisens</a:t>
            </a:r>
            <a:r>
              <a:rPr lang="en-US" sz="2000"/>
              <a:t>. </a:t>
            </a:r>
          </a:p>
          <a:p>
            <a:pPr marL="0" indent="0">
              <a:lnSpc>
                <a:spcPct val="120000"/>
              </a:lnSpc>
            </a:pPr>
            <a:r>
              <a:rPr lang="en-US" sz="2000"/>
              <a:t>Apart from meeting seniors’ </a:t>
            </a:r>
            <a:r>
              <a:rPr lang="en-US" sz="2000" b="1"/>
              <a:t>nutritional needs</a:t>
            </a:r>
            <a:r>
              <a:rPr lang="en-US" sz="2000"/>
              <a:t>, they are also perfectly adapted to their </a:t>
            </a:r>
            <a:r>
              <a:rPr lang="en-US" sz="2000" b="1"/>
              <a:t>taste preferences and eating abilities</a:t>
            </a:r>
            <a:r>
              <a:rPr lang="en-US" sz="2000"/>
              <a:t>. The product has been shown to improve the health of malnourished residents in nursing homes better than the typical combination of breakfast and supplements.</a:t>
            </a:r>
            <a:endParaRPr lang="en-US" sz="2000">
              <a:cs typeface="Calibri"/>
            </a:endParaRPr>
          </a:p>
          <a:p>
            <a:pPr marL="0" indent="0">
              <a:lnSpc>
                <a:spcPct val="120000"/>
              </a:lnSpc>
            </a:pPr>
            <a:r>
              <a:rPr lang="en-US" sz="2000"/>
              <a:t>In recognition of its impact on the health of older adults, it became the first daily food product refundable by French Social Security in 2018.</a:t>
            </a:r>
            <a:endParaRPr lang="en-GB" sz="2000"/>
          </a:p>
        </p:txBody>
      </p:sp>
      <p:pic>
        <p:nvPicPr>
          <p:cNvPr id="12" name="Picture Placeholder 11">
            <a:extLst>
              <a:ext uri="{FF2B5EF4-FFF2-40B4-BE49-F238E27FC236}">
                <a16:creationId xmlns:a16="http://schemas.microsoft.com/office/drawing/2014/main" id="{B6961F7A-2C9A-FA30-44EF-98C56B8B156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851650" y="228600"/>
            <a:ext cx="5105400" cy="6362700"/>
          </a:xfrm>
          <a:prstGeom prst="rect">
            <a:avLst/>
          </a:prstGeom>
        </p:spPr>
      </p:pic>
      <p:sp>
        <p:nvSpPr>
          <p:cNvPr id="13" name="Text Placeholder 2">
            <a:extLst>
              <a:ext uri="{FF2B5EF4-FFF2-40B4-BE49-F238E27FC236}">
                <a16:creationId xmlns:a16="http://schemas.microsoft.com/office/drawing/2014/main" id="{3200CC14-D8B0-452D-4A7F-521AA50B9714}"/>
              </a:ext>
            </a:extLst>
          </p:cNvPr>
          <p:cNvSpPr txBox="1">
            <a:spLocks/>
          </p:cNvSpPr>
          <p:nvPr/>
        </p:nvSpPr>
        <p:spPr>
          <a:xfrm>
            <a:off x="693930" y="228600"/>
            <a:ext cx="3815317" cy="914401"/>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137" y="5741251"/>
            <a:ext cx="4716425" cy="582221"/>
          </a:xfrm>
          <a:solidFill>
            <a:srgbClr val="85D2E1"/>
          </a:solidFill>
        </p:spPr>
        <p:txBody>
          <a:bodyPr anchor="ctr">
            <a:normAutofit fontScale="77500" lnSpcReduction="20000"/>
          </a:bodyPr>
          <a:lstStyle/>
          <a:p>
            <a:r>
              <a:rPr lang="en-GB" b="1" err="1"/>
              <a:t>Cerelab’s</a:t>
            </a:r>
            <a:r>
              <a:rPr lang="en-GB" b="1"/>
              <a:t>  G-Nutrition Brioche</a:t>
            </a:r>
          </a:p>
        </p:txBody>
      </p:sp>
    </p:spTree>
    <p:extLst>
      <p:ext uri="{BB962C8B-B14F-4D97-AF65-F5344CB8AC3E}">
        <p14:creationId xmlns:p14="http://schemas.microsoft.com/office/powerpoint/2010/main" val="212905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734715" y="1730189"/>
            <a:ext cx="5225960" cy="4231341"/>
          </a:xfrm>
        </p:spPr>
        <p:txBody>
          <a:bodyPr>
            <a:normAutofit/>
          </a:bodyPr>
          <a:lstStyle/>
          <a:p>
            <a:pPr marL="0" indent="0"/>
            <a:r>
              <a:rPr lang="en-GB" b="1"/>
              <a:t>Seniors do not appreciate being discriminated against due to their age.</a:t>
            </a:r>
          </a:p>
          <a:p>
            <a:pPr marL="0" indent="0"/>
            <a:r>
              <a:rPr lang="en-GB"/>
              <a:t>Therefore, help them overcome the taboo of being old (</a:t>
            </a:r>
            <a:r>
              <a:rPr lang="en-GB">
                <a:solidFill>
                  <a:srgbClr val="1188A3"/>
                </a:solidFill>
                <a:hlinkClick r:id="rId2">
                  <a:extLst>
                    <a:ext uri="{A12FA001-AC4F-418D-AE19-62706E023703}">
                      <ahyp:hlinkClr xmlns:ahyp="http://schemas.microsoft.com/office/drawing/2018/hyperlinkcolor" val="tx"/>
                    </a:ext>
                  </a:extLst>
                </a:hlinkClick>
              </a:rPr>
              <a:t>Food Navigator, 2015</a:t>
            </a:r>
            <a:r>
              <a:rPr lang="en-GB"/>
              <a:t>) by </a:t>
            </a:r>
            <a:r>
              <a:rPr lang="en-GB" b="1"/>
              <a:t>focusing on their values, lifestyles, and user experiences </a:t>
            </a:r>
            <a:r>
              <a:rPr lang="en-GB"/>
              <a:t>rather than relating it specifically to age </a:t>
            </a:r>
            <a:r>
              <a:rPr lang="en-GB">
                <a:solidFill>
                  <a:srgbClr val="1188A3"/>
                </a:solidFill>
                <a:hlinkClick r:id="rId3">
                  <a:extLst>
                    <a:ext uri="{A12FA001-AC4F-418D-AE19-62706E023703}">
                      <ahyp:hlinkClr xmlns:ahyp="http://schemas.microsoft.com/office/drawing/2018/hyperlinkcolor" val="tx"/>
                    </a:ext>
                  </a:extLst>
                </a:hlinkClick>
              </a:rPr>
              <a:t>(Digital Media Team, 2022)</a:t>
            </a:r>
            <a:r>
              <a:rPr lang="en-GB">
                <a:solidFill>
                  <a:srgbClr val="1188A3"/>
                </a:solidFill>
              </a:rPr>
              <a:t>.</a:t>
            </a: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vert="horz" lIns="91440" tIns="45720" rIns="91440" bIns="45720" rtlCol="0" anchor="t">
            <a:normAutofit/>
          </a:bodyPr>
          <a:lstStyle/>
          <a:p>
            <a:r>
              <a:rPr lang="en-US"/>
              <a:t>b) Be Age-Neutral</a:t>
            </a:r>
            <a:endParaRPr lang="en-GB"/>
          </a:p>
        </p:txBody>
      </p:sp>
      <p:pic>
        <p:nvPicPr>
          <p:cNvPr id="3" name="Picture Placeholder 2" descr="A group of people walking&#10;&#10;Description automatically generated with medium confidence">
            <a:extLst>
              <a:ext uri="{FF2B5EF4-FFF2-40B4-BE49-F238E27FC236}">
                <a16:creationId xmlns:a16="http://schemas.microsoft.com/office/drawing/2014/main" id="{B8E50EF1-471C-AC27-0233-B2994029461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8598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68DF7F-6DD2-4DAB-BB56-8C05B7BE7475}"/>
              </a:ext>
            </a:extLst>
          </p:cNvPr>
          <p:cNvSpPr>
            <a:spLocks noGrp="1"/>
          </p:cNvSpPr>
          <p:nvPr>
            <p:ph type="body" sz="quarter" idx="18"/>
          </p:nvPr>
        </p:nvSpPr>
        <p:spPr>
          <a:xfrm>
            <a:off x="734714" y="1488141"/>
            <a:ext cx="5459897" cy="4136574"/>
          </a:xfrm>
        </p:spPr>
        <p:txBody>
          <a:bodyPr>
            <a:normAutofit lnSpcReduction="10000"/>
          </a:bodyPr>
          <a:lstStyle/>
          <a:p>
            <a:pPr marL="342900" indent="-342900">
              <a:buFont typeface="Arial" panose="020B0604020202020204" pitchFamily="34" charset="0"/>
              <a:buChar char="•"/>
            </a:pPr>
            <a:r>
              <a:rPr lang="en-US"/>
              <a:t>As discussed in Module 3, the ‘senior market’ has long been regarded as a </a:t>
            </a:r>
            <a:r>
              <a:rPr lang="en-US" b="1"/>
              <a:t>heterogeneous</a:t>
            </a:r>
            <a:r>
              <a:rPr lang="en-US"/>
              <a:t> segment</a:t>
            </a:r>
          </a:p>
          <a:p>
            <a:pPr marL="342900" indent="-342900">
              <a:buFont typeface="Arial" panose="020B0604020202020204" pitchFamily="34" charset="0"/>
              <a:buChar char="•"/>
            </a:pPr>
            <a:r>
              <a:rPr lang="en-US"/>
              <a:t>This diversity is due to the </a:t>
            </a:r>
            <a:r>
              <a:rPr lang="en-US" b="1"/>
              <a:t>multidimensionality of the ageing process</a:t>
            </a:r>
            <a:r>
              <a:rPr lang="en-US"/>
              <a:t>, whereby individuals age in various ways and at different rates. </a:t>
            </a:r>
            <a:r>
              <a:rPr lang="en-GB"/>
              <a:t>As a result, different market segmentation strategies are required</a:t>
            </a:r>
          </a:p>
          <a:p>
            <a:pPr marL="0" indent="0"/>
            <a:r>
              <a:rPr lang="en-GB" b="1"/>
              <a:t>Useful business models:</a:t>
            </a:r>
          </a:p>
          <a:p>
            <a:pPr marL="342900" indent="-342900">
              <a:buFont typeface="Arial" panose="020B0604020202020204" pitchFamily="34" charset="0"/>
              <a:buChar char="•"/>
            </a:pPr>
            <a:r>
              <a:rPr lang="en-GB" b="1"/>
              <a:t>User-designed </a:t>
            </a:r>
          </a:p>
          <a:p>
            <a:pPr marL="342900" indent="-342900">
              <a:buFont typeface="Arial" panose="020B0604020202020204" pitchFamily="34" charset="0"/>
              <a:buChar char="•"/>
            </a:pPr>
            <a:r>
              <a:rPr lang="en-GB" b="1"/>
              <a:t>Mass-customisation/personalisation</a:t>
            </a:r>
          </a:p>
          <a:p>
            <a:pPr marL="342900" indent="-342900">
              <a:buFont typeface="Arial" panose="020B0604020202020204" pitchFamily="34" charset="0"/>
              <a:buChar char="•"/>
            </a:pPr>
            <a:endParaRPr lang="en-GB"/>
          </a:p>
        </p:txBody>
      </p:sp>
      <p:sp>
        <p:nvSpPr>
          <p:cNvPr id="3" name="Text Placeholder 2">
            <a:extLst>
              <a:ext uri="{FF2B5EF4-FFF2-40B4-BE49-F238E27FC236}">
                <a16:creationId xmlns:a16="http://schemas.microsoft.com/office/drawing/2014/main" id="{C0ADB638-E7E6-44E7-8AFB-64E32DAE206D}"/>
              </a:ext>
            </a:extLst>
          </p:cNvPr>
          <p:cNvSpPr>
            <a:spLocks noGrp="1"/>
          </p:cNvSpPr>
          <p:nvPr>
            <p:ph type="body" sz="quarter" idx="16"/>
          </p:nvPr>
        </p:nvSpPr>
        <p:spPr/>
        <p:txBody>
          <a:bodyPr>
            <a:normAutofit lnSpcReduction="10000"/>
          </a:bodyPr>
          <a:lstStyle/>
          <a:p>
            <a:r>
              <a:rPr lang="en-GB"/>
              <a:t>c) Market Segmentation</a:t>
            </a:r>
          </a:p>
        </p:txBody>
      </p:sp>
      <p:pic>
        <p:nvPicPr>
          <p:cNvPr id="27" name="Picture Placeholder 10" descr="Old man shopping at grocery">
            <a:extLst>
              <a:ext uri="{FF2B5EF4-FFF2-40B4-BE49-F238E27FC236}">
                <a16:creationId xmlns:a16="http://schemas.microsoft.com/office/drawing/2014/main" id="{17261FB2-DD3D-871C-9B70-ACB21A5AB05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47650"/>
            <a:ext cx="5105121" cy="6362700"/>
          </a:xfrm>
        </p:spPr>
      </p:pic>
    </p:spTree>
    <p:extLst>
      <p:ext uri="{BB962C8B-B14F-4D97-AF65-F5344CB8AC3E}">
        <p14:creationId xmlns:p14="http://schemas.microsoft.com/office/powerpoint/2010/main" val="336521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person sitting at a desk with a computer and papers&#10;&#10;Description automatically generated with low confidence">
            <a:extLst>
              <a:ext uri="{FF2B5EF4-FFF2-40B4-BE49-F238E27FC236}">
                <a16:creationId xmlns:a16="http://schemas.microsoft.com/office/drawing/2014/main" id="{253DCC95-9523-E4B4-E87D-2AE35DA5E7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Placeholder 2" descr="A group of people posing for a photo&#10;&#10;Description automatically generated with medium confidence">
            <a:extLst>
              <a:ext uri="{FF2B5EF4-FFF2-40B4-BE49-F238E27FC236}">
                <a16:creationId xmlns:a16="http://schemas.microsoft.com/office/drawing/2014/main" id="{B2B0D914-AEDD-6FB2-DF83-EFE915B799A5}"/>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erson looking at a computer&#10;&#10;Description automatically generated with medium confidence">
            <a:extLst>
              <a:ext uri="{FF2B5EF4-FFF2-40B4-BE49-F238E27FC236}">
                <a16:creationId xmlns:a16="http://schemas.microsoft.com/office/drawing/2014/main" id="{016644B3-3CA3-F3BB-4EDD-6E991760D8E2}"/>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5" name="Picture Placeholder 24" descr="A group of people looking at a phone&#10;&#10;Description automatically generated with medium confidence">
            <a:extLst>
              <a:ext uri="{FF2B5EF4-FFF2-40B4-BE49-F238E27FC236}">
                <a16:creationId xmlns:a16="http://schemas.microsoft.com/office/drawing/2014/main" id="{534F8470-A34E-24BB-9AB4-5BFE9EDB8C35}"/>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15DFA49F-77D1-1E94-74EB-944F8D3FBE82}"/>
              </a:ext>
            </a:extLst>
          </p:cNvPr>
          <p:cNvSpPr>
            <a:spLocks noGrp="1"/>
          </p:cNvSpPr>
          <p:nvPr>
            <p:ph type="body" sz="quarter" idx="18"/>
          </p:nvPr>
        </p:nvSpPr>
        <p:spPr>
          <a:xfrm>
            <a:off x="753035" y="4462702"/>
            <a:ext cx="2401207" cy="2062860"/>
          </a:xfrm>
        </p:spPr>
        <p:txBody>
          <a:bodyPr>
            <a:noAutofit/>
          </a:bodyPr>
          <a:lstStyle/>
          <a:p>
            <a:pPr marL="285750" indent="-285750">
              <a:buFont typeface="Arial" panose="020B0604020202020204" pitchFamily="34" charset="0"/>
              <a:buChar char="•"/>
            </a:pPr>
            <a:r>
              <a:rPr lang="en-GB" sz="1600"/>
              <a:t>Planning for retirement</a:t>
            </a:r>
          </a:p>
          <a:p>
            <a:pPr marL="285750" indent="-285750">
              <a:buFont typeface="Arial" panose="020B0604020202020204" pitchFamily="34" charset="0"/>
              <a:buChar char="•"/>
            </a:pPr>
            <a:r>
              <a:rPr lang="en-US" sz="1600"/>
              <a:t>Younger spouses (ages 45-54) are often ready to make financial changes and pre-retirement decisions</a:t>
            </a:r>
            <a:endParaRPr lang="en-GB" sz="1600"/>
          </a:p>
        </p:txBody>
      </p:sp>
      <p:sp>
        <p:nvSpPr>
          <p:cNvPr id="9" name="Text Placeholder 8">
            <a:extLst>
              <a:ext uri="{FF2B5EF4-FFF2-40B4-BE49-F238E27FC236}">
                <a16:creationId xmlns:a16="http://schemas.microsoft.com/office/drawing/2014/main" id="{AE387483-3284-A969-9D16-84772FAF5955}"/>
              </a:ext>
            </a:extLst>
          </p:cNvPr>
          <p:cNvSpPr>
            <a:spLocks noGrp="1"/>
          </p:cNvSpPr>
          <p:nvPr>
            <p:ph type="body" sz="quarter" idx="16"/>
          </p:nvPr>
        </p:nvSpPr>
        <p:spPr/>
        <p:txBody>
          <a:bodyPr>
            <a:normAutofit/>
          </a:bodyPr>
          <a:lstStyle/>
          <a:p>
            <a:r>
              <a:rPr lang="en-GB" sz="1600" b="1"/>
              <a:t>Pre-Retirees (Age 50-65) </a:t>
            </a:r>
          </a:p>
        </p:txBody>
      </p:sp>
      <p:sp>
        <p:nvSpPr>
          <p:cNvPr id="11" name="Text Placeholder 10">
            <a:extLst>
              <a:ext uri="{FF2B5EF4-FFF2-40B4-BE49-F238E27FC236}">
                <a16:creationId xmlns:a16="http://schemas.microsoft.com/office/drawing/2014/main" id="{80CA3B14-D260-E968-573F-BE0232927874}"/>
              </a:ext>
            </a:extLst>
          </p:cNvPr>
          <p:cNvSpPr>
            <a:spLocks noGrp="1"/>
          </p:cNvSpPr>
          <p:nvPr>
            <p:ph type="body" sz="quarter" idx="19"/>
          </p:nvPr>
        </p:nvSpPr>
        <p:spPr>
          <a:xfrm>
            <a:off x="3603612" y="4468644"/>
            <a:ext cx="2289837" cy="1237497"/>
          </a:xfrm>
        </p:spPr>
        <p:txBody>
          <a:bodyPr>
            <a:noAutofit/>
          </a:bodyPr>
          <a:lstStyle/>
          <a:p>
            <a:pPr marL="285750" indent="-285750">
              <a:buFont typeface="Arial" panose="020B0604020202020204" pitchFamily="34" charset="0"/>
              <a:buChar char="•"/>
            </a:pPr>
            <a:r>
              <a:rPr lang="en-US" sz="1600"/>
              <a:t>Spend considerable money on relatives </a:t>
            </a:r>
          </a:p>
          <a:p>
            <a:pPr marL="285750" indent="-285750">
              <a:buFont typeface="Arial" panose="020B0604020202020204" pitchFamily="34" charset="0"/>
              <a:buChar char="•"/>
            </a:pPr>
            <a:r>
              <a:rPr lang="en-US" sz="1600"/>
              <a:t>Respond well to targeted advertisements</a:t>
            </a:r>
            <a:endParaRPr lang="en-GB" sz="1600"/>
          </a:p>
        </p:txBody>
      </p:sp>
      <p:sp>
        <p:nvSpPr>
          <p:cNvPr id="12" name="Text Placeholder 11">
            <a:extLst>
              <a:ext uri="{FF2B5EF4-FFF2-40B4-BE49-F238E27FC236}">
                <a16:creationId xmlns:a16="http://schemas.microsoft.com/office/drawing/2014/main" id="{E5FBAF71-BEE9-99E3-D072-3E2B9415C374}"/>
              </a:ext>
            </a:extLst>
          </p:cNvPr>
          <p:cNvSpPr>
            <a:spLocks noGrp="1"/>
          </p:cNvSpPr>
          <p:nvPr>
            <p:ph type="body" sz="quarter" idx="20"/>
          </p:nvPr>
        </p:nvSpPr>
        <p:spPr>
          <a:xfrm>
            <a:off x="3603612" y="3852508"/>
            <a:ext cx="2289838" cy="502065"/>
          </a:xfrm>
        </p:spPr>
        <p:txBody>
          <a:bodyPr>
            <a:noAutofit/>
          </a:bodyPr>
          <a:lstStyle/>
          <a:p>
            <a:r>
              <a:rPr lang="en-GB" sz="1600" b="1"/>
              <a:t>Grandparents and Relatives (Age 50+)</a:t>
            </a:r>
          </a:p>
        </p:txBody>
      </p:sp>
      <p:sp>
        <p:nvSpPr>
          <p:cNvPr id="13" name="Text Placeholder 12">
            <a:extLst>
              <a:ext uri="{FF2B5EF4-FFF2-40B4-BE49-F238E27FC236}">
                <a16:creationId xmlns:a16="http://schemas.microsoft.com/office/drawing/2014/main" id="{A008E7AA-2264-9B3E-CBE7-2B89E5599DEB}"/>
              </a:ext>
            </a:extLst>
          </p:cNvPr>
          <p:cNvSpPr>
            <a:spLocks noGrp="1"/>
          </p:cNvSpPr>
          <p:nvPr>
            <p:ph type="body" sz="quarter" idx="21"/>
          </p:nvPr>
        </p:nvSpPr>
        <p:spPr/>
        <p:txBody>
          <a:bodyPr>
            <a:noAutofit/>
          </a:bodyPr>
          <a:lstStyle/>
          <a:p>
            <a:pPr marL="285750" indent="-285750">
              <a:buFont typeface="Arial" panose="020B0604020202020204" pitchFamily="34" charset="0"/>
              <a:buChar char="•"/>
            </a:pPr>
            <a:r>
              <a:rPr lang="en-US" sz="1600" b="0" i="0">
                <a:effectLst/>
              </a:rPr>
              <a:t>Above the standard retirement age but still working</a:t>
            </a:r>
          </a:p>
          <a:p>
            <a:endParaRPr lang="en-GB" sz="1600"/>
          </a:p>
        </p:txBody>
      </p:sp>
      <p:sp>
        <p:nvSpPr>
          <p:cNvPr id="14" name="Text Placeholder 13">
            <a:extLst>
              <a:ext uri="{FF2B5EF4-FFF2-40B4-BE49-F238E27FC236}">
                <a16:creationId xmlns:a16="http://schemas.microsoft.com/office/drawing/2014/main" id="{51E501B4-7695-2A99-742F-A98C79ECCE8F}"/>
              </a:ext>
            </a:extLst>
          </p:cNvPr>
          <p:cNvSpPr>
            <a:spLocks noGrp="1"/>
          </p:cNvSpPr>
          <p:nvPr>
            <p:ph type="body" sz="quarter" idx="22"/>
          </p:nvPr>
        </p:nvSpPr>
        <p:spPr/>
        <p:txBody>
          <a:bodyPr>
            <a:normAutofit/>
          </a:bodyPr>
          <a:lstStyle/>
          <a:p>
            <a:r>
              <a:rPr lang="en-GB" sz="1600" b="1"/>
              <a:t>Late Retirees (Age 65-75)</a:t>
            </a:r>
          </a:p>
        </p:txBody>
      </p:sp>
      <p:sp>
        <p:nvSpPr>
          <p:cNvPr id="15" name="Text Placeholder 14">
            <a:extLst>
              <a:ext uri="{FF2B5EF4-FFF2-40B4-BE49-F238E27FC236}">
                <a16:creationId xmlns:a16="http://schemas.microsoft.com/office/drawing/2014/main" id="{46E9D87B-6737-FB7B-E876-100C41246DB3}"/>
              </a:ext>
            </a:extLst>
          </p:cNvPr>
          <p:cNvSpPr>
            <a:spLocks noGrp="1"/>
          </p:cNvSpPr>
          <p:nvPr>
            <p:ph type="body" sz="quarter" idx="23"/>
          </p:nvPr>
        </p:nvSpPr>
        <p:spPr/>
        <p:txBody>
          <a:bodyPr>
            <a:noAutofit/>
          </a:bodyPr>
          <a:lstStyle/>
          <a:p>
            <a:pPr marL="285750" indent="-285750">
              <a:buFont typeface="Arial" panose="020B0604020202020204" pitchFamily="34" charset="0"/>
              <a:buChar char="•"/>
            </a:pPr>
            <a:r>
              <a:rPr lang="en-US" sz="1600" b="0" i="0">
                <a:effectLst/>
              </a:rPr>
              <a:t>No longer have active income </a:t>
            </a:r>
            <a:endParaRPr lang="en-US" sz="1600"/>
          </a:p>
          <a:p>
            <a:pPr marL="285750" indent="-285750">
              <a:buFont typeface="Arial" panose="020B0604020202020204" pitchFamily="34" charset="0"/>
              <a:buChar char="•"/>
            </a:pPr>
            <a:r>
              <a:rPr lang="en-US" sz="1600" b="0" i="0">
                <a:effectLst/>
              </a:rPr>
              <a:t>Rely on savings, assets, social security and pensions</a:t>
            </a:r>
            <a:endParaRPr lang="en-GB" sz="1600"/>
          </a:p>
        </p:txBody>
      </p:sp>
      <p:sp>
        <p:nvSpPr>
          <p:cNvPr id="16" name="Text Placeholder 15">
            <a:extLst>
              <a:ext uri="{FF2B5EF4-FFF2-40B4-BE49-F238E27FC236}">
                <a16:creationId xmlns:a16="http://schemas.microsoft.com/office/drawing/2014/main" id="{2FCED74F-5925-371F-0379-8B888C0911F0}"/>
              </a:ext>
            </a:extLst>
          </p:cNvPr>
          <p:cNvSpPr>
            <a:spLocks noGrp="1"/>
          </p:cNvSpPr>
          <p:nvPr>
            <p:ph type="body" sz="quarter" idx="24"/>
          </p:nvPr>
        </p:nvSpPr>
        <p:spPr/>
        <p:txBody>
          <a:bodyPr>
            <a:noAutofit/>
          </a:bodyPr>
          <a:lstStyle/>
          <a:p>
            <a:r>
              <a:rPr lang="en-GB" sz="1600" b="1"/>
              <a:t>Active Retirees (Age 65+) </a:t>
            </a:r>
          </a:p>
        </p:txBody>
      </p:sp>
      <p:sp>
        <p:nvSpPr>
          <p:cNvPr id="17" name="Text Placeholder 16">
            <a:extLst>
              <a:ext uri="{FF2B5EF4-FFF2-40B4-BE49-F238E27FC236}">
                <a16:creationId xmlns:a16="http://schemas.microsoft.com/office/drawing/2014/main" id="{99B7B9E5-6D82-B7A3-EA0B-9752B8C9AF21}"/>
              </a:ext>
            </a:extLst>
          </p:cNvPr>
          <p:cNvSpPr>
            <a:spLocks noGrp="1"/>
          </p:cNvSpPr>
          <p:nvPr>
            <p:ph type="body" sz="quarter" idx="25"/>
          </p:nvPr>
        </p:nvSpPr>
        <p:spPr/>
        <p:txBody>
          <a:bodyPr>
            <a:noAutofit/>
          </a:bodyPr>
          <a:lstStyle/>
          <a:p>
            <a:r>
              <a:rPr lang="en-GB">
                <a:latin typeface="+mn-lt"/>
              </a:rPr>
              <a:t>Example: Market Segmentation by Disposable Income</a:t>
            </a:r>
          </a:p>
        </p:txBody>
      </p:sp>
      <p:sp>
        <p:nvSpPr>
          <p:cNvPr id="19" name="TextBox 18">
            <a:extLst>
              <a:ext uri="{FF2B5EF4-FFF2-40B4-BE49-F238E27FC236}">
                <a16:creationId xmlns:a16="http://schemas.microsoft.com/office/drawing/2014/main" id="{DF2A1889-2C61-4BE7-7876-6E5A768D4BAA}"/>
              </a:ext>
            </a:extLst>
          </p:cNvPr>
          <p:cNvSpPr txBox="1"/>
          <p:nvPr/>
        </p:nvSpPr>
        <p:spPr>
          <a:xfrm>
            <a:off x="1176348" y="6358591"/>
            <a:ext cx="6093994" cy="369332"/>
          </a:xfrm>
          <a:prstGeom prst="rect">
            <a:avLst/>
          </a:prstGeom>
          <a:noFill/>
        </p:spPr>
        <p:txBody>
          <a:bodyPr wrap="square">
            <a:spAutoFit/>
          </a:bodyPr>
          <a:lstStyle/>
          <a:p>
            <a:r>
              <a:rPr lang="en-GB"/>
              <a:t>https://www.sheerid.com/blog/how-to-market-to-seniors/</a:t>
            </a:r>
          </a:p>
        </p:txBody>
      </p:sp>
    </p:spTree>
    <p:extLst>
      <p:ext uri="{BB962C8B-B14F-4D97-AF65-F5344CB8AC3E}">
        <p14:creationId xmlns:p14="http://schemas.microsoft.com/office/powerpoint/2010/main" val="340492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1126E-0522-5F0A-7722-7D8197FA3D37}"/>
              </a:ext>
            </a:extLst>
          </p:cNvPr>
          <p:cNvSpPr>
            <a:spLocks noGrp="1"/>
          </p:cNvSpPr>
          <p:nvPr>
            <p:ph type="body" sz="quarter" idx="20"/>
          </p:nvPr>
        </p:nvSpPr>
        <p:spPr>
          <a:xfrm>
            <a:off x="877906" y="1908000"/>
            <a:ext cx="4195899" cy="4113659"/>
          </a:xfrm>
        </p:spPr>
        <p:txBody>
          <a:bodyPr/>
          <a:lstStyle/>
          <a:p>
            <a:r>
              <a:rPr lang="en-US" sz="2400"/>
              <a:t>An insightful, Dutch </a:t>
            </a:r>
            <a:r>
              <a:rPr lang="en-US" sz="2400">
                <a:solidFill>
                  <a:srgbClr val="1188A3"/>
                </a:solidFill>
                <a:hlinkClick r:id="rId2">
                  <a:extLst>
                    <a:ext uri="{A12FA001-AC4F-418D-AE19-62706E023703}">
                      <ahyp:hlinkClr xmlns:ahyp="http://schemas.microsoft.com/office/drawing/2018/hyperlinkcolor" val="tx"/>
                    </a:ext>
                  </a:extLst>
                </a:hlinkClick>
              </a:rPr>
              <a:t>study</a:t>
            </a:r>
            <a:r>
              <a:rPr lang="en-US" sz="2400"/>
              <a:t> </a:t>
            </a:r>
            <a:r>
              <a:rPr lang="en-US" sz="2400" err="1"/>
              <a:t>analysed</a:t>
            </a:r>
            <a:r>
              <a:rPr lang="en-US" sz="2400"/>
              <a:t> the heterogeneity in elderly consumers’ </a:t>
            </a:r>
            <a:r>
              <a:rPr lang="en-US" sz="2400" b="1"/>
              <a:t>acceptance to food carriers </a:t>
            </a:r>
            <a:r>
              <a:rPr lang="en-US" sz="2400"/>
              <a:t>by asking 303 </a:t>
            </a:r>
            <a:r>
              <a:rPr lang="en-US" sz="2400">
                <a:latin typeface="Calibri" panose="020F0502020204030204" pitchFamily="34" charset="0"/>
                <a:cs typeface="Times New Roman" panose="02020603050405020304" pitchFamily="18" charset="0"/>
              </a:rPr>
              <a:t>i</a:t>
            </a:r>
            <a:r>
              <a:rPr lang="en-US" sz="2400">
                <a:effectLst/>
                <a:latin typeface="Calibri" panose="020F0502020204030204" pitchFamily="34" charset="0"/>
                <a:ea typeface="Calibri" panose="020F0502020204030204" pitchFamily="34" charset="0"/>
                <a:cs typeface="Times New Roman" panose="02020603050405020304" pitchFamily="18" charset="0"/>
              </a:rPr>
              <a:t>ndependently living seniors (aged 56-87)</a:t>
            </a:r>
            <a:r>
              <a:rPr lang="en-US" sz="2400"/>
              <a:t> about their preferences in protein-enriched food carriers. </a:t>
            </a:r>
          </a:p>
          <a:p>
            <a:endParaRPr lang="en-US"/>
          </a:p>
          <a:p>
            <a:r>
              <a:rPr lang="en-US" sz="2400" b="1"/>
              <a:t>See the interesting results on the next slide. </a:t>
            </a:r>
          </a:p>
          <a:p>
            <a:endParaRPr lang="en-US"/>
          </a:p>
          <a:p>
            <a:endParaRPr lang="en-IE"/>
          </a:p>
        </p:txBody>
      </p:sp>
      <p:sp>
        <p:nvSpPr>
          <p:cNvPr id="3" name="Text Placeholder 2">
            <a:extLst>
              <a:ext uri="{FF2B5EF4-FFF2-40B4-BE49-F238E27FC236}">
                <a16:creationId xmlns:a16="http://schemas.microsoft.com/office/drawing/2014/main" id="{12DEC0DF-AAB6-4829-AB92-DE7763483DCF}"/>
              </a:ext>
            </a:extLst>
          </p:cNvPr>
          <p:cNvSpPr>
            <a:spLocks noGrp="1"/>
          </p:cNvSpPr>
          <p:nvPr>
            <p:ph type="body" sz="quarter" idx="22"/>
          </p:nvPr>
        </p:nvSpPr>
        <p:spPr>
          <a:xfrm>
            <a:off x="155382" y="224117"/>
            <a:ext cx="4778188" cy="1506071"/>
          </a:xfrm>
        </p:spPr>
        <p:txBody>
          <a:bodyPr>
            <a:normAutofit fontScale="70000" lnSpcReduction="20000"/>
          </a:bodyPr>
          <a:lstStyle/>
          <a:p>
            <a:pPr>
              <a:lnSpc>
                <a:spcPct val="120000"/>
              </a:lnSpc>
            </a:pPr>
            <a:r>
              <a:rPr lang="en-US" sz="3600"/>
              <a:t>Take influence from a study that examines the </a:t>
            </a:r>
            <a:r>
              <a:rPr lang="en-US" sz="3600" b="1"/>
              <a:t>Segmentation</a:t>
            </a:r>
            <a:r>
              <a:rPr lang="en-US" sz="3600"/>
              <a:t> of the Elderly Functional Food Market…</a:t>
            </a:r>
            <a:endParaRPr lang="en-IE"/>
          </a:p>
        </p:txBody>
      </p:sp>
      <p:graphicFrame>
        <p:nvGraphicFramePr>
          <p:cNvPr id="7" name="Table 7">
            <a:extLst>
              <a:ext uri="{FF2B5EF4-FFF2-40B4-BE49-F238E27FC236}">
                <a16:creationId xmlns:a16="http://schemas.microsoft.com/office/drawing/2014/main" id="{FE193454-1BEA-38C6-7D54-197BE02FD368}"/>
              </a:ext>
            </a:extLst>
          </p:cNvPr>
          <p:cNvGraphicFramePr>
            <a:graphicFrameLocks noGrp="1"/>
          </p:cNvGraphicFramePr>
          <p:nvPr>
            <p:extLst>
              <p:ext uri="{D42A27DB-BD31-4B8C-83A1-F6EECF244321}">
                <p14:modId xmlns:p14="http://schemas.microsoft.com/office/powerpoint/2010/main" val="3634192168"/>
              </p:ext>
            </p:extLst>
          </p:nvPr>
        </p:nvGraphicFramePr>
        <p:xfrm>
          <a:off x="6100569" y="1350435"/>
          <a:ext cx="5797782" cy="4513798"/>
        </p:xfrm>
        <a:graphic>
          <a:graphicData uri="http://schemas.openxmlformats.org/drawingml/2006/table">
            <a:tbl>
              <a:tblPr firstRow="1" bandRow="1">
                <a:tableStyleId>{7DF18680-E054-41AD-8BC1-D1AEF772440D}</a:tableStyleId>
              </a:tblPr>
              <a:tblGrid>
                <a:gridCol w="817062">
                  <a:extLst>
                    <a:ext uri="{9D8B030D-6E8A-4147-A177-3AD203B41FA5}">
                      <a16:colId xmlns:a16="http://schemas.microsoft.com/office/drawing/2014/main" val="2625937386"/>
                    </a:ext>
                  </a:extLst>
                </a:gridCol>
                <a:gridCol w="1208803">
                  <a:extLst>
                    <a:ext uri="{9D8B030D-6E8A-4147-A177-3AD203B41FA5}">
                      <a16:colId xmlns:a16="http://schemas.microsoft.com/office/drawing/2014/main" val="3186507811"/>
                    </a:ext>
                  </a:extLst>
                </a:gridCol>
                <a:gridCol w="1074493">
                  <a:extLst>
                    <a:ext uri="{9D8B030D-6E8A-4147-A177-3AD203B41FA5}">
                      <a16:colId xmlns:a16="http://schemas.microsoft.com/office/drawing/2014/main" val="3901280145"/>
                    </a:ext>
                  </a:extLst>
                </a:gridCol>
                <a:gridCol w="727522">
                  <a:extLst>
                    <a:ext uri="{9D8B030D-6E8A-4147-A177-3AD203B41FA5}">
                      <a16:colId xmlns:a16="http://schemas.microsoft.com/office/drawing/2014/main" val="4217507843"/>
                    </a:ext>
                  </a:extLst>
                </a:gridCol>
                <a:gridCol w="1969902">
                  <a:extLst>
                    <a:ext uri="{9D8B030D-6E8A-4147-A177-3AD203B41FA5}">
                      <a16:colId xmlns:a16="http://schemas.microsoft.com/office/drawing/2014/main" val="1807643710"/>
                    </a:ext>
                  </a:extLst>
                </a:gridCol>
              </a:tblGrid>
              <a:tr h="431227">
                <a:tc>
                  <a:txBody>
                    <a:bodyPr/>
                    <a:lstStyle/>
                    <a:p>
                      <a:r>
                        <a:rPr lang="en-IE" sz="1200"/>
                        <a:t>Format</a:t>
                      </a:r>
                    </a:p>
                  </a:txBody>
                  <a:tcPr anchor="ctr">
                    <a:solidFill>
                      <a:srgbClr val="FFD100"/>
                    </a:solidFill>
                  </a:tcPr>
                </a:tc>
                <a:tc>
                  <a:txBody>
                    <a:bodyPr/>
                    <a:lstStyle/>
                    <a:p>
                      <a:pPr algn="l"/>
                      <a:r>
                        <a:rPr lang="en-IE" sz="1200"/>
                        <a:t>Healthiness</a:t>
                      </a:r>
                    </a:p>
                  </a:txBody>
                  <a:tcPr anchor="ctr">
                    <a:solidFill>
                      <a:srgbClr val="FFD100"/>
                    </a:solidFill>
                  </a:tcPr>
                </a:tc>
                <a:tc>
                  <a:txBody>
                    <a:bodyPr/>
                    <a:lstStyle/>
                    <a:p>
                      <a:r>
                        <a:rPr lang="en-IE" sz="1200"/>
                        <a:t>Novelty</a:t>
                      </a:r>
                    </a:p>
                  </a:txBody>
                  <a:tcPr anchor="ctr">
                    <a:solidFill>
                      <a:srgbClr val="FFD100"/>
                    </a:solidFill>
                  </a:tcPr>
                </a:tc>
                <a:tc>
                  <a:txBody>
                    <a:bodyPr/>
                    <a:lstStyle/>
                    <a:p>
                      <a:r>
                        <a:rPr lang="en-IE" sz="1200"/>
                        <a:t>Type</a:t>
                      </a:r>
                    </a:p>
                  </a:txBody>
                  <a:tcPr anchor="ctr">
                    <a:solidFill>
                      <a:srgbClr val="FFD100"/>
                    </a:solidFill>
                  </a:tcPr>
                </a:tc>
                <a:tc>
                  <a:txBody>
                    <a:bodyPr/>
                    <a:lstStyle/>
                    <a:p>
                      <a:r>
                        <a:rPr lang="en-IE" sz="1200"/>
                        <a:t>Selected Carriers</a:t>
                      </a:r>
                    </a:p>
                  </a:txBody>
                  <a:tcPr anchor="ctr">
                    <a:solidFill>
                      <a:srgbClr val="FFD100"/>
                    </a:solidFill>
                  </a:tcPr>
                </a:tc>
                <a:extLst>
                  <a:ext uri="{0D108BD9-81ED-4DB2-BD59-A6C34878D82A}">
                    <a16:rowId xmlns:a16="http://schemas.microsoft.com/office/drawing/2014/main" val="975950585"/>
                  </a:ext>
                </a:extLst>
              </a:tr>
              <a:tr h="408817">
                <a:tc>
                  <a:txBody>
                    <a:bodyPr/>
                    <a:lstStyle/>
                    <a:p>
                      <a:pPr algn="ctr"/>
                      <a:r>
                        <a:rPr lang="en-IE" sz="1800">
                          <a:solidFill>
                            <a:srgbClr val="000000"/>
                          </a:solidFill>
                        </a:rPr>
                        <a:t>1</a:t>
                      </a:r>
                    </a:p>
                  </a:txBody>
                  <a:tcPr anchor="ctr">
                    <a:solidFill>
                      <a:schemeClr val="accent6">
                        <a:lumMod val="60000"/>
                        <a:lumOff val="40000"/>
                      </a:schemeClr>
                    </a:solidFill>
                  </a:tcPr>
                </a:tc>
                <a:tc>
                  <a:txBody>
                    <a:bodyPr/>
                    <a:lstStyle/>
                    <a:p>
                      <a:r>
                        <a:rPr lang="en-IE" sz="1600">
                          <a:solidFill>
                            <a:srgbClr val="000000"/>
                          </a:solidFill>
                        </a:rPr>
                        <a:t>Healthy</a:t>
                      </a:r>
                    </a:p>
                  </a:txBody>
                  <a:tcPr anchor="ctr">
                    <a:solidFill>
                      <a:schemeClr val="accent6">
                        <a:lumMod val="60000"/>
                        <a:lumOff val="40000"/>
                      </a:schemeClr>
                    </a:solidFill>
                  </a:tcPr>
                </a:tc>
                <a:tc>
                  <a:txBody>
                    <a:bodyPr/>
                    <a:lstStyle/>
                    <a:p>
                      <a:r>
                        <a:rPr lang="en-IE" sz="1400">
                          <a:solidFill>
                            <a:srgbClr val="000000"/>
                          </a:solidFill>
                        </a:rPr>
                        <a:t>Traditional</a:t>
                      </a:r>
                    </a:p>
                  </a:txBody>
                  <a:tcPr anchor="ctr">
                    <a:solidFill>
                      <a:schemeClr val="accent6">
                        <a:lumMod val="60000"/>
                        <a:lumOff val="40000"/>
                      </a:schemeClr>
                    </a:solidFill>
                  </a:tcPr>
                </a:tc>
                <a:tc>
                  <a:txBody>
                    <a:bodyPr/>
                    <a:lstStyle/>
                    <a:p>
                      <a:r>
                        <a:rPr lang="en-IE" sz="1400">
                          <a:solidFill>
                            <a:srgbClr val="000000"/>
                          </a:solidFill>
                        </a:rPr>
                        <a:t>Meal</a:t>
                      </a:r>
                    </a:p>
                  </a:txBody>
                  <a:tcPr anchor="ctr">
                    <a:solidFill>
                      <a:schemeClr val="accent6">
                        <a:lumMod val="60000"/>
                        <a:lumOff val="40000"/>
                      </a:schemeClr>
                    </a:solidFill>
                  </a:tcPr>
                </a:tc>
                <a:tc>
                  <a:txBody>
                    <a:bodyPr/>
                    <a:lstStyle/>
                    <a:p>
                      <a:r>
                        <a:rPr lang="en-IE" sz="1400">
                          <a:solidFill>
                            <a:srgbClr val="000000"/>
                          </a:solidFill>
                        </a:rPr>
                        <a:t>Milk drink, bread</a:t>
                      </a:r>
                    </a:p>
                  </a:txBody>
                  <a:tcPr>
                    <a:solidFill>
                      <a:schemeClr val="accent6">
                        <a:lumMod val="60000"/>
                        <a:lumOff val="40000"/>
                      </a:schemeClr>
                    </a:solidFill>
                  </a:tcPr>
                </a:tc>
                <a:extLst>
                  <a:ext uri="{0D108BD9-81ED-4DB2-BD59-A6C34878D82A}">
                    <a16:rowId xmlns:a16="http://schemas.microsoft.com/office/drawing/2014/main" val="344685859"/>
                  </a:ext>
                </a:extLst>
              </a:tr>
              <a:tr h="571224">
                <a:tc>
                  <a:txBody>
                    <a:bodyPr/>
                    <a:lstStyle/>
                    <a:p>
                      <a:pPr algn="ctr"/>
                      <a:r>
                        <a:rPr lang="en-IE" sz="1800">
                          <a:solidFill>
                            <a:srgbClr val="000000"/>
                          </a:solidFill>
                        </a:rPr>
                        <a:t>2</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Healthy</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Traditional</a:t>
                      </a:r>
                    </a:p>
                  </a:txBody>
                  <a:tcPr anchor="ctr">
                    <a:solidFill>
                      <a:schemeClr val="accent6">
                        <a:lumMod val="60000"/>
                        <a:lumOff val="40000"/>
                      </a:schemeClr>
                    </a:solidFill>
                  </a:tcPr>
                </a:tc>
                <a:tc>
                  <a:txBody>
                    <a:bodyPr/>
                    <a:lstStyle/>
                    <a:p>
                      <a:r>
                        <a:rPr lang="en-IE" sz="1400">
                          <a:solidFill>
                            <a:srgbClr val="000000"/>
                          </a:solidFill>
                        </a:rPr>
                        <a:t>Snack</a:t>
                      </a:r>
                    </a:p>
                  </a:txBody>
                  <a:tcPr anchor="ctr">
                    <a:solidFill>
                      <a:schemeClr val="accent6">
                        <a:lumMod val="60000"/>
                        <a:lumOff val="40000"/>
                      </a:schemeClr>
                    </a:solidFill>
                  </a:tcPr>
                </a:tc>
                <a:tc>
                  <a:txBody>
                    <a:bodyPr/>
                    <a:lstStyle/>
                    <a:p>
                      <a:r>
                        <a:rPr lang="en-IE" sz="1400">
                          <a:solidFill>
                            <a:srgbClr val="000000"/>
                          </a:solidFill>
                        </a:rPr>
                        <a:t>Crackers, Cheese cubes</a:t>
                      </a:r>
                    </a:p>
                  </a:txBody>
                  <a:tcPr>
                    <a:solidFill>
                      <a:schemeClr val="accent6">
                        <a:lumMod val="60000"/>
                        <a:lumOff val="40000"/>
                      </a:schemeClr>
                    </a:solidFill>
                  </a:tcPr>
                </a:tc>
                <a:extLst>
                  <a:ext uri="{0D108BD9-81ED-4DB2-BD59-A6C34878D82A}">
                    <a16:rowId xmlns:a16="http://schemas.microsoft.com/office/drawing/2014/main" val="3944587969"/>
                  </a:ext>
                </a:extLst>
              </a:tr>
              <a:tr h="571224">
                <a:tc>
                  <a:txBody>
                    <a:bodyPr/>
                    <a:lstStyle/>
                    <a:p>
                      <a:pPr algn="ctr"/>
                      <a:r>
                        <a:rPr lang="en-IE" sz="1800">
                          <a:solidFill>
                            <a:srgbClr val="000000"/>
                          </a:solidFill>
                        </a:rPr>
                        <a:t>3</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Healthy</a:t>
                      </a:r>
                    </a:p>
                  </a:txBody>
                  <a:tcPr anchor="ctr">
                    <a:solidFill>
                      <a:schemeClr val="accent6">
                        <a:lumMod val="60000"/>
                        <a:lumOff val="40000"/>
                      </a:schemeClr>
                    </a:solidFill>
                  </a:tcPr>
                </a:tc>
                <a:tc>
                  <a:txBody>
                    <a:bodyPr/>
                    <a:lstStyle/>
                    <a:p>
                      <a:r>
                        <a:rPr lang="en-IE" sz="140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Meal</a:t>
                      </a:r>
                    </a:p>
                  </a:txBody>
                  <a:tcPr anchor="ctr">
                    <a:solidFill>
                      <a:schemeClr val="accent6">
                        <a:lumMod val="60000"/>
                        <a:lumOff val="40000"/>
                      </a:schemeClr>
                    </a:solidFill>
                  </a:tcPr>
                </a:tc>
                <a:tc>
                  <a:txBody>
                    <a:bodyPr/>
                    <a:lstStyle/>
                    <a:p>
                      <a:r>
                        <a:rPr lang="en-IE" sz="1400">
                          <a:solidFill>
                            <a:srgbClr val="000000"/>
                          </a:solidFill>
                        </a:rPr>
                        <a:t>Soya Milk, Meat Substitute</a:t>
                      </a:r>
                    </a:p>
                  </a:txBody>
                  <a:tcPr>
                    <a:solidFill>
                      <a:schemeClr val="accent6">
                        <a:lumMod val="60000"/>
                        <a:lumOff val="40000"/>
                      </a:schemeClr>
                    </a:solidFill>
                  </a:tcPr>
                </a:tc>
                <a:extLst>
                  <a:ext uri="{0D108BD9-81ED-4DB2-BD59-A6C34878D82A}">
                    <a16:rowId xmlns:a16="http://schemas.microsoft.com/office/drawing/2014/main" val="3000040472"/>
                  </a:ext>
                </a:extLst>
              </a:tr>
              <a:tr h="571224">
                <a:tc>
                  <a:txBody>
                    <a:bodyPr/>
                    <a:lstStyle/>
                    <a:p>
                      <a:pPr algn="ctr"/>
                      <a:r>
                        <a:rPr lang="en-IE" sz="1800">
                          <a:solidFill>
                            <a:srgbClr val="000000"/>
                          </a:solidFill>
                        </a:rPr>
                        <a:t>4</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Healthy</a:t>
                      </a:r>
                    </a:p>
                  </a:txBody>
                  <a:tcPr anchor="ctr">
                    <a:solidFill>
                      <a:schemeClr val="accent6">
                        <a:lumMod val="60000"/>
                        <a:lumOff val="40000"/>
                      </a:schemeClr>
                    </a:solidFill>
                  </a:tcPr>
                </a:tc>
                <a:tc>
                  <a:txBody>
                    <a:bodyPr/>
                    <a:lstStyle/>
                    <a:p>
                      <a:r>
                        <a:rPr lang="en-IE" sz="140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Snack</a:t>
                      </a:r>
                    </a:p>
                  </a:txBody>
                  <a:tcPr anchor="ctr">
                    <a:solidFill>
                      <a:schemeClr val="accent6">
                        <a:lumMod val="60000"/>
                        <a:lumOff val="40000"/>
                      </a:schemeClr>
                    </a:solidFill>
                  </a:tcPr>
                </a:tc>
                <a:tc>
                  <a:txBody>
                    <a:bodyPr/>
                    <a:lstStyle/>
                    <a:p>
                      <a:r>
                        <a:rPr lang="en-IE" sz="1400">
                          <a:solidFill>
                            <a:srgbClr val="000000"/>
                          </a:solidFill>
                        </a:rPr>
                        <a:t>Dairy snack, Granola Bars</a:t>
                      </a:r>
                    </a:p>
                  </a:txBody>
                  <a:tcPr>
                    <a:solidFill>
                      <a:schemeClr val="accent6">
                        <a:lumMod val="60000"/>
                        <a:lumOff val="40000"/>
                      </a:schemeClr>
                    </a:solidFill>
                  </a:tcPr>
                </a:tc>
                <a:extLst>
                  <a:ext uri="{0D108BD9-81ED-4DB2-BD59-A6C34878D82A}">
                    <a16:rowId xmlns:a16="http://schemas.microsoft.com/office/drawing/2014/main" val="286241354"/>
                  </a:ext>
                </a:extLst>
              </a:tr>
              <a:tr h="408817">
                <a:tc>
                  <a:txBody>
                    <a:bodyPr/>
                    <a:lstStyle/>
                    <a:p>
                      <a:pPr algn="ctr"/>
                      <a:r>
                        <a:rPr lang="en-IE" sz="1800">
                          <a:solidFill>
                            <a:srgbClr val="000000"/>
                          </a:solidFill>
                        </a:rPr>
                        <a:t>5</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Unhealthy</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Traditional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Meal</a:t>
                      </a:r>
                    </a:p>
                  </a:txBody>
                  <a:tcPr anchor="ctr">
                    <a:solidFill>
                      <a:schemeClr val="accent6">
                        <a:lumMod val="60000"/>
                        <a:lumOff val="40000"/>
                      </a:schemeClr>
                    </a:solidFill>
                  </a:tcPr>
                </a:tc>
                <a:tc>
                  <a:txBody>
                    <a:bodyPr/>
                    <a:lstStyle/>
                    <a:p>
                      <a:r>
                        <a:rPr lang="en-IE" sz="1400">
                          <a:solidFill>
                            <a:srgbClr val="000000"/>
                          </a:solidFill>
                        </a:rPr>
                        <a:t>Sauce, French Fries</a:t>
                      </a:r>
                    </a:p>
                  </a:txBody>
                  <a:tcPr>
                    <a:solidFill>
                      <a:schemeClr val="accent6">
                        <a:lumMod val="60000"/>
                        <a:lumOff val="40000"/>
                      </a:schemeClr>
                    </a:solidFill>
                  </a:tcPr>
                </a:tc>
                <a:extLst>
                  <a:ext uri="{0D108BD9-81ED-4DB2-BD59-A6C34878D82A}">
                    <a16:rowId xmlns:a16="http://schemas.microsoft.com/office/drawing/2014/main" val="618197378"/>
                  </a:ext>
                </a:extLst>
              </a:tr>
              <a:tr h="408817">
                <a:tc>
                  <a:txBody>
                    <a:bodyPr/>
                    <a:lstStyle/>
                    <a:p>
                      <a:pPr algn="ctr"/>
                      <a:r>
                        <a:rPr lang="en-IE" sz="1800">
                          <a:solidFill>
                            <a:srgbClr val="000000"/>
                          </a:solidFill>
                        </a:rPr>
                        <a:t>6</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Unhealthy</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Traditional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Snack</a:t>
                      </a:r>
                    </a:p>
                  </a:txBody>
                  <a:tcPr anchor="ctr">
                    <a:solidFill>
                      <a:schemeClr val="accent6">
                        <a:lumMod val="60000"/>
                        <a:lumOff val="40000"/>
                      </a:schemeClr>
                    </a:solidFill>
                  </a:tcPr>
                </a:tc>
                <a:tc>
                  <a:txBody>
                    <a:bodyPr/>
                    <a:lstStyle/>
                    <a:p>
                      <a:r>
                        <a:rPr lang="en-IE" sz="1400">
                          <a:solidFill>
                            <a:srgbClr val="000000"/>
                          </a:solidFill>
                        </a:rPr>
                        <a:t>Crisps, Pastry</a:t>
                      </a:r>
                    </a:p>
                  </a:txBody>
                  <a:tcPr>
                    <a:solidFill>
                      <a:schemeClr val="accent6">
                        <a:lumMod val="60000"/>
                        <a:lumOff val="40000"/>
                      </a:schemeClr>
                    </a:solidFill>
                  </a:tcPr>
                </a:tc>
                <a:extLst>
                  <a:ext uri="{0D108BD9-81ED-4DB2-BD59-A6C34878D82A}">
                    <a16:rowId xmlns:a16="http://schemas.microsoft.com/office/drawing/2014/main" val="4229884866"/>
                  </a:ext>
                </a:extLst>
              </a:tr>
              <a:tr h="571224">
                <a:tc>
                  <a:txBody>
                    <a:bodyPr/>
                    <a:lstStyle/>
                    <a:p>
                      <a:pPr algn="ctr"/>
                      <a:r>
                        <a:rPr lang="en-IE" sz="1800">
                          <a:solidFill>
                            <a:srgbClr val="000000"/>
                          </a:solidFill>
                        </a:rPr>
                        <a:t>7</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Unhealthy</a:t>
                      </a:r>
                    </a:p>
                  </a:txBody>
                  <a:tcPr anchor="ctr">
                    <a:solidFill>
                      <a:schemeClr val="accent6">
                        <a:lumMod val="60000"/>
                        <a:lumOff val="40000"/>
                      </a:schemeClr>
                    </a:solidFill>
                  </a:tcPr>
                </a:tc>
                <a:tc>
                  <a:txBody>
                    <a:bodyPr/>
                    <a:lstStyle/>
                    <a:p>
                      <a:r>
                        <a:rPr lang="en-IE" sz="140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Meal</a:t>
                      </a:r>
                    </a:p>
                  </a:txBody>
                  <a:tcPr anchor="ctr">
                    <a:solidFill>
                      <a:schemeClr val="accent6">
                        <a:lumMod val="60000"/>
                        <a:lumOff val="40000"/>
                      </a:schemeClr>
                    </a:solidFill>
                  </a:tcPr>
                </a:tc>
                <a:tc>
                  <a:txBody>
                    <a:bodyPr/>
                    <a:lstStyle/>
                    <a:p>
                      <a:r>
                        <a:rPr lang="en-IE" sz="1400">
                          <a:solidFill>
                            <a:srgbClr val="000000"/>
                          </a:solidFill>
                        </a:rPr>
                        <a:t>Exotic Sauce, Filled pastry</a:t>
                      </a:r>
                    </a:p>
                  </a:txBody>
                  <a:tcPr>
                    <a:solidFill>
                      <a:schemeClr val="accent6">
                        <a:lumMod val="60000"/>
                        <a:lumOff val="40000"/>
                      </a:schemeClr>
                    </a:solidFill>
                  </a:tcPr>
                </a:tc>
                <a:extLst>
                  <a:ext uri="{0D108BD9-81ED-4DB2-BD59-A6C34878D82A}">
                    <a16:rowId xmlns:a16="http://schemas.microsoft.com/office/drawing/2014/main" val="1048769154"/>
                  </a:ext>
                </a:extLst>
              </a:tr>
              <a:tr h="571224">
                <a:tc>
                  <a:txBody>
                    <a:bodyPr/>
                    <a:lstStyle/>
                    <a:p>
                      <a:pPr algn="ctr"/>
                      <a:r>
                        <a:rPr lang="en-IE" sz="1800">
                          <a:solidFill>
                            <a:srgbClr val="000000"/>
                          </a:solidFill>
                        </a:rPr>
                        <a:t>8</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a:solidFill>
                            <a:srgbClr val="000000"/>
                          </a:solidFill>
                        </a:rPr>
                        <a:t>Unhealthy</a:t>
                      </a:r>
                    </a:p>
                  </a:txBody>
                  <a:tcPr anchor="ctr">
                    <a:solidFill>
                      <a:schemeClr val="accent6">
                        <a:lumMod val="60000"/>
                        <a:lumOff val="40000"/>
                      </a:schemeClr>
                    </a:solidFill>
                  </a:tcPr>
                </a:tc>
                <a:tc>
                  <a:txBody>
                    <a:bodyPr/>
                    <a:lstStyle/>
                    <a:p>
                      <a:r>
                        <a:rPr lang="en-IE" sz="1400">
                          <a:solidFill>
                            <a:srgbClr val="000000"/>
                          </a:solidFill>
                        </a:rPr>
                        <a:t>Novel</a:t>
                      </a:r>
                    </a:p>
                  </a:txBody>
                  <a:tcPr anchor="ct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a:solidFill>
                            <a:srgbClr val="000000"/>
                          </a:solidFill>
                        </a:rPr>
                        <a:t>Snack</a:t>
                      </a:r>
                    </a:p>
                  </a:txBody>
                  <a:tcPr anchor="ctr">
                    <a:solidFill>
                      <a:schemeClr val="accent6">
                        <a:lumMod val="60000"/>
                        <a:lumOff val="40000"/>
                      </a:schemeClr>
                    </a:solidFill>
                  </a:tcPr>
                </a:tc>
                <a:tc>
                  <a:txBody>
                    <a:bodyPr/>
                    <a:lstStyle/>
                    <a:p>
                      <a:r>
                        <a:rPr lang="en-IE" sz="1400">
                          <a:solidFill>
                            <a:srgbClr val="000000"/>
                          </a:solidFill>
                        </a:rPr>
                        <a:t>Ice cream bars, Nacho Chips</a:t>
                      </a:r>
                    </a:p>
                  </a:txBody>
                  <a:tcPr>
                    <a:solidFill>
                      <a:schemeClr val="accent6">
                        <a:lumMod val="60000"/>
                        <a:lumOff val="40000"/>
                      </a:schemeClr>
                    </a:solidFill>
                  </a:tcPr>
                </a:tc>
                <a:extLst>
                  <a:ext uri="{0D108BD9-81ED-4DB2-BD59-A6C34878D82A}">
                    <a16:rowId xmlns:a16="http://schemas.microsoft.com/office/drawing/2014/main" val="1307913072"/>
                  </a:ext>
                </a:extLst>
              </a:tr>
            </a:tbl>
          </a:graphicData>
        </a:graphic>
      </p:graphicFrame>
      <p:pic>
        <p:nvPicPr>
          <p:cNvPr id="8" name="Picture 7" descr="Icon&#10;&#10;Description automatically generated with medium confidence">
            <a:extLst>
              <a:ext uri="{FF2B5EF4-FFF2-40B4-BE49-F238E27FC236}">
                <a16:creationId xmlns:a16="http://schemas.microsoft.com/office/drawing/2014/main" id="{13E3F318-E2B6-10D3-5EF1-C504440DF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570" y="475128"/>
            <a:ext cx="833456" cy="1140679"/>
          </a:xfrm>
          <a:prstGeom prst="rect">
            <a:avLst/>
          </a:prstGeom>
        </p:spPr>
      </p:pic>
    </p:spTree>
    <p:extLst>
      <p:ext uri="{BB962C8B-B14F-4D97-AF65-F5344CB8AC3E}">
        <p14:creationId xmlns:p14="http://schemas.microsoft.com/office/powerpoint/2010/main" val="37380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6B053-50E3-3305-51BB-899E4BCC4C7B}"/>
              </a:ext>
            </a:extLst>
          </p:cNvPr>
          <p:cNvSpPr>
            <a:spLocks noGrp="1"/>
          </p:cNvSpPr>
          <p:nvPr>
            <p:ph type="body" sz="quarter" idx="18"/>
          </p:nvPr>
        </p:nvSpPr>
        <p:spPr>
          <a:xfrm>
            <a:off x="233081" y="857640"/>
            <a:ext cx="6185647" cy="5480407"/>
          </a:xfrm>
          <a:solidFill>
            <a:srgbClr val="85D2E1"/>
          </a:solidFill>
        </p:spPr>
        <p:txBody>
          <a:bodyPr>
            <a:normAutofit fontScale="92500" lnSpcReduction="20000"/>
          </a:bodyPr>
          <a:lstStyle/>
          <a:p>
            <a:pPr marL="108000" indent="0">
              <a:lnSpc>
                <a:spcPct val="120000"/>
              </a:lnSpc>
              <a:spcBef>
                <a:spcPts val="600"/>
              </a:spcBef>
            </a:pPr>
            <a:r>
              <a:rPr lang="en-US" sz="2400"/>
              <a:t>Seniors have </a:t>
            </a:r>
            <a:r>
              <a:rPr lang="en-US" sz="2400" b="1"/>
              <a:t>low interest and high skepticism toward protein-enriched foods. </a:t>
            </a:r>
            <a:r>
              <a:rPr lang="en-US" sz="2400"/>
              <a:t>Therefore, m</a:t>
            </a:r>
            <a:r>
              <a:rPr lang="en-US" sz="2400">
                <a:solidFill>
                  <a:srgbClr val="000000"/>
                </a:solidFill>
              </a:rPr>
              <a:t>ore attention should be paid to encouraging consumers to try functional foods (</a:t>
            </a:r>
            <a:r>
              <a:rPr lang="en-US" sz="2400" b="1">
                <a:solidFill>
                  <a:srgbClr val="000000"/>
                </a:solidFill>
              </a:rPr>
              <a:t>in-store sampling, free samples, cash-back promotions)</a:t>
            </a:r>
            <a:endParaRPr lang="en-US" sz="2400"/>
          </a:p>
          <a:p>
            <a:pPr marL="342900" indent="-342900">
              <a:lnSpc>
                <a:spcPct val="120000"/>
              </a:lnSpc>
              <a:spcBef>
                <a:spcPts val="600"/>
              </a:spcBef>
              <a:buFont typeface="Arial" panose="020B0604020202020204" pitchFamily="34" charset="0"/>
              <a:buChar char="•"/>
            </a:pPr>
            <a:r>
              <a:rPr lang="en-US" sz="2400"/>
              <a:t>Seniors tend to </a:t>
            </a:r>
            <a:r>
              <a:rPr lang="en-US" sz="2400" b="1"/>
              <a:t>prefer healthy, traditional meal carriers </a:t>
            </a:r>
            <a:r>
              <a:rPr lang="en-US" sz="2400"/>
              <a:t>more for </a:t>
            </a:r>
            <a:r>
              <a:rPr lang="en-US" sz="2400" i="0">
                <a:effectLst/>
                <a:latin typeface="Calibri "/>
              </a:rPr>
              <a:t>protein-rich diets. </a:t>
            </a:r>
          </a:p>
          <a:p>
            <a:pPr marL="342900" indent="-342900">
              <a:lnSpc>
                <a:spcPct val="120000"/>
              </a:lnSpc>
              <a:spcBef>
                <a:spcPts val="600"/>
              </a:spcBef>
              <a:buFont typeface="Arial" panose="020B0604020202020204" pitchFamily="34" charset="0"/>
              <a:buChar char="•"/>
            </a:pPr>
            <a:r>
              <a:rPr lang="en-US" sz="2400"/>
              <a:t>It appeared </a:t>
            </a:r>
            <a:r>
              <a:rPr lang="en-US" sz="2400" b="1"/>
              <a:t>women </a:t>
            </a:r>
            <a:r>
              <a:rPr lang="en-US" sz="2400"/>
              <a:t>were influenced most strongly by the </a:t>
            </a:r>
            <a:r>
              <a:rPr lang="en-US" sz="2400" b="1"/>
              <a:t>healthiness of carriers.</a:t>
            </a:r>
          </a:p>
          <a:p>
            <a:pPr marL="342900" indent="-342900">
              <a:lnSpc>
                <a:spcPct val="120000"/>
              </a:lnSpc>
              <a:spcBef>
                <a:spcPts val="600"/>
              </a:spcBef>
              <a:buFont typeface="Arial" panose="020B0604020202020204" pitchFamily="34" charset="0"/>
              <a:buChar char="•"/>
            </a:pPr>
            <a:r>
              <a:rPr lang="en-US" sz="2400"/>
              <a:t>Whereas </a:t>
            </a:r>
            <a:r>
              <a:rPr lang="en-US" sz="2400" b="1"/>
              <a:t>men </a:t>
            </a:r>
            <a:r>
              <a:rPr lang="en-US" sz="2400"/>
              <a:t>were influenced equally strongly by the</a:t>
            </a:r>
            <a:r>
              <a:rPr lang="en-US" sz="2400" b="1"/>
              <a:t> healthiness, novelty, and meal </a:t>
            </a:r>
            <a:r>
              <a:rPr lang="en-US" sz="2400"/>
              <a:t>type of carriers.</a:t>
            </a:r>
          </a:p>
          <a:p>
            <a:pPr marL="108000" indent="0">
              <a:lnSpc>
                <a:spcPct val="120000"/>
              </a:lnSpc>
              <a:spcBef>
                <a:spcPts val="600"/>
              </a:spcBef>
            </a:pPr>
            <a:r>
              <a:rPr lang="en-US" sz="2400"/>
              <a:t>This shows that it is important to consider the </a:t>
            </a:r>
            <a:r>
              <a:rPr lang="en-US" sz="2400" b="1"/>
              <a:t>market</a:t>
            </a:r>
            <a:r>
              <a:rPr lang="en-US" sz="2400"/>
              <a:t> </a:t>
            </a:r>
            <a:r>
              <a:rPr lang="en-US" sz="2400" b="1"/>
              <a:t>heterogeneity</a:t>
            </a:r>
            <a:r>
              <a:rPr lang="en-US" sz="2400"/>
              <a:t> when </a:t>
            </a:r>
            <a:r>
              <a:rPr lang="en-US" sz="2400" err="1"/>
              <a:t>commercialising</a:t>
            </a:r>
            <a:r>
              <a:rPr lang="en-US" sz="2400"/>
              <a:t> functional foods among elderly</a:t>
            </a:r>
            <a:endParaRPr lang="en-IE"/>
          </a:p>
        </p:txBody>
      </p:sp>
      <p:sp>
        <p:nvSpPr>
          <p:cNvPr id="3" name="Text Placeholder 2">
            <a:extLst>
              <a:ext uri="{FF2B5EF4-FFF2-40B4-BE49-F238E27FC236}">
                <a16:creationId xmlns:a16="http://schemas.microsoft.com/office/drawing/2014/main" id="{B2FB0F71-B534-D197-FA95-B97830489589}"/>
              </a:ext>
            </a:extLst>
          </p:cNvPr>
          <p:cNvSpPr>
            <a:spLocks noGrp="1"/>
          </p:cNvSpPr>
          <p:nvPr>
            <p:ph type="body" sz="quarter" idx="16"/>
          </p:nvPr>
        </p:nvSpPr>
        <p:spPr>
          <a:xfrm>
            <a:off x="340659" y="275419"/>
            <a:ext cx="5085159" cy="582221"/>
          </a:xfrm>
        </p:spPr>
        <p:txBody>
          <a:bodyPr>
            <a:normAutofit lnSpcReduction="10000"/>
          </a:bodyPr>
          <a:lstStyle/>
          <a:p>
            <a:r>
              <a:rPr lang="en-US" sz="3600"/>
              <a:t>The results: </a:t>
            </a:r>
          </a:p>
        </p:txBody>
      </p:sp>
      <p:graphicFrame>
        <p:nvGraphicFramePr>
          <p:cNvPr id="5" name="Diagram 4">
            <a:extLst>
              <a:ext uri="{FF2B5EF4-FFF2-40B4-BE49-F238E27FC236}">
                <a16:creationId xmlns:a16="http://schemas.microsoft.com/office/drawing/2014/main" id="{3D88BACA-DF37-23BB-2DCA-67C96B44ACA1}"/>
              </a:ext>
            </a:extLst>
          </p:cNvPr>
          <p:cNvGraphicFramePr/>
          <p:nvPr>
            <p:extLst>
              <p:ext uri="{D42A27DB-BD31-4B8C-83A1-F6EECF244321}">
                <p14:modId xmlns:p14="http://schemas.microsoft.com/office/powerpoint/2010/main" val="3282499700"/>
              </p:ext>
            </p:extLst>
          </p:nvPr>
        </p:nvGraphicFramePr>
        <p:xfrm>
          <a:off x="7297270" y="1228165"/>
          <a:ext cx="4009321" cy="407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9808C6B-9B4C-DC94-C78F-99A5DFD6E2E5}"/>
              </a:ext>
            </a:extLst>
          </p:cNvPr>
          <p:cNvSpPr txBox="1"/>
          <p:nvPr/>
        </p:nvSpPr>
        <p:spPr>
          <a:xfrm>
            <a:off x="6795904" y="6104265"/>
            <a:ext cx="5237643" cy="600164"/>
          </a:xfrm>
          <a:prstGeom prst="rect">
            <a:avLst/>
          </a:prstGeom>
          <a:noFill/>
        </p:spPr>
        <p:txBody>
          <a:bodyPr wrap="square">
            <a:spAutoFit/>
          </a:bodyPr>
          <a:lstStyle/>
          <a:p>
            <a:r>
              <a:rPr lang="nl-NL" sz="1100"/>
              <a:t>Source: van der Zanden, L. D., van Kleef, E., de Wijk, R. A., &amp; van Trijp, H. C. (2015). Examining heterogeneity in elderly consumers’ acceptance of carriers for protein-enriched food: A segmentation study. Food Quality and Preference, 42, 130–138. </a:t>
            </a:r>
          </a:p>
        </p:txBody>
      </p:sp>
      <p:cxnSp>
        <p:nvCxnSpPr>
          <p:cNvPr id="7" name="Straight Connector 6">
            <a:extLst>
              <a:ext uri="{FF2B5EF4-FFF2-40B4-BE49-F238E27FC236}">
                <a16:creationId xmlns:a16="http://schemas.microsoft.com/office/drawing/2014/main" id="{CBB1987B-5239-35FD-52D3-2AA4F5D62F3E}"/>
              </a:ext>
            </a:extLst>
          </p:cNvPr>
          <p:cNvCxnSpPr/>
          <p:nvPr/>
        </p:nvCxnSpPr>
        <p:spPr>
          <a:xfrm>
            <a:off x="421341" y="794887"/>
            <a:ext cx="860612"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7380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2B31DC-3725-70D2-2668-1F0FB8BF6D99}"/>
              </a:ext>
            </a:extLst>
          </p:cNvPr>
          <p:cNvSpPr>
            <a:spLocks noGrp="1"/>
          </p:cNvSpPr>
          <p:nvPr>
            <p:ph type="body" sz="quarter" idx="15"/>
          </p:nvPr>
        </p:nvSpPr>
        <p:spPr/>
        <p:txBody>
          <a:bodyPr/>
          <a:lstStyle/>
          <a:p>
            <a:r>
              <a:rPr lang="en-GB"/>
              <a:t>1</a:t>
            </a:r>
          </a:p>
        </p:txBody>
      </p:sp>
      <p:sp>
        <p:nvSpPr>
          <p:cNvPr id="7" name="Text Placeholder 6">
            <a:extLst>
              <a:ext uri="{FF2B5EF4-FFF2-40B4-BE49-F238E27FC236}">
                <a16:creationId xmlns:a16="http://schemas.microsoft.com/office/drawing/2014/main" id="{D1EE8567-71B6-03B3-1C04-87EE22FA1C80}"/>
              </a:ext>
            </a:extLst>
          </p:cNvPr>
          <p:cNvSpPr>
            <a:spLocks noGrp="1"/>
          </p:cNvSpPr>
          <p:nvPr>
            <p:ph type="body" sz="quarter" idx="18"/>
          </p:nvPr>
        </p:nvSpPr>
        <p:spPr>
          <a:xfrm>
            <a:off x="797806" y="1689464"/>
            <a:ext cx="4894388" cy="5035017"/>
          </a:xfrm>
        </p:spPr>
        <p:txBody>
          <a:bodyPr vert="horz" lIns="91440" tIns="45720" rIns="91440" bIns="45720" rtlCol="0" anchor="t">
            <a:normAutofit/>
          </a:bodyPr>
          <a:lstStyle/>
          <a:p>
            <a:pPr marL="0" indent="0">
              <a:lnSpc>
                <a:spcPct val="120000"/>
              </a:lnSpc>
            </a:pPr>
            <a:r>
              <a:rPr lang="en-GB" sz="2200"/>
              <a:t>Module 5 begins by introducing you to the </a:t>
            </a:r>
            <a:r>
              <a:rPr lang="en-GB" sz="2200" b="1"/>
              <a:t>unique barriers and needs </a:t>
            </a:r>
            <a:r>
              <a:rPr lang="en-GB" sz="2200"/>
              <a:t>of seniors in food innovation. On completion of this module you will have a better understanding of the </a:t>
            </a:r>
            <a:r>
              <a:rPr lang="en-GB" sz="2200" b="1"/>
              <a:t>characteristics of senior customers and the business models that can help bridge the needs for innovation and functionality.</a:t>
            </a:r>
            <a:r>
              <a:rPr lang="en-GB" sz="2200"/>
              <a:t> You will also be equipped with </a:t>
            </a:r>
            <a:r>
              <a:rPr lang="en-GB" sz="2200" b="1"/>
              <a:t>pricing and costing strategies</a:t>
            </a:r>
            <a:r>
              <a:rPr lang="en-GB" sz="2200"/>
              <a:t> and how to </a:t>
            </a:r>
            <a:r>
              <a:rPr lang="en-GB" sz="2200" b="1"/>
              <a:t>find suitable distribution channels </a:t>
            </a:r>
            <a:r>
              <a:rPr lang="en-GB" sz="2200"/>
              <a:t>for your products/services.</a:t>
            </a:r>
            <a:r>
              <a:rPr lang="en-GB" sz="2200" b="1"/>
              <a:t> </a:t>
            </a:r>
            <a:endParaRPr lang="en-GB" sz="2200"/>
          </a:p>
        </p:txBody>
      </p:sp>
      <p:sp>
        <p:nvSpPr>
          <p:cNvPr id="6" name="Text Placeholder 5">
            <a:extLst>
              <a:ext uri="{FF2B5EF4-FFF2-40B4-BE49-F238E27FC236}">
                <a16:creationId xmlns:a16="http://schemas.microsoft.com/office/drawing/2014/main" id="{076E22A1-EEC8-286D-E7D1-BE5FC8EADCEE}"/>
              </a:ext>
            </a:extLst>
          </p:cNvPr>
          <p:cNvSpPr>
            <a:spLocks noGrp="1"/>
          </p:cNvSpPr>
          <p:nvPr>
            <p:ph type="body" sz="quarter" idx="16"/>
          </p:nvPr>
        </p:nvSpPr>
        <p:spPr>
          <a:xfrm>
            <a:off x="844112" y="357052"/>
            <a:ext cx="4672274" cy="1332412"/>
          </a:xfrm>
        </p:spPr>
        <p:txBody>
          <a:bodyPr>
            <a:normAutofit fontScale="92500" lnSpcReduction="10000"/>
          </a:bodyPr>
          <a:lstStyle/>
          <a:p>
            <a:r>
              <a:rPr lang="en-US" sz="3600"/>
              <a:t>Food Product and Service Commercialisation for Seniors</a:t>
            </a:r>
            <a:endParaRPr lang="en-GB"/>
          </a:p>
        </p:txBody>
      </p:sp>
      <p:sp>
        <p:nvSpPr>
          <p:cNvPr id="4" name="Text Placeholder 3">
            <a:extLst>
              <a:ext uri="{FF2B5EF4-FFF2-40B4-BE49-F238E27FC236}">
                <a16:creationId xmlns:a16="http://schemas.microsoft.com/office/drawing/2014/main" id="{61CAFA92-A951-E50C-9D41-3653885E8466}"/>
              </a:ext>
            </a:extLst>
          </p:cNvPr>
          <p:cNvSpPr>
            <a:spLocks noGrp="1"/>
          </p:cNvSpPr>
          <p:nvPr>
            <p:ph type="body" sz="quarter" idx="14"/>
          </p:nvPr>
        </p:nvSpPr>
        <p:spPr>
          <a:xfrm>
            <a:off x="7229716" y="1232267"/>
            <a:ext cx="4672274" cy="822373"/>
          </a:xfrm>
        </p:spPr>
        <p:txBody>
          <a:bodyPr/>
          <a:lstStyle/>
          <a:p>
            <a:r>
              <a:rPr lang="en-US" b="1"/>
              <a:t>Seniors’ Unique Barriers and Needs in Food Product and Service Innovation</a:t>
            </a:r>
            <a:endParaRPr lang="en-IE" b="1"/>
          </a:p>
        </p:txBody>
      </p:sp>
      <p:sp>
        <p:nvSpPr>
          <p:cNvPr id="8" name="Text Placeholder 7">
            <a:extLst>
              <a:ext uri="{FF2B5EF4-FFF2-40B4-BE49-F238E27FC236}">
                <a16:creationId xmlns:a16="http://schemas.microsoft.com/office/drawing/2014/main" id="{977FBD3A-3340-0956-A12A-BE092A39D554}"/>
              </a:ext>
            </a:extLst>
          </p:cNvPr>
          <p:cNvSpPr>
            <a:spLocks noGrp="1"/>
          </p:cNvSpPr>
          <p:nvPr>
            <p:ph type="body" sz="quarter" idx="19"/>
          </p:nvPr>
        </p:nvSpPr>
        <p:spPr/>
        <p:txBody>
          <a:bodyPr/>
          <a:lstStyle/>
          <a:p>
            <a:r>
              <a:rPr lang="en-GB"/>
              <a:t>2</a:t>
            </a:r>
          </a:p>
        </p:txBody>
      </p:sp>
      <p:sp>
        <p:nvSpPr>
          <p:cNvPr id="9" name="Text Placeholder 8">
            <a:extLst>
              <a:ext uri="{FF2B5EF4-FFF2-40B4-BE49-F238E27FC236}">
                <a16:creationId xmlns:a16="http://schemas.microsoft.com/office/drawing/2014/main" id="{2ED587EC-38B3-FB7B-65FB-6EC63163B2DF}"/>
              </a:ext>
            </a:extLst>
          </p:cNvPr>
          <p:cNvSpPr>
            <a:spLocks noGrp="1"/>
          </p:cNvSpPr>
          <p:nvPr>
            <p:ph type="body" sz="quarter" idx="20"/>
          </p:nvPr>
        </p:nvSpPr>
        <p:spPr/>
        <p:txBody>
          <a:bodyPr/>
          <a:lstStyle/>
          <a:p>
            <a:r>
              <a:rPr lang="en-GB" b="1"/>
              <a:t>Business Model – Bridging Innovation and Functionality</a:t>
            </a:r>
          </a:p>
        </p:txBody>
      </p:sp>
      <p:sp>
        <p:nvSpPr>
          <p:cNvPr id="10" name="Text Placeholder 9">
            <a:extLst>
              <a:ext uri="{FF2B5EF4-FFF2-40B4-BE49-F238E27FC236}">
                <a16:creationId xmlns:a16="http://schemas.microsoft.com/office/drawing/2014/main" id="{D1963881-6B7D-41DB-B6F8-DE71F0301529}"/>
              </a:ext>
            </a:extLst>
          </p:cNvPr>
          <p:cNvSpPr>
            <a:spLocks noGrp="1"/>
          </p:cNvSpPr>
          <p:nvPr>
            <p:ph type="body" sz="quarter" idx="21"/>
          </p:nvPr>
        </p:nvSpPr>
        <p:spPr/>
        <p:txBody>
          <a:bodyPr/>
          <a:lstStyle/>
          <a:p>
            <a:r>
              <a:rPr lang="en-GB"/>
              <a:t>3</a:t>
            </a:r>
          </a:p>
        </p:txBody>
      </p:sp>
      <p:sp>
        <p:nvSpPr>
          <p:cNvPr id="11" name="Text Placeholder 10">
            <a:extLst>
              <a:ext uri="{FF2B5EF4-FFF2-40B4-BE49-F238E27FC236}">
                <a16:creationId xmlns:a16="http://schemas.microsoft.com/office/drawing/2014/main" id="{1867336C-5293-F05D-EF52-239E5FEC8341}"/>
              </a:ext>
            </a:extLst>
          </p:cNvPr>
          <p:cNvSpPr>
            <a:spLocks noGrp="1"/>
          </p:cNvSpPr>
          <p:nvPr>
            <p:ph type="body" sz="quarter" idx="22"/>
          </p:nvPr>
        </p:nvSpPr>
        <p:spPr/>
        <p:txBody>
          <a:bodyPr/>
          <a:lstStyle/>
          <a:p>
            <a:r>
              <a:rPr lang="en-GB" b="1"/>
              <a:t>Pricing and Costing</a:t>
            </a:r>
          </a:p>
        </p:txBody>
      </p:sp>
      <p:sp>
        <p:nvSpPr>
          <p:cNvPr id="12" name="Text Placeholder 11">
            <a:extLst>
              <a:ext uri="{FF2B5EF4-FFF2-40B4-BE49-F238E27FC236}">
                <a16:creationId xmlns:a16="http://schemas.microsoft.com/office/drawing/2014/main" id="{7066A1B9-64A4-B6C4-3C07-AB63230C72F5}"/>
              </a:ext>
            </a:extLst>
          </p:cNvPr>
          <p:cNvSpPr>
            <a:spLocks noGrp="1"/>
          </p:cNvSpPr>
          <p:nvPr>
            <p:ph type="body" sz="quarter" idx="23"/>
          </p:nvPr>
        </p:nvSpPr>
        <p:spPr/>
        <p:txBody>
          <a:bodyPr/>
          <a:lstStyle/>
          <a:p>
            <a:r>
              <a:rPr lang="en-GB"/>
              <a:t>4</a:t>
            </a:r>
          </a:p>
        </p:txBody>
      </p:sp>
      <p:sp>
        <p:nvSpPr>
          <p:cNvPr id="13" name="Text Placeholder 12">
            <a:extLst>
              <a:ext uri="{FF2B5EF4-FFF2-40B4-BE49-F238E27FC236}">
                <a16:creationId xmlns:a16="http://schemas.microsoft.com/office/drawing/2014/main" id="{F1F83AEE-B015-C48C-36A6-BC88A18B1B12}"/>
              </a:ext>
            </a:extLst>
          </p:cNvPr>
          <p:cNvSpPr>
            <a:spLocks noGrp="1"/>
          </p:cNvSpPr>
          <p:nvPr>
            <p:ph type="body" sz="quarter" idx="24"/>
          </p:nvPr>
        </p:nvSpPr>
        <p:spPr/>
        <p:txBody>
          <a:bodyPr/>
          <a:lstStyle/>
          <a:p>
            <a:r>
              <a:rPr lang="en-GB" b="1"/>
              <a:t>Distribution Channels</a:t>
            </a:r>
          </a:p>
        </p:txBody>
      </p:sp>
      <p:sp>
        <p:nvSpPr>
          <p:cNvPr id="14" name="Text Placeholder 13">
            <a:extLst>
              <a:ext uri="{FF2B5EF4-FFF2-40B4-BE49-F238E27FC236}">
                <a16:creationId xmlns:a16="http://schemas.microsoft.com/office/drawing/2014/main" id="{E1F2D9A1-E612-BED3-0355-00D5A42867A7}"/>
              </a:ext>
            </a:extLst>
          </p:cNvPr>
          <p:cNvSpPr>
            <a:spLocks noGrp="1"/>
          </p:cNvSpPr>
          <p:nvPr>
            <p:ph type="body" sz="quarter" idx="25"/>
          </p:nvPr>
        </p:nvSpPr>
        <p:spPr/>
        <p:txBody>
          <a:bodyPr/>
          <a:lstStyle/>
          <a:p>
            <a:r>
              <a:rPr lang="en-GB"/>
              <a:t>5</a:t>
            </a:r>
          </a:p>
        </p:txBody>
      </p:sp>
      <p:sp>
        <p:nvSpPr>
          <p:cNvPr id="15" name="Text Placeholder 14">
            <a:extLst>
              <a:ext uri="{FF2B5EF4-FFF2-40B4-BE49-F238E27FC236}">
                <a16:creationId xmlns:a16="http://schemas.microsoft.com/office/drawing/2014/main" id="{8D536068-35AE-3E90-3682-433EB83831B8}"/>
              </a:ext>
            </a:extLst>
          </p:cNvPr>
          <p:cNvSpPr>
            <a:spLocks noGrp="1"/>
          </p:cNvSpPr>
          <p:nvPr>
            <p:ph type="body" sz="quarter" idx="26"/>
          </p:nvPr>
        </p:nvSpPr>
        <p:spPr/>
        <p:txBody>
          <a:bodyPr/>
          <a:lstStyle/>
          <a:p>
            <a:r>
              <a:rPr lang="en-GB" b="1"/>
              <a:t>Take-Home Messages</a:t>
            </a:r>
          </a:p>
        </p:txBody>
      </p:sp>
    </p:spTree>
    <p:extLst>
      <p:ext uri="{BB962C8B-B14F-4D97-AF65-F5344CB8AC3E}">
        <p14:creationId xmlns:p14="http://schemas.microsoft.com/office/powerpoint/2010/main" val="311343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A154A27-B964-69FC-2F49-0A884046D5F2}"/>
              </a:ext>
            </a:extLst>
          </p:cNvPr>
          <p:cNvSpPr>
            <a:spLocks noGrp="1"/>
          </p:cNvSpPr>
          <p:nvPr>
            <p:ph type="pic" sz="quarter" idx="10"/>
          </p:nvPr>
        </p:nvSpPr>
        <p:spPr/>
      </p:sp>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82363" y="1629806"/>
            <a:ext cx="4884961" cy="4525954"/>
          </a:xfrm>
        </p:spPr>
        <p:txBody>
          <a:bodyPr>
            <a:normAutofit/>
          </a:bodyPr>
          <a:lstStyle/>
          <a:p>
            <a:pPr marL="0" indent="0"/>
            <a:r>
              <a:rPr lang="en-US"/>
              <a:t>Developed by the initial co-founders of Beyond Meat (Sara Bonham and Brent Taylor), </a:t>
            </a:r>
            <a:r>
              <a:rPr lang="en-US" b="0" i="0">
                <a:solidFill>
                  <a:srgbClr val="1188A3"/>
                </a:solidFill>
                <a:effectLst/>
                <a:hlinkClick r:id="rId3">
                  <a:extLst>
                    <a:ext uri="{A12FA001-AC4F-418D-AE19-62706E023703}">
                      <ahyp:hlinkClr xmlns:ahyp="http://schemas.microsoft.com/office/drawing/2018/hyperlinkcolor" val="tx"/>
                    </a:ext>
                  </a:extLst>
                </a:hlinkClick>
              </a:rPr>
              <a:t>Perennial</a:t>
            </a:r>
            <a:r>
              <a:rPr lang="en-US" b="0" i="0">
                <a:solidFill>
                  <a:srgbClr val="1188A3"/>
                </a:solidFill>
                <a:effectLst/>
              </a:rPr>
              <a:t> </a:t>
            </a:r>
            <a:r>
              <a:rPr lang="en-US" b="0" i="0">
                <a:solidFill>
                  <a:srgbClr val="000000"/>
                </a:solidFill>
                <a:effectLst/>
              </a:rPr>
              <a:t>is a non-dairy,</a:t>
            </a:r>
            <a:r>
              <a:rPr lang="en-GB" b="0" i="0">
                <a:solidFill>
                  <a:srgbClr val="000000"/>
                </a:solidFill>
                <a:effectLst/>
              </a:rPr>
              <a:t> plant-based</a:t>
            </a:r>
            <a:r>
              <a:rPr lang="en-US" b="0" i="0">
                <a:solidFill>
                  <a:srgbClr val="000000"/>
                </a:solidFill>
                <a:effectLst/>
              </a:rPr>
              <a:t> beverage designed to boost 50+ older consumers’ bone, gut, and brain health. It contains prebiotic fiber to enhance calcium absorption and Omega-3 DHA.</a:t>
            </a:r>
          </a:p>
          <a:p>
            <a:pPr marL="0" indent="0"/>
            <a:endParaRPr lang="en-US"/>
          </a:p>
          <a:p>
            <a:pPr marL="0" indent="0"/>
            <a:r>
              <a:rPr lang="en-US"/>
              <a:t>While the recipe is </a:t>
            </a:r>
            <a:r>
              <a:rPr lang="en-US" b="1"/>
              <a:t>personalised for people over 50</a:t>
            </a:r>
            <a:r>
              <a:rPr lang="en-US"/>
              <a:t>, it is also suitable for general population.</a:t>
            </a:r>
            <a:endParaRPr lang="en-GB"/>
          </a:p>
        </p:txBody>
      </p:sp>
      <p:pic>
        <p:nvPicPr>
          <p:cNvPr id="5" name="Picture 4">
            <a:extLst>
              <a:ext uri="{FF2B5EF4-FFF2-40B4-BE49-F238E27FC236}">
                <a16:creationId xmlns:a16="http://schemas.microsoft.com/office/drawing/2014/main" id="{191C32BD-3020-D7B4-D1CF-5E836EAE76EE}"/>
              </a:ext>
            </a:extLst>
          </p:cNvPr>
          <p:cNvPicPr>
            <a:picLocks noChangeAspect="1"/>
          </p:cNvPicPr>
          <p:nvPr/>
        </p:nvPicPr>
        <p:blipFill>
          <a:blip r:embed="rId4"/>
          <a:stretch>
            <a:fillRect/>
          </a:stretch>
        </p:blipFill>
        <p:spPr>
          <a:xfrm>
            <a:off x="6862497" y="228600"/>
            <a:ext cx="5094686" cy="6362700"/>
          </a:xfrm>
          <a:prstGeom prst="rect">
            <a:avLst/>
          </a:prstGeom>
        </p:spPr>
      </p:pic>
      <p:sp>
        <p:nvSpPr>
          <p:cNvPr id="8" name="Text Placeholder 7">
            <a:extLst>
              <a:ext uri="{FF2B5EF4-FFF2-40B4-BE49-F238E27FC236}">
                <a16:creationId xmlns:a16="http://schemas.microsoft.com/office/drawing/2014/main" id="{0C9A5385-A8A7-2841-9F5D-48C480CB1541}"/>
              </a:ext>
            </a:extLst>
          </p:cNvPr>
          <p:cNvSpPr>
            <a:spLocks noGrp="1"/>
          </p:cNvSpPr>
          <p:nvPr>
            <p:ph type="body" sz="quarter" idx="16"/>
          </p:nvPr>
        </p:nvSpPr>
        <p:spPr>
          <a:xfrm>
            <a:off x="705549" y="299675"/>
            <a:ext cx="4716425" cy="838843"/>
          </a:xfrm>
          <a:solidFill>
            <a:srgbClr val="FFD100"/>
          </a:solidFill>
        </p:spPr>
        <p:txBody>
          <a:bodyPr anchor="ctr">
            <a:normAutofit/>
          </a:bodyPr>
          <a:lstStyle/>
          <a:p>
            <a:r>
              <a:rPr lang="en-IE" b="1"/>
              <a:t>Be Inspired…</a:t>
            </a:r>
          </a:p>
        </p:txBody>
      </p:sp>
    </p:spTree>
    <p:extLst>
      <p:ext uri="{BB962C8B-B14F-4D97-AF65-F5344CB8AC3E}">
        <p14:creationId xmlns:p14="http://schemas.microsoft.com/office/powerpoint/2010/main" val="233775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different, several&#10;&#10;Description automatically generated">
            <a:extLst>
              <a:ext uri="{FF2B5EF4-FFF2-40B4-BE49-F238E27FC236}">
                <a16:creationId xmlns:a16="http://schemas.microsoft.com/office/drawing/2014/main" id="{DC802815-1C94-B898-7C1C-21F59451B17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718561" y="1773241"/>
            <a:ext cx="4987039" cy="4525954"/>
          </a:xfrm>
        </p:spPr>
        <p:txBody>
          <a:bodyPr/>
          <a:lstStyle/>
          <a:p>
            <a:pPr marL="0" indent="0"/>
            <a:r>
              <a:rPr lang="en-IE" err="1">
                <a:solidFill>
                  <a:srgbClr val="1188A3"/>
                </a:solidFill>
                <a:hlinkClick r:id="rId3">
                  <a:extLst>
                    <a:ext uri="{A12FA001-AC4F-418D-AE19-62706E023703}">
                      <ahyp:hlinkClr xmlns:ahyp="http://schemas.microsoft.com/office/drawing/2018/hyperlinkcolor" val="tx"/>
                    </a:ext>
                  </a:extLst>
                </a:hlinkClick>
              </a:rPr>
              <a:t>Importaco</a:t>
            </a:r>
            <a:r>
              <a:rPr lang="en-IE"/>
              <a:t> is an </a:t>
            </a:r>
            <a:r>
              <a:rPr lang="en-US"/>
              <a:t>international food and beverage company that has a wide range of products in its three businesses: nuts and dried fruit, mineral water and energy.</a:t>
            </a:r>
          </a:p>
          <a:p>
            <a:pPr marL="0" indent="0"/>
            <a:r>
              <a:rPr lang="en-IE"/>
              <a:t>Considering nuts are full of nutrients like Omega 3 fatty acids that are crucial to older adults’ health and well-being, </a:t>
            </a:r>
            <a:r>
              <a:rPr lang="en-IE" err="1"/>
              <a:t>Importaco</a:t>
            </a:r>
            <a:r>
              <a:rPr lang="en-IE"/>
              <a:t> is now working on a new production line that </a:t>
            </a:r>
            <a:r>
              <a:rPr lang="en-IE" b="1"/>
              <a:t>targets older adults with easy to chew and swallow products </a:t>
            </a:r>
            <a:r>
              <a:rPr lang="en-IE"/>
              <a:t>(e.g., paste, bites).</a:t>
            </a:r>
          </a:p>
        </p:txBody>
      </p:sp>
      <p:sp>
        <p:nvSpPr>
          <p:cNvPr id="20" name="TextBox 19">
            <a:extLst>
              <a:ext uri="{FF2B5EF4-FFF2-40B4-BE49-F238E27FC236}">
                <a16:creationId xmlns:a16="http://schemas.microsoft.com/office/drawing/2014/main" id="{D0C599BA-F129-02E1-3FF9-26A3C1C087F1}"/>
              </a:ext>
            </a:extLst>
          </p:cNvPr>
          <p:cNvSpPr txBox="1"/>
          <p:nvPr/>
        </p:nvSpPr>
        <p:spPr>
          <a:xfrm>
            <a:off x="1802710" y="6406634"/>
            <a:ext cx="1092890" cy="369332"/>
          </a:xfrm>
          <a:prstGeom prst="rect">
            <a:avLst/>
          </a:prstGeom>
          <a:noFill/>
        </p:spPr>
        <p:txBody>
          <a:bodyPr wrap="square">
            <a:spAutoFit/>
          </a:bodyPr>
          <a:lstStyle/>
          <a:p>
            <a:r>
              <a:rPr lang="en-US" sz="1800">
                <a:solidFill>
                  <a:srgbClr val="1188A3"/>
                </a:solidFill>
                <a:hlinkClick r:id="rId4">
                  <a:extLst>
                    <a:ext uri="{A12FA001-AC4F-418D-AE19-62706E023703}">
                      <ahyp:hlinkClr xmlns:ahyp="http://schemas.microsoft.com/office/drawing/2018/hyperlinkcolor" val="tx"/>
                    </a:ext>
                  </a:extLst>
                </a:hlinkClick>
              </a:rPr>
              <a:t>Source</a:t>
            </a:r>
            <a:endParaRPr lang="en-GB">
              <a:solidFill>
                <a:srgbClr val="1188A3"/>
              </a:solidFill>
            </a:endParaRP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6852062" y="680688"/>
            <a:ext cx="5105121" cy="502653"/>
          </a:xfrm>
          <a:solidFill>
            <a:srgbClr val="85D2E1"/>
          </a:solidFill>
        </p:spPr>
        <p:txBody>
          <a:bodyPr>
            <a:normAutofit/>
          </a:bodyPr>
          <a:lstStyle/>
          <a:p>
            <a:r>
              <a:rPr lang="en-IE" sz="2400" err="1"/>
              <a:t>Importaco</a:t>
            </a:r>
            <a:r>
              <a:rPr lang="en-IE" sz="2400"/>
              <a:t> – “</a:t>
            </a:r>
            <a:r>
              <a:rPr lang="en-IE" sz="2400" err="1"/>
              <a:t>Nut”rients</a:t>
            </a:r>
            <a:r>
              <a:rPr lang="en-IE" sz="2400"/>
              <a:t> for Seniors </a:t>
            </a:r>
          </a:p>
        </p:txBody>
      </p:sp>
      <p:sp>
        <p:nvSpPr>
          <p:cNvPr id="7" name="Text Placeholder 7">
            <a:extLst>
              <a:ext uri="{FF2B5EF4-FFF2-40B4-BE49-F238E27FC236}">
                <a16:creationId xmlns:a16="http://schemas.microsoft.com/office/drawing/2014/main" id="{98AA0FDA-BD76-F4AA-A99A-83AF0A8EC4DE}"/>
              </a:ext>
            </a:extLst>
          </p:cNvPr>
          <p:cNvSpPr txBox="1">
            <a:spLocks/>
          </p:cNvSpPr>
          <p:nvPr/>
        </p:nvSpPr>
        <p:spPr>
          <a:xfrm>
            <a:off x="705549" y="299675"/>
            <a:ext cx="4716425" cy="838843"/>
          </a:xfrm>
          <a:prstGeom prst="rect">
            <a:avLst/>
          </a:prstGeom>
          <a:solidFill>
            <a:srgbClr val="FFD100"/>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Be Inspired…</a:t>
            </a:r>
          </a:p>
        </p:txBody>
      </p:sp>
    </p:spTree>
    <p:extLst>
      <p:ext uri="{BB962C8B-B14F-4D97-AF65-F5344CB8AC3E}">
        <p14:creationId xmlns:p14="http://schemas.microsoft.com/office/powerpoint/2010/main" val="417590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CF1C6A-66C3-7DAF-E1D2-51464FFB1C80}"/>
              </a:ext>
            </a:extLst>
          </p:cNvPr>
          <p:cNvSpPr>
            <a:spLocks noGrp="1"/>
          </p:cNvSpPr>
          <p:nvPr>
            <p:ph type="body" sz="quarter" idx="18"/>
          </p:nvPr>
        </p:nvSpPr>
        <p:spPr>
          <a:xfrm>
            <a:off x="691949" y="1604611"/>
            <a:ext cx="9474027" cy="3867704"/>
          </a:xfrm>
        </p:spPr>
        <p:txBody>
          <a:bodyPr>
            <a:normAutofit/>
          </a:bodyPr>
          <a:lstStyle/>
          <a:p>
            <a:pPr marL="0" indent="0" algn="l"/>
            <a:r>
              <a:rPr lang="en-US" b="0" i="0">
                <a:solidFill>
                  <a:srgbClr val="333333"/>
                </a:solidFill>
                <a:effectLst/>
                <a:latin typeface="arboria"/>
              </a:rPr>
              <a:t>Think about </a:t>
            </a:r>
            <a:r>
              <a:rPr lang="en-US">
                <a:solidFill>
                  <a:srgbClr val="333333"/>
                </a:solidFill>
                <a:latin typeface="arboria"/>
              </a:rPr>
              <a:t>your</a:t>
            </a:r>
            <a:r>
              <a:rPr lang="en-US" b="0" i="0">
                <a:solidFill>
                  <a:srgbClr val="333333"/>
                </a:solidFill>
                <a:effectLst/>
                <a:latin typeface="arboria"/>
              </a:rPr>
              <a:t> target senior audience, clients,</a:t>
            </a:r>
            <a:r>
              <a:rPr lang="en-US">
                <a:solidFill>
                  <a:srgbClr val="333333"/>
                </a:solidFill>
                <a:latin typeface="arboria"/>
              </a:rPr>
              <a:t> or</a:t>
            </a:r>
            <a:r>
              <a:rPr lang="en-US" b="0" i="0">
                <a:solidFill>
                  <a:srgbClr val="333333"/>
                </a:solidFill>
                <a:effectLst/>
                <a:latin typeface="arboria"/>
              </a:rPr>
              <a:t> customers you would like to reach. Open a new document and get thinking!</a:t>
            </a:r>
          </a:p>
          <a:p>
            <a:pPr marL="0" indent="0" algn="l"/>
            <a:r>
              <a:rPr lang="en-IE" b="1"/>
              <a:t>Key questions for you to answer:</a:t>
            </a:r>
          </a:p>
          <a:p>
            <a:pPr marL="342900" indent="-342900" algn="l">
              <a:buFont typeface="Arial" panose="020B0604020202020204" pitchFamily="34" charset="0"/>
              <a:buChar char="•"/>
            </a:pPr>
            <a:r>
              <a:rPr lang="en-US" b="0" i="0">
                <a:solidFill>
                  <a:srgbClr val="333333"/>
                </a:solidFill>
                <a:effectLst/>
                <a:latin typeface="arboria"/>
              </a:rPr>
              <a:t>What are the demographics, psychographics, and geographics of the </a:t>
            </a:r>
            <a:r>
              <a:rPr lang="en-US">
                <a:solidFill>
                  <a:srgbClr val="333333"/>
                </a:solidFill>
                <a:latin typeface="arboria"/>
              </a:rPr>
              <a:t>senior customer segments that you would like to reach?</a:t>
            </a:r>
          </a:p>
          <a:p>
            <a:pPr marL="342900" indent="-342900" algn="l">
              <a:buFont typeface="Arial" panose="020B0604020202020204" pitchFamily="34" charset="0"/>
              <a:buChar char="•"/>
            </a:pPr>
            <a:r>
              <a:rPr lang="en-US" b="0" i="0">
                <a:solidFill>
                  <a:srgbClr val="333333"/>
                </a:solidFill>
                <a:effectLst/>
                <a:latin typeface="arboria"/>
              </a:rPr>
              <a:t>Do you have the right staff people to serve them? </a:t>
            </a:r>
          </a:p>
          <a:p>
            <a:pPr marL="342900" indent="-342900" algn="l">
              <a:buFont typeface="Arial" panose="020B0604020202020204" pitchFamily="34" charset="0"/>
              <a:buChar char="•"/>
            </a:pPr>
            <a:r>
              <a:rPr lang="en-US" b="0" i="0">
                <a:solidFill>
                  <a:srgbClr val="333333"/>
                </a:solidFill>
                <a:effectLst/>
                <a:latin typeface="arboria"/>
              </a:rPr>
              <a:t>Do the staff have the right training, experience, or other skills needed? </a:t>
            </a:r>
          </a:p>
          <a:p>
            <a:pPr marL="342900" indent="-342900" algn="l">
              <a:buFont typeface="Arial" panose="020B0604020202020204" pitchFamily="34" charset="0"/>
              <a:buChar char="•"/>
            </a:pPr>
            <a:r>
              <a:rPr lang="en-US" b="0" i="0">
                <a:solidFill>
                  <a:srgbClr val="333333"/>
                </a:solidFill>
                <a:effectLst/>
                <a:latin typeface="arboria"/>
              </a:rPr>
              <a:t>Do the staff know what is expected from the targeted senior segments?</a:t>
            </a:r>
          </a:p>
          <a:p>
            <a:endParaRPr lang="en-GB"/>
          </a:p>
        </p:txBody>
      </p:sp>
      <p:sp>
        <p:nvSpPr>
          <p:cNvPr id="5" name="Text Placeholder 4">
            <a:extLst>
              <a:ext uri="{FF2B5EF4-FFF2-40B4-BE49-F238E27FC236}">
                <a16:creationId xmlns:a16="http://schemas.microsoft.com/office/drawing/2014/main" id="{C5132535-6039-4642-16F1-497A165880EF}"/>
              </a:ext>
            </a:extLst>
          </p:cNvPr>
          <p:cNvSpPr>
            <a:spLocks noGrp="1"/>
          </p:cNvSpPr>
          <p:nvPr>
            <p:ph type="body" sz="quarter" idx="16"/>
          </p:nvPr>
        </p:nvSpPr>
        <p:spPr/>
        <p:txBody>
          <a:bodyPr>
            <a:normAutofit lnSpcReduction="10000"/>
          </a:bodyPr>
          <a:lstStyle/>
          <a:p>
            <a:r>
              <a:rPr lang="en-US" b="0" i="0">
                <a:solidFill>
                  <a:srgbClr val="141E40"/>
                </a:solidFill>
                <a:effectLst/>
                <a:latin typeface="arboria"/>
              </a:rPr>
              <a:t>Exercise: Consider the </a:t>
            </a:r>
            <a:r>
              <a:rPr lang="en-US" b="1" i="0">
                <a:solidFill>
                  <a:srgbClr val="141E40"/>
                </a:solidFill>
                <a:effectLst/>
                <a:latin typeface="arboria"/>
              </a:rPr>
              <a:t>People</a:t>
            </a:r>
            <a:endParaRPr lang="en-GB" b="1"/>
          </a:p>
        </p:txBody>
      </p:sp>
      <p:pic>
        <p:nvPicPr>
          <p:cNvPr id="3" name="Graphic 2" descr="Lightbulb and pencil with solid fill">
            <a:extLst>
              <a:ext uri="{FF2B5EF4-FFF2-40B4-BE49-F238E27FC236}">
                <a16:creationId xmlns:a16="http://schemas.microsoft.com/office/drawing/2014/main" id="{1441B350-1798-E634-BAAF-F1C235636E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948" y="403129"/>
            <a:ext cx="1644127" cy="1644127"/>
          </a:xfrm>
          <a:prstGeom prst="rect">
            <a:avLst/>
          </a:prstGeom>
        </p:spPr>
      </p:pic>
    </p:spTree>
    <p:extLst>
      <p:ext uri="{BB962C8B-B14F-4D97-AF65-F5344CB8AC3E}">
        <p14:creationId xmlns:p14="http://schemas.microsoft.com/office/powerpoint/2010/main" val="170188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0" y="334846"/>
            <a:ext cx="11501261" cy="710532"/>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Inspired…one of our Project Good Practice examples</a:t>
            </a:r>
            <a:endParaRPr lang="en-IE" sz="3600" b="1">
              <a:solidFill>
                <a:srgbClr val="000000"/>
              </a:solidFill>
            </a:endParaRPr>
          </a:p>
        </p:txBody>
      </p:sp>
      <p:pic>
        <p:nvPicPr>
          <p:cNvPr id="15" name="Picture 14">
            <a:hlinkClick r:id="rId2"/>
            <a:extLst>
              <a:ext uri="{FF2B5EF4-FFF2-40B4-BE49-F238E27FC236}">
                <a16:creationId xmlns:a16="http://schemas.microsoft.com/office/drawing/2014/main" id="{8B5B9CEE-D6EB-D6B7-48DF-0C58A63C5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682" y="1818386"/>
            <a:ext cx="2841722" cy="3923761"/>
          </a:xfrm>
          <a:prstGeom prst="rect">
            <a:avLst/>
          </a:prstGeom>
          <a:ln>
            <a:solidFill>
              <a:srgbClr val="000000"/>
            </a:solidFill>
          </a:ln>
        </p:spPr>
      </p:pic>
      <p:pic>
        <p:nvPicPr>
          <p:cNvPr id="26" name="Picture 25">
            <a:extLst>
              <a:ext uri="{FF2B5EF4-FFF2-40B4-BE49-F238E27FC236}">
                <a16:creationId xmlns:a16="http://schemas.microsoft.com/office/drawing/2014/main" id="{B7AD664B-D1B8-C572-3479-FE2D6C086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8234" y="2413165"/>
            <a:ext cx="3560690" cy="2180923"/>
          </a:xfrm>
          <a:prstGeom prst="rect">
            <a:avLst/>
          </a:prstGeom>
        </p:spPr>
      </p:pic>
      <p:sp>
        <p:nvSpPr>
          <p:cNvPr id="27" name="Text Placeholder 7">
            <a:extLst>
              <a:ext uri="{FF2B5EF4-FFF2-40B4-BE49-F238E27FC236}">
                <a16:creationId xmlns:a16="http://schemas.microsoft.com/office/drawing/2014/main" id="{A3D4DBD1-E1F4-9417-2524-F90FA5F029BD}"/>
              </a:ext>
            </a:extLst>
          </p:cNvPr>
          <p:cNvSpPr txBox="1">
            <a:spLocks/>
          </p:cNvSpPr>
          <p:nvPr/>
        </p:nvSpPr>
        <p:spPr>
          <a:xfrm>
            <a:off x="4405664" y="2624861"/>
            <a:ext cx="2556978" cy="1068045"/>
          </a:xfrm>
          <a:prstGeom prst="rect">
            <a:avLst/>
          </a:prstGeom>
        </p:spPr>
        <p:txBody>
          <a:bodyPr vert="horz" lIns="91440" tIns="45720" rIns="91440" bIns="45720" rtlCol="0" anchor="ctr">
            <a:normAutofit/>
          </a:bodyPr>
          <a:lstStyle>
            <a:lvl1pPr marL="0" indent="0" algn="ctr" defTabSz="755934" rtl="0" eaLnBrk="1" latinLnBrk="0" hangingPunct="1">
              <a:lnSpc>
                <a:spcPct val="100000"/>
              </a:lnSpc>
              <a:spcBef>
                <a:spcPts val="0"/>
              </a:spcBef>
              <a:buFont typeface="Arial" panose="020B0604020202020204" pitchFamily="34" charset="0"/>
              <a:buNone/>
              <a:defRPr sz="1400" b="0" i="1" kern="1200">
                <a:solidFill>
                  <a:schemeClr val="tx1"/>
                </a:solidFill>
                <a:latin typeface="Avenir Oblique" panose="02000503020000020003"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1600" b="1">
                <a:solidFill>
                  <a:srgbClr val="000000"/>
                </a:solidFill>
                <a:latin typeface="Bradley Hand ITC" panose="03070402050302030203" pitchFamily="66" charset="0"/>
              </a:rPr>
              <a:t>stay safe and warm at home and let us deliver sunshine in every meal </a:t>
            </a:r>
          </a:p>
        </p:txBody>
      </p:sp>
      <p:sp>
        <p:nvSpPr>
          <p:cNvPr id="28" name="Text Placeholder 15">
            <a:extLst>
              <a:ext uri="{FF2B5EF4-FFF2-40B4-BE49-F238E27FC236}">
                <a16:creationId xmlns:a16="http://schemas.microsoft.com/office/drawing/2014/main" id="{65F1B697-B60D-7C2D-52AD-DF911B7A3FE5}"/>
              </a:ext>
            </a:extLst>
          </p:cNvPr>
          <p:cNvSpPr txBox="1">
            <a:spLocks/>
          </p:cNvSpPr>
          <p:nvPr/>
        </p:nvSpPr>
        <p:spPr>
          <a:xfrm>
            <a:off x="5928245" y="3153548"/>
            <a:ext cx="1372357" cy="51742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29" name="Text Placeholder 16">
            <a:extLst>
              <a:ext uri="{FF2B5EF4-FFF2-40B4-BE49-F238E27FC236}">
                <a16:creationId xmlns:a16="http://schemas.microsoft.com/office/drawing/2014/main" id="{EDE8E726-8F48-6E18-6A85-61A4039C6A1B}"/>
              </a:ext>
            </a:extLst>
          </p:cNvPr>
          <p:cNvSpPr txBox="1">
            <a:spLocks/>
          </p:cNvSpPr>
          <p:nvPr/>
        </p:nvSpPr>
        <p:spPr>
          <a:xfrm>
            <a:off x="4138824" y="2483165"/>
            <a:ext cx="1894173" cy="642182"/>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New Roman" charset="0"/>
                <a:ea typeface="Times New Roman" charset="0"/>
                <a:cs typeface="Times New Roman"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6500" b="1" i="0" u="none" strike="noStrike" kern="1200" cap="none" spc="0" normalizeH="0" baseline="0" noProof="0">
                <a:ln>
                  <a:noFill/>
                </a:ln>
                <a:solidFill>
                  <a:sysClr val="windowText" lastClr="000000"/>
                </a:solidFill>
                <a:effectLst/>
                <a:uLnTx/>
                <a:uFillTx/>
                <a:latin typeface="Times New Roman" charset="0"/>
                <a:cs typeface="Times New Roman" charset="0"/>
              </a:rPr>
              <a:t>“</a:t>
            </a:r>
          </a:p>
        </p:txBody>
      </p:sp>
      <p:sp>
        <p:nvSpPr>
          <p:cNvPr id="30" name="Text Placeholder 5">
            <a:extLst>
              <a:ext uri="{FF2B5EF4-FFF2-40B4-BE49-F238E27FC236}">
                <a16:creationId xmlns:a16="http://schemas.microsoft.com/office/drawing/2014/main" id="{E3EF2504-8884-841D-34EA-7AA3E7414E0F}"/>
              </a:ext>
            </a:extLst>
          </p:cNvPr>
          <p:cNvSpPr txBox="1">
            <a:spLocks/>
          </p:cNvSpPr>
          <p:nvPr/>
        </p:nvSpPr>
        <p:spPr>
          <a:xfrm>
            <a:off x="4022087" y="1790368"/>
            <a:ext cx="5150355" cy="613547"/>
          </a:xfrm>
          <a:prstGeom prst="rect">
            <a:avLst/>
          </a:prstGeom>
          <a:solidFill>
            <a:srgbClr val="FED103"/>
          </a:solidFill>
        </p:spPr>
        <p:txBody>
          <a:bodyPr vert="horz" lIns="91440" tIns="45720" rIns="91440" bIns="45720" rtlCol="0">
            <a:noAutofit/>
          </a:bodyPr>
          <a:lstStyle>
            <a:lvl1pPr marL="0" indent="0" algn="l" defTabSz="755934" rtl="0" eaLnBrk="1" latinLnBrk="0" hangingPunct="1">
              <a:lnSpc>
                <a:spcPct val="90000"/>
              </a:lnSpc>
              <a:spcBef>
                <a:spcPts val="827"/>
              </a:spcBef>
              <a:buFont typeface="Arial" panose="020B0604020202020204" pitchFamily="34" charset="0"/>
              <a:buNone/>
              <a:defRPr sz="1800" b="0" i="0" kern="1200">
                <a:solidFill>
                  <a:schemeClr val="tx1"/>
                </a:solidFill>
                <a:highlight>
                  <a:srgbClr val="FED103"/>
                </a:highlight>
                <a:latin typeface="Avenir" panose="02000503020000020003" pitchFamily="2" charset="0"/>
                <a:ea typeface="+mn-ea"/>
                <a:cs typeface="Poppins SemiBold"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Product/Service: </a:t>
            </a:r>
            <a:r>
              <a:rPr kumimoji="0" lang="en-US" sz="1600" b="0" i="0" u="none" strike="noStrike" kern="1200" cap="none" spc="0" normalizeH="0" baseline="0" noProof="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Wiltshire Farm Foods, Meal delivery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Region: </a:t>
            </a:r>
            <a:r>
              <a:rPr kumimoji="0" lang="en-US" sz="1600" b="0" i="0" u="none" strike="noStrike" kern="1200" cap="none" spc="0" normalizeH="0" baseline="0" noProof="0">
                <a:ln>
                  <a:noFill/>
                </a:ln>
                <a:solidFill>
                  <a:sysClr val="windowText" lastClr="000000"/>
                </a:solidFill>
                <a:effectLst/>
                <a:highlight>
                  <a:srgbClr val="FED103"/>
                </a:highlight>
                <a:uLnTx/>
                <a:uFillTx/>
                <a:latin typeface="Avenir" panose="02000503020000020003" pitchFamily="2" charset="0"/>
                <a:ea typeface="+mn-ea"/>
                <a:cs typeface="Poppins SemiBold" pitchFamily="2" charset="77"/>
              </a:rPr>
              <a:t>Nottingham, UK</a:t>
            </a:r>
          </a:p>
        </p:txBody>
      </p:sp>
      <p:sp>
        <p:nvSpPr>
          <p:cNvPr id="31" name="Rectangle 30">
            <a:extLst>
              <a:ext uri="{FF2B5EF4-FFF2-40B4-BE49-F238E27FC236}">
                <a16:creationId xmlns:a16="http://schemas.microsoft.com/office/drawing/2014/main" id="{FE63C339-88F6-AF6E-6D38-554E61AE0285}"/>
              </a:ext>
            </a:extLst>
          </p:cNvPr>
          <p:cNvSpPr/>
          <p:nvPr/>
        </p:nvSpPr>
        <p:spPr>
          <a:xfrm>
            <a:off x="8823183" y="2722568"/>
            <a:ext cx="2406869" cy="1524000"/>
          </a:xfrm>
          <a:prstGeom prst="rect">
            <a:avLst/>
          </a:prstGeom>
          <a:blipFill>
            <a:blip r:embed="rId5"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B94D77C4-8E8D-81F3-B2AC-3EB55F8E6B1B}"/>
              </a:ext>
            </a:extLst>
          </p:cNvPr>
          <p:cNvSpPr/>
          <p:nvPr/>
        </p:nvSpPr>
        <p:spPr>
          <a:xfrm>
            <a:off x="10710133" y="3621121"/>
            <a:ext cx="956722" cy="956722"/>
          </a:xfrm>
          <a:prstGeom prst="ellipse">
            <a:avLst/>
          </a:prstGeom>
          <a:solidFill>
            <a:srgbClr val="FED10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5482464-144B-281C-BF60-D0E9E7A2792E}"/>
              </a:ext>
            </a:extLst>
          </p:cNvPr>
          <p:cNvSpPr/>
          <p:nvPr/>
        </p:nvSpPr>
        <p:spPr>
          <a:xfrm>
            <a:off x="10737793" y="3882886"/>
            <a:ext cx="929061" cy="483146"/>
          </a:xfrm>
          <a:prstGeom prst="rect">
            <a:avLst/>
          </a:prstGeom>
        </p:spPr>
        <p:txBody>
          <a:bodyPr wrap="square">
            <a:spAutoFit/>
          </a:bodyPr>
          <a:lstStyle/>
          <a:p>
            <a:pPr marL="0" marR="0" lvl="0" indent="0" algn="ctr" defTabSz="457200" eaLnBrk="1" fontAlgn="auto" latinLnBrk="0" hangingPunct="1">
              <a:lnSpc>
                <a:spcPts val="152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CLICK TO </a:t>
            </a:r>
            <a:r>
              <a:rPr kumimoji="0" lang="en-US" sz="1400" b="1" i="0" u="none" strike="noStrike" kern="0" cap="none" spc="0" normalizeH="0" baseline="0" noProof="0">
                <a:ln>
                  <a:noFill/>
                </a:ln>
                <a:solidFill>
                  <a:prstClr val="black"/>
                </a:solidFill>
                <a:effectLst/>
                <a:uLnTx/>
                <a:uFillTx/>
                <a:hlinkClick r:id="rId6">
                  <a:extLst>
                    <a:ext uri="{A12FA001-AC4F-418D-AE19-62706E023703}">
                      <ahyp:hlinkClr xmlns:ahyp="http://schemas.microsoft.com/office/drawing/2018/hyperlinkcolor" val="tx"/>
                    </a:ext>
                  </a:extLst>
                </a:hlinkClick>
              </a:rPr>
              <a:t>VIEW</a:t>
            </a:r>
            <a:endParaRPr kumimoji="0" lang="en-US" sz="1400" b="1" i="0" u="none" strike="noStrike" kern="0" cap="none" spc="0" normalizeH="0" baseline="0" noProof="0">
              <a:ln>
                <a:noFill/>
              </a:ln>
              <a:solidFill>
                <a:prstClr val="black"/>
              </a:solidFill>
              <a:effectLst/>
              <a:uLnTx/>
              <a:uFillTx/>
            </a:endParaRPr>
          </a:p>
        </p:txBody>
      </p:sp>
      <p:pic>
        <p:nvPicPr>
          <p:cNvPr id="34" name="Graphic 33">
            <a:extLst>
              <a:ext uri="{FF2B5EF4-FFF2-40B4-BE49-F238E27FC236}">
                <a16:creationId xmlns:a16="http://schemas.microsoft.com/office/drawing/2014/main" id="{9B0D9EA0-4655-A7D4-6065-0660F583E52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06022" y="1405269"/>
            <a:ext cx="1682472" cy="1007896"/>
          </a:xfrm>
          <a:prstGeom prst="rect">
            <a:avLst/>
          </a:prstGeom>
        </p:spPr>
      </p:pic>
      <p:sp>
        <p:nvSpPr>
          <p:cNvPr id="36" name="TextBox 35">
            <a:extLst>
              <a:ext uri="{FF2B5EF4-FFF2-40B4-BE49-F238E27FC236}">
                <a16:creationId xmlns:a16="http://schemas.microsoft.com/office/drawing/2014/main" id="{A252C350-E965-0E22-C377-7E504D4CF92F}"/>
              </a:ext>
            </a:extLst>
          </p:cNvPr>
          <p:cNvSpPr txBox="1"/>
          <p:nvPr/>
        </p:nvSpPr>
        <p:spPr>
          <a:xfrm>
            <a:off x="4138824" y="3721107"/>
            <a:ext cx="4247556" cy="2800767"/>
          </a:xfrm>
          <a:prstGeom prst="rect">
            <a:avLst/>
          </a:prstGeom>
          <a:noFill/>
        </p:spPr>
        <p:txBody>
          <a:bodyPr wrap="square" lIns="91440" tIns="45720" rIns="91440" bIns="45720" anchor="t">
            <a:spAutoFit/>
          </a:bodyPr>
          <a:lstStyle/>
          <a:p>
            <a:pPr algn="just"/>
            <a:r>
              <a:rPr kumimoji="0" lang="en-IE" sz="1600" b="0" i="0" u="none" strike="noStrike" kern="1200" cap="none" spc="0" normalizeH="0" baseline="0" noProof="0">
                <a:ln>
                  <a:noFill/>
                </a:ln>
                <a:solidFill>
                  <a:srgbClr val="000000"/>
                </a:solidFill>
                <a:effectLst/>
                <a:uLnTx/>
                <a:uFillTx/>
                <a:ea typeface="+mn-ea"/>
                <a:cs typeface="Poppins"/>
              </a:rPr>
              <a:t>Wiltshire Farm foods company provides a meal delivery service that is aimed at the elderly market and provides </a:t>
            </a:r>
            <a:r>
              <a:rPr kumimoji="0" lang="en-IE" sz="1600" b="1" i="0" u="none" strike="noStrike" kern="1200" cap="none" spc="0" normalizeH="0" baseline="0" noProof="0">
                <a:ln>
                  <a:noFill/>
                </a:ln>
                <a:solidFill>
                  <a:srgbClr val="000000"/>
                </a:solidFill>
                <a:effectLst/>
                <a:uLnTx/>
                <a:uFillTx/>
                <a:ea typeface="+mn-ea"/>
                <a:cs typeface="Poppins"/>
              </a:rPr>
              <a:t>nutritionally balanced</a:t>
            </a:r>
            <a:r>
              <a:rPr kumimoji="0" lang="en-IE" sz="1600" b="0" i="0" u="none" strike="noStrike" kern="1200" cap="none" spc="0" normalizeH="0" baseline="0" noProof="0">
                <a:ln>
                  <a:noFill/>
                </a:ln>
                <a:solidFill>
                  <a:srgbClr val="000000"/>
                </a:solidFill>
                <a:effectLst/>
                <a:uLnTx/>
                <a:uFillTx/>
                <a:ea typeface="+mn-ea"/>
                <a:cs typeface="Poppins"/>
              </a:rPr>
              <a:t> </a:t>
            </a:r>
            <a:r>
              <a:rPr kumimoji="0" lang="en-IE" sz="1600" b="1" i="0" u="none" strike="noStrike" kern="1200" cap="none" spc="0" normalizeH="0" baseline="0" noProof="0">
                <a:ln>
                  <a:noFill/>
                </a:ln>
                <a:solidFill>
                  <a:srgbClr val="000000"/>
                </a:solidFill>
                <a:effectLst/>
                <a:uLnTx/>
                <a:uFillTx/>
                <a:ea typeface="+mn-ea"/>
                <a:cs typeface="Poppins"/>
              </a:rPr>
              <a:t>ready meals </a:t>
            </a:r>
            <a:r>
              <a:rPr kumimoji="0" lang="en-IE" sz="1600" b="0" i="0" u="none" strike="noStrike" kern="1200" cap="none" spc="0" normalizeH="0" baseline="0" noProof="0">
                <a:ln>
                  <a:noFill/>
                </a:ln>
                <a:solidFill>
                  <a:srgbClr val="000000"/>
                </a:solidFill>
                <a:effectLst/>
                <a:uLnTx/>
                <a:uFillTx/>
                <a:ea typeface="+mn-ea"/>
                <a:cs typeface="Poppins"/>
              </a:rPr>
              <a:t>for senior consumers across the UK and Ireland. This helps meet the demand </a:t>
            </a:r>
            <a:r>
              <a:rPr kumimoji="0" lang="en-IE" sz="1600" i="0" u="none" strike="noStrike" kern="1200" cap="none" spc="0" normalizeH="0" baseline="0" noProof="0">
                <a:ln>
                  <a:noFill/>
                </a:ln>
                <a:solidFill>
                  <a:srgbClr val="000000"/>
                </a:solidFill>
                <a:effectLst/>
                <a:uLnTx/>
                <a:uFillTx/>
                <a:ea typeface="+mn-ea"/>
                <a:cs typeface="Poppins"/>
              </a:rPr>
              <a:t>for tasty, healthy, balanced, and convenient food products in </a:t>
            </a:r>
            <a:r>
              <a:rPr kumimoji="0" lang="en-IE" sz="1600" b="0" i="0" u="none" strike="noStrike" kern="1200" cap="none" spc="0" normalizeH="0" baseline="0" noProof="0">
                <a:ln>
                  <a:noFill/>
                </a:ln>
                <a:solidFill>
                  <a:srgbClr val="000000"/>
                </a:solidFill>
                <a:effectLst/>
                <a:uLnTx/>
                <a:uFillTx/>
                <a:ea typeface="+mn-ea"/>
                <a:cs typeface="Poppins"/>
              </a:rPr>
              <a:t>the elderly market and contributes significantly to their overall health &amp; </a:t>
            </a:r>
            <a:r>
              <a:rPr lang="en-IE" sz="1600">
                <a:solidFill>
                  <a:srgbClr val="000000"/>
                </a:solidFill>
                <a:cs typeface="Poppins"/>
              </a:rPr>
              <a:t>well-being</a:t>
            </a:r>
            <a:r>
              <a:rPr kumimoji="0" lang="en-IE" sz="1600" b="0" i="0" u="none" strike="noStrike" kern="1200" cap="none" spc="0" normalizeH="0" baseline="0" noProof="0">
                <a:ln>
                  <a:noFill/>
                </a:ln>
                <a:solidFill>
                  <a:srgbClr val="000000"/>
                </a:solidFill>
                <a:effectLst/>
                <a:uLnTx/>
                <a:uFillTx/>
                <a:ea typeface="+mn-ea"/>
                <a:cs typeface="Poppins"/>
              </a:rPr>
              <a:t>. </a:t>
            </a:r>
            <a:r>
              <a:rPr kumimoji="0" lang="en-US" sz="1600" b="0" i="0" u="none" strike="noStrike" kern="1200" cap="none" spc="0" normalizeH="0" baseline="0" noProof="0">
                <a:ln>
                  <a:noFill/>
                </a:ln>
                <a:solidFill>
                  <a:srgbClr val="000000"/>
                </a:solidFill>
                <a:effectLst/>
                <a:uLnTx/>
                <a:uFillTx/>
                <a:ea typeface="+mn-ea"/>
                <a:cs typeface="Poppins"/>
              </a:rPr>
              <a:t>Their offerings are </a:t>
            </a:r>
            <a:r>
              <a:rPr kumimoji="0" lang="en-US" sz="1600" b="1" i="0" u="none" strike="noStrike" kern="1200" cap="none" spc="0" normalizeH="0" baseline="0" noProof="0">
                <a:ln>
                  <a:noFill/>
                </a:ln>
                <a:solidFill>
                  <a:srgbClr val="000000"/>
                </a:solidFill>
                <a:effectLst/>
                <a:uLnTx/>
                <a:uFillTx/>
                <a:ea typeface="+mn-ea"/>
                <a:cs typeface="Poppins"/>
              </a:rPr>
              <a:t>nutritionally balanced, and even pureed or textured meals are available to suit all dietary needs.</a:t>
            </a:r>
            <a:r>
              <a:rPr lang="en-US" sz="1600" b="1">
                <a:solidFill>
                  <a:srgbClr val="000000"/>
                </a:solidFill>
                <a:cs typeface="Poppins"/>
              </a:rPr>
              <a:t> </a:t>
            </a:r>
            <a:endParaRPr lang="en-GB" sz="3600" b="1">
              <a:solidFill>
                <a:srgbClr val="000000"/>
              </a:solidFill>
            </a:endParaRPr>
          </a:p>
        </p:txBody>
      </p:sp>
      <p:sp>
        <p:nvSpPr>
          <p:cNvPr id="16" name="Arrow: Right 15">
            <a:extLst>
              <a:ext uri="{FF2B5EF4-FFF2-40B4-BE49-F238E27FC236}">
                <a16:creationId xmlns:a16="http://schemas.microsoft.com/office/drawing/2014/main" id="{967784A8-EF03-2407-995C-819B6DE1FB89}"/>
              </a:ext>
            </a:extLst>
          </p:cNvPr>
          <p:cNvSpPr/>
          <p:nvPr/>
        </p:nvSpPr>
        <p:spPr>
          <a:xfrm>
            <a:off x="53453" y="1985603"/>
            <a:ext cx="1110229"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Click here </a:t>
            </a:r>
          </a:p>
        </p:txBody>
      </p:sp>
    </p:spTree>
    <p:extLst>
      <p:ext uri="{BB962C8B-B14F-4D97-AF65-F5344CB8AC3E}">
        <p14:creationId xmlns:p14="http://schemas.microsoft.com/office/powerpoint/2010/main" val="1346902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78EC43-B73B-31C2-B06A-77F7BB518294}"/>
              </a:ext>
            </a:extLst>
          </p:cNvPr>
          <p:cNvSpPr>
            <a:spLocks noGrp="1"/>
          </p:cNvSpPr>
          <p:nvPr>
            <p:ph type="body" sz="quarter" idx="18"/>
          </p:nvPr>
        </p:nvSpPr>
        <p:spPr>
          <a:xfrm>
            <a:off x="306361" y="1640470"/>
            <a:ext cx="5941865" cy="3867704"/>
          </a:xfrm>
        </p:spPr>
        <p:txBody>
          <a:bodyPr vert="horz" lIns="91440" tIns="45720" rIns="91440" bIns="45720" rtlCol="0" anchor="t">
            <a:normAutofit lnSpcReduction="10000"/>
          </a:bodyPr>
          <a:lstStyle/>
          <a:p>
            <a:pPr indent="0"/>
            <a:r>
              <a:rPr lang="en-US" b="0" i="0">
                <a:solidFill>
                  <a:srgbClr val="212529"/>
                </a:solidFill>
                <a:effectLst/>
              </a:rPr>
              <a:t>Senior customers tend to have greater loyalty to </a:t>
            </a:r>
            <a:r>
              <a:rPr lang="en-US">
                <a:solidFill>
                  <a:srgbClr val="212529"/>
                </a:solidFill>
              </a:rPr>
              <a:t>brands that are </a:t>
            </a:r>
            <a:r>
              <a:rPr lang="en-US" b="1">
                <a:solidFill>
                  <a:srgbClr val="212529"/>
                </a:solidFill>
              </a:rPr>
              <a:t>consistent with their </a:t>
            </a:r>
            <a:r>
              <a:rPr lang="en-US" b="1" i="0">
                <a:solidFill>
                  <a:srgbClr val="212529"/>
                </a:solidFill>
                <a:effectLst/>
              </a:rPr>
              <a:t>values </a:t>
            </a:r>
            <a:r>
              <a:rPr lang="en-US" b="0" i="0">
                <a:solidFill>
                  <a:srgbClr val="212529"/>
                </a:solidFill>
                <a:effectLst/>
              </a:rPr>
              <a:t>beyond the actual product or service itself and are more </a:t>
            </a:r>
            <a:r>
              <a:rPr lang="en-US" b="1" i="0">
                <a:solidFill>
                  <a:srgbClr val="212529"/>
                </a:solidFill>
                <a:effectLst/>
              </a:rPr>
              <a:t>driven by emotional connections</a:t>
            </a:r>
            <a:r>
              <a:rPr lang="en-US" b="0" i="0">
                <a:solidFill>
                  <a:srgbClr val="212529"/>
                </a:solidFill>
                <a:effectLst/>
              </a:rPr>
              <a:t>. </a:t>
            </a:r>
          </a:p>
          <a:p>
            <a:pPr indent="0"/>
            <a:r>
              <a:rPr lang="en-US">
                <a:solidFill>
                  <a:srgbClr val="212529"/>
                </a:solidFill>
              </a:rPr>
              <a:t>Some effective business models to retain senior customers are:</a:t>
            </a:r>
          </a:p>
          <a:p>
            <a:pPr marL="685800" indent="-342900">
              <a:buFont typeface="Arial" panose="020B0604020202020204" pitchFamily="34" charset="0"/>
              <a:buChar char="•"/>
            </a:pPr>
            <a:r>
              <a:rPr lang="en-US" b="1">
                <a:ea typeface="Calibri"/>
                <a:cs typeface="Calibri"/>
              </a:rPr>
              <a:t>I</a:t>
            </a:r>
            <a:r>
              <a:rPr lang="en-US" b="1" i="0">
                <a:effectLst/>
                <a:ea typeface="Calibri"/>
                <a:cs typeface="Calibri"/>
              </a:rPr>
              <a:t>ncentive-based programs or campaigns with rewards and special offers</a:t>
            </a:r>
            <a:r>
              <a:rPr lang="en-US" b="1">
                <a:ea typeface="Calibri"/>
                <a:cs typeface="Calibri"/>
              </a:rPr>
              <a:t> </a:t>
            </a:r>
          </a:p>
          <a:p>
            <a:pPr marL="685800" indent="-342900">
              <a:buFont typeface="Arial" panose="020B0604020202020204" pitchFamily="34" charset="0"/>
              <a:buChar char="•"/>
            </a:pPr>
            <a:r>
              <a:rPr lang="en-GB" b="1"/>
              <a:t>Membership</a:t>
            </a:r>
          </a:p>
          <a:p>
            <a:pPr marL="685800" indent="-342900">
              <a:buFont typeface="Arial" panose="020B0604020202020204" pitchFamily="34" charset="0"/>
              <a:buChar char="•"/>
            </a:pPr>
            <a:r>
              <a:rPr lang="en-GB" b="1"/>
              <a:t>Subscription models </a:t>
            </a:r>
          </a:p>
        </p:txBody>
      </p:sp>
      <p:sp>
        <p:nvSpPr>
          <p:cNvPr id="8" name="Text Placeholder 7">
            <a:extLst>
              <a:ext uri="{FF2B5EF4-FFF2-40B4-BE49-F238E27FC236}">
                <a16:creationId xmlns:a16="http://schemas.microsoft.com/office/drawing/2014/main" id="{81D6BBE4-DC93-AC50-10BA-A39A77860551}"/>
              </a:ext>
            </a:extLst>
          </p:cNvPr>
          <p:cNvSpPr>
            <a:spLocks noGrp="1"/>
          </p:cNvSpPr>
          <p:nvPr>
            <p:ph type="body" sz="quarter" idx="16"/>
          </p:nvPr>
        </p:nvSpPr>
        <p:spPr>
          <a:xfrm>
            <a:off x="734715" y="445749"/>
            <a:ext cx="5085159" cy="979640"/>
          </a:xfrm>
        </p:spPr>
        <p:txBody>
          <a:bodyPr>
            <a:normAutofit/>
          </a:bodyPr>
          <a:lstStyle/>
          <a:p>
            <a:r>
              <a:rPr lang="en-US"/>
              <a:t>c) Brand Loyalty</a:t>
            </a:r>
            <a:r>
              <a:rPr lang="en-US" b="1"/>
              <a:t> </a:t>
            </a:r>
            <a:endParaRPr lang="en-GB"/>
          </a:p>
        </p:txBody>
      </p:sp>
      <p:pic>
        <p:nvPicPr>
          <p:cNvPr id="3" name="Picture Placeholder 2" descr="Two people at a grocery store&#10;&#10;Description automatically generated with low confidence">
            <a:extLst>
              <a:ext uri="{FF2B5EF4-FFF2-40B4-BE49-F238E27FC236}">
                <a16:creationId xmlns:a16="http://schemas.microsoft.com/office/drawing/2014/main" id="{C15D447C-902A-B25D-0837-67E8F30B07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960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A1E5EA6-E4B9-5ECD-EF1D-2648C41C5CA0}"/>
              </a:ext>
            </a:extLst>
          </p:cNvPr>
          <p:cNvSpPr>
            <a:spLocks noGrp="1"/>
          </p:cNvSpPr>
          <p:nvPr>
            <p:ph type="pic" sz="quarter" idx="10"/>
          </p:nvPr>
        </p:nvSpPr>
        <p:spPr/>
      </p:sp>
      <p:sp>
        <p:nvSpPr>
          <p:cNvPr id="3" name="Text Placeholder 2">
            <a:extLst>
              <a:ext uri="{FF2B5EF4-FFF2-40B4-BE49-F238E27FC236}">
                <a16:creationId xmlns:a16="http://schemas.microsoft.com/office/drawing/2014/main" id="{1D03ADB4-B485-425B-E69E-DCC5EEEBB56F}"/>
              </a:ext>
            </a:extLst>
          </p:cNvPr>
          <p:cNvSpPr>
            <a:spLocks noGrp="1"/>
          </p:cNvSpPr>
          <p:nvPr>
            <p:ph type="body" sz="quarter" idx="18"/>
          </p:nvPr>
        </p:nvSpPr>
        <p:spPr>
          <a:xfrm>
            <a:off x="424543" y="2340429"/>
            <a:ext cx="5435941" cy="3487186"/>
          </a:xfrm>
          <a:solidFill>
            <a:schemeClr val="bg1"/>
          </a:solidFill>
        </p:spPr>
        <p:txBody>
          <a:bodyPr>
            <a:normAutofit/>
          </a:bodyPr>
          <a:lstStyle/>
          <a:p>
            <a:pPr indent="0"/>
            <a:endParaRPr lang="en-US" sz="1800"/>
          </a:p>
          <a:p>
            <a:pPr indent="0"/>
            <a:r>
              <a:rPr lang="en-US"/>
              <a:t>To learn more about the difference between loyalty programmes for brands and retailers, check out this video hosted by Loyalty Management platform company </a:t>
            </a:r>
            <a:r>
              <a:rPr lang="en-US" err="1"/>
              <a:t>Antavo</a:t>
            </a:r>
            <a:r>
              <a:rPr lang="en-US"/>
              <a:t>. Their CCO and Co-founder, </a:t>
            </a:r>
            <a:r>
              <a:rPr lang="en-US" err="1"/>
              <a:t>Zsuzsa</a:t>
            </a:r>
            <a:r>
              <a:rPr lang="en-US"/>
              <a:t> </a:t>
            </a:r>
            <a:r>
              <a:rPr lang="en-US" err="1"/>
              <a:t>Kecsmar</a:t>
            </a:r>
            <a:r>
              <a:rPr lang="en-US"/>
              <a:t>, and </a:t>
            </a:r>
            <a:r>
              <a:rPr lang="en-US" err="1"/>
              <a:t>Antavo’s</a:t>
            </a:r>
            <a:r>
              <a:rPr lang="en-US"/>
              <a:t> VP of Strategy and Insights, </a:t>
            </a:r>
            <a:r>
              <a:rPr lang="en-US" err="1"/>
              <a:t>Jörn</a:t>
            </a:r>
            <a:r>
              <a:rPr lang="en-US"/>
              <a:t> </a:t>
            </a:r>
            <a:r>
              <a:rPr lang="en-US" err="1"/>
              <a:t>Roegler</a:t>
            </a:r>
            <a:r>
              <a:rPr lang="en-US"/>
              <a:t> discuss the topic.</a:t>
            </a:r>
            <a:endParaRPr lang="en-IE"/>
          </a:p>
        </p:txBody>
      </p:sp>
      <p:sp>
        <p:nvSpPr>
          <p:cNvPr id="4" name="Text Placeholder 3">
            <a:extLst>
              <a:ext uri="{FF2B5EF4-FFF2-40B4-BE49-F238E27FC236}">
                <a16:creationId xmlns:a16="http://schemas.microsoft.com/office/drawing/2014/main" id="{3ADEF7C6-EE9E-3B01-FA89-9CEC0ABF24EB}"/>
              </a:ext>
            </a:extLst>
          </p:cNvPr>
          <p:cNvSpPr>
            <a:spLocks noGrp="1"/>
          </p:cNvSpPr>
          <p:nvPr>
            <p:ph type="body" sz="quarter" idx="16"/>
          </p:nvPr>
        </p:nvSpPr>
        <p:spPr>
          <a:xfrm>
            <a:off x="319314" y="656323"/>
            <a:ext cx="6636657" cy="866425"/>
          </a:xfrm>
        </p:spPr>
        <p:txBody>
          <a:bodyPr>
            <a:normAutofit/>
          </a:bodyPr>
          <a:lstStyle/>
          <a:p>
            <a:r>
              <a:rPr lang="en-IE"/>
              <a:t>Reward &amp; Loyalty Programmes</a:t>
            </a:r>
          </a:p>
        </p:txBody>
      </p:sp>
      <p:pic>
        <p:nvPicPr>
          <p:cNvPr id="5" name="Online Media 4" title="Retail Reward Programs Vs. Brand Loyalty Programs [Customer Loyalty Minutes]">
            <a:hlinkClick r:id="" action="ppaction://media"/>
            <a:extLst>
              <a:ext uri="{FF2B5EF4-FFF2-40B4-BE49-F238E27FC236}">
                <a16:creationId xmlns:a16="http://schemas.microsoft.com/office/drawing/2014/main" id="{C0002CE8-9A39-93F5-BD16-844BC5CB7E84}"/>
              </a:ext>
            </a:extLst>
          </p:cNvPr>
          <p:cNvPicPr>
            <a:picLocks noRot="1" noChangeAspect="1"/>
          </p:cNvPicPr>
          <p:nvPr>
            <a:videoFile r:link="rId1"/>
          </p:nvPr>
        </p:nvPicPr>
        <p:blipFill>
          <a:blip r:embed="rId3"/>
          <a:stretch>
            <a:fillRect/>
          </a:stretch>
        </p:blipFill>
        <p:spPr>
          <a:xfrm>
            <a:off x="6955971" y="1096560"/>
            <a:ext cx="5236029" cy="4106811"/>
          </a:xfrm>
          <a:prstGeom prst="rect">
            <a:avLst/>
          </a:prstGeom>
        </p:spPr>
      </p:pic>
      <p:sp>
        <p:nvSpPr>
          <p:cNvPr id="7" name="TextBox 6">
            <a:extLst>
              <a:ext uri="{FF2B5EF4-FFF2-40B4-BE49-F238E27FC236}">
                <a16:creationId xmlns:a16="http://schemas.microsoft.com/office/drawing/2014/main" id="{8E42E1FF-94A1-270C-9A2C-662BBB8FD055}"/>
              </a:ext>
            </a:extLst>
          </p:cNvPr>
          <p:cNvSpPr txBox="1"/>
          <p:nvPr/>
        </p:nvSpPr>
        <p:spPr>
          <a:xfrm>
            <a:off x="6106885" y="5885450"/>
            <a:ext cx="6106884" cy="646331"/>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Retail Reward Programs Vs. Brand Loyalty Programs [Customer Loyalty Minutes] - YouTube</a:t>
            </a:r>
            <a:endParaRPr lang="en-IE">
              <a:solidFill>
                <a:srgbClr val="1188A3"/>
              </a:solidFill>
            </a:endParaRPr>
          </a:p>
        </p:txBody>
      </p:sp>
    </p:spTree>
    <p:extLst>
      <p:ext uri="{BB962C8B-B14F-4D97-AF65-F5344CB8AC3E}">
        <p14:creationId xmlns:p14="http://schemas.microsoft.com/office/powerpoint/2010/main" val="6930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1FECA4A5-0E08-2E83-950A-6879447911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7543" b="1499"/>
          <a:stretch/>
        </p:blipFill>
        <p:spPr>
          <a:xfrm>
            <a:off x="6852062" y="168088"/>
            <a:ext cx="5105121" cy="6521824"/>
          </a:xfrm>
        </p:spPr>
      </p:pic>
      <p:sp>
        <p:nvSpPr>
          <p:cNvPr id="3" name="Text Placeholder 2">
            <a:extLst>
              <a:ext uri="{FF2B5EF4-FFF2-40B4-BE49-F238E27FC236}">
                <a16:creationId xmlns:a16="http://schemas.microsoft.com/office/drawing/2014/main" id="{B2555083-2821-328B-2110-38CC0954121B}"/>
              </a:ext>
            </a:extLst>
          </p:cNvPr>
          <p:cNvSpPr>
            <a:spLocks noGrp="1"/>
          </p:cNvSpPr>
          <p:nvPr>
            <p:ph type="body" sz="quarter" idx="18"/>
          </p:nvPr>
        </p:nvSpPr>
        <p:spPr>
          <a:xfrm>
            <a:off x="1488141" y="1452282"/>
            <a:ext cx="5199529" cy="5237630"/>
          </a:xfrm>
        </p:spPr>
        <p:txBody>
          <a:bodyPr>
            <a:normAutofit lnSpcReduction="10000"/>
          </a:bodyPr>
          <a:lstStyle/>
          <a:p>
            <a:pPr indent="0"/>
            <a:r>
              <a:rPr lang="en-IE" b="1"/>
              <a:t>Learn where customer loyalty is heading…</a:t>
            </a:r>
          </a:p>
          <a:p>
            <a:pPr indent="0"/>
            <a:r>
              <a:rPr lang="en-US"/>
              <a:t>The </a:t>
            </a:r>
            <a:r>
              <a:rPr lang="en-US">
                <a:solidFill>
                  <a:srgbClr val="1188A3"/>
                </a:solidFill>
                <a:hlinkClick r:id="rId2">
                  <a:extLst>
                    <a:ext uri="{A12FA001-AC4F-418D-AE19-62706E023703}">
                      <ahyp:hlinkClr xmlns:ahyp="http://schemas.microsoft.com/office/drawing/2018/hyperlinkcolor" val="tx"/>
                    </a:ext>
                  </a:extLst>
                </a:hlinkClick>
              </a:rPr>
              <a:t>Europe Customer Loyalty Report 2022 </a:t>
            </a:r>
            <a:r>
              <a:rPr lang="en-US"/>
              <a:t>delivers insider insight into the world of loyalty </a:t>
            </a:r>
            <a:r>
              <a:rPr lang="en-US" err="1"/>
              <a:t>programmes</a:t>
            </a:r>
            <a:r>
              <a:rPr lang="en-US"/>
              <a:t> in the region. </a:t>
            </a:r>
          </a:p>
          <a:p>
            <a:pPr indent="0"/>
            <a:r>
              <a:rPr lang="en-US"/>
              <a:t>It provides a grand tour across the current and future landscape of loyalty </a:t>
            </a:r>
            <a:r>
              <a:rPr lang="en-US" err="1"/>
              <a:t>programmes</a:t>
            </a:r>
            <a:r>
              <a:rPr lang="en-US"/>
              <a:t>, focusing on both technological and strategic aspects. </a:t>
            </a:r>
          </a:p>
          <a:p>
            <a:pPr indent="0"/>
            <a:r>
              <a:rPr lang="en-US"/>
              <a:t>As such, it’s recommended for all brands, no matter whether you already offer a loyalty </a:t>
            </a:r>
            <a:r>
              <a:rPr lang="en-US" err="1"/>
              <a:t>programme</a:t>
            </a:r>
            <a:r>
              <a:rPr lang="en-US"/>
              <a:t>, are planning to launch one, or are in the process of a revamp.</a:t>
            </a:r>
            <a:endParaRPr lang="en-IE"/>
          </a:p>
        </p:txBody>
      </p:sp>
      <p:sp>
        <p:nvSpPr>
          <p:cNvPr id="4" name="Text Placeholder 3">
            <a:extLst>
              <a:ext uri="{FF2B5EF4-FFF2-40B4-BE49-F238E27FC236}">
                <a16:creationId xmlns:a16="http://schemas.microsoft.com/office/drawing/2014/main" id="{27A0D098-70A8-4A48-CBAD-D4681765A73F}"/>
              </a:ext>
            </a:extLst>
          </p:cNvPr>
          <p:cNvSpPr>
            <a:spLocks noGrp="1"/>
          </p:cNvSpPr>
          <p:nvPr>
            <p:ph type="body" sz="quarter" idx="16"/>
          </p:nvPr>
        </p:nvSpPr>
        <p:spPr/>
        <p:txBody>
          <a:bodyPr>
            <a:normAutofit lnSpcReduction="10000"/>
          </a:bodyPr>
          <a:lstStyle/>
          <a:p>
            <a:r>
              <a:rPr lang="en-IE"/>
              <a:t>Customer Loyalty</a:t>
            </a:r>
          </a:p>
        </p:txBody>
      </p:sp>
      <p:sp>
        <p:nvSpPr>
          <p:cNvPr id="7" name="Arrow: Right 6">
            <a:extLst>
              <a:ext uri="{FF2B5EF4-FFF2-40B4-BE49-F238E27FC236}">
                <a16:creationId xmlns:a16="http://schemas.microsoft.com/office/drawing/2014/main" id="{F5511363-0CC7-D192-9780-A6E58AC853F5}"/>
              </a:ext>
            </a:extLst>
          </p:cNvPr>
          <p:cNvSpPr/>
          <p:nvPr/>
        </p:nvSpPr>
        <p:spPr>
          <a:xfrm>
            <a:off x="6434986" y="2241419"/>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Click here </a:t>
            </a:r>
          </a:p>
        </p:txBody>
      </p:sp>
    </p:spTree>
    <p:extLst>
      <p:ext uri="{BB962C8B-B14F-4D97-AF65-F5344CB8AC3E}">
        <p14:creationId xmlns:p14="http://schemas.microsoft.com/office/powerpoint/2010/main" val="315186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D6F86E-0007-21EE-6D3C-733E07F55A24}"/>
              </a:ext>
            </a:extLst>
          </p:cNvPr>
          <p:cNvSpPr>
            <a:spLocks noGrp="1"/>
          </p:cNvSpPr>
          <p:nvPr>
            <p:ph type="body" sz="quarter" idx="18"/>
          </p:nvPr>
        </p:nvSpPr>
        <p:spPr>
          <a:xfrm>
            <a:off x="1802710" y="1600200"/>
            <a:ext cx="4814535" cy="4698995"/>
          </a:xfrm>
        </p:spPr>
        <p:txBody>
          <a:bodyPr vert="horz" lIns="91440" tIns="45720" rIns="91440" bIns="45720" rtlCol="0" anchor="t">
            <a:normAutofit/>
          </a:bodyPr>
          <a:lstStyle/>
          <a:p>
            <a:pPr marL="0" indent="0">
              <a:lnSpc>
                <a:spcPct val="120000"/>
              </a:lnSpc>
            </a:pPr>
            <a:r>
              <a:rPr lang="en-US"/>
              <a:t>Thermomix</a:t>
            </a:r>
            <a:r>
              <a:rPr lang="en-GB" b="0" i="0">
                <a:solidFill>
                  <a:srgbClr val="4D5156"/>
                </a:solidFill>
                <a:effectLst/>
                <a:cs typeface="arial"/>
              </a:rPr>
              <a:t> ®</a:t>
            </a:r>
            <a:r>
              <a:rPr lang="en-US"/>
              <a:t>, the multi-purpose cooking appliance company, offers its users access to</a:t>
            </a:r>
            <a:r>
              <a:rPr lang="en-US">
                <a:solidFill>
                  <a:srgbClr val="1188A3"/>
                </a:solidFill>
              </a:rPr>
              <a:t> </a:t>
            </a:r>
            <a:r>
              <a:rPr lang="en-US">
                <a:solidFill>
                  <a:srgbClr val="1188A3"/>
                </a:solidFill>
                <a:hlinkClick r:id="rId3">
                  <a:extLst>
                    <a:ext uri="{A12FA001-AC4F-418D-AE19-62706E023703}">
                      <ahyp:hlinkClr xmlns:ahyp="http://schemas.microsoft.com/office/drawing/2018/hyperlinkcolor" val="tx"/>
                    </a:ext>
                  </a:extLst>
                </a:hlinkClick>
              </a:rPr>
              <a:t>hundreds of recipes </a:t>
            </a:r>
            <a:r>
              <a:rPr lang="en-US"/>
              <a:t>suitable for elderly people. These recipes are available on </a:t>
            </a:r>
            <a:r>
              <a:rPr lang="en-US">
                <a:solidFill>
                  <a:srgbClr val="1188A3"/>
                </a:solidFill>
                <a:hlinkClick r:id="rId4">
                  <a:extLst>
                    <a:ext uri="{A12FA001-AC4F-418D-AE19-62706E023703}">
                      <ahyp:hlinkClr xmlns:ahyp="http://schemas.microsoft.com/office/drawing/2018/hyperlinkcolor" val="tx"/>
                    </a:ext>
                  </a:extLst>
                </a:hlinkClick>
              </a:rPr>
              <a:t>Cookidoo Online Recipe Platform</a:t>
            </a:r>
            <a:r>
              <a:rPr lang="en-US">
                <a:solidFill>
                  <a:srgbClr val="1188A3"/>
                </a:solidFill>
              </a:rPr>
              <a:t> </a:t>
            </a:r>
            <a:r>
              <a:rPr lang="en-US"/>
              <a:t>under a membership program. It also creates engagement by allowing users to comment on the recipes. </a:t>
            </a:r>
            <a:endParaRPr lang="en-GB"/>
          </a:p>
        </p:txBody>
      </p:sp>
      <p:pic>
        <p:nvPicPr>
          <p:cNvPr id="10" name="Picture Placeholder 9" descr="Two people looking at a computer&#10;&#10;Description automatically generated with low confidence">
            <a:extLst>
              <a:ext uri="{FF2B5EF4-FFF2-40B4-BE49-F238E27FC236}">
                <a16:creationId xmlns:a16="http://schemas.microsoft.com/office/drawing/2014/main" id="{BB01687F-FF88-7F4C-A61B-46B4341AE947}"/>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6852060" y="247650"/>
            <a:ext cx="5105121" cy="6362700"/>
          </a:xfrm>
        </p:spPr>
      </p:pic>
      <p:sp>
        <p:nvSpPr>
          <p:cNvPr id="13" name="Text Placeholder 2">
            <a:extLst>
              <a:ext uri="{FF2B5EF4-FFF2-40B4-BE49-F238E27FC236}">
                <a16:creationId xmlns:a16="http://schemas.microsoft.com/office/drawing/2014/main" id="{83E9E258-228E-1B83-8936-C82826B10DFD}"/>
              </a:ext>
            </a:extLst>
          </p:cNvPr>
          <p:cNvSpPr txBox="1">
            <a:spLocks/>
          </p:cNvSpPr>
          <p:nvPr/>
        </p:nvSpPr>
        <p:spPr>
          <a:xfrm>
            <a:off x="700333" y="247650"/>
            <a:ext cx="3044353" cy="90351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sp>
        <p:nvSpPr>
          <p:cNvPr id="6" name="Text Placeholder 5">
            <a:extLst>
              <a:ext uri="{FF2B5EF4-FFF2-40B4-BE49-F238E27FC236}">
                <a16:creationId xmlns:a16="http://schemas.microsoft.com/office/drawing/2014/main" id="{E89C5F93-596B-3472-E4FD-D35B0CE27A90}"/>
              </a:ext>
            </a:extLst>
          </p:cNvPr>
          <p:cNvSpPr>
            <a:spLocks noGrp="1"/>
          </p:cNvSpPr>
          <p:nvPr>
            <p:ph type="body" sz="quarter" idx="16"/>
          </p:nvPr>
        </p:nvSpPr>
        <p:spPr>
          <a:xfrm>
            <a:off x="7046409" y="4677653"/>
            <a:ext cx="4716425" cy="582221"/>
          </a:xfrm>
          <a:solidFill>
            <a:srgbClr val="85D2E1"/>
          </a:solidFill>
        </p:spPr>
        <p:txBody>
          <a:bodyPr anchor="ctr">
            <a:normAutofit lnSpcReduction="10000"/>
          </a:bodyPr>
          <a:lstStyle/>
          <a:p>
            <a:r>
              <a:rPr lang="en-GB" b="1"/>
              <a:t>Thermomix </a:t>
            </a:r>
            <a:r>
              <a:rPr lang="en-GB" b="1" err="1"/>
              <a:t>Cookidoo</a:t>
            </a:r>
            <a:endParaRPr lang="en-GB" b="1"/>
          </a:p>
        </p:txBody>
      </p:sp>
    </p:spTree>
    <p:extLst>
      <p:ext uri="{BB962C8B-B14F-4D97-AF65-F5344CB8AC3E}">
        <p14:creationId xmlns:p14="http://schemas.microsoft.com/office/powerpoint/2010/main" val="3131735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Daisies arrangement over blue background">
            <a:extLst>
              <a:ext uri="{FF2B5EF4-FFF2-40B4-BE49-F238E27FC236}">
                <a16:creationId xmlns:a16="http://schemas.microsoft.com/office/drawing/2014/main" id="{EBCF7C79-D529-3BE8-E214-3F9BBDDFB5A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09"/>
          <a:stretch/>
        </p:blipFill>
        <p:spPr>
          <a:xfrm>
            <a:off x="241300" y="228600"/>
            <a:ext cx="11696700" cy="5946816"/>
          </a:xfrm>
        </p:spPr>
      </p:pic>
      <p:sp>
        <p:nvSpPr>
          <p:cNvPr id="3" name="Text Placeholder 2">
            <a:extLst>
              <a:ext uri="{FF2B5EF4-FFF2-40B4-BE49-F238E27FC236}">
                <a16:creationId xmlns:a16="http://schemas.microsoft.com/office/drawing/2014/main" id="{6D1C4402-999C-B5D3-D96B-7580DCBF7C0D}"/>
              </a:ext>
            </a:extLst>
          </p:cNvPr>
          <p:cNvSpPr>
            <a:spLocks noGrp="1"/>
          </p:cNvSpPr>
          <p:nvPr>
            <p:ph type="body" sz="quarter" idx="18"/>
          </p:nvPr>
        </p:nvSpPr>
        <p:spPr>
          <a:xfrm>
            <a:off x="3854824" y="995082"/>
            <a:ext cx="8083176" cy="2433918"/>
          </a:xfrm>
          <a:solidFill>
            <a:srgbClr val="FFD100"/>
          </a:solidFill>
        </p:spPr>
        <p:txBody>
          <a:bodyPr anchor="ctr">
            <a:normAutofit/>
          </a:bodyPr>
          <a:lstStyle/>
          <a:p>
            <a:pPr indent="0"/>
            <a:r>
              <a:rPr lang="en-US" b="0" i="0">
                <a:solidFill>
                  <a:srgbClr val="000000"/>
                </a:solidFill>
                <a:effectLst/>
                <a:latin typeface="Gilroy-SemiBold"/>
              </a:rPr>
              <a:t>Changing customer progression is always a risky move. If you’re determined to change the rewards, make sure to properly </a:t>
            </a:r>
            <a:r>
              <a:rPr lang="en-US" b="1" i="0">
                <a:solidFill>
                  <a:srgbClr val="000000"/>
                </a:solidFill>
                <a:effectLst/>
                <a:latin typeface="Gilroy-SemiBold"/>
              </a:rPr>
              <a:t>segment your members</a:t>
            </a:r>
            <a:r>
              <a:rPr lang="en-US" b="0" i="0">
                <a:solidFill>
                  <a:srgbClr val="000000"/>
                </a:solidFill>
                <a:effectLst/>
                <a:latin typeface="Gilroy-SemiBold"/>
              </a:rPr>
              <a:t>, to identify </a:t>
            </a:r>
            <a:r>
              <a:rPr lang="en-US" b="1" i="0">
                <a:solidFill>
                  <a:srgbClr val="000000"/>
                </a:solidFill>
                <a:effectLst/>
                <a:latin typeface="Gilroy-SemiBold"/>
              </a:rPr>
              <a:t>price-sensitive customers</a:t>
            </a:r>
            <a:r>
              <a:rPr lang="en-US" b="0" i="0">
                <a:solidFill>
                  <a:srgbClr val="000000"/>
                </a:solidFill>
                <a:effectLst/>
                <a:latin typeface="Gilroy-SemiBold"/>
              </a:rPr>
              <a:t>. Furthermore, pay attention to </a:t>
            </a:r>
            <a:r>
              <a:rPr lang="en-US" b="1" i="0">
                <a:solidFill>
                  <a:srgbClr val="000000"/>
                </a:solidFill>
                <a:effectLst/>
                <a:latin typeface="Gilroy-SemiBold"/>
              </a:rPr>
              <a:t>proper communication </a:t>
            </a:r>
            <a:r>
              <a:rPr lang="en-US" b="0" i="0">
                <a:solidFill>
                  <a:srgbClr val="000000"/>
                </a:solidFill>
                <a:effectLst/>
                <a:latin typeface="Gilroy-SemiBold"/>
              </a:rPr>
              <a:t>and highlight possible alternatives, such as the ability to earn points with non-purchase-related activities.</a:t>
            </a:r>
            <a:endParaRPr lang="en-IE"/>
          </a:p>
        </p:txBody>
      </p:sp>
    </p:spTree>
    <p:extLst>
      <p:ext uri="{BB962C8B-B14F-4D97-AF65-F5344CB8AC3E}">
        <p14:creationId xmlns:p14="http://schemas.microsoft.com/office/powerpoint/2010/main" val="373773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99DAEF-E875-4A82-03DD-B5FB41DC5F58}"/>
              </a:ext>
            </a:extLst>
          </p:cNvPr>
          <p:cNvSpPr>
            <a:spLocks noGrp="1"/>
          </p:cNvSpPr>
          <p:nvPr>
            <p:ph type="body" sz="quarter" idx="18"/>
          </p:nvPr>
        </p:nvSpPr>
        <p:spPr/>
        <p:txBody>
          <a:bodyPr/>
          <a:lstStyle/>
          <a:p>
            <a:pPr marL="0" indent="0"/>
            <a:r>
              <a:rPr lang="en-GB"/>
              <a:t>Some relevant business models are: </a:t>
            </a:r>
          </a:p>
          <a:p>
            <a:pPr marL="457200" indent="-457200">
              <a:buFont typeface="+mj-lt"/>
              <a:buAutoNum type="arabicPeriod"/>
            </a:pPr>
            <a:r>
              <a:rPr lang="en-GB" b="1"/>
              <a:t>Experience selling</a:t>
            </a:r>
          </a:p>
          <a:p>
            <a:pPr marL="457200" indent="-457200">
              <a:buFont typeface="+mj-lt"/>
              <a:buAutoNum type="arabicPeriod"/>
            </a:pPr>
            <a:r>
              <a:rPr lang="en-GB" b="1"/>
              <a:t>Self-serving </a:t>
            </a:r>
            <a:r>
              <a:rPr lang="en-GB"/>
              <a:t>(e.g., convenient food)</a:t>
            </a:r>
          </a:p>
          <a:p>
            <a:pPr marL="457200" indent="-457200">
              <a:buFont typeface="+mj-lt"/>
              <a:buAutoNum type="arabicPeriod"/>
            </a:pPr>
            <a:r>
              <a:rPr lang="en-GB" b="1"/>
              <a:t>Digitalisation </a:t>
            </a:r>
            <a:r>
              <a:rPr lang="en-GB"/>
              <a:t>(e.g., fresh meal delivery)</a:t>
            </a:r>
          </a:p>
          <a:p>
            <a:pPr marL="0" indent="0"/>
            <a:r>
              <a:rPr lang="en-GB"/>
              <a:t>We will now delve into these models a little deeper,  all the while focussing on the seniors wants, needs and behaviours.</a:t>
            </a:r>
          </a:p>
          <a:p>
            <a:endParaRPr lang="en-IE"/>
          </a:p>
        </p:txBody>
      </p:sp>
      <p:sp>
        <p:nvSpPr>
          <p:cNvPr id="4" name="Text Placeholder 3">
            <a:extLst>
              <a:ext uri="{FF2B5EF4-FFF2-40B4-BE49-F238E27FC236}">
                <a16:creationId xmlns:a16="http://schemas.microsoft.com/office/drawing/2014/main" id="{22F17ED7-9814-7992-0E9B-F6A6B8E9660F}"/>
              </a:ext>
            </a:extLst>
          </p:cNvPr>
          <p:cNvSpPr>
            <a:spLocks noGrp="1"/>
          </p:cNvSpPr>
          <p:nvPr>
            <p:ph type="body" sz="quarter" idx="16"/>
          </p:nvPr>
        </p:nvSpPr>
        <p:spPr>
          <a:xfrm>
            <a:off x="1718561" y="228600"/>
            <a:ext cx="4716425" cy="1125071"/>
          </a:xfrm>
        </p:spPr>
        <p:txBody>
          <a:bodyPr>
            <a:normAutofit/>
          </a:bodyPr>
          <a:lstStyle/>
          <a:p>
            <a:r>
              <a:rPr lang="en-IE"/>
              <a:t>Business Models for the Senior Segments</a:t>
            </a:r>
          </a:p>
        </p:txBody>
      </p:sp>
      <p:grpSp>
        <p:nvGrpSpPr>
          <p:cNvPr id="9" name="Group 8">
            <a:extLst>
              <a:ext uri="{FF2B5EF4-FFF2-40B4-BE49-F238E27FC236}">
                <a16:creationId xmlns:a16="http://schemas.microsoft.com/office/drawing/2014/main" id="{41364BB1-2BC4-2888-51BA-8A2AA9281F11}"/>
              </a:ext>
            </a:extLst>
          </p:cNvPr>
          <p:cNvGrpSpPr/>
          <p:nvPr/>
        </p:nvGrpSpPr>
        <p:grpSpPr>
          <a:xfrm>
            <a:off x="8028596" y="1492078"/>
            <a:ext cx="3173506" cy="3146611"/>
            <a:chOff x="3907180" y="2351193"/>
            <a:chExt cx="889771" cy="889771"/>
          </a:xfrm>
        </p:grpSpPr>
        <p:sp>
          <p:nvSpPr>
            <p:cNvPr id="10" name="Freeform 322">
              <a:extLst>
                <a:ext uri="{FF2B5EF4-FFF2-40B4-BE49-F238E27FC236}">
                  <a16:creationId xmlns:a16="http://schemas.microsoft.com/office/drawing/2014/main" id="{2D02DB9F-5D85-5E25-C630-53A0AE5D87B8}"/>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85D2E1"/>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BB8EF2CE-3D74-6646-51FF-230D6907F133}"/>
                </a:ext>
              </a:extLst>
            </p:cNvPr>
            <p:cNvGrpSpPr/>
            <p:nvPr/>
          </p:nvGrpSpPr>
          <p:grpSpPr>
            <a:xfrm>
              <a:off x="3907180" y="2351193"/>
              <a:ext cx="889771" cy="889771"/>
              <a:chOff x="3907180" y="2351193"/>
              <a:chExt cx="889771" cy="889771"/>
            </a:xfrm>
          </p:grpSpPr>
          <p:grpSp>
            <p:nvGrpSpPr>
              <p:cNvPr id="12" name="Graphic 2">
                <a:extLst>
                  <a:ext uri="{FF2B5EF4-FFF2-40B4-BE49-F238E27FC236}">
                    <a16:creationId xmlns:a16="http://schemas.microsoft.com/office/drawing/2014/main" id="{17F46AED-518B-BEF6-58B7-75E8F28DEB07}"/>
                  </a:ext>
                </a:extLst>
              </p:cNvPr>
              <p:cNvGrpSpPr/>
              <p:nvPr/>
            </p:nvGrpSpPr>
            <p:grpSpPr>
              <a:xfrm>
                <a:off x="3907180" y="2351193"/>
                <a:ext cx="889771" cy="889771"/>
                <a:chOff x="3907180" y="2351193"/>
                <a:chExt cx="889771" cy="889771"/>
              </a:xfrm>
              <a:solidFill>
                <a:srgbClr val="010101"/>
              </a:solidFill>
            </p:grpSpPr>
            <p:sp>
              <p:nvSpPr>
                <p:cNvPr id="14" name="Freeform 326">
                  <a:extLst>
                    <a:ext uri="{FF2B5EF4-FFF2-40B4-BE49-F238E27FC236}">
                      <a16:creationId xmlns:a16="http://schemas.microsoft.com/office/drawing/2014/main" id="{1DEF8607-7294-36B4-14A1-234BFAC2A9BF}"/>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5" name="Freeform 327">
                  <a:extLst>
                    <a:ext uri="{FF2B5EF4-FFF2-40B4-BE49-F238E27FC236}">
                      <a16:creationId xmlns:a16="http://schemas.microsoft.com/office/drawing/2014/main" id="{2E8A507A-EA5A-2FD1-D8DB-AFB94C06F835}"/>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16" name="Freeform 328">
                  <a:extLst>
                    <a:ext uri="{FF2B5EF4-FFF2-40B4-BE49-F238E27FC236}">
                      <a16:creationId xmlns:a16="http://schemas.microsoft.com/office/drawing/2014/main" id="{6BC97F24-2C2B-FF45-8420-607B62C7406D}"/>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7" name="Freeform 329">
                  <a:extLst>
                    <a:ext uri="{FF2B5EF4-FFF2-40B4-BE49-F238E27FC236}">
                      <a16:creationId xmlns:a16="http://schemas.microsoft.com/office/drawing/2014/main" id="{ACC83D27-9D0A-D32F-ABD2-1FA85BF4C56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8" name="Freeform 330">
                  <a:extLst>
                    <a:ext uri="{FF2B5EF4-FFF2-40B4-BE49-F238E27FC236}">
                      <a16:creationId xmlns:a16="http://schemas.microsoft.com/office/drawing/2014/main" id="{1979A2C7-2E3A-1745-028D-9F95FD462F3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9" name="Freeform 331">
                  <a:extLst>
                    <a:ext uri="{FF2B5EF4-FFF2-40B4-BE49-F238E27FC236}">
                      <a16:creationId xmlns:a16="http://schemas.microsoft.com/office/drawing/2014/main" id="{594CE169-7250-FCA7-0178-EA259F69331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0" name="Freeform 332">
                  <a:extLst>
                    <a:ext uri="{FF2B5EF4-FFF2-40B4-BE49-F238E27FC236}">
                      <a16:creationId xmlns:a16="http://schemas.microsoft.com/office/drawing/2014/main" id="{5FB14CA5-0203-8A45-B01B-52BB9FE90A72}"/>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1" name="Freeform 333">
                  <a:extLst>
                    <a:ext uri="{FF2B5EF4-FFF2-40B4-BE49-F238E27FC236}">
                      <a16:creationId xmlns:a16="http://schemas.microsoft.com/office/drawing/2014/main" id="{BA987AEB-7813-333B-B850-D1BEBB732C24}"/>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2" name="Freeform 334">
                  <a:extLst>
                    <a:ext uri="{FF2B5EF4-FFF2-40B4-BE49-F238E27FC236}">
                      <a16:creationId xmlns:a16="http://schemas.microsoft.com/office/drawing/2014/main" id="{6C9687A2-12F0-7F6C-F323-8462DEBE3D84}"/>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3" name="Freeform 325">
                <a:extLst>
                  <a:ext uri="{FF2B5EF4-FFF2-40B4-BE49-F238E27FC236}">
                    <a16:creationId xmlns:a16="http://schemas.microsoft.com/office/drawing/2014/main" id="{3DA36A08-0B99-7F8B-06CE-CEFEB43AAAB8}"/>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23" name="Rectangle 22">
            <a:extLst>
              <a:ext uri="{FF2B5EF4-FFF2-40B4-BE49-F238E27FC236}">
                <a16:creationId xmlns:a16="http://schemas.microsoft.com/office/drawing/2014/main" id="{932E3A34-3C49-9F16-B005-9CFADA450DE0}"/>
              </a:ext>
            </a:extLst>
          </p:cNvPr>
          <p:cNvSpPr/>
          <p:nvPr/>
        </p:nvSpPr>
        <p:spPr>
          <a:xfrm>
            <a:off x="9669294" y="1620187"/>
            <a:ext cx="241774"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a:extLst>
              <a:ext uri="{FF2B5EF4-FFF2-40B4-BE49-F238E27FC236}">
                <a16:creationId xmlns:a16="http://schemas.microsoft.com/office/drawing/2014/main" id="{2EFBF0DC-74C8-28CF-0970-A8F7214E60C7}"/>
              </a:ext>
            </a:extLst>
          </p:cNvPr>
          <p:cNvSpPr/>
          <p:nvPr/>
        </p:nvSpPr>
        <p:spPr>
          <a:xfrm>
            <a:off x="10044084" y="1650845"/>
            <a:ext cx="111007" cy="18825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286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3"/>
            <a:ext cx="6063821" cy="3446327"/>
          </a:xfrm>
        </p:spPr>
        <p:txBody>
          <a:bodyPr vert="horz" lIns="91440" tIns="45720" rIns="91440" bIns="45720" rtlCol="0" anchor="t">
            <a:normAutofit/>
          </a:bodyPr>
          <a:lstStyle/>
          <a:p>
            <a:r>
              <a:rPr lang="en-US"/>
              <a:t>Seniors’ Unique Barriers and Needs in Food Product and Service Innovation</a:t>
            </a:r>
            <a:endParaRPr lang="en-IE"/>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1</a:t>
            </a:r>
            <a:endParaRPr lang="en-IE" b="1"/>
          </a:p>
        </p:txBody>
      </p:sp>
    </p:spTree>
    <p:extLst>
      <p:ext uri="{BB962C8B-B14F-4D97-AF65-F5344CB8AC3E}">
        <p14:creationId xmlns:p14="http://schemas.microsoft.com/office/powerpoint/2010/main" val="3236503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600244" y="1408014"/>
            <a:ext cx="5699353" cy="4337331"/>
          </a:xfrm>
        </p:spPr>
        <p:txBody>
          <a:bodyPr>
            <a:normAutofit/>
          </a:bodyPr>
          <a:lstStyle/>
          <a:p>
            <a:pPr marL="0" indent="0">
              <a:lnSpc>
                <a:spcPct val="110000"/>
              </a:lnSpc>
            </a:pPr>
            <a:r>
              <a:rPr lang="en-US" sz="2200" b="0" i="0">
                <a:solidFill>
                  <a:srgbClr val="212529"/>
                </a:solidFill>
                <a:effectLst/>
                <a:latin typeface="Calibri (Body)"/>
              </a:rPr>
              <a:t>With the range of engagement opportunities now available for the taking, brands and food companies such as yours must take action and consider how you are moving beyond </a:t>
            </a:r>
            <a:r>
              <a:rPr lang="en-US" sz="2200">
                <a:solidFill>
                  <a:srgbClr val="212529"/>
                </a:solidFill>
                <a:latin typeface="Calibri (Body)"/>
              </a:rPr>
              <a:t>t</a:t>
            </a:r>
            <a:r>
              <a:rPr lang="en-US" sz="2200" b="0" i="0">
                <a:solidFill>
                  <a:srgbClr val="212529"/>
                </a:solidFill>
                <a:effectLst/>
                <a:latin typeface="Calibri (Body)"/>
              </a:rPr>
              <a:t>rying to sell a product, and place far greater emphasis on the </a:t>
            </a:r>
            <a:r>
              <a:rPr lang="en-US" sz="2200" b="1" i="0">
                <a:solidFill>
                  <a:srgbClr val="212529"/>
                </a:solidFill>
                <a:effectLst/>
                <a:latin typeface="Calibri (Body)"/>
              </a:rPr>
              <a:t>entire experience </a:t>
            </a:r>
            <a:r>
              <a:rPr lang="en-US" sz="2200" b="0" i="0">
                <a:solidFill>
                  <a:srgbClr val="212529"/>
                </a:solidFill>
                <a:effectLst/>
                <a:latin typeface="Calibri (Body)"/>
              </a:rPr>
              <a:t>instead. </a:t>
            </a:r>
          </a:p>
          <a:p>
            <a:pPr marL="0" indent="0">
              <a:lnSpc>
                <a:spcPct val="110000"/>
              </a:lnSpc>
            </a:pPr>
            <a:r>
              <a:rPr lang="en-US" sz="2200">
                <a:solidFill>
                  <a:srgbClr val="212529"/>
                </a:solidFill>
                <a:latin typeface="Calibri (Body)"/>
              </a:rPr>
              <a:t>You and your b</a:t>
            </a:r>
            <a:r>
              <a:rPr lang="en-US" sz="2200" b="0" i="0">
                <a:solidFill>
                  <a:srgbClr val="212529"/>
                </a:solidFill>
                <a:effectLst/>
                <a:latin typeface="Calibri (Body)"/>
              </a:rPr>
              <a:t>rand should be delivering an </a:t>
            </a:r>
            <a:r>
              <a:rPr lang="en-US" sz="2200" b="1" i="0">
                <a:solidFill>
                  <a:srgbClr val="212529"/>
                </a:solidFill>
                <a:effectLst/>
                <a:latin typeface="Calibri (Body)"/>
              </a:rPr>
              <a:t>effective narrative</a:t>
            </a:r>
            <a:r>
              <a:rPr lang="en-US" sz="2200" b="0" i="0">
                <a:solidFill>
                  <a:srgbClr val="212529"/>
                </a:solidFill>
                <a:effectLst/>
                <a:latin typeface="Calibri (Body)"/>
              </a:rPr>
              <a:t>, which can be applied to the senior individual’s own life and situation; this is where a deeper bond will be formed.</a:t>
            </a:r>
          </a:p>
        </p:txBody>
      </p:sp>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600244" y="418854"/>
            <a:ext cx="5085159" cy="582221"/>
          </a:xfrm>
        </p:spPr>
        <p:txBody>
          <a:bodyPr>
            <a:normAutofit lnSpcReduction="10000"/>
          </a:bodyPr>
          <a:lstStyle/>
          <a:p>
            <a:r>
              <a:rPr lang="en-GB" b="1"/>
              <a:t>1. Experience Selling</a:t>
            </a:r>
          </a:p>
        </p:txBody>
      </p:sp>
      <p:pic>
        <p:nvPicPr>
          <p:cNvPr id="7" name="Picture Placeholder 6" descr="Yellow star chat bubble">
            <a:extLst>
              <a:ext uri="{FF2B5EF4-FFF2-40B4-BE49-F238E27FC236}">
                <a16:creationId xmlns:a16="http://schemas.microsoft.com/office/drawing/2014/main" id="{09C6436A-FB4F-9359-38EF-A29F7C05EED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1961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6350A-9571-3FED-B86D-A73E3BCC7B05}"/>
              </a:ext>
            </a:extLst>
          </p:cNvPr>
          <p:cNvSpPr>
            <a:spLocks noGrp="1"/>
          </p:cNvSpPr>
          <p:nvPr>
            <p:ph type="body" sz="quarter" idx="18"/>
          </p:nvPr>
        </p:nvSpPr>
        <p:spPr>
          <a:xfrm>
            <a:off x="385482" y="1630375"/>
            <a:ext cx="5332413" cy="3867704"/>
          </a:xfrm>
        </p:spPr>
        <p:txBody>
          <a:bodyPr>
            <a:normAutofit/>
          </a:bodyPr>
          <a:lstStyle/>
          <a:p>
            <a:pPr indent="0" algn="l" fontAlgn="base"/>
            <a:r>
              <a:rPr lang="en-US" b="1" i="0">
                <a:effectLst/>
              </a:rPr>
              <a:t>Content</a:t>
            </a:r>
            <a:r>
              <a:rPr lang="en-US" b="0" i="0">
                <a:effectLst/>
              </a:rPr>
              <a:t> is a crucial element to enable the development of </a:t>
            </a:r>
            <a:r>
              <a:rPr lang="en-US" b="1" i="0">
                <a:effectLst/>
              </a:rPr>
              <a:t>the entire brand story </a:t>
            </a:r>
            <a:r>
              <a:rPr lang="en-US" b="0" i="0">
                <a:effectLst/>
              </a:rPr>
              <a:t>– it drives the evolution from simply a product to </a:t>
            </a:r>
            <a:r>
              <a:rPr lang="en-US"/>
              <a:t>a deeper </a:t>
            </a:r>
            <a:r>
              <a:rPr lang="en-US" b="0" i="0">
                <a:effectLst/>
              </a:rPr>
              <a:t>brand experience, which, if done well, is what consumers will buy into. </a:t>
            </a:r>
          </a:p>
          <a:p>
            <a:pPr indent="0" algn="l" fontAlgn="base"/>
            <a:r>
              <a:rPr lang="en-US" b="0" i="0">
                <a:effectLst/>
              </a:rPr>
              <a:t>As with all stories, the narrative must flow, make sense and be accessible for the consumer to take what they want from it when they want it.</a:t>
            </a:r>
          </a:p>
          <a:p>
            <a:pPr indent="0"/>
            <a:endParaRPr lang="en-IE"/>
          </a:p>
        </p:txBody>
      </p:sp>
      <p:sp>
        <p:nvSpPr>
          <p:cNvPr id="3" name="Text Placeholder 2">
            <a:extLst>
              <a:ext uri="{FF2B5EF4-FFF2-40B4-BE49-F238E27FC236}">
                <a16:creationId xmlns:a16="http://schemas.microsoft.com/office/drawing/2014/main" id="{E9FCB071-E715-9D38-3057-30FC80B5BB67}"/>
              </a:ext>
            </a:extLst>
          </p:cNvPr>
          <p:cNvSpPr>
            <a:spLocks noGrp="1"/>
          </p:cNvSpPr>
          <p:nvPr>
            <p:ph type="body" sz="quarter" idx="16"/>
          </p:nvPr>
        </p:nvSpPr>
        <p:spPr>
          <a:xfrm>
            <a:off x="636959" y="591672"/>
            <a:ext cx="5755341" cy="860612"/>
          </a:xfrm>
        </p:spPr>
        <p:txBody>
          <a:bodyPr anchor="ctr">
            <a:normAutofit fontScale="92500"/>
          </a:bodyPr>
          <a:lstStyle/>
          <a:p>
            <a:r>
              <a:rPr lang="en-US">
                <a:solidFill>
                  <a:srgbClr val="212121"/>
                </a:solidFill>
              </a:rPr>
              <a:t>T</a:t>
            </a:r>
            <a:r>
              <a:rPr lang="en-US" i="0">
                <a:solidFill>
                  <a:srgbClr val="212121"/>
                </a:solidFill>
                <a:effectLst/>
              </a:rPr>
              <a:t>ell a story or paint a picture…</a:t>
            </a:r>
          </a:p>
          <a:p>
            <a:endParaRPr lang="en-IE"/>
          </a:p>
        </p:txBody>
      </p:sp>
      <p:pic>
        <p:nvPicPr>
          <p:cNvPr id="6" name="Picture Placeholder 5" descr="Painting watercolours outdoors">
            <a:extLst>
              <a:ext uri="{FF2B5EF4-FFF2-40B4-BE49-F238E27FC236}">
                <a16:creationId xmlns:a16="http://schemas.microsoft.com/office/drawing/2014/main" id="{5EE4527C-B671-736C-0D5D-319324F52C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7126F8A0-C41A-21A4-FFAF-8F5FDEE5CBD5}"/>
              </a:ext>
            </a:extLst>
          </p:cNvPr>
          <p:cNvSpPr txBox="1"/>
          <p:nvPr/>
        </p:nvSpPr>
        <p:spPr>
          <a:xfrm>
            <a:off x="3007098" y="5577578"/>
            <a:ext cx="7356102" cy="646331"/>
          </a:xfrm>
          <a:prstGeom prst="rect">
            <a:avLst/>
          </a:prstGeom>
          <a:solidFill>
            <a:srgbClr val="FFD100"/>
          </a:solidFill>
        </p:spPr>
        <p:txBody>
          <a:bodyPr wrap="square">
            <a:spAutoFit/>
          </a:bodyPr>
          <a:lstStyle/>
          <a:p>
            <a:pPr lvl="1"/>
            <a:r>
              <a:rPr lang="en-US" b="0" i="0">
                <a:solidFill>
                  <a:srgbClr val="212529"/>
                </a:solidFill>
                <a:effectLst/>
                <a:latin typeface="Calibri (Body)"/>
              </a:rPr>
              <a:t>Increase the value of your product or service by offering a </a:t>
            </a:r>
            <a:r>
              <a:rPr lang="en-US" b="1" i="0">
                <a:solidFill>
                  <a:srgbClr val="212529"/>
                </a:solidFill>
                <a:effectLst/>
                <a:latin typeface="Calibri (Body)"/>
              </a:rPr>
              <a:t>better customer experience</a:t>
            </a:r>
            <a:r>
              <a:rPr lang="en-US" b="0" i="0">
                <a:solidFill>
                  <a:srgbClr val="212529"/>
                </a:solidFill>
                <a:effectLst/>
                <a:latin typeface="Calibri (Body)"/>
              </a:rPr>
              <a:t>, thus creating higher customer demand and price </a:t>
            </a:r>
            <a:endParaRPr lang="en-IE"/>
          </a:p>
        </p:txBody>
      </p:sp>
    </p:spTree>
    <p:extLst>
      <p:ext uri="{BB962C8B-B14F-4D97-AF65-F5344CB8AC3E}">
        <p14:creationId xmlns:p14="http://schemas.microsoft.com/office/powerpoint/2010/main" val="103568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69"/>
          <p:cNvSpPr>
            <a:spLocks noChangeArrowheads="1"/>
          </p:cNvSpPr>
          <p:nvPr/>
        </p:nvSpPr>
        <p:spPr bwMode="auto">
          <a:xfrm>
            <a:off x="6728943" y="432348"/>
            <a:ext cx="5282607" cy="1103328"/>
          </a:xfrm>
          <a:custGeom>
            <a:avLst/>
            <a:gdLst>
              <a:gd name="T0" fmla="*/ 478 w 8305"/>
              <a:gd name="T1" fmla="*/ 1757 h 2227"/>
              <a:gd name="T2" fmla="*/ 478 w 8305"/>
              <a:gd name="T3" fmla="*/ 2226 h 2227"/>
              <a:gd name="T4" fmla="*/ 7843 w 8305"/>
              <a:gd name="T5" fmla="*/ 2226 h 2227"/>
              <a:gd name="T6" fmla="*/ 8304 w 8305"/>
              <a:gd name="T7" fmla="*/ 1113 h 2227"/>
              <a:gd name="T8" fmla="*/ 7843 w 8305"/>
              <a:gd name="T9" fmla="*/ 0 h 2227"/>
              <a:gd name="T10" fmla="*/ 0 w 8305"/>
              <a:gd name="T11" fmla="*/ 0 h 2227"/>
              <a:gd name="T12" fmla="*/ 0 w 8305"/>
              <a:gd name="T13" fmla="*/ 1757 h 2227"/>
              <a:gd name="T14" fmla="*/ 478 w 8305"/>
              <a:gd name="T15" fmla="*/ 1757 h 2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5" h="2227">
                <a:moveTo>
                  <a:pt x="478" y="1757"/>
                </a:moveTo>
                <a:lnTo>
                  <a:pt x="478" y="2226"/>
                </a:lnTo>
                <a:lnTo>
                  <a:pt x="7843" y="2226"/>
                </a:lnTo>
                <a:lnTo>
                  <a:pt x="8304" y="1113"/>
                </a:lnTo>
                <a:lnTo>
                  <a:pt x="7843" y="0"/>
                </a:lnTo>
                <a:lnTo>
                  <a:pt x="0" y="0"/>
                </a:lnTo>
                <a:lnTo>
                  <a:pt x="0" y="1757"/>
                </a:lnTo>
                <a:lnTo>
                  <a:pt x="478" y="1757"/>
                </a:lnTo>
              </a:path>
            </a:pathLst>
          </a:custGeom>
          <a:solidFill>
            <a:srgbClr val="1188A3"/>
          </a:solidFill>
          <a:ln>
            <a:noFill/>
          </a:ln>
          <a:effectLst/>
        </p:spPr>
        <p:txBody>
          <a:bodyPr wrap="none" anchor="ctr"/>
          <a:lstStyle/>
          <a:p>
            <a:endParaRPr lang="en-US" sz="900"/>
          </a:p>
        </p:txBody>
      </p:sp>
      <p:sp>
        <p:nvSpPr>
          <p:cNvPr id="206" name="Freeform 170"/>
          <p:cNvSpPr>
            <a:spLocks noChangeArrowheads="1"/>
          </p:cNvSpPr>
          <p:nvPr/>
        </p:nvSpPr>
        <p:spPr bwMode="auto">
          <a:xfrm>
            <a:off x="6673882" y="1790506"/>
            <a:ext cx="69914" cy="4370"/>
          </a:xfrm>
          <a:custGeom>
            <a:avLst/>
            <a:gdLst>
              <a:gd name="T0" fmla="*/ 0 w 140"/>
              <a:gd name="T1" fmla="*/ 0 h 10"/>
              <a:gd name="T2" fmla="*/ 0 w 140"/>
              <a:gd name="T3" fmla="*/ 0 h 10"/>
              <a:gd name="T4" fmla="*/ 0 w 140"/>
              <a:gd name="T5" fmla="*/ 9 h 10"/>
              <a:gd name="T6" fmla="*/ 139 w 140"/>
              <a:gd name="T7" fmla="*/ 0 h 10"/>
              <a:gd name="T8" fmla="*/ 0 w 140"/>
              <a:gd name="T9" fmla="*/ 0 h 10"/>
            </a:gdLst>
            <a:ahLst/>
            <a:cxnLst>
              <a:cxn ang="0">
                <a:pos x="T0" y="T1"/>
              </a:cxn>
              <a:cxn ang="0">
                <a:pos x="T2" y="T3"/>
              </a:cxn>
              <a:cxn ang="0">
                <a:pos x="T4" y="T5"/>
              </a:cxn>
              <a:cxn ang="0">
                <a:pos x="T6" y="T7"/>
              </a:cxn>
              <a:cxn ang="0">
                <a:pos x="T8" y="T9"/>
              </a:cxn>
            </a:cxnLst>
            <a:rect l="0" t="0" r="r" b="b"/>
            <a:pathLst>
              <a:path w="140" h="10">
                <a:moveTo>
                  <a:pt x="0" y="0"/>
                </a:moveTo>
                <a:lnTo>
                  <a:pt x="0" y="0"/>
                </a:lnTo>
                <a:cubicBezTo>
                  <a:pt x="0" y="9"/>
                  <a:pt x="0" y="9"/>
                  <a:pt x="0" y="9"/>
                </a:cubicBezTo>
                <a:cubicBezTo>
                  <a:pt x="44" y="9"/>
                  <a:pt x="96" y="0"/>
                  <a:pt x="139"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7" name="Freeform 171"/>
          <p:cNvSpPr>
            <a:spLocks noChangeArrowheads="1"/>
          </p:cNvSpPr>
          <p:nvPr/>
        </p:nvSpPr>
        <p:spPr bwMode="auto">
          <a:xfrm>
            <a:off x="6419060" y="1679662"/>
            <a:ext cx="5592491" cy="1098959"/>
          </a:xfrm>
          <a:custGeom>
            <a:avLst/>
            <a:gdLst>
              <a:gd name="T0" fmla="*/ 374 w 8862"/>
              <a:gd name="T1" fmla="*/ 0 h 2218"/>
              <a:gd name="T2" fmla="*/ 374 w 8862"/>
              <a:gd name="T3" fmla="*/ 0 h 2218"/>
              <a:gd name="T4" fmla="*/ 714 w 8862"/>
              <a:gd name="T5" fmla="*/ 43 h 2218"/>
              <a:gd name="T6" fmla="*/ 966 w 8862"/>
              <a:gd name="T7" fmla="*/ 182 h 2218"/>
              <a:gd name="T8" fmla="*/ 1122 w 8862"/>
              <a:gd name="T9" fmla="*/ 382 h 2218"/>
              <a:gd name="T10" fmla="*/ 1174 w 8862"/>
              <a:gd name="T11" fmla="*/ 652 h 2218"/>
              <a:gd name="T12" fmla="*/ 1131 w 8862"/>
              <a:gd name="T13" fmla="*/ 886 h 2218"/>
              <a:gd name="T14" fmla="*/ 1009 w 8862"/>
              <a:gd name="T15" fmla="*/ 1069 h 2218"/>
              <a:gd name="T16" fmla="*/ 844 w 8862"/>
              <a:gd name="T17" fmla="*/ 1208 h 2218"/>
              <a:gd name="T18" fmla="*/ 679 w 8862"/>
              <a:gd name="T19" fmla="*/ 1312 h 2218"/>
              <a:gd name="T20" fmla="*/ 522 w 8862"/>
              <a:gd name="T21" fmla="*/ 1399 h 2218"/>
              <a:gd name="T22" fmla="*/ 357 w 8862"/>
              <a:gd name="T23" fmla="*/ 1512 h 2218"/>
              <a:gd name="T24" fmla="*/ 0 w 8862"/>
              <a:gd name="T25" fmla="*/ 1617 h 2218"/>
              <a:gd name="T26" fmla="*/ 0 w 8862"/>
              <a:gd name="T27" fmla="*/ 1765 h 2218"/>
              <a:gd name="T28" fmla="*/ 1218 w 8862"/>
              <a:gd name="T29" fmla="*/ 1756 h 2218"/>
              <a:gd name="T30" fmla="*/ 1218 w 8862"/>
              <a:gd name="T31" fmla="*/ 2217 h 2218"/>
              <a:gd name="T32" fmla="*/ 8400 w 8862"/>
              <a:gd name="T33" fmla="*/ 2217 h 2218"/>
              <a:gd name="T34" fmla="*/ 8861 w 8862"/>
              <a:gd name="T35" fmla="*/ 1112 h 2218"/>
              <a:gd name="T36" fmla="*/ 8400 w 8862"/>
              <a:gd name="T37" fmla="*/ 0 h 2218"/>
              <a:gd name="T38" fmla="*/ 374 w 8862"/>
              <a:gd name="T39"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62" h="2218">
                <a:moveTo>
                  <a:pt x="374" y="0"/>
                </a:moveTo>
                <a:lnTo>
                  <a:pt x="374" y="0"/>
                </a:lnTo>
                <a:cubicBezTo>
                  <a:pt x="505" y="0"/>
                  <a:pt x="618" y="17"/>
                  <a:pt x="714" y="43"/>
                </a:cubicBezTo>
                <a:cubicBezTo>
                  <a:pt x="818" y="78"/>
                  <a:pt x="896" y="121"/>
                  <a:pt x="966" y="182"/>
                </a:cubicBezTo>
                <a:cubicBezTo>
                  <a:pt x="1035" y="234"/>
                  <a:pt x="1088" y="304"/>
                  <a:pt x="1122" y="382"/>
                </a:cubicBezTo>
                <a:cubicBezTo>
                  <a:pt x="1157" y="469"/>
                  <a:pt x="1174" y="556"/>
                  <a:pt x="1174" y="652"/>
                </a:cubicBezTo>
                <a:cubicBezTo>
                  <a:pt x="1174" y="738"/>
                  <a:pt x="1166" y="817"/>
                  <a:pt x="1131" y="886"/>
                </a:cubicBezTo>
                <a:cubicBezTo>
                  <a:pt x="1096" y="956"/>
                  <a:pt x="1053" y="1017"/>
                  <a:pt x="1009" y="1069"/>
                </a:cubicBezTo>
                <a:cubicBezTo>
                  <a:pt x="957" y="1121"/>
                  <a:pt x="905" y="1164"/>
                  <a:pt x="844" y="1208"/>
                </a:cubicBezTo>
                <a:cubicBezTo>
                  <a:pt x="783" y="1243"/>
                  <a:pt x="731" y="1286"/>
                  <a:pt x="679" y="1312"/>
                </a:cubicBezTo>
                <a:cubicBezTo>
                  <a:pt x="635" y="1338"/>
                  <a:pt x="583" y="1365"/>
                  <a:pt x="522" y="1399"/>
                </a:cubicBezTo>
                <a:cubicBezTo>
                  <a:pt x="470" y="1434"/>
                  <a:pt x="409" y="1469"/>
                  <a:pt x="357" y="1512"/>
                </a:cubicBezTo>
                <a:cubicBezTo>
                  <a:pt x="313" y="1538"/>
                  <a:pt x="35" y="1582"/>
                  <a:pt x="0" y="1617"/>
                </a:cubicBezTo>
                <a:cubicBezTo>
                  <a:pt x="0" y="1765"/>
                  <a:pt x="0" y="1765"/>
                  <a:pt x="0" y="1765"/>
                </a:cubicBezTo>
                <a:cubicBezTo>
                  <a:pt x="1218" y="1756"/>
                  <a:pt x="1218" y="1756"/>
                  <a:pt x="1218" y="1756"/>
                </a:cubicBezTo>
                <a:cubicBezTo>
                  <a:pt x="1218" y="2217"/>
                  <a:pt x="1218" y="2217"/>
                  <a:pt x="1218" y="2217"/>
                </a:cubicBezTo>
                <a:cubicBezTo>
                  <a:pt x="8400" y="2217"/>
                  <a:pt x="8400" y="2217"/>
                  <a:pt x="8400" y="2217"/>
                </a:cubicBezTo>
                <a:cubicBezTo>
                  <a:pt x="8861" y="1112"/>
                  <a:pt x="8861" y="1112"/>
                  <a:pt x="8861" y="1112"/>
                </a:cubicBezTo>
                <a:cubicBezTo>
                  <a:pt x="8400" y="0"/>
                  <a:pt x="8400" y="0"/>
                  <a:pt x="8400" y="0"/>
                </a:cubicBezTo>
                <a:lnTo>
                  <a:pt x="374" y="0"/>
                </a:lnTo>
              </a:path>
            </a:pathLst>
          </a:custGeom>
          <a:solidFill>
            <a:schemeClr val="accent2"/>
          </a:solidFill>
          <a:ln>
            <a:noFill/>
          </a:ln>
          <a:effectLst/>
        </p:spPr>
        <p:txBody>
          <a:bodyPr wrap="none" anchor="ctr"/>
          <a:lstStyle/>
          <a:p>
            <a:endParaRPr lang="en-US" sz="900"/>
          </a:p>
        </p:txBody>
      </p:sp>
      <p:sp>
        <p:nvSpPr>
          <p:cNvPr id="208" name="Freeform 172"/>
          <p:cNvSpPr>
            <a:spLocks noChangeArrowheads="1"/>
          </p:cNvSpPr>
          <p:nvPr/>
        </p:nvSpPr>
        <p:spPr bwMode="auto">
          <a:xfrm>
            <a:off x="6673882" y="3140718"/>
            <a:ext cx="39327" cy="4370"/>
          </a:xfrm>
          <a:custGeom>
            <a:avLst/>
            <a:gdLst>
              <a:gd name="T0" fmla="*/ 0 w 79"/>
              <a:gd name="T1" fmla="*/ 0 h 10"/>
              <a:gd name="T2" fmla="*/ 0 w 79"/>
              <a:gd name="T3" fmla="*/ 0 h 10"/>
              <a:gd name="T4" fmla="*/ 0 w 79"/>
              <a:gd name="T5" fmla="*/ 9 h 10"/>
              <a:gd name="T6" fmla="*/ 78 w 79"/>
              <a:gd name="T7" fmla="*/ 0 h 10"/>
              <a:gd name="T8" fmla="*/ 0 w 79"/>
              <a:gd name="T9" fmla="*/ 0 h 10"/>
            </a:gdLst>
            <a:ahLst/>
            <a:cxnLst>
              <a:cxn ang="0">
                <a:pos x="T0" y="T1"/>
              </a:cxn>
              <a:cxn ang="0">
                <a:pos x="T2" y="T3"/>
              </a:cxn>
              <a:cxn ang="0">
                <a:pos x="T4" y="T5"/>
              </a:cxn>
              <a:cxn ang="0">
                <a:pos x="T6" y="T7"/>
              </a:cxn>
              <a:cxn ang="0">
                <a:pos x="T8" y="T9"/>
              </a:cxn>
            </a:cxnLst>
            <a:rect l="0" t="0" r="r" b="b"/>
            <a:pathLst>
              <a:path w="79" h="10">
                <a:moveTo>
                  <a:pt x="0" y="0"/>
                </a:moveTo>
                <a:lnTo>
                  <a:pt x="0" y="0"/>
                </a:lnTo>
                <a:cubicBezTo>
                  <a:pt x="0" y="9"/>
                  <a:pt x="0" y="9"/>
                  <a:pt x="0" y="9"/>
                </a:cubicBezTo>
                <a:cubicBezTo>
                  <a:pt x="26" y="9"/>
                  <a:pt x="53" y="0"/>
                  <a:pt x="78" y="0"/>
                </a:cubicBezTo>
                <a:lnTo>
                  <a:pt x="0" y="0"/>
                </a:ln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9" name="Freeform 173"/>
          <p:cNvSpPr>
            <a:spLocks noChangeArrowheads="1"/>
          </p:cNvSpPr>
          <p:nvPr/>
        </p:nvSpPr>
        <p:spPr bwMode="auto">
          <a:xfrm>
            <a:off x="6561627" y="2884872"/>
            <a:ext cx="5449924" cy="1103328"/>
          </a:xfrm>
          <a:custGeom>
            <a:avLst/>
            <a:gdLst>
              <a:gd name="T0" fmla="*/ 52 w 8601"/>
              <a:gd name="T1" fmla="*/ 0 h 2226"/>
              <a:gd name="T2" fmla="*/ 52 w 8601"/>
              <a:gd name="T3" fmla="*/ 0 h 2226"/>
              <a:gd name="T4" fmla="*/ 331 w 8601"/>
              <a:gd name="T5" fmla="*/ 44 h 2226"/>
              <a:gd name="T6" fmla="*/ 548 w 8601"/>
              <a:gd name="T7" fmla="*/ 148 h 2226"/>
              <a:gd name="T8" fmla="*/ 687 w 8601"/>
              <a:gd name="T9" fmla="*/ 322 h 2226"/>
              <a:gd name="T10" fmla="*/ 739 w 8601"/>
              <a:gd name="T11" fmla="*/ 548 h 2226"/>
              <a:gd name="T12" fmla="*/ 713 w 8601"/>
              <a:gd name="T13" fmla="*/ 722 h 2226"/>
              <a:gd name="T14" fmla="*/ 635 w 8601"/>
              <a:gd name="T15" fmla="*/ 870 h 2226"/>
              <a:gd name="T16" fmla="*/ 514 w 8601"/>
              <a:gd name="T17" fmla="*/ 983 h 2226"/>
              <a:gd name="T18" fmla="*/ 357 w 8601"/>
              <a:gd name="T19" fmla="*/ 1043 h 2226"/>
              <a:gd name="T20" fmla="*/ 661 w 8601"/>
              <a:gd name="T21" fmla="*/ 1226 h 2226"/>
              <a:gd name="T22" fmla="*/ 774 w 8601"/>
              <a:gd name="T23" fmla="*/ 1591 h 2226"/>
              <a:gd name="T24" fmla="*/ 722 w 8601"/>
              <a:gd name="T25" fmla="*/ 1851 h 2226"/>
              <a:gd name="T26" fmla="*/ 566 w 8601"/>
              <a:gd name="T27" fmla="*/ 2051 h 2226"/>
              <a:gd name="T28" fmla="*/ 322 w 8601"/>
              <a:gd name="T29" fmla="*/ 2182 h 2226"/>
              <a:gd name="T30" fmla="*/ 0 w 8601"/>
              <a:gd name="T31" fmla="*/ 2225 h 2226"/>
              <a:gd name="T32" fmla="*/ 8139 w 8601"/>
              <a:gd name="T33" fmla="*/ 2225 h 2226"/>
              <a:gd name="T34" fmla="*/ 8600 w 8601"/>
              <a:gd name="T35" fmla="*/ 1113 h 2226"/>
              <a:gd name="T36" fmla="*/ 8139 w 8601"/>
              <a:gd name="T37" fmla="*/ 0 h 2226"/>
              <a:gd name="T38" fmla="*/ 52 w 8601"/>
              <a:gd name="T39" fmla="*/ 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01" h="2226">
                <a:moveTo>
                  <a:pt x="52" y="0"/>
                </a:moveTo>
                <a:lnTo>
                  <a:pt x="52" y="0"/>
                </a:lnTo>
                <a:cubicBezTo>
                  <a:pt x="157" y="0"/>
                  <a:pt x="253" y="18"/>
                  <a:pt x="331" y="44"/>
                </a:cubicBezTo>
                <a:cubicBezTo>
                  <a:pt x="418" y="70"/>
                  <a:pt x="487" y="104"/>
                  <a:pt x="548" y="148"/>
                </a:cubicBezTo>
                <a:cubicBezTo>
                  <a:pt x="609" y="200"/>
                  <a:pt x="661" y="252"/>
                  <a:pt x="687" y="322"/>
                </a:cubicBezTo>
                <a:cubicBezTo>
                  <a:pt x="722" y="392"/>
                  <a:pt x="739" y="461"/>
                  <a:pt x="739" y="548"/>
                </a:cubicBezTo>
                <a:cubicBezTo>
                  <a:pt x="739" y="609"/>
                  <a:pt x="731" y="661"/>
                  <a:pt x="713" y="722"/>
                </a:cubicBezTo>
                <a:cubicBezTo>
                  <a:pt x="696" y="774"/>
                  <a:pt x="670" y="826"/>
                  <a:pt x="635" y="870"/>
                </a:cubicBezTo>
                <a:cubicBezTo>
                  <a:pt x="600" y="913"/>
                  <a:pt x="566" y="957"/>
                  <a:pt x="514" y="983"/>
                </a:cubicBezTo>
                <a:cubicBezTo>
                  <a:pt x="470" y="1018"/>
                  <a:pt x="418" y="1035"/>
                  <a:pt x="357" y="1043"/>
                </a:cubicBezTo>
                <a:cubicBezTo>
                  <a:pt x="487" y="1070"/>
                  <a:pt x="583" y="1131"/>
                  <a:pt x="661" y="1226"/>
                </a:cubicBezTo>
                <a:cubicBezTo>
                  <a:pt x="739" y="1331"/>
                  <a:pt x="774" y="1452"/>
                  <a:pt x="774" y="1591"/>
                </a:cubicBezTo>
                <a:cubicBezTo>
                  <a:pt x="774" y="1686"/>
                  <a:pt x="757" y="1773"/>
                  <a:pt x="722" y="1851"/>
                </a:cubicBezTo>
                <a:cubicBezTo>
                  <a:pt x="687" y="1929"/>
                  <a:pt x="635" y="1999"/>
                  <a:pt x="566" y="2051"/>
                </a:cubicBezTo>
                <a:cubicBezTo>
                  <a:pt x="496" y="2103"/>
                  <a:pt x="418" y="2147"/>
                  <a:pt x="322" y="2182"/>
                </a:cubicBezTo>
                <a:cubicBezTo>
                  <a:pt x="226" y="2208"/>
                  <a:pt x="122" y="2225"/>
                  <a:pt x="0" y="2225"/>
                </a:cubicBezTo>
                <a:cubicBezTo>
                  <a:pt x="8139" y="2225"/>
                  <a:pt x="8139" y="2225"/>
                  <a:pt x="8139" y="2225"/>
                </a:cubicBezTo>
                <a:cubicBezTo>
                  <a:pt x="8600" y="1113"/>
                  <a:pt x="8600" y="1113"/>
                  <a:pt x="8600" y="1113"/>
                </a:cubicBezTo>
                <a:cubicBezTo>
                  <a:pt x="8139" y="0"/>
                  <a:pt x="8139" y="0"/>
                  <a:pt x="8139" y="0"/>
                </a:cubicBezTo>
                <a:lnTo>
                  <a:pt x="52" y="0"/>
                </a:lnTo>
              </a:path>
            </a:pathLst>
          </a:custGeom>
          <a:solidFill>
            <a:srgbClr val="FFD100"/>
          </a:solidFill>
          <a:ln>
            <a:noFill/>
          </a:ln>
          <a:effectLst/>
        </p:spPr>
        <p:txBody>
          <a:bodyPr wrap="none" anchor="ctr"/>
          <a:lstStyle/>
          <a:p>
            <a:endParaRPr lang="en-US" sz="900"/>
          </a:p>
        </p:txBody>
      </p:sp>
      <p:sp>
        <p:nvSpPr>
          <p:cNvPr id="210" name="Freeform 174"/>
          <p:cNvSpPr>
            <a:spLocks noChangeArrowheads="1"/>
          </p:cNvSpPr>
          <p:nvPr/>
        </p:nvSpPr>
        <p:spPr bwMode="auto">
          <a:xfrm>
            <a:off x="6673882" y="4241862"/>
            <a:ext cx="13109" cy="2186"/>
          </a:xfrm>
          <a:custGeom>
            <a:avLst/>
            <a:gdLst>
              <a:gd name="T0" fmla="*/ 0 w 27"/>
              <a:gd name="T1" fmla="*/ 0 h 1"/>
              <a:gd name="T2" fmla="*/ 0 w 27"/>
              <a:gd name="T3" fmla="*/ 0 h 1"/>
              <a:gd name="T4" fmla="*/ 26 w 27"/>
              <a:gd name="T5" fmla="*/ 0 h 1"/>
              <a:gd name="T6" fmla="*/ 0 w 27"/>
              <a:gd name="T7" fmla="*/ 0 h 1"/>
            </a:gdLst>
            <a:ahLst/>
            <a:cxnLst>
              <a:cxn ang="0">
                <a:pos x="T0" y="T1"/>
              </a:cxn>
              <a:cxn ang="0">
                <a:pos x="T2" y="T3"/>
              </a:cxn>
              <a:cxn ang="0">
                <a:pos x="T4" y="T5"/>
              </a:cxn>
              <a:cxn ang="0">
                <a:pos x="T6" y="T7"/>
              </a:cxn>
            </a:cxnLst>
            <a:rect l="0" t="0" r="r" b="b"/>
            <a:pathLst>
              <a:path w="27" h="1">
                <a:moveTo>
                  <a:pt x="0" y="0"/>
                </a:moveTo>
                <a:lnTo>
                  <a:pt x="0" y="0"/>
                </a:lnTo>
                <a:cubicBezTo>
                  <a:pt x="26" y="0"/>
                  <a:pt x="26" y="0"/>
                  <a:pt x="26" y="0"/>
                </a:cubicBezTo>
                <a:cubicBezTo>
                  <a:pt x="18"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1" name="Freeform 175"/>
          <p:cNvSpPr>
            <a:spLocks noChangeArrowheads="1"/>
          </p:cNvSpPr>
          <p:nvPr/>
        </p:nvSpPr>
        <p:spPr bwMode="auto">
          <a:xfrm>
            <a:off x="6324312" y="2898205"/>
            <a:ext cx="762499" cy="1129546"/>
          </a:xfrm>
          <a:custGeom>
            <a:avLst/>
            <a:gdLst>
              <a:gd name="T0" fmla="*/ 730 w 1540"/>
              <a:gd name="T1" fmla="*/ 2277 h 2278"/>
              <a:gd name="T2" fmla="*/ 730 w 1540"/>
              <a:gd name="T3" fmla="*/ 2277 h 2278"/>
              <a:gd name="T4" fmla="*/ 713 w 1540"/>
              <a:gd name="T5" fmla="*/ 2277 h 2278"/>
              <a:gd name="T6" fmla="*/ 704 w 1540"/>
              <a:gd name="T7" fmla="*/ 2277 h 2278"/>
              <a:gd name="T8" fmla="*/ 313 w 1540"/>
              <a:gd name="T9" fmla="*/ 2199 h 2278"/>
              <a:gd name="T10" fmla="*/ 17 w 1540"/>
              <a:gd name="T11" fmla="*/ 1973 h 2278"/>
              <a:gd name="T12" fmla="*/ 0 w 1540"/>
              <a:gd name="T13" fmla="*/ 1955 h 2278"/>
              <a:gd name="T14" fmla="*/ 261 w 1540"/>
              <a:gd name="T15" fmla="*/ 1617 h 2278"/>
              <a:gd name="T16" fmla="*/ 287 w 1540"/>
              <a:gd name="T17" fmla="*/ 1642 h 2278"/>
              <a:gd name="T18" fmla="*/ 461 w 1540"/>
              <a:gd name="T19" fmla="*/ 1790 h 2278"/>
              <a:gd name="T20" fmla="*/ 704 w 1540"/>
              <a:gd name="T21" fmla="*/ 1842 h 2278"/>
              <a:gd name="T22" fmla="*/ 704 w 1540"/>
              <a:gd name="T23" fmla="*/ 1842 h 2278"/>
              <a:gd name="T24" fmla="*/ 713 w 1540"/>
              <a:gd name="T25" fmla="*/ 1842 h 2278"/>
              <a:gd name="T26" fmla="*/ 974 w 1540"/>
              <a:gd name="T27" fmla="*/ 1773 h 2278"/>
              <a:gd name="T28" fmla="*/ 1061 w 1540"/>
              <a:gd name="T29" fmla="*/ 1574 h 2278"/>
              <a:gd name="T30" fmla="*/ 965 w 1540"/>
              <a:gd name="T31" fmla="*/ 1348 h 2278"/>
              <a:gd name="T32" fmla="*/ 696 w 1540"/>
              <a:gd name="T33" fmla="*/ 1269 h 2278"/>
              <a:gd name="T34" fmla="*/ 643 w 1540"/>
              <a:gd name="T35" fmla="*/ 1269 h 2278"/>
              <a:gd name="T36" fmla="*/ 530 w 1540"/>
              <a:gd name="T37" fmla="*/ 1269 h 2278"/>
              <a:gd name="T38" fmla="*/ 530 w 1540"/>
              <a:gd name="T39" fmla="*/ 904 h 2278"/>
              <a:gd name="T40" fmla="*/ 652 w 1540"/>
              <a:gd name="T41" fmla="*/ 904 h 2278"/>
              <a:gd name="T42" fmla="*/ 696 w 1540"/>
              <a:gd name="T43" fmla="*/ 904 h 2278"/>
              <a:gd name="T44" fmla="*/ 922 w 1540"/>
              <a:gd name="T45" fmla="*/ 826 h 2278"/>
              <a:gd name="T46" fmla="*/ 1017 w 1540"/>
              <a:gd name="T47" fmla="*/ 635 h 2278"/>
              <a:gd name="T48" fmla="*/ 939 w 1540"/>
              <a:gd name="T49" fmla="*/ 470 h 2278"/>
              <a:gd name="T50" fmla="*/ 739 w 1540"/>
              <a:gd name="T51" fmla="*/ 409 h 2278"/>
              <a:gd name="T52" fmla="*/ 704 w 1540"/>
              <a:gd name="T53" fmla="*/ 418 h 2278"/>
              <a:gd name="T54" fmla="*/ 513 w 1540"/>
              <a:gd name="T55" fmla="*/ 470 h 2278"/>
              <a:gd name="T56" fmla="*/ 339 w 1540"/>
              <a:gd name="T57" fmla="*/ 643 h 2278"/>
              <a:gd name="T58" fmla="*/ 322 w 1540"/>
              <a:gd name="T59" fmla="*/ 678 h 2278"/>
              <a:gd name="T60" fmla="*/ 26 w 1540"/>
              <a:gd name="T61" fmla="*/ 339 h 2278"/>
              <a:gd name="T62" fmla="*/ 43 w 1540"/>
              <a:gd name="T63" fmla="*/ 322 h 2278"/>
              <a:gd name="T64" fmla="*/ 165 w 1540"/>
              <a:gd name="T65" fmla="*/ 191 h 2278"/>
              <a:gd name="T66" fmla="*/ 339 w 1540"/>
              <a:gd name="T67" fmla="*/ 87 h 2278"/>
              <a:gd name="T68" fmla="*/ 557 w 1540"/>
              <a:gd name="T69" fmla="*/ 17 h 2278"/>
              <a:gd name="T70" fmla="*/ 696 w 1540"/>
              <a:gd name="T71" fmla="*/ 0 h 2278"/>
              <a:gd name="T72" fmla="*/ 782 w 1540"/>
              <a:gd name="T73" fmla="*/ 0 h 2278"/>
              <a:gd name="T74" fmla="*/ 1070 w 1540"/>
              <a:gd name="T75" fmla="*/ 44 h 2278"/>
              <a:gd name="T76" fmla="*/ 1296 w 1540"/>
              <a:gd name="T77" fmla="*/ 157 h 2278"/>
              <a:gd name="T78" fmla="*/ 1443 w 1540"/>
              <a:gd name="T79" fmla="*/ 339 h 2278"/>
              <a:gd name="T80" fmla="*/ 1496 w 1540"/>
              <a:gd name="T81" fmla="*/ 574 h 2278"/>
              <a:gd name="T82" fmla="*/ 1469 w 1540"/>
              <a:gd name="T83" fmla="*/ 756 h 2278"/>
              <a:gd name="T84" fmla="*/ 1391 w 1540"/>
              <a:gd name="T85" fmla="*/ 913 h 2278"/>
              <a:gd name="T86" fmla="*/ 1261 w 1540"/>
              <a:gd name="T87" fmla="*/ 1035 h 2278"/>
              <a:gd name="T88" fmla="*/ 1191 w 1540"/>
              <a:gd name="T89" fmla="*/ 1069 h 2278"/>
              <a:gd name="T90" fmla="*/ 1417 w 1540"/>
              <a:gd name="T91" fmla="*/ 1235 h 2278"/>
              <a:gd name="T92" fmla="*/ 1539 w 1540"/>
              <a:gd name="T93" fmla="*/ 1617 h 2278"/>
              <a:gd name="T94" fmla="*/ 1478 w 1540"/>
              <a:gd name="T95" fmla="*/ 1895 h 2278"/>
              <a:gd name="T96" fmla="*/ 1313 w 1540"/>
              <a:gd name="T97" fmla="*/ 2103 h 2278"/>
              <a:gd name="T98" fmla="*/ 1061 w 1540"/>
              <a:gd name="T99" fmla="*/ 2234 h 2278"/>
              <a:gd name="T100" fmla="*/ 730 w 1540"/>
              <a:gd name="T101" fmla="*/ 2277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0" h="2278">
                <a:moveTo>
                  <a:pt x="730" y="2277"/>
                </a:moveTo>
                <a:lnTo>
                  <a:pt x="730" y="2277"/>
                </a:lnTo>
                <a:cubicBezTo>
                  <a:pt x="722" y="2277"/>
                  <a:pt x="713" y="2277"/>
                  <a:pt x="713" y="2277"/>
                </a:cubicBezTo>
                <a:cubicBezTo>
                  <a:pt x="704" y="2277"/>
                  <a:pt x="704" y="2277"/>
                  <a:pt x="704" y="2277"/>
                </a:cubicBezTo>
                <a:cubicBezTo>
                  <a:pt x="557" y="2277"/>
                  <a:pt x="426" y="2251"/>
                  <a:pt x="313" y="2199"/>
                </a:cubicBezTo>
                <a:cubicBezTo>
                  <a:pt x="191" y="2147"/>
                  <a:pt x="96" y="2068"/>
                  <a:pt x="17" y="1973"/>
                </a:cubicBezTo>
                <a:cubicBezTo>
                  <a:pt x="0" y="1955"/>
                  <a:pt x="0" y="1955"/>
                  <a:pt x="0" y="1955"/>
                </a:cubicBezTo>
                <a:cubicBezTo>
                  <a:pt x="261" y="1617"/>
                  <a:pt x="261" y="1617"/>
                  <a:pt x="261" y="1617"/>
                </a:cubicBezTo>
                <a:cubicBezTo>
                  <a:pt x="287" y="1642"/>
                  <a:pt x="287" y="1642"/>
                  <a:pt x="287" y="1642"/>
                </a:cubicBezTo>
                <a:cubicBezTo>
                  <a:pt x="339" y="1703"/>
                  <a:pt x="391" y="1755"/>
                  <a:pt x="461" y="1790"/>
                </a:cubicBezTo>
                <a:cubicBezTo>
                  <a:pt x="522" y="1825"/>
                  <a:pt x="609" y="1842"/>
                  <a:pt x="704" y="1842"/>
                </a:cubicBezTo>
                <a:lnTo>
                  <a:pt x="704" y="1842"/>
                </a:lnTo>
                <a:cubicBezTo>
                  <a:pt x="713" y="1842"/>
                  <a:pt x="713" y="1842"/>
                  <a:pt x="713" y="1842"/>
                </a:cubicBezTo>
                <a:cubicBezTo>
                  <a:pt x="835" y="1842"/>
                  <a:pt x="922" y="1825"/>
                  <a:pt x="974" y="1773"/>
                </a:cubicBezTo>
                <a:cubicBezTo>
                  <a:pt x="1035" y="1729"/>
                  <a:pt x="1061" y="1669"/>
                  <a:pt x="1061" y="1574"/>
                </a:cubicBezTo>
                <a:cubicBezTo>
                  <a:pt x="1061" y="1478"/>
                  <a:pt x="1026" y="1400"/>
                  <a:pt x="965" y="1348"/>
                </a:cubicBezTo>
                <a:cubicBezTo>
                  <a:pt x="904" y="1304"/>
                  <a:pt x="817" y="1278"/>
                  <a:pt x="696" y="1269"/>
                </a:cubicBezTo>
                <a:cubicBezTo>
                  <a:pt x="678" y="1269"/>
                  <a:pt x="661" y="1269"/>
                  <a:pt x="643" y="1269"/>
                </a:cubicBezTo>
                <a:cubicBezTo>
                  <a:pt x="530" y="1269"/>
                  <a:pt x="530" y="1269"/>
                  <a:pt x="530" y="1269"/>
                </a:cubicBezTo>
                <a:cubicBezTo>
                  <a:pt x="530" y="904"/>
                  <a:pt x="530" y="904"/>
                  <a:pt x="530" y="904"/>
                </a:cubicBezTo>
                <a:cubicBezTo>
                  <a:pt x="652" y="904"/>
                  <a:pt x="652" y="904"/>
                  <a:pt x="652" y="904"/>
                </a:cubicBezTo>
                <a:cubicBezTo>
                  <a:pt x="670" y="904"/>
                  <a:pt x="687" y="904"/>
                  <a:pt x="696" y="904"/>
                </a:cubicBezTo>
                <a:cubicBezTo>
                  <a:pt x="791" y="896"/>
                  <a:pt x="870" y="870"/>
                  <a:pt x="922" y="826"/>
                </a:cubicBezTo>
                <a:cubicBezTo>
                  <a:pt x="983" y="774"/>
                  <a:pt x="1017" y="713"/>
                  <a:pt x="1017" y="635"/>
                </a:cubicBezTo>
                <a:cubicBezTo>
                  <a:pt x="1017" y="557"/>
                  <a:pt x="991" y="504"/>
                  <a:pt x="939" y="470"/>
                </a:cubicBezTo>
                <a:cubicBezTo>
                  <a:pt x="896" y="435"/>
                  <a:pt x="826" y="409"/>
                  <a:pt x="739" y="409"/>
                </a:cubicBezTo>
                <a:cubicBezTo>
                  <a:pt x="730" y="409"/>
                  <a:pt x="713" y="409"/>
                  <a:pt x="704" y="418"/>
                </a:cubicBezTo>
                <a:cubicBezTo>
                  <a:pt x="635" y="418"/>
                  <a:pt x="565" y="435"/>
                  <a:pt x="513" y="470"/>
                </a:cubicBezTo>
                <a:cubicBezTo>
                  <a:pt x="444" y="513"/>
                  <a:pt x="383" y="574"/>
                  <a:pt x="339" y="643"/>
                </a:cubicBezTo>
                <a:cubicBezTo>
                  <a:pt x="322" y="678"/>
                  <a:pt x="322" y="678"/>
                  <a:pt x="322" y="678"/>
                </a:cubicBezTo>
                <a:cubicBezTo>
                  <a:pt x="26" y="339"/>
                  <a:pt x="26" y="339"/>
                  <a:pt x="26" y="339"/>
                </a:cubicBezTo>
                <a:cubicBezTo>
                  <a:pt x="43" y="322"/>
                  <a:pt x="43" y="322"/>
                  <a:pt x="43" y="322"/>
                </a:cubicBezTo>
                <a:cubicBezTo>
                  <a:pt x="70" y="278"/>
                  <a:pt x="113" y="226"/>
                  <a:pt x="165" y="191"/>
                </a:cubicBezTo>
                <a:cubicBezTo>
                  <a:pt x="217" y="148"/>
                  <a:pt x="278" y="113"/>
                  <a:pt x="339" y="87"/>
                </a:cubicBezTo>
                <a:cubicBezTo>
                  <a:pt x="409" y="61"/>
                  <a:pt x="478" y="35"/>
                  <a:pt x="557" y="17"/>
                </a:cubicBezTo>
                <a:cubicBezTo>
                  <a:pt x="600" y="9"/>
                  <a:pt x="652" y="9"/>
                  <a:pt x="696" y="0"/>
                </a:cubicBezTo>
                <a:cubicBezTo>
                  <a:pt x="730" y="0"/>
                  <a:pt x="757" y="0"/>
                  <a:pt x="782" y="0"/>
                </a:cubicBezTo>
                <a:cubicBezTo>
                  <a:pt x="887" y="0"/>
                  <a:pt x="983" y="9"/>
                  <a:pt x="1070" y="44"/>
                </a:cubicBezTo>
                <a:cubicBezTo>
                  <a:pt x="1156" y="70"/>
                  <a:pt x="1235" y="105"/>
                  <a:pt x="1296" y="157"/>
                </a:cubicBezTo>
                <a:cubicBezTo>
                  <a:pt x="1365" y="200"/>
                  <a:pt x="1409" y="261"/>
                  <a:pt x="1443" y="339"/>
                </a:cubicBezTo>
                <a:cubicBezTo>
                  <a:pt x="1478" y="409"/>
                  <a:pt x="1496" y="487"/>
                  <a:pt x="1496" y="574"/>
                </a:cubicBezTo>
                <a:cubicBezTo>
                  <a:pt x="1496" y="635"/>
                  <a:pt x="1487" y="696"/>
                  <a:pt x="1469" y="756"/>
                </a:cubicBezTo>
                <a:cubicBezTo>
                  <a:pt x="1452" y="817"/>
                  <a:pt x="1426" y="870"/>
                  <a:pt x="1391" y="913"/>
                </a:cubicBezTo>
                <a:cubicBezTo>
                  <a:pt x="1356" y="965"/>
                  <a:pt x="1313" y="1000"/>
                  <a:pt x="1261" y="1035"/>
                </a:cubicBezTo>
                <a:cubicBezTo>
                  <a:pt x="1244" y="1052"/>
                  <a:pt x="1217" y="1061"/>
                  <a:pt x="1191" y="1069"/>
                </a:cubicBezTo>
                <a:cubicBezTo>
                  <a:pt x="1278" y="1104"/>
                  <a:pt x="1356" y="1157"/>
                  <a:pt x="1417" y="1235"/>
                </a:cubicBezTo>
                <a:cubicBezTo>
                  <a:pt x="1496" y="1339"/>
                  <a:pt x="1539" y="1470"/>
                  <a:pt x="1539" y="1617"/>
                </a:cubicBezTo>
                <a:cubicBezTo>
                  <a:pt x="1539" y="1721"/>
                  <a:pt x="1513" y="1808"/>
                  <a:pt x="1478" y="1895"/>
                </a:cubicBezTo>
                <a:cubicBezTo>
                  <a:pt x="1435" y="1973"/>
                  <a:pt x="1383" y="2042"/>
                  <a:pt x="1313" y="2103"/>
                </a:cubicBezTo>
                <a:cubicBezTo>
                  <a:pt x="1244" y="2155"/>
                  <a:pt x="1156" y="2199"/>
                  <a:pt x="1061" y="2234"/>
                </a:cubicBezTo>
                <a:cubicBezTo>
                  <a:pt x="965" y="2260"/>
                  <a:pt x="852" y="2277"/>
                  <a:pt x="730" y="2277"/>
                </a:cubicBezTo>
              </a:path>
            </a:pathLst>
          </a:custGeom>
          <a:solidFill>
            <a:srgbClr val="FFD100"/>
          </a:solidFill>
          <a:ln>
            <a:noFill/>
          </a:ln>
          <a:effectLst/>
        </p:spPr>
        <p:txBody>
          <a:bodyPr wrap="none" anchor="ctr"/>
          <a:lstStyle/>
          <a:p>
            <a:endParaRPr lang="en-US" sz="900"/>
          </a:p>
        </p:txBody>
      </p:sp>
      <p:sp>
        <p:nvSpPr>
          <p:cNvPr id="212" name="Freeform 176"/>
          <p:cNvSpPr>
            <a:spLocks noChangeArrowheads="1"/>
          </p:cNvSpPr>
          <p:nvPr/>
        </p:nvSpPr>
        <p:spPr bwMode="auto">
          <a:xfrm>
            <a:off x="6306834" y="2880727"/>
            <a:ext cx="793087" cy="1157949"/>
          </a:xfrm>
          <a:custGeom>
            <a:avLst/>
            <a:gdLst>
              <a:gd name="T0" fmla="*/ 817 w 1601"/>
              <a:gd name="T1" fmla="*/ 61 h 2339"/>
              <a:gd name="T2" fmla="*/ 1313 w 1601"/>
              <a:gd name="T3" fmla="*/ 209 h 2339"/>
              <a:gd name="T4" fmla="*/ 1504 w 1601"/>
              <a:gd name="T5" fmla="*/ 609 h 2339"/>
              <a:gd name="T6" fmla="*/ 1400 w 1601"/>
              <a:gd name="T7" fmla="*/ 931 h 2339"/>
              <a:gd name="T8" fmla="*/ 1122 w 1601"/>
              <a:gd name="T9" fmla="*/ 1104 h 2339"/>
              <a:gd name="T10" fmla="*/ 1539 w 1601"/>
              <a:gd name="T11" fmla="*/ 1652 h 2339"/>
              <a:gd name="T12" fmla="*/ 1331 w 1601"/>
              <a:gd name="T13" fmla="*/ 2112 h 2339"/>
              <a:gd name="T14" fmla="*/ 765 w 1601"/>
              <a:gd name="T15" fmla="*/ 2286 h 2339"/>
              <a:gd name="T16" fmla="*/ 365 w 1601"/>
              <a:gd name="T17" fmla="*/ 2208 h 2339"/>
              <a:gd name="T18" fmla="*/ 296 w 1601"/>
              <a:gd name="T19" fmla="*/ 1695 h 2339"/>
              <a:gd name="T20" fmla="*/ 739 w 1601"/>
              <a:gd name="T21" fmla="*/ 1903 h 2339"/>
              <a:gd name="T22" fmla="*/ 1026 w 1601"/>
              <a:gd name="T23" fmla="*/ 1834 h 2339"/>
              <a:gd name="T24" fmla="*/ 1018 w 1601"/>
              <a:gd name="T25" fmla="*/ 1365 h 2339"/>
              <a:gd name="T26" fmla="*/ 678 w 1601"/>
              <a:gd name="T27" fmla="*/ 1278 h 2339"/>
              <a:gd name="T28" fmla="*/ 600 w 1601"/>
              <a:gd name="T29" fmla="*/ 965 h 2339"/>
              <a:gd name="T30" fmla="*/ 739 w 1601"/>
              <a:gd name="T31" fmla="*/ 965 h 2339"/>
              <a:gd name="T32" fmla="*/ 1078 w 1601"/>
              <a:gd name="T33" fmla="*/ 670 h 2339"/>
              <a:gd name="T34" fmla="*/ 774 w 1601"/>
              <a:gd name="T35" fmla="*/ 418 h 2339"/>
              <a:gd name="T36" fmla="*/ 531 w 1601"/>
              <a:gd name="T37" fmla="*/ 487 h 2339"/>
              <a:gd name="T38" fmla="*/ 105 w 1601"/>
              <a:gd name="T39" fmla="*/ 374 h 2339"/>
              <a:gd name="T40" fmla="*/ 392 w 1601"/>
              <a:gd name="T41" fmla="*/ 148 h 2339"/>
              <a:gd name="T42" fmla="*/ 739 w 1601"/>
              <a:gd name="T43" fmla="*/ 61 h 2339"/>
              <a:gd name="T44" fmla="*/ 817 w 1601"/>
              <a:gd name="T45" fmla="*/ 0 h 2339"/>
              <a:gd name="T46" fmla="*/ 731 w 1601"/>
              <a:gd name="T47" fmla="*/ 9 h 2339"/>
              <a:gd name="T48" fmla="*/ 365 w 1601"/>
              <a:gd name="T49" fmla="*/ 96 h 2339"/>
              <a:gd name="T50" fmla="*/ 52 w 1601"/>
              <a:gd name="T51" fmla="*/ 348 h 2339"/>
              <a:gd name="T52" fmla="*/ 61 w 1601"/>
              <a:gd name="T53" fmla="*/ 418 h 2339"/>
              <a:gd name="T54" fmla="*/ 357 w 1601"/>
              <a:gd name="T55" fmla="*/ 766 h 2339"/>
              <a:gd name="T56" fmla="*/ 557 w 1601"/>
              <a:gd name="T57" fmla="*/ 531 h 2339"/>
              <a:gd name="T58" fmla="*/ 774 w 1601"/>
              <a:gd name="T59" fmla="*/ 478 h 2339"/>
              <a:gd name="T60" fmla="*/ 1018 w 1601"/>
              <a:gd name="T61" fmla="*/ 670 h 2339"/>
              <a:gd name="T62" fmla="*/ 731 w 1601"/>
              <a:gd name="T63" fmla="*/ 913 h 2339"/>
              <a:gd name="T64" fmla="*/ 600 w 1601"/>
              <a:gd name="T65" fmla="*/ 913 h 2339"/>
              <a:gd name="T66" fmla="*/ 539 w 1601"/>
              <a:gd name="T67" fmla="*/ 965 h 2339"/>
              <a:gd name="T68" fmla="*/ 539 w 1601"/>
              <a:gd name="T69" fmla="*/ 1331 h 2339"/>
              <a:gd name="T70" fmla="*/ 678 w 1601"/>
              <a:gd name="T71" fmla="*/ 1331 h 2339"/>
              <a:gd name="T72" fmla="*/ 983 w 1601"/>
              <a:gd name="T73" fmla="*/ 1409 h 2339"/>
              <a:gd name="T74" fmla="*/ 991 w 1601"/>
              <a:gd name="T75" fmla="*/ 1790 h 2339"/>
              <a:gd name="T76" fmla="*/ 748 w 1601"/>
              <a:gd name="T77" fmla="*/ 1851 h 2339"/>
              <a:gd name="T78" fmla="*/ 513 w 1601"/>
              <a:gd name="T79" fmla="*/ 1799 h 2339"/>
              <a:gd name="T80" fmla="*/ 296 w 1601"/>
              <a:gd name="T81" fmla="*/ 1600 h 2339"/>
              <a:gd name="T82" fmla="*/ 26 w 1601"/>
              <a:gd name="T83" fmla="*/ 1956 h 2339"/>
              <a:gd name="T84" fmla="*/ 26 w 1601"/>
              <a:gd name="T85" fmla="*/ 2025 h 2339"/>
              <a:gd name="T86" fmla="*/ 731 w 1601"/>
              <a:gd name="T87" fmla="*/ 2338 h 2339"/>
              <a:gd name="T88" fmla="*/ 765 w 1601"/>
              <a:gd name="T89" fmla="*/ 2338 h 2339"/>
              <a:gd name="T90" fmla="*/ 1365 w 1601"/>
              <a:gd name="T91" fmla="*/ 2155 h 2339"/>
              <a:gd name="T92" fmla="*/ 1600 w 1601"/>
              <a:gd name="T93" fmla="*/ 1652 h 2339"/>
              <a:gd name="T94" fmla="*/ 1296 w 1601"/>
              <a:gd name="T95" fmla="*/ 1104 h 2339"/>
              <a:gd name="T96" fmla="*/ 1444 w 1601"/>
              <a:gd name="T97" fmla="*/ 965 h 2339"/>
              <a:gd name="T98" fmla="*/ 1565 w 1601"/>
              <a:gd name="T99" fmla="*/ 609 h 2339"/>
              <a:gd name="T100" fmla="*/ 1348 w 1601"/>
              <a:gd name="T101" fmla="*/ 165 h 2339"/>
              <a:gd name="T102" fmla="*/ 817 w 1601"/>
              <a:gd name="T103"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1" h="2339">
                <a:moveTo>
                  <a:pt x="817" y="61"/>
                </a:moveTo>
                <a:lnTo>
                  <a:pt x="817" y="61"/>
                </a:lnTo>
                <a:cubicBezTo>
                  <a:pt x="922" y="61"/>
                  <a:pt x="1018" y="79"/>
                  <a:pt x="1096" y="105"/>
                </a:cubicBezTo>
                <a:cubicBezTo>
                  <a:pt x="1183" y="131"/>
                  <a:pt x="1252" y="165"/>
                  <a:pt x="1313" y="209"/>
                </a:cubicBezTo>
                <a:cubicBezTo>
                  <a:pt x="1374" y="261"/>
                  <a:pt x="1426" y="313"/>
                  <a:pt x="1452" y="383"/>
                </a:cubicBezTo>
                <a:cubicBezTo>
                  <a:pt x="1487" y="453"/>
                  <a:pt x="1504" y="522"/>
                  <a:pt x="1504" y="609"/>
                </a:cubicBezTo>
                <a:cubicBezTo>
                  <a:pt x="1504" y="670"/>
                  <a:pt x="1496" y="722"/>
                  <a:pt x="1478" y="783"/>
                </a:cubicBezTo>
                <a:cubicBezTo>
                  <a:pt x="1461" y="835"/>
                  <a:pt x="1435" y="887"/>
                  <a:pt x="1400" y="931"/>
                </a:cubicBezTo>
                <a:cubicBezTo>
                  <a:pt x="1365" y="974"/>
                  <a:pt x="1331" y="1018"/>
                  <a:pt x="1279" y="1044"/>
                </a:cubicBezTo>
                <a:cubicBezTo>
                  <a:pt x="1235" y="1079"/>
                  <a:pt x="1183" y="1096"/>
                  <a:pt x="1122" y="1104"/>
                </a:cubicBezTo>
                <a:cubicBezTo>
                  <a:pt x="1252" y="1131"/>
                  <a:pt x="1348" y="1192"/>
                  <a:pt x="1426" y="1287"/>
                </a:cubicBezTo>
                <a:cubicBezTo>
                  <a:pt x="1504" y="1392"/>
                  <a:pt x="1539" y="1513"/>
                  <a:pt x="1539" y="1652"/>
                </a:cubicBezTo>
                <a:cubicBezTo>
                  <a:pt x="1539" y="1747"/>
                  <a:pt x="1522" y="1834"/>
                  <a:pt x="1487" y="1912"/>
                </a:cubicBezTo>
                <a:cubicBezTo>
                  <a:pt x="1452" y="1990"/>
                  <a:pt x="1400" y="2060"/>
                  <a:pt x="1331" y="2112"/>
                </a:cubicBezTo>
                <a:cubicBezTo>
                  <a:pt x="1261" y="2164"/>
                  <a:pt x="1183" y="2208"/>
                  <a:pt x="1087" y="2243"/>
                </a:cubicBezTo>
                <a:cubicBezTo>
                  <a:pt x="991" y="2269"/>
                  <a:pt x="887" y="2286"/>
                  <a:pt x="765" y="2286"/>
                </a:cubicBezTo>
                <a:cubicBezTo>
                  <a:pt x="757" y="2286"/>
                  <a:pt x="748" y="2286"/>
                  <a:pt x="739" y="2286"/>
                </a:cubicBezTo>
                <a:cubicBezTo>
                  <a:pt x="600" y="2277"/>
                  <a:pt x="470" y="2251"/>
                  <a:pt x="365" y="2208"/>
                </a:cubicBezTo>
                <a:cubicBezTo>
                  <a:pt x="244" y="2155"/>
                  <a:pt x="148" y="2086"/>
                  <a:pt x="70" y="1990"/>
                </a:cubicBezTo>
                <a:cubicBezTo>
                  <a:pt x="296" y="1695"/>
                  <a:pt x="296" y="1695"/>
                  <a:pt x="296" y="1695"/>
                </a:cubicBezTo>
                <a:cubicBezTo>
                  <a:pt x="348" y="1764"/>
                  <a:pt x="409" y="1817"/>
                  <a:pt x="487" y="1851"/>
                </a:cubicBezTo>
                <a:cubicBezTo>
                  <a:pt x="548" y="1886"/>
                  <a:pt x="635" y="1903"/>
                  <a:pt x="739" y="1903"/>
                </a:cubicBezTo>
                <a:lnTo>
                  <a:pt x="748" y="1912"/>
                </a:lnTo>
                <a:cubicBezTo>
                  <a:pt x="870" y="1912"/>
                  <a:pt x="966" y="1886"/>
                  <a:pt x="1026" y="1834"/>
                </a:cubicBezTo>
                <a:cubicBezTo>
                  <a:pt x="1096" y="1782"/>
                  <a:pt x="1122" y="1712"/>
                  <a:pt x="1122" y="1609"/>
                </a:cubicBezTo>
                <a:cubicBezTo>
                  <a:pt x="1122" y="1505"/>
                  <a:pt x="1087" y="1417"/>
                  <a:pt x="1018" y="1365"/>
                </a:cubicBezTo>
                <a:cubicBezTo>
                  <a:pt x="948" y="1313"/>
                  <a:pt x="861" y="1287"/>
                  <a:pt x="739" y="1278"/>
                </a:cubicBezTo>
                <a:cubicBezTo>
                  <a:pt x="722" y="1278"/>
                  <a:pt x="696" y="1278"/>
                  <a:pt x="678" y="1278"/>
                </a:cubicBezTo>
                <a:cubicBezTo>
                  <a:pt x="600" y="1278"/>
                  <a:pt x="600" y="1278"/>
                  <a:pt x="600" y="1278"/>
                </a:cubicBezTo>
                <a:cubicBezTo>
                  <a:pt x="600" y="965"/>
                  <a:pt x="600" y="965"/>
                  <a:pt x="600" y="965"/>
                </a:cubicBezTo>
                <a:cubicBezTo>
                  <a:pt x="687" y="965"/>
                  <a:pt x="687" y="965"/>
                  <a:pt x="687" y="965"/>
                </a:cubicBezTo>
                <a:cubicBezTo>
                  <a:pt x="705" y="965"/>
                  <a:pt x="722" y="965"/>
                  <a:pt x="739" y="965"/>
                </a:cubicBezTo>
                <a:cubicBezTo>
                  <a:pt x="835" y="957"/>
                  <a:pt x="913" y="931"/>
                  <a:pt x="974" y="887"/>
                </a:cubicBezTo>
                <a:cubicBezTo>
                  <a:pt x="1044" y="826"/>
                  <a:pt x="1078" y="757"/>
                  <a:pt x="1078" y="670"/>
                </a:cubicBezTo>
                <a:cubicBezTo>
                  <a:pt x="1078" y="583"/>
                  <a:pt x="1052" y="522"/>
                  <a:pt x="991" y="478"/>
                </a:cubicBezTo>
                <a:cubicBezTo>
                  <a:pt x="939" y="435"/>
                  <a:pt x="870" y="418"/>
                  <a:pt x="774" y="418"/>
                </a:cubicBezTo>
                <a:cubicBezTo>
                  <a:pt x="765" y="418"/>
                  <a:pt x="748" y="418"/>
                  <a:pt x="739" y="418"/>
                </a:cubicBezTo>
                <a:cubicBezTo>
                  <a:pt x="661" y="426"/>
                  <a:pt x="592" y="444"/>
                  <a:pt x="531" y="487"/>
                </a:cubicBezTo>
                <a:cubicBezTo>
                  <a:pt x="461" y="522"/>
                  <a:pt x="400" y="583"/>
                  <a:pt x="348" y="661"/>
                </a:cubicBezTo>
                <a:cubicBezTo>
                  <a:pt x="105" y="374"/>
                  <a:pt x="105" y="374"/>
                  <a:pt x="105" y="374"/>
                </a:cubicBezTo>
                <a:cubicBezTo>
                  <a:pt x="131" y="331"/>
                  <a:pt x="174" y="287"/>
                  <a:pt x="218" y="244"/>
                </a:cubicBezTo>
                <a:cubicBezTo>
                  <a:pt x="270" y="209"/>
                  <a:pt x="331" y="174"/>
                  <a:pt x="392" y="148"/>
                </a:cubicBezTo>
                <a:cubicBezTo>
                  <a:pt x="452" y="122"/>
                  <a:pt x="522" y="105"/>
                  <a:pt x="592" y="87"/>
                </a:cubicBezTo>
                <a:cubicBezTo>
                  <a:pt x="644" y="79"/>
                  <a:pt x="687" y="70"/>
                  <a:pt x="739" y="61"/>
                </a:cubicBezTo>
                <a:cubicBezTo>
                  <a:pt x="765" y="61"/>
                  <a:pt x="792" y="61"/>
                  <a:pt x="817" y="61"/>
                </a:cubicBezTo>
                <a:lnTo>
                  <a:pt x="817" y="0"/>
                </a:lnTo>
                <a:lnTo>
                  <a:pt x="817" y="0"/>
                </a:lnTo>
                <a:cubicBezTo>
                  <a:pt x="792" y="0"/>
                  <a:pt x="765" y="9"/>
                  <a:pt x="731" y="9"/>
                </a:cubicBezTo>
                <a:cubicBezTo>
                  <a:pt x="678" y="9"/>
                  <a:pt x="635" y="18"/>
                  <a:pt x="583" y="26"/>
                </a:cubicBezTo>
                <a:cubicBezTo>
                  <a:pt x="504" y="44"/>
                  <a:pt x="435" y="70"/>
                  <a:pt x="365" y="96"/>
                </a:cubicBezTo>
                <a:cubicBezTo>
                  <a:pt x="296" y="122"/>
                  <a:pt x="235" y="165"/>
                  <a:pt x="183" y="200"/>
                </a:cubicBezTo>
                <a:cubicBezTo>
                  <a:pt x="131" y="244"/>
                  <a:pt x="87" y="296"/>
                  <a:pt x="52" y="348"/>
                </a:cubicBezTo>
                <a:cubicBezTo>
                  <a:pt x="26" y="383"/>
                  <a:pt x="26" y="383"/>
                  <a:pt x="26" y="383"/>
                </a:cubicBezTo>
                <a:cubicBezTo>
                  <a:pt x="61" y="418"/>
                  <a:pt x="61" y="418"/>
                  <a:pt x="61" y="418"/>
                </a:cubicBezTo>
                <a:cubicBezTo>
                  <a:pt x="305" y="705"/>
                  <a:pt x="305" y="705"/>
                  <a:pt x="305" y="705"/>
                </a:cubicBezTo>
                <a:cubicBezTo>
                  <a:pt x="357" y="766"/>
                  <a:pt x="357" y="766"/>
                  <a:pt x="357" y="766"/>
                </a:cubicBezTo>
                <a:cubicBezTo>
                  <a:pt x="400" y="696"/>
                  <a:pt x="400" y="696"/>
                  <a:pt x="400" y="696"/>
                </a:cubicBezTo>
                <a:cubicBezTo>
                  <a:pt x="444" y="626"/>
                  <a:pt x="496" y="574"/>
                  <a:pt x="557" y="531"/>
                </a:cubicBezTo>
                <a:cubicBezTo>
                  <a:pt x="609" y="505"/>
                  <a:pt x="670" y="478"/>
                  <a:pt x="739" y="478"/>
                </a:cubicBezTo>
                <a:cubicBezTo>
                  <a:pt x="757" y="478"/>
                  <a:pt x="765" y="478"/>
                  <a:pt x="774" y="478"/>
                </a:cubicBezTo>
                <a:cubicBezTo>
                  <a:pt x="852" y="478"/>
                  <a:pt x="913" y="496"/>
                  <a:pt x="957" y="531"/>
                </a:cubicBezTo>
                <a:cubicBezTo>
                  <a:pt x="1000" y="557"/>
                  <a:pt x="1018" y="600"/>
                  <a:pt x="1018" y="670"/>
                </a:cubicBezTo>
                <a:cubicBezTo>
                  <a:pt x="1018" y="739"/>
                  <a:pt x="991" y="791"/>
                  <a:pt x="939" y="844"/>
                </a:cubicBezTo>
                <a:cubicBezTo>
                  <a:pt x="887" y="879"/>
                  <a:pt x="817" y="905"/>
                  <a:pt x="731" y="913"/>
                </a:cubicBezTo>
                <a:cubicBezTo>
                  <a:pt x="722" y="913"/>
                  <a:pt x="705" y="913"/>
                  <a:pt x="687" y="913"/>
                </a:cubicBezTo>
                <a:cubicBezTo>
                  <a:pt x="600" y="913"/>
                  <a:pt x="600" y="913"/>
                  <a:pt x="600" y="913"/>
                </a:cubicBezTo>
                <a:cubicBezTo>
                  <a:pt x="539" y="913"/>
                  <a:pt x="539" y="913"/>
                  <a:pt x="539" y="913"/>
                </a:cubicBezTo>
                <a:cubicBezTo>
                  <a:pt x="539" y="965"/>
                  <a:pt x="539" y="965"/>
                  <a:pt x="539" y="965"/>
                </a:cubicBezTo>
                <a:cubicBezTo>
                  <a:pt x="539" y="1278"/>
                  <a:pt x="539" y="1278"/>
                  <a:pt x="539" y="1278"/>
                </a:cubicBezTo>
                <a:cubicBezTo>
                  <a:pt x="539" y="1331"/>
                  <a:pt x="539" y="1331"/>
                  <a:pt x="539" y="1331"/>
                </a:cubicBezTo>
                <a:cubicBezTo>
                  <a:pt x="600" y="1331"/>
                  <a:pt x="600" y="1331"/>
                  <a:pt x="600" y="1331"/>
                </a:cubicBezTo>
                <a:cubicBezTo>
                  <a:pt x="678" y="1331"/>
                  <a:pt x="678" y="1331"/>
                  <a:pt x="678" y="1331"/>
                </a:cubicBezTo>
                <a:cubicBezTo>
                  <a:pt x="696" y="1331"/>
                  <a:pt x="713" y="1331"/>
                  <a:pt x="731" y="1339"/>
                </a:cubicBezTo>
                <a:cubicBezTo>
                  <a:pt x="844" y="1339"/>
                  <a:pt x="922" y="1365"/>
                  <a:pt x="983" y="1409"/>
                </a:cubicBezTo>
                <a:cubicBezTo>
                  <a:pt x="1035" y="1452"/>
                  <a:pt x="1070" y="1522"/>
                  <a:pt x="1070" y="1609"/>
                </a:cubicBezTo>
                <a:cubicBezTo>
                  <a:pt x="1070" y="1695"/>
                  <a:pt x="1044" y="1747"/>
                  <a:pt x="991" y="1790"/>
                </a:cubicBezTo>
                <a:cubicBezTo>
                  <a:pt x="939" y="1825"/>
                  <a:pt x="861" y="1851"/>
                  <a:pt x="748" y="1851"/>
                </a:cubicBezTo>
                <a:lnTo>
                  <a:pt x="748" y="1851"/>
                </a:lnTo>
                <a:cubicBezTo>
                  <a:pt x="739" y="1851"/>
                  <a:pt x="739" y="1851"/>
                  <a:pt x="739" y="1851"/>
                </a:cubicBezTo>
                <a:cubicBezTo>
                  <a:pt x="644" y="1851"/>
                  <a:pt x="565" y="1834"/>
                  <a:pt x="513" y="1799"/>
                </a:cubicBezTo>
                <a:cubicBezTo>
                  <a:pt x="444" y="1764"/>
                  <a:pt x="392" y="1721"/>
                  <a:pt x="348" y="1661"/>
                </a:cubicBezTo>
                <a:cubicBezTo>
                  <a:pt x="296" y="1600"/>
                  <a:pt x="296" y="1600"/>
                  <a:pt x="296" y="1600"/>
                </a:cubicBezTo>
                <a:cubicBezTo>
                  <a:pt x="252" y="1661"/>
                  <a:pt x="252" y="1661"/>
                  <a:pt x="252" y="1661"/>
                </a:cubicBezTo>
                <a:cubicBezTo>
                  <a:pt x="26" y="1956"/>
                  <a:pt x="26" y="1956"/>
                  <a:pt x="26" y="1956"/>
                </a:cubicBezTo>
                <a:cubicBezTo>
                  <a:pt x="0" y="1990"/>
                  <a:pt x="0" y="1990"/>
                  <a:pt x="0" y="1990"/>
                </a:cubicBezTo>
                <a:cubicBezTo>
                  <a:pt x="26" y="2025"/>
                  <a:pt x="26" y="2025"/>
                  <a:pt x="26" y="2025"/>
                </a:cubicBezTo>
                <a:cubicBezTo>
                  <a:pt x="113" y="2130"/>
                  <a:pt x="218" y="2208"/>
                  <a:pt x="339" y="2260"/>
                </a:cubicBezTo>
                <a:cubicBezTo>
                  <a:pt x="452" y="2312"/>
                  <a:pt x="592" y="2338"/>
                  <a:pt x="731" y="2338"/>
                </a:cubicBezTo>
                <a:cubicBezTo>
                  <a:pt x="739" y="2338"/>
                  <a:pt x="739" y="2338"/>
                  <a:pt x="748" y="2338"/>
                </a:cubicBezTo>
                <a:cubicBezTo>
                  <a:pt x="748" y="2338"/>
                  <a:pt x="757" y="2338"/>
                  <a:pt x="765" y="2338"/>
                </a:cubicBezTo>
                <a:cubicBezTo>
                  <a:pt x="887" y="2338"/>
                  <a:pt x="1000" y="2321"/>
                  <a:pt x="1105" y="2295"/>
                </a:cubicBezTo>
                <a:cubicBezTo>
                  <a:pt x="1209" y="2260"/>
                  <a:pt x="1296" y="2216"/>
                  <a:pt x="1365" y="2155"/>
                </a:cubicBezTo>
                <a:cubicBezTo>
                  <a:pt x="1444" y="2095"/>
                  <a:pt x="1496" y="2025"/>
                  <a:pt x="1539" y="1938"/>
                </a:cubicBezTo>
                <a:cubicBezTo>
                  <a:pt x="1583" y="1851"/>
                  <a:pt x="1600" y="1756"/>
                  <a:pt x="1600" y="1652"/>
                </a:cubicBezTo>
                <a:cubicBezTo>
                  <a:pt x="1600" y="1496"/>
                  <a:pt x="1557" y="1365"/>
                  <a:pt x="1470" y="1252"/>
                </a:cubicBezTo>
                <a:cubicBezTo>
                  <a:pt x="1426" y="1192"/>
                  <a:pt x="1365" y="1139"/>
                  <a:pt x="1296" y="1104"/>
                </a:cubicBezTo>
                <a:cubicBezTo>
                  <a:pt x="1304" y="1104"/>
                  <a:pt x="1304" y="1096"/>
                  <a:pt x="1313" y="1096"/>
                </a:cubicBezTo>
                <a:cubicBezTo>
                  <a:pt x="1365" y="1061"/>
                  <a:pt x="1409" y="1018"/>
                  <a:pt x="1444" y="965"/>
                </a:cubicBezTo>
                <a:cubicBezTo>
                  <a:pt x="1487" y="913"/>
                  <a:pt x="1513" y="861"/>
                  <a:pt x="1531" y="800"/>
                </a:cubicBezTo>
                <a:cubicBezTo>
                  <a:pt x="1557" y="739"/>
                  <a:pt x="1565" y="670"/>
                  <a:pt x="1565" y="609"/>
                </a:cubicBezTo>
                <a:cubicBezTo>
                  <a:pt x="1565" y="513"/>
                  <a:pt x="1548" y="435"/>
                  <a:pt x="1504" y="357"/>
                </a:cubicBezTo>
                <a:cubicBezTo>
                  <a:pt x="1470" y="287"/>
                  <a:pt x="1418" y="218"/>
                  <a:pt x="1348" y="165"/>
                </a:cubicBezTo>
                <a:cubicBezTo>
                  <a:pt x="1287" y="113"/>
                  <a:pt x="1209" y="79"/>
                  <a:pt x="1113" y="44"/>
                </a:cubicBezTo>
                <a:cubicBezTo>
                  <a:pt x="1026" y="18"/>
                  <a:pt x="931" y="0"/>
                  <a:pt x="817" y="0"/>
                </a:cubicBezTo>
                <a:lnTo>
                  <a:pt x="817" y="61"/>
                </a:lnTo>
              </a:path>
            </a:pathLst>
          </a:custGeom>
          <a:solidFill>
            <a:schemeClr val="bg2"/>
          </a:solidFill>
          <a:ln>
            <a:noFill/>
          </a:ln>
          <a:effectLst/>
        </p:spPr>
        <p:txBody>
          <a:bodyPr wrap="none" anchor="ctr"/>
          <a:lstStyle/>
          <a:p>
            <a:endParaRPr lang="en-US" sz="900"/>
          </a:p>
        </p:txBody>
      </p:sp>
      <p:sp>
        <p:nvSpPr>
          <p:cNvPr id="213" name="Freeform 177"/>
          <p:cNvSpPr>
            <a:spLocks noChangeArrowheads="1"/>
          </p:cNvSpPr>
          <p:nvPr/>
        </p:nvSpPr>
        <p:spPr bwMode="auto">
          <a:xfrm>
            <a:off x="6975385" y="4143547"/>
            <a:ext cx="5036165" cy="1103328"/>
          </a:xfrm>
          <a:custGeom>
            <a:avLst/>
            <a:gdLst>
              <a:gd name="T0" fmla="*/ 0 w 8018"/>
              <a:gd name="T1" fmla="*/ 0 h 2227"/>
              <a:gd name="T2" fmla="*/ 0 w 8018"/>
              <a:gd name="T3" fmla="*/ 1365 h 2227"/>
              <a:gd name="T4" fmla="*/ 269 w 8018"/>
              <a:gd name="T5" fmla="*/ 1365 h 2227"/>
              <a:gd name="T6" fmla="*/ 269 w 8018"/>
              <a:gd name="T7" fmla="*/ 1747 h 2227"/>
              <a:gd name="T8" fmla="*/ 0 w 8018"/>
              <a:gd name="T9" fmla="*/ 1747 h 2227"/>
              <a:gd name="T10" fmla="*/ 0 w 8018"/>
              <a:gd name="T11" fmla="*/ 2226 h 2227"/>
              <a:gd name="T12" fmla="*/ 7556 w 8018"/>
              <a:gd name="T13" fmla="*/ 2226 h 2227"/>
              <a:gd name="T14" fmla="*/ 8017 w 8018"/>
              <a:gd name="T15" fmla="*/ 1113 h 2227"/>
              <a:gd name="T16" fmla="*/ 7556 w 8018"/>
              <a:gd name="T17" fmla="*/ 0 h 2227"/>
              <a:gd name="T18" fmla="*/ 0 w 8018"/>
              <a:gd name="T19" fmla="*/ 0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8" h="2227">
                <a:moveTo>
                  <a:pt x="0" y="0"/>
                </a:moveTo>
                <a:lnTo>
                  <a:pt x="0" y="1365"/>
                </a:lnTo>
                <a:lnTo>
                  <a:pt x="269" y="1365"/>
                </a:lnTo>
                <a:lnTo>
                  <a:pt x="269" y="1747"/>
                </a:lnTo>
                <a:lnTo>
                  <a:pt x="0" y="1747"/>
                </a:lnTo>
                <a:lnTo>
                  <a:pt x="0" y="2226"/>
                </a:lnTo>
                <a:lnTo>
                  <a:pt x="7556" y="2226"/>
                </a:lnTo>
                <a:lnTo>
                  <a:pt x="8017" y="1113"/>
                </a:lnTo>
                <a:lnTo>
                  <a:pt x="7556" y="0"/>
                </a:lnTo>
                <a:lnTo>
                  <a:pt x="0" y="0"/>
                </a:lnTo>
              </a:path>
            </a:pathLst>
          </a:custGeom>
          <a:solidFill>
            <a:srgbClr val="85D2E1"/>
          </a:solidFill>
          <a:ln>
            <a:noFill/>
          </a:ln>
          <a:effectLst/>
        </p:spPr>
        <p:txBody>
          <a:bodyPr wrap="none" anchor="ctr"/>
          <a:lstStyle/>
          <a:p>
            <a:endParaRPr lang="en-US" sz="900"/>
          </a:p>
        </p:txBody>
      </p:sp>
      <p:sp>
        <p:nvSpPr>
          <p:cNvPr id="215" name="Freeform 179"/>
          <p:cNvSpPr>
            <a:spLocks noChangeArrowheads="1"/>
          </p:cNvSpPr>
          <p:nvPr/>
        </p:nvSpPr>
        <p:spPr bwMode="auto">
          <a:xfrm>
            <a:off x="1242446" y="6994722"/>
            <a:ext cx="17479" cy="2186"/>
          </a:xfrm>
          <a:custGeom>
            <a:avLst/>
            <a:gdLst>
              <a:gd name="T0" fmla="*/ 0 w 36"/>
              <a:gd name="T1" fmla="*/ 0 h 1"/>
              <a:gd name="T2" fmla="*/ 0 w 36"/>
              <a:gd name="T3" fmla="*/ 0 h 1"/>
              <a:gd name="T4" fmla="*/ 35 w 36"/>
              <a:gd name="T5" fmla="*/ 0 h 1"/>
              <a:gd name="T6" fmla="*/ 0 w 36"/>
              <a:gd name="T7" fmla="*/ 0 h 1"/>
            </a:gdLst>
            <a:ahLst/>
            <a:cxnLst>
              <a:cxn ang="0">
                <a:pos x="T0" y="T1"/>
              </a:cxn>
              <a:cxn ang="0">
                <a:pos x="T2" y="T3"/>
              </a:cxn>
              <a:cxn ang="0">
                <a:pos x="T4" y="T5"/>
              </a:cxn>
              <a:cxn ang="0">
                <a:pos x="T6" y="T7"/>
              </a:cxn>
            </a:cxnLst>
            <a:rect l="0" t="0" r="r" b="b"/>
            <a:pathLst>
              <a:path w="36" h="1">
                <a:moveTo>
                  <a:pt x="0" y="0"/>
                </a:moveTo>
                <a:lnTo>
                  <a:pt x="0" y="0"/>
                </a:lnTo>
                <a:cubicBezTo>
                  <a:pt x="35" y="0"/>
                  <a:pt x="35" y="0"/>
                  <a:pt x="35" y="0"/>
                </a:cubicBezTo>
                <a:cubicBezTo>
                  <a:pt x="17" y="0"/>
                  <a:pt x="9" y="0"/>
                  <a:pt x="0" y="0"/>
                </a:cubicBezTo>
              </a:path>
            </a:pathLst>
          </a:custGeom>
          <a:solidFill>
            <a:srgbClr val="00A9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80"/>
          <p:cNvSpPr>
            <a:spLocks noChangeArrowheads="1"/>
          </p:cNvSpPr>
          <p:nvPr/>
        </p:nvSpPr>
        <p:spPr bwMode="auto">
          <a:xfrm>
            <a:off x="6260954" y="429371"/>
            <a:ext cx="828042" cy="1129546"/>
          </a:xfrm>
          <a:custGeom>
            <a:avLst/>
            <a:gdLst>
              <a:gd name="T0" fmla="*/ 69 w 1670"/>
              <a:gd name="T1" fmla="*/ 2278 h 2279"/>
              <a:gd name="T2" fmla="*/ 69 w 1670"/>
              <a:gd name="T3" fmla="*/ 2278 h 2279"/>
              <a:gd name="T4" fmla="*/ 69 w 1670"/>
              <a:gd name="T5" fmla="*/ 1748 h 2279"/>
              <a:gd name="T6" fmla="*/ 608 w 1670"/>
              <a:gd name="T7" fmla="*/ 1748 h 2279"/>
              <a:gd name="T8" fmla="*/ 608 w 1670"/>
              <a:gd name="T9" fmla="*/ 678 h 2279"/>
              <a:gd name="T10" fmla="*/ 547 w 1670"/>
              <a:gd name="T11" fmla="*/ 722 h 2279"/>
              <a:gd name="T12" fmla="*/ 382 w 1670"/>
              <a:gd name="T13" fmla="*/ 817 h 2279"/>
              <a:gd name="T14" fmla="*/ 200 w 1670"/>
              <a:gd name="T15" fmla="*/ 887 h 2279"/>
              <a:gd name="T16" fmla="*/ 26 w 1670"/>
              <a:gd name="T17" fmla="*/ 913 h 2279"/>
              <a:gd name="T18" fmla="*/ 0 w 1670"/>
              <a:gd name="T19" fmla="*/ 913 h 2279"/>
              <a:gd name="T20" fmla="*/ 0 w 1670"/>
              <a:gd name="T21" fmla="*/ 374 h 2279"/>
              <a:gd name="T22" fmla="*/ 26 w 1670"/>
              <a:gd name="T23" fmla="*/ 374 h 2279"/>
              <a:gd name="T24" fmla="*/ 182 w 1670"/>
              <a:gd name="T25" fmla="*/ 330 h 2279"/>
              <a:gd name="T26" fmla="*/ 374 w 1670"/>
              <a:gd name="T27" fmla="*/ 226 h 2279"/>
              <a:gd name="T28" fmla="*/ 530 w 1670"/>
              <a:gd name="T29" fmla="*/ 104 h 2279"/>
              <a:gd name="T30" fmla="*/ 617 w 1670"/>
              <a:gd name="T31" fmla="*/ 17 h 2279"/>
              <a:gd name="T32" fmla="*/ 626 w 1670"/>
              <a:gd name="T33" fmla="*/ 0 h 2279"/>
              <a:gd name="T34" fmla="*/ 1191 w 1670"/>
              <a:gd name="T35" fmla="*/ 0 h 2279"/>
              <a:gd name="T36" fmla="*/ 1191 w 1670"/>
              <a:gd name="T37" fmla="*/ 1748 h 2279"/>
              <a:gd name="T38" fmla="*/ 1669 w 1670"/>
              <a:gd name="T39" fmla="*/ 1748 h 2279"/>
              <a:gd name="T40" fmla="*/ 1669 w 1670"/>
              <a:gd name="T41" fmla="*/ 2278 h 2279"/>
              <a:gd name="T42" fmla="*/ 69 w 1670"/>
              <a:gd name="T43" fmla="*/ 2278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0" h="2279">
                <a:moveTo>
                  <a:pt x="69" y="2278"/>
                </a:moveTo>
                <a:lnTo>
                  <a:pt x="69" y="2278"/>
                </a:lnTo>
                <a:cubicBezTo>
                  <a:pt x="69" y="1748"/>
                  <a:pt x="69" y="1748"/>
                  <a:pt x="69" y="1748"/>
                </a:cubicBezTo>
                <a:cubicBezTo>
                  <a:pt x="608" y="1748"/>
                  <a:pt x="608" y="1748"/>
                  <a:pt x="608" y="1748"/>
                </a:cubicBezTo>
                <a:cubicBezTo>
                  <a:pt x="608" y="678"/>
                  <a:pt x="608" y="678"/>
                  <a:pt x="608" y="678"/>
                </a:cubicBezTo>
                <a:cubicBezTo>
                  <a:pt x="591" y="687"/>
                  <a:pt x="574" y="704"/>
                  <a:pt x="547" y="722"/>
                </a:cubicBezTo>
                <a:cubicBezTo>
                  <a:pt x="495" y="756"/>
                  <a:pt x="443" y="783"/>
                  <a:pt x="382" y="817"/>
                </a:cubicBezTo>
                <a:cubicBezTo>
                  <a:pt x="321" y="843"/>
                  <a:pt x="261" y="869"/>
                  <a:pt x="200" y="887"/>
                </a:cubicBezTo>
                <a:cubicBezTo>
                  <a:pt x="139" y="904"/>
                  <a:pt x="78" y="913"/>
                  <a:pt x="26" y="913"/>
                </a:cubicBezTo>
                <a:cubicBezTo>
                  <a:pt x="0" y="913"/>
                  <a:pt x="0" y="913"/>
                  <a:pt x="0" y="913"/>
                </a:cubicBezTo>
                <a:cubicBezTo>
                  <a:pt x="0" y="374"/>
                  <a:pt x="0" y="374"/>
                  <a:pt x="0" y="374"/>
                </a:cubicBezTo>
                <a:cubicBezTo>
                  <a:pt x="26" y="374"/>
                  <a:pt x="26" y="374"/>
                  <a:pt x="26" y="374"/>
                </a:cubicBezTo>
                <a:cubicBezTo>
                  <a:pt x="69" y="374"/>
                  <a:pt x="121" y="356"/>
                  <a:pt x="182" y="330"/>
                </a:cubicBezTo>
                <a:cubicBezTo>
                  <a:pt x="243" y="296"/>
                  <a:pt x="313" y="261"/>
                  <a:pt x="374" y="226"/>
                </a:cubicBezTo>
                <a:cubicBezTo>
                  <a:pt x="434" y="183"/>
                  <a:pt x="487" y="139"/>
                  <a:pt x="530" y="104"/>
                </a:cubicBezTo>
                <a:cubicBezTo>
                  <a:pt x="582" y="52"/>
                  <a:pt x="608" y="26"/>
                  <a:pt x="617" y="17"/>
                </a:cubicBezTo>
                <a:cubicBezTo>
                  <a:pt x="626" y="0"/>
                  <a:pt x="626" y="0"/>
                  <a:pt x="626" y="0"/>
                </a:cubicBezTo>
                <a:cubicBezTo>
                  <a:pt x="1191" y="0"/>
                  <a:pt x="1191" y="0"/>
                  <a:pt x="1191" y="0"/>
                </a:cubicBezTo>
                <a:cubicBezTo>
                  <a:pt x="1191" y="1748"/>
                  <a:pt x="1191" y="1748"/>
                  <a:pt x="1191" y="1748"/>
                </a:cubicBezTo>
                <a:cubicBezTo>
                  <a:pt x="1669" y="1748"/>
                  <a:pt x="1669" y="1748"/>
                  <a:pt x="1669" y="1748"/>
                </a:cubicBezTo>
                <a:cubicBezTo>
                  <a:pt x="1669" y="2278"/>
                  <a:pt x="1669" y="2278"/>
                  <a:pt x="1669" y="2278"/>
                </a:cubicBezTo>
                <a:lnTo>
                  <a:pt x="69" y="2278"/>
                </a:lnTo>
              </a:path>
            </a:pathLst>
          </a:custGeom>
          <a:solidFill>
            <a:srgbClr val="1188A3"/>
          </a:solidFill>
          <a:ln>
            <a:noFill/>
          </a:ln>
          <a:effectLst/>
        </p:spPr>
        <p:txBody>
          <a:bodyPr wrap="none" anchor="ctr"/>
          <a:lstStyle/>
          <a:p>
            <a:endParaRPr lang="en-US" sz="900"/>
          </a:p>
        </p:txBody>
      </p:sp>
      <p:sp>
        <p:nvSpPr>
          <p:cNvPr id="217" name="Freeform 181"/>
          <p:cNvSpPr>
            <a:spLocks noChangeArrowheads="1"/>
          </p:cNvSpPr>
          <p:nvPr/>
        </p:nvSpPr>
        <p:spPr bwMode="auto">
          <a:xfrm>
            <a:off x="6243475" y="416262"/>
            <a:ext cx="858630" cy="1160133"/>
          </a:xfrm>
          <a:custGeom>
            <a:avLst/>
            <a:gdLst>
              <a:gd name="T0" fmla="*/ 1191 w 1731"/>
              <a:gd name="T1" fmla="*/ 52 h 2340"/>
              <a:gd name="T2" fmla="*/ 1191 w 1731"/>
              <a:gd name="T3" fmla="*/ 52 h 2340"/>
              <a:gd name="T4" fmla="*/ 1191 w 1731"/>
              <a:gd name="T5" fmla="*/ 1809 h 2340"/>
              <a:gd name="T6" fmla="*/ 1669 w 1731"/>
              <a:gd name="T7" fmla="*/ 1809 h 2340"/>
              <a:gd name="T8" fmla="*/ 1669 w 1731"/>
              <a:gd name="T9" fmla="*/ 2278 h 2340"/>
              <a:gd name="T10" fmla="*/ 869 w 1731"/>
              <a:gd name="T11" fmla="*/ 2278 h 2340"/>
              <a:gd name="T12" fmla="*/ 139 w 1731"/>
              <a:gd name="T13" fmla="*/ 2278 h 2340"/>
              <a:gd name="T14" fmla="*/ 139 w 1731"/>
              <a:gd name="T15" fmla="*/ 1809 h 2340"/>
              <a:gd name="T16" fmla="*/ 678 w 1731"/>
              <a:gd name="T17" fmla="*/ 1809 h 2340"/>
              <a:gd name="T18" fmla="*/ 678 w 1731"/>
              <a:gd name="T19" fmla="*/ 626 h 2340"/>
              <a:gd name="T20" fmla="*/ 565 w 1731"/>
              <a:gd name="T21" fmla="*/ 721 h 2340"/>
              <a:gd name="T22" fmla="*/ 409 w 1731"/>
              <a:gd name="T23" fmla="*/ 817 h 2340"/>
              <a:gd name="T24" fmla="*/ 226 w 1731"/>
              <a:gd name="T25" fmla="*/ 887 h 2340"/>
              <a:gd name="T26" fmla="*/ 61 w 1731"/>
              <a:gd name="T27" fmla="*/ 913 h 2340"/>
              <a:gd name="T28" fmla="*/ 61 w 1731"/>
              <a:gd name="T29" fmla="*/ 426 h 2340"/>
              <a:gd name="T30" fmla="*/ 226 w 1731"/>
              <a:gd name="T31" fmla="*/ 382 h 2340"/>
              <a:gd name="T32" fmla="*/ 417 w 1731"/>
              <a:gd name="T33" fmla="*/ 269 h 2340"/>
              <a:gd name="T34" fmla="*/ 582 w 1731"/>
              <a:gd name="T35" fmla="*/ 148 h 2340"/>
              <a:gd name="T36" fmla="*/ 678 w 1731"/>
              <a:gd name="T37" fmla="*/ 52 h 2340"/>
              <a:gd name="T38" fmla="*/ 869 w 1731"/>
              <a:gd name="T39" fmla="*/ 52 h 2340"/>
              <a:gd name="T40" fmla="*/ 1191 w 1731"/>
              <a:gd name="T41" fmla="*/ 52 h 2340"/>
              <a:gd name="T42" fmla="*/ 1252 w 1731"/>
              <a:gd name="T43" fmla="*/ 0 h 2340"/>
              <a:gd name="T44" fmla="*/ 1252 w 1731"/>
              <a:gd name="T45" fmla="*/ 0 h 2340"/>
              <a:gd name="T46" fmla="*/ 1191 w 1731"/>
              <a:gd name="T47" fmla="*/ 0 h 2340"/>
              <a:gd name="T48" fmla="*/ 869 w 1731"/>
              <a:gd name="T49" fmla="*/ 0 h 2340"/>
              <a:gd name="T50" fmla="*/ 678 w 1731"/>
              <a:gd name="T51" fmla="*/ 0 h 2340"/>
              <a:gd name="T52" fmla="*/ 643 w 1731"/>
              <a:gd name="T53" fmla="*/ 0 h 2340"/>
              <a:gd name="T54" fmla="*/ 626 w 1731"/>
              <a:gd name="T55" fmla="*/ 26 h 2340"/>
              <a:gd name="T56" fmla="*/ 548 w 1731"/>
              <a:gd name="T57" fmla="*/ 104 h 2340"/>
              <a:gd name="T58" fmla="*/ 391 w 1731"/>
              <a:gd name="T59" fmla="*/ 226 h 2340"/>
              <a:gd name="T60" fmla="*/ 200 w 1731"/>
              <a:gd name="T61" fmla="*/ 330 h 2340"/>
              <a:gd name="T62" fmla="*/ 61 w 1731"/>
              <a:gd name="T63" fmla="*/ 365 h 2340"/>
              <a:gd name="T64" fmla="*/ 0 w 1731"/>
              <a:gd name="T65" fmla="*/ 365 h 2340"/>
              <a:gd name="T66" fmla="*/ 0 w 1731"/>
              <a:gd name="T67" fmla="*/ 426 h 2340"/>
              <a:gd name="T68" fmla="*/ 0 w 1731"/>
              <a:gd name="T69" fmla="*/ 913 h 2340"/>
              <a:gd name="T70" fmla="*/ 0 w 1731"/>
              <a:gd name="T71" fmla="*/ 974 h 2340"/>
              <a:gd name="T72" fmla="*/ 61 w 1731"/>
              <a:gd name="T73" fmla="*/ 974 h 2340"/>
              <a:gd name="T74" fmla="*/ 243 w 1731"/>
              <a:gd name="T75" fmla="*/ 939 h 2340"/>
              <a:gd name="T76" fmla="*/ 435 w 1731"/>
              <a:gd name="T77" fmla="*/ 869 h 2340"/>
              <a:gd name="T78" fmla="*/ 600 w 1731"/>
              <a:gd name="T79" fmla="*/ 774 h 2340"/>
              <a:gd name="T80" fmla="*/ 617 w 1731"/>
              <a:gd name="T81" fmla="*/ 756 h 2340"/>
              <a:gd name="T82" fmla="*/ 617 w 1731"/>
              <a:gd name="T83" fmla="*/ 1748 h 2340"/>
              <a:gd name="T84" fmla="*/ 139 w 1731"/>
              <a:gd name="T85" fmla="*/ 1748 h 2340"/>
              <a:gd name="T86" fmla="*/ 78 w 1731"/>
              <a:gd name="T87" fmla="*/ 1748 h 2340"/>
              <a:gd name="T88" fmla="*/ 78 w 1731"/>
              <a:gd name="T89" fmla="*/ 1809 h 2340"/>
              <a:gd name="T90" fmla="*/ 78 w 1731"/>
              <a:gd name="T91" fmla="*/ 2278 h 2340"/>
              <a:gd name="T92" fmla="*/ 78 w 1731"/>
              <a:gd name="T93" fmla="*/ 2339 h 2340"/>
              <a:gd name="T94" fmla="*/ 139 w 1731"/>
              <a:gd name="T95" fmla="*/ 2339 h 2340"/>
              <a:gd name="T96" fmla="*/ 869 w 1731"/>
              <a:gd name="T97" fmla="*/ 2339 h 2340"/>
              <a:gd name="T98" fmla="*/ 1669 w 1731"/>
              <a:gd name="T99" fmla="*/ 2339 h 2340"/>
              <a:gd name="T100" fmla="*/ 1730 w 1731"/>
              <a:gd name="T101" fmla="*/ 2339 h 2340"/>
              <a:gd name="T102" fmla="*/ 1730 w 1731"/>
              <a:gd name="T103" fmla="*/ 2278 h 2340"/>
              <a:gd name="T104" fmla="*/ 1730 w 1731"/>
              <a:gd name="T105" fmla="*/ 1809 h 2340"/>
              <a:gd name="T106" fmla="*/ 1730 w 1731"/>
              <a:gd name="T107" fmla="*/ 1748 h 2340"/>
              <a:gd name="T108" fmla="*/ 1669 w 1731"/>
              <a:gd name="T109" fmla="*/ 1748 h 2340"/>
              <a:gd name="T110" fmla="*/ 1252 w 1731"/>
              <a:gd name="T111" fmla="*/ 1748 h 2340"/>
              <a:gd name="T112" fmla="*/ 1252 w 1731"/>
              <a:gd name="T113" fmla="*/ 52 h 2340"/>
              <a:gd name="T114" fmla="*/ 1252 w 1731"/>
              <a:gd name="T115" fmla="*/ 0 h 2340"/>
              <a:gd name="T116" fmla="*/ 1191 w 1731"/>
              <a:gd name="T117" fmla="*/ 5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1" h="2340">
                <a:moveTo>
                  <a:pt x="1191" y="52"/>
                </a:moveTo>
                <a:lnTo>
                  <a:pt x="1191" y="52"/>
                </a:lnTo>
                <a:cubicBezTo>
                  <a:pt x="1191" y="1809"/>
                  <a:pt x="1191" y="1809"/>
                  <a:pt x="1191" y="1809"/>
                </a:cubicBezTo>
                <a:cubicBezTo>
                  <a:pt x="1669" y="1809"/>
                  <a:pt x="1669" y="1809"/>
                  <a:pt x="1669" y="1809"/>
                </a:cubicBezTo>
                <a:cubicBezTo>
                  <a:pt x="1669" y="2278"/>
                  <a:pt x="1669" y="2278"/>
                  <a:pt x="1669" y="2278"/>
                </a:cubicBezTo>
                <a:cubicBezTo>
                  <a:pt x="869" y="2278"/>
                  <a:pt x="869" y="2278"/>
                  <a:pt x="869" y="2278"/>
                </a:cubicBezTo>
                <a:cubicBezTo>
                  <a:pt x="139" y="2278"/>
                  <a:pt x="139" y="2278"/>
                  <a:pt x="139" y="2278"/>
                </a:cubicBezTo>
                <a:cubicBezTo>
                  <a:pt x="139" y="1809"/>
                  <a:pt x="139" y="1809"/>
                  <a:pt x="139" y="1809"/>
                </a:cubicBezTo>
                <a:cubicBezTo>
                  <a:pt x="678" y="1809"/>
                  <a:pt x="678" y="1809"/>
                  <a:pt x="678" y="1809"/>
                </a:cubicBezTo>
                <a:cubicBezTo>
                  <a:pt x="678" y="626"/>
                  <a:pt x="678" y="626"/>
                  <a:pt x="678" y="626"/>
                </a:cubicBezTo>
                <a:cubicBezTo>
                  <a:pt x="652" y="661"/>
                  <a:pt x="617" y="687"/>
                  <a:pt x="565" y="721"/>
                </a:cubicBezTo>
                <a:cubicBezTo>
                  <a:pt x="522" y="756"/>
                  <a:pt x="461" y="782"/>
                  <a:pt x="409" y="817"/>
                </a:cubicBezTo>
                <a:cubicBezTo>
                  <a:pt x="348" y="843"/>
                  <a:pt x="287" y="869"/>
                  <a:pt x="226" y="887"/>
                </a:cubicBezTo>
                <a:cubicBezTo>
                  <a:pt x="165" y="904"/>
                  <a:pt x="113" y="913"/>
                  <a:pt x="61" y="913"/>
                </a:cubicBezTo>
                <a:cubicBezTo>
                  <a:pt x="61" y="426"/>
                  <a:pt x="61" y="426"/>
                  <a:pt x="61" y="426"/>
                </a:cubicBezTo>
                <a:cubicBezTo>
                  <a:pt x="104" y="426"/>
                  <a:pt x="165" y="408"/>
                  <a:pt x="226" y="382"/>
                </a:cubicBezTo>
                <a:cubicBezTo>
                  <a:pt x="296" y="348"/>
                  <a:pt x="356" y="313"/>
                  <a:pt x="417" y="269"/>
                </a:cubicBezTo>
                <a:cubicBezTo>
                  <a:pt x="487" y="235"/>
                  <a:pt x="539" y="191"/>
                  <a:pt x="582" y="148"/>
                </a:cubicBezTo>
                <a:cubicBezTo>
                  <a:pt x="634" y="113"/>
                  <a:pt x="661" y="78"/>
                  <a:pt x="678" y="52"/>
                </a:cubicBezTo>
                <a:cubicBezTo>
                  <a:pt x="869" y="52"/>
                  <a:pt x="869" y="52"/>
                  <a:pt x="869" y="52"/>
                </a:cubicBezTo>
                <a:cubicBezTo>
                  <a:pt x="1191" y="52"/>
                  <a:pt x="1191" y="52"/>
                  <a:pt x="1191" y="52"/>
                </a:cubicBezTo>
                <a:lnTo>
                  <a:pt x="1252" y="0"/>
                </a:lnTo>
                <a:lnTo>
                  <a:pt x="1252" y="0"/>
                </a:lnTo>
                <a:cubicBezTo>
                  <a:pt x="1191" y="0"/>
                  <a:pt x="1191" y="0"/>
                  <a:pt x="1191" y="0"/>
                </a:cubicBezTo>
                <a:cubicBezTo>
                  <a:pt x="869" y="0"/>
                  <a:pt x="869" y="0"/>
                  <a:pt x="869" y="0"/>
                </a:cubicBezTo>
                <a:cubicBezTo>
                  <a:pt x="678" y="0"/>
                  <a:pt x="678" y="0"/>
                  <a:pt x="678" y="0"/>
                </a:cubicBezTo>
                <a:cubicBezTo>
                  <a:pt x="643" y="0"/>
                  <a:pt x="643" y="0"/>
                  <a:pt x="643" y="0"/>
                </a:cubicBezTo>
                <a:cubicBezTo>
                  <a:pt x="626" y="26"/>
                  <a:pt x="626" y="26"/>
                  <a:pt x="626" y="26"/>
                </a:cubicBezTo>
                <a:cubicBezTo>
                  <a:pt x="617" y="35"/>
                  <a:pt x="600" y="61"/>
                  <a:pt x="548" y="104"/>
                </a:cubicBezTo>
                <a:cubicBezTo>
                  <a:pt x="504" y="148"/>
                  <a:pt x="452" y="183"/>
                  <a:pt x="391" y="226"/>
                </a:cubicBezTo>
                <a:cubicBezTo>
                  <a:pt x="330" y="261"/>
                  <a:pt x="269" y="295"/>
                  <a:pt x="200" y="330"/>
                </a:cubicBezTo>
                <a:cubicBezTo>
                  <a:pt x="148" y="356"/>
                  <a:pt x="96" y="365"/>
                  <a:pt x="61" y="365"/>
                </a:cubicBezTo>
                <a:cubicBezTo>
                  <a:pt x="0" y="365"/>
                  <a:pt x="0" y="365"/>
                  <a:pt x="0" y="365"/>
                </a:cubicBezTo>
                <a:cubicBezTo>
                  <a:pt x="0" y="426"/>
                  <a:pt x="0" y="426"/>
                  <a:pt x="0" y="426"/>
                </a:cubicBezTo>
                <a:cubicBezTo>
                  <a:pt x="0" y="913"/>
                  <a:pt x="0" y="913"/>
                  <a:pt x="0" y="913"/>
                </a:cubicBezTo>
                <a:cubicBezTo>
                  <a:pt x="0" y="974"/>
                  <a:pt x="0" y="974"/>
                  <a:pt x="0" y="974"/>
                </a:cubicBezTo>
                <a:cubicBezTo>
                  <a:pt x="61" y="974"/>
                  <a:pt x="61" y="974"/>
                  <a:pt x="61" y="974"/>
                </a:cubicBezTo>
                <a:cubicBezTo>
                  <a:pt x="113" y="974"/>
                  <a:pt x="174" y="956"/>
                  <a:pt x="243" y="939"/>
                </a:cubicBezTo>
                <a:cubicBezTo>
                  <a:pt x="304" y="922"/>
                  <a:pt x="374" y="895"/>
                  <a:pt x="435" y="869"/>
                </a:cubicBezTo>
                <a:cubicBezTo>
                  <a:pt x="495" y="835"/>
                  <a:pt x="548" y="809"/>
                  <a:pt x="600" y="774"/>
                </a:cubicBezTo>
                <a:cubicBezTo>
                  <a:pt x="609" y="765"/>
                  <a:pt x="609" y="765"/>
                  <a:pt x="617" y="756"/>
                </a:cubicBezTo>
                <a:cubicBezTo>
                  <a:pt x="617" y="1748"/>
                  <a:pt x="617" y="1748"/>
                  <a:pt x="617" y="1748"/>
                </a:cubicBezTo>
                <a:cubicBezTo>
                  <a:pt x="139" y="1748"/>
                  <a:pt x="139" y="1748"/>
                  <a:pt x="139" y="1748"/>
                </a:cubicBezTo>
                <a:cubicBezTo>
                  <a:pt x="78" y="1748"/>
                  <a:pt x="78" y="1748"/>
                  <a:pt x="78" y="1748"/>
                </a:cubicBezTo>
                <a:cubicBezTo>
                  <a:pt x="78" y="1809"/>
                  <a:pt x="78" y="1809"/>
                  <a:pt x="78" y="1809"/>
                </a:cubicBezTo>
                <a:cubicBezTo>
                  <a:pt x="78" y="2278"/>
                  <a:pt x="78" y="2278"/>
                  <a:pt x="78" y="2278"/>
                </a:cubicBezTo>
                <a:cubicBezTo>
                  <a:pt x="78" y="2339"/>
                  <a:pt x="78" y="2339"/>
                  <a:pt x="78" y="2339"/>
                </a:cubicBezTo>
                <a:cubicBezTo>
                  <a:pt x="139" y="2339"/>
                  <a:pt x="139" y="2339"/>
                  <a:pt x="139" y="2339"/>
                </a:cubicBezTo>
                <a:cubicBezTo>
                  <a:pt x="869" y="2339"/>
                  <a:pt x="869" y="2339"/>
                  <a:pt x="869" y="2339"/>
                </a:cubicBezTo>
                <a:cubicBezTo>
                  <a:pt x="1669" y="2339"/>
                  <a:pt x="1669" y="2339"/>
                  <a:pt x="1669" y="2339"/>
                </a:cubicBezTo>
                <a:cubicBezTo>
                  <a:pt x="1730" y="2339"/>
                  <a:pt x="1730" y="2339"/>
                  <a:pt x="1730" y="2339"/>
                </a:cubicBezTo>
                <a:cubicBezTo>
                  <a:pt x="1730" y="2278"/>
                  <a:pt x="1730" y="2278"/>
                  <a:pt x="1730" y="2278"/>
                </a:cubicBezTo>
                <a:cubicBezTo>
                  <a:pt x="1730" y="1809"/>
                  <a:pt x="1730" y="1809"/>
                  <a:pt x="1730" y="1809"/>
                </a:cubicBezTo>
                <a:cubicBezTo>
                  <a:pt x="1730" y="1748"/>
                  <a:pt x="1730" y="1748"/>
                  <a:pt x="1730" y="1748"/>
                </a:cubicBezTo>
                <a:cubicBezTo>
                  <a:pt x="1669" y="1748"/>
                  <a:pt x="1669" y="1748"/>
                  <a:pt x="1669" y="1748"/>
                </a:cubicBezTo>
                <a:cubicBezTo>
                  <a:pt x="1252" y="1748"/>
                  <a:pt x="1252" y="1748"/>
                  <a:pt x="1252" y="1748"/>
                </a:cubicBezTo>
                <a:cubicBezTo>
                  <a:pt x="1252" y="52"/>
                  <a:pt x="1252" y="52"/>
                  <a:pt x="1252" y="52"/>
                </a:cubicBezTo>
                <a:cubicBezTo>
                  <a:pt x="1252" y="0"/>
                  <a:pt x="1252" y="0"/>
                  <a:pt x="1252" y="0"/>
                </a:cubicBezTo>
                <a:lnTo>
                  <a:pt x="1191" y="52"/>
                </a:lnTo>
              </a:path>
            </a:pathLst>
          </a:custGeom>
          <a:solidFill>
            <a:schemeClr val="bg2"/>
          </a:solidFill>
          <a:ln>
            <a:noFill/>
          </a:ln>
          <a:effectLst/>
        </p:spPr>
        <p:txBody>
          <a:bodyPr wrap="none" anchor="ctr"/>
          <a:lstStyle/>
          <a:p>
            <a:endParaRPr lang="en-US" sz="900"/>
          </a:p>
        </p:txBody>
      </p:sp>
      <p:sp>
        <p:nvSpPr>
          <p:cNvPr id="218" name="Freeform 182"/>
          <p:cNvSpPr>
            <a:spLocks noChangeArrowheads="1"/>
          </p:cNvSpPr>
          <p:nvPr/>
        </p:nvSpPr>
        <p:spPr bwMode="auto">
          <a:xfrm>
            <a:off x="6260954" y="1661603"/>
            <a:ext cx="913251" cy="1133916"/>
          </a:xfrm>
          <a:custGeom>
            <a:avLst/>
            <a:gdLst>
              <a:gd name="T0" fmla="*/ 0 w 1844"/>
              <a:gd name="T1" fmla="*/ 2287 h 2288"/>
              <a:gd name="T2" fmla="*/ 0 w 1844"/>
              <a:gd name="T3" fmla="*/ 2287 h 2288"/>
              <a:gd name="T4" fmla="*/ 0 w 1844"/>
              <a:gd name="T5" fmla="*/ 2252 h 2288"/>
              <a:gd name="T6" fmla="*/ 26 w 1844"/>
              <a:gd name="T7" fmla="*/ 1939 h 2288"/>
              <a:gd name="T8" fmla="*/ 113 w 1844"/>
              <a:gd name="T9" fmla="*/ 1669 h 2288"/>
              <a:gd name="T10" fmla="*/ 304 w 1844"/>
              <a:gd name="T11" fmla="*/ 1443 h 2288"/>
              <a:gd name="T12" fmla="*/ 591 w 1844"/>
              <a:gd name="T13" fmla="*/ 1234 h 2288"/>
              <a:gd name="T14" fmla="*/ 817 w 1844"/>
              <a:gd name="T15" fmla="*/ 1113 h 2288"/>
              <a:gd name="T16" fmla="*/ 869 w 1844"/>
              <a:gd name="T17" fmla="*/ 1087 h 2288"/>
              <a:gd name="T18" fmla="*/ 1061 w 1844"/>
              <a:gd name="T19" fmla="*/ 974 h 2288"/>
              <a:gd name="T20" fmla="*/ 1173 w 1844"/>
              <a:gd name="T21" fmla="*/ 869 h 2288"/>
              <a:gd name="T22" fmla="*/ 1208 w 1844"/>
              <a:gd name="T23" fmla="*/ 756 h 2288"/>
              <a:gd name="T24" fmla="*/ 1121 w 1844"/>
              <a:gd name="T25" fmla="*/ 582 h 2288"/>
              <a:gd name="T26" fmla="*/ 887 w 1844"/>
              <a:gd name="T27" fmla="*/ 513 h 2288"/>
              <a:gd name="T28" fmla="*/ 834 w 1844"/>
              <a:gd name="T29" fmla="*/ 513 h 2288"/>
              <a:gd name="T30" fmla="*/ 730 w 1844"/>
              <a:gd name="T31" fmla="*/ 530 h 2288"/>
              <a:gd name="T32" fmla="*/ 599 w 1844"/>
              <a:gd name="T33" fmla="*/ 600 h 2288"/>
              <a:gd name="T34" fmla="*/ 487 w 1844"/>
              <a:gd name="T35" fmla="*/ 687 h 2288"/>
              <a:gd name="T36" fmla="*/ 391 w 1844"/>
              <a:gd name="T37" fmla="*/ 791 h 2288"/>
              <a:gd name="T38" fmla="*/ 365 w 1844"/>
              <a:gd name="T39" fmla="*/ 817 h 2288"/>
              <a:gd name="T40" fmla="*/ 8 w 1844"/>
              <a:gd name="T41" fmla="*/ 391 h 2288"/>
              <a:gd name="T42" fmla="*/ 26 w 1844"/>
              <a:gd name="T43" fmla="*/ 374 h 2288"/>
              <a:gd name="T44" fmla="*/ 165 w 1844"/>
              <a:gd name="T45" fmla="*/ 252 h 2288"/>
              <a:gd name="T46" fmla="*/ 382 w 1844"/>
              <a:gd name="T47" fmla="*/ 130 h 2288"/>
              <a:gd name="T48" fmla="*/ 652 w 1844"/>
              <a:gd name="T49" fmla="*/ 43 h 2288"/>
              <a:gd name="T50" fmla="*/ 826 w 1844"/>
              <a:gd name="T51" fmla="*/ 8 h 2288"/>
              <a:gd name="T52" fmla="*/ 973 w 1844"/>
              <a:gd name="T53" fmla="*/ 0 h 2288"/>
              <a:gd name="T54" fmla="*/ 1321 w 1844"/>
              <a:gd name="T55" fmla="*/ 52 h 2288"/>
              <a:gd name="T56" fmla="*/ 1582 w 1844"/>
              <a:gd name="T57" fmla="*/ 191 h 2288"/>
              <a:gd name="T58" fmla="*/ 1747 w 1844"/>
              <a:gd name="T59" fmla="*/ 408 h 2288"/>
              <a:gd name="T60" fmla="*/ 1808 w 1844"/>
              <a:gd name="T61" fmla="*/ 687 h 2288"/>
              <a:gd name="T62" fmla="*/ 1756 w 1844"/>
              <a:gd name="T63" fmla="*/ 930 h 2288"/>
              <a:gd name="T64" fmla="*/ 1626 w 1844"/>
              <a:gd name="T65" fmla="*/ 1121 h 2288"/>
              <a:gd name="T66" fmla="*/ 1460 w 1844"/>
              <a:gd name="T67" fmla="*/ 1269 h 2288"/>
              <a:gd name="T68" fmla="*/ 1286 w 1844"/>
              <a:gd name="T69" fmla="*/ 1373 h 2288"/>
              <a:gd name="T70" fmla="*/ 1139 w 1844"/>
              <a:gd name="T71" fmla="*/ 1460 h 2288"/>
              <a:gd name="T72" fmla="*/ 973 w 1844"/>
              <a:gd name="T73" fmla="*/ 1565 h 2288"/>
              <a:gd name="T74" fmla="*/ 852 w 1844"/>
              <a:gd name="T75" fmla="*/ 1660 h 2288"/>
              <a:gd name="T76" fmla="*/ 817 w 1844"/>
              <a:gd name="T77" fmla="*/ 1686 h 2288"/>
              <a:gd name="T78" fmla="*/ 747 w 1844"/>
              <a:gd name="T79" fmla="*/ 1765 h 2288"/>
              <a:gd name="T80" fmla="*/ 1843 w 1844"/>
              <a:gd name="T81" fmla="*/ 1765 h 2288"/>
              <a:gd name="T82" fmla="*/ 1843 w 1844"/>
              <a:gd name="T83" fmla="*/ 2287 h 2288"/>
              <a:gd name="T84" fmla="*/ 0 w 1844"/>
              <a:gd name="T85" fmla="*/ 2287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4" h="2288">
                <a:moveTo>
                  <a:pt x="0" y="2287"/>
                </a:moveTo>
                <a:lnTo>
                  <a:pt x="0" y="2287"/>
                </a:lnTo>
                <a:cubicBezTo>
                  <a:pt x="0" y="2252"/>
                  <a:pt x="0" y="2252"/>
                  <a:pt x="0" y="2252"/>
                </a:cubicBezTo>
                <a:cubicBezTo>
                  <a:pt x="0" y="2138"/>
                  <a:pt x="8" y="2034"/>
                  <a:pt x="26" y="1939"/>
                </a:cubicBezTo>
                <a:cubicBezTo>
                  <a:pt x="43" y="1843"/>
                  <a:pt x="69" y="1756"/>
                  <a:pt x="113" y="1669"/>
                </a:cubicBezTo>
                <a:cubicBezTo>
                  <a:pt x="165" y="1591"/>
                  <a:pt x="226" y="1512"/>
                  <a:pt x="304" y="1443"/>
                </a:cubicBezTo>
                <a:cubicBezTo>
                  <a:pt x="382" y="1373"/>
                  <a:pt x="478" y="1304"/>
                  <a:pt x="591" y="1234"/>
                </a:cubicBezTo>
                <a:cubicBezTo>
                  <a:pt x="678" y="1191"/>
                  <a:pt x="756" y="1147"/>
                  <a:pt x="817" y="1113"/>
                </a:cubicBezTo>
                <a:cubicBezTo>
                  <a:pt x="834" y="1104"/>
                  <a:pt x="852" y="1095"/>
                  <a:pt x="869" y="1087"/>
                </a:cubicBezTo>
                <a:cubicBezTo>
                  <a:pt x="939" y="1043"/>
                  <a:pt x="1008" y="1008"/>
                  <a:pt x="1061" y="974"/>
                </a:cubicBezTo>
                <a:cubicBezTo>
                  <a:pt x="1104" y="939"/>
                  <a:pt x="1147" y="904"/>
                  <a:pt x="1173" y="869"/>
                </a:cubicBezTo>
                <a:cubicBezTo>
                  <a:pt x="1191" y="834"/>
                  <a:pt x="1208" y="800"/>
                  <a:pt x="1208" y="756"/>
                </a:cubicBezTo>
                <a:cubicBezTo>
                  <a:pt x="1208" y="687"/>
                  <a:pt x="1182" y="634"/>
                  <a:pt x="1121" y="582"/>
                </a:cubicBezTo>
                <a:cubicBezTo>
                  <a:pt x="1069" y="530"/>
                  <a:pt x="991" y="513"/>
                  <a:pt x="887" y="513"/>
                </a:cubicBezTo>
                <a:cubicBezTo>
                  <a:pt x="869" y="513"/>
                  <a:pt x="852" y="513"/>
                  <a:pt x="834" y="513"/>
                </a:cubicBezTo>
                <a:cubicBezTo>
                  <a:pt x="800" y="513"/>
                  <a:pt x="765" y="521"/>
                  <a:pt x="730" y="530"/>
                </a:cubicBezTo>
                <a:cubicBezTo>
                  <a:pt x="687" y="548"/>
                  <a:pt x="643" y="565"/>
                  <a:pt x="599" y="600"/>
                </a:cubicBezTo>
                <a:cubicBezTo>
                  <a:pt x="556" y="626"/>
                  <a:pt x="521" y="652"/>
                  <a:pt x="487" y="687"/>
                </a:cubicBezTo>
                <a:cubicBezTo>
                  <a:pt x="452" y="721"/>
                  <a:pt x="417" y="756"/>
                  <a:pt x="391" y="791"/>
                </a:cubicBezTo>
                <a:cubicBezTo>
                  <a:pt x="365" y="817"/>
                  <a:pt x="365" y="817"/>
                  <a:pt x="365" y="817"/>
                </a:cubicBezTo>
                <a:cubicBezTo>
                  <a:pt x="8" y="391"/>
                  <a:pt x="8" y="391"/>
                  <a:pt x="8" y="391"/>
                </a:cubicBezTo>
                <a:cubicBezTo>
                  <a:pt x="26" y="374"/>
                  <a:pt x="26" y="374"/>
                  <a:pt x="26" y="374"/>
                </a:cubicBezTo>
                <a:cubicBezTo>
                  <a:pt x="61" y="339"/>
                  <a:pt x="104" y="295"/>
                  <a:pt x="165" y="252"/>
                </a:cubicBezTo>
                <a:cubicBezTo>
                  <a:pt x="226" y="208"/>
                  <a:pt x="304" y="174"/>
                  <a:pt x="382" y="130"/>
                </a:cubicBezTo>
                <a:cubicBezTo>
                  <a:pt x="460" y="95"/>
                  <a:pt x="556" y="61"/>
                  <a:pt x="652" y="43"/>
                </a:cubicBezTo>
                <a:cubicBezTo>
                  <a:pt x="713" y="26"/>
                  <a:pt x="765" y="17"/>
                  <a:pt x="826" y="8"/>
                </a:cubicBezTo>
                <a:cubicBezTo>
                  <a:pt x="878" y="8"/>
                  <a:pt x="930" y="0"/>
                  <a:pt x="973" y="0"/>
                </a:cubicBezTo>
                <a:cubicBezTo>
                  <a:pt x="1104" y="0"/>
                  <a:pt x="1226" y="17"/>
                  <a:pt x="1321" y="52"/>
                </a:cubicBezTo>
                <a:cubicBezTo>
                  <a:pt x="1426" y="87"/>
                  <a:pt x="1513" y="130"/>
                  <a:pt x="1582" y="191"/>
                </a:cubicBezTo>
                <a:cubicBezTo>
                  <a:pt x="1660" y="252"/>
                  <a:pt x="1712" y="321"/>
                  <a:pt x="1747" y="408"/>
                </a:cubicBezTo>
                <a:cubicBezTo>
                  <a:pt x="1791" y="495"/>
                  <a:pt x="1808" y="582"/>
                  <a:pt x="1808" y="687"/>
                </a:cubicBezTo>
                <a:cubicBezTo>
                  <a:pt x="1808" y="773"/>
                  <a:pt x="1791" y="860"/>
                  <a:pt x="1756" y="930"/>
                </a:cubicBezTo>
                <a:cubicBezTo>
                  <a:pt x="1721" y="1000"/>
                  <a:pt x="1678" y="1069"/>
                  <a:pt x="1626" y="1121"/>
                </a:cubicBezTo>
                <a:cubicBezTo>
                  <a:pt x="1573" y="1174"/>
                  <a:pt x="1521" y="1226"/>
                  <a:pt x="1460" y="1269"/>
                </a:cubicBezTo>
                <a:cubicBezTo>
                  <a:pt x="1399" y="1304"/>
                  <a:pt x="1347" y="1339"/>
                  <a:pt x="1286" y="1373"/>
                </a:cubicBezTo>
                <a:cubicBezTo>
                  <a:pt x="1243" y="1400"/>
                  <a:pt x="1191" y="1426"/>
                  <a:pt x="1139" y="1460"/>
                </a:cubicBezTo>
                <a:cubicBezTo>
                  <a:pt x="1078" y="1495"/>
                  <a:pt x="1026" y="1530"/>
                  <a:pt x="973" y="1565"/>
                </a:cubicBezTo>
                <a:cubicBezTo>
                  <a:pt x="930" y="1600"/>
                  <a:pt x="887" y="1626"/>
                  <a:pt x="852" y="1660"/>
                </a:cubicBezTo>
                <a:cubicBezTo>
                  <a:pt x="843" y="1669"/>
                  <a:pt x="826" y="1678"/>
                  <a:pt x="817" y="1686"/>
                </a:cubicBezTo>
                <a:cubicBezTo>
                  <a:pt x="791" y="1713"/>
                  <a:pt x="765" y="1739"/>
                  <a:pt x="747" y="1765"/>
                </a:cubicBezTo>
                <a:cubicBezTo>
                  <a:pt x="1843" y="1765"/>
                  <a:pt x="1843" y="1765"/>
                  <a:pt x="1843" y="1765"/>
                </a:cubicBezTo>
                <a:cubicBezTo>
                  <a:pt x="1843" y="2287"/>
                  <a:pt x="1843" y="2287"/>
                  <a:pt x="1843" y="2287"/>
                </a:cubicBezTo>
                <a:lnTo>
                  <a:pt x="0" y="2287"/>
                </a:lnTo>
              </a:path>
            </a:pathLst>
          </a:custGeom>
          <a:solidFill>
            <a:schemeClr val="accent2"/>
          </a:solidFill>
          <a:ln>
            <a:noFill/>
          </a:ln>
          <a:effectLst/>
        </p:spPr>
        <p:txBody>
          <a:bodyPr wrap="none" anchor="ctr"/>
          <a:lstStyle/>
          <a:p>
            <a:endParaRPr lang="en-US" sz="900"/>
          </a:p>
        </p:txBody>
      </p:sp>
      <p:sp>
        <p:nvSpPr>
          <p:cNvPr id="219" name="Freeform 183"/>
          <p:cNvSpPr>
            <a:spLocks noChangeArrowheads="1"/>
          </p:cNvSpPr>
          <p:nvPr/>
        </p:nvSpPr>
        <p:spPr bwMode="auto">
          <a:xfrm>
            <a:off x="6243475" y="1648494"/>
            <a:ext cx="948208" cy="1157949"/>
          </a:xfrm>
          <a:custGeom>
            <a:avLst/>
            <a:gdLst>
              <a:gd name="T0" fmla="*/ 1008 w 1914"/>
              <a:gd name="T1" fmla="*/ 61 h 2339"/>
              <a:gd name="T2" fmla="*/ 1600 w 1914"/>
              <a:gd name="T3" fmla="*/ 243 h 2339"/>
              <a:gd name="T4" fmla="*/ 1808 w 1914"/>
              <a:gd name="T5" fmla="*/ 713 h 2339"/>
              <a:gd name="T6" fmla="*/ 1643 w 1914"/>
              <a:gd name="T7" fmla="*/ 1130 h 2339"/>
              <a:gd name="T8" fmla="*/ 1313 w 1914"/>
              <a:gd name="T9" fmla="*/ 1373 h 2339"/>
              <a:gd name="T10" fmla="*/ 991 w 1914"/>
              <a:gd name="T11" fmla="*/ 1573 h 2339"/>
              <a:gd name="T12" fmla="*/ 835 w 1914"/>
              <a:gd name="T13" fmla="*/ 1695 h 2339"/>
              <a:gd name="T14" fmla="*/ 869 w 1914"/>
              <a:gd name="T15" fmla="*/ 1817 h 2339"/>
              <a:gd name="T16" fmla="*/ 1852 w 1914"/>
              <a:gd name="T17" fmla="*/ 2278 h 2339"/>
              <a:gd name="T18" fmla="*/ 61 w 1914"/>
              <a:gd name="T19" fmla="*/ 2278 h 2339"/>
              <a:gd name="T20" fmla="*/ 174 w 1914"/>
              <a:gd name="T21" fmla="*/ 1712 h 2339"/>
              <a:gd name="T22" fmla="*/ 643 w 1914"/>
              <a:gd name="T23" fmla="*/ 1286 h 2339"/>
              <a:gd name="T24" fmla="*/ 913 w 1914"/>
              <a:gd name="T25" fmla="*/ 1139 h 2339"/>
              <a:gd name="T26" fmla="*/ 1226 w 1914"/>
              <a:gd name="T27" fmla="*/ 912 h 2339"/>
              <a:gd name="T28" fmla="*/ 1182 w 1914"/>
              <a:gd name="T29" fmla="*/ 591 h 2339"/>
              <a:gd name="T30" fmla="*/ 869 w 1914"/>
              <a:gd name="T31" fmla="*/ 513 h 2339"/>
              <a:gd name="T32" fmla="*/ 617 w 1914"/>
              <a:gd name="T33" fmla="*/ 599 h 2339"/>
              <a:gd name="T34" fmla="*/ 400 w 1914"/>
              <a:gd name="T35" fmla="*/ 799 h 2339"/>
              <a:gd name="T36" fmla="*/ 217 w 1914"/>
              <a:gd name="T37" fmla="*/ 304 h 2339"/>
              <a:gd name="T38" fmla="*/ 695 w 1914"/>
              <a:gd name="T39" fmla="*/ 95 h 2339"/>
              <a:gd name="T40" fmla="*/ 1008 w 1914"/>
              <a:gd name="T41" fmla="*/ 61 h 2339"/>
              <a:gd name="T42" fmla="*/ 1008 w 1914"/>
              <a:gd name="T43" fmla="*/ 0 h 2339"/>
              <a:gd name="T44" fmla="*/ 687 w 1914"/>
              <a:gd name="T45" fmla="*/ 34 h 2339"/>
              <a:gd name="T46" fmla="*/ 182 w 1914"/>
              <a:gd name="T47" fmla="*/ 261 h 2339"/>
              <a:gd name="T48" fmla="*/ 8 w 1914"/>
              <a:gd name="T49" fmla="*/ 417 h 2339"/>
              <a:gd name="T50" fmla="*/ 356 w 1914"/>
              <a:gd name="T51" fmla="*/ 834 h 2339"/>
              <a:gd name="T52" fmla="*/ 452 w 1914"/>
              <a:gd name="T53" fmla="*/ 834 h 2339"/>
              <a:gd name="T54" fmla="*/ 652 w 1914"/>
              <a:gd name="T55" fmla="*/ 643 h 2339"/>
              <a:gd name="T56" fmla="*/ 869 w 1914"/>
              <a:gd name="T57" fmla="*/ 565 h 2339"/>
              <a:gd name="T58" fmla="*/ 1139 w 1914"/>
              <a:gd name="T59" fmla="*/ 634 h 2339"/>
              <a:gd name="T60" fmla="*/ 1182 w 1914"/>
              <a:gd name="T61" fmla="*/ 878 h 2339"/>
              <a:gd name="T62" fmla="*/ 887 w 1914"/>
              <a:gd name="T63" fmla="*/ 1086 h 2339"/>
              <a:gd name="T64" fmla="*/ 617 w 1914"/>
              <a:gd name="T65" fmla="*/ 1234 h 2339"/>
              <a:gd name="T66" fmla="*/ 617 w 1914"/>
              <a:gd name="T67" fmla="*/ 1234 h 2339"/>
              <a:gd name="T68" fmla="*/ 130 w 1914"/>
              <a:gd name="T69" fmla="*/ 1686 h 2339"/>
              <a:gd name="T70" fmla="*/ 0 w 1914"/>
              <a:gd name="T71" fmla="*/ 2278 h 2339"/>
              <a:gd name="T72" fmla="*/ 61 w 1914"/>
              <a:gd name="T73" fmla="*/ 2338 h 2339"/>
              <a:gd name="T74" fmla="*/ 1852 w 1914"/>
              <a:gd name="T75" fmla="*/ 2338 h 2339"/>
              <a:gd name="T76" fmla="*/ 1913 w 1914"/>
              <a:gd name="T77" fmla="*/ 2278 h 2339"/>
              <a:gd name="T78" fmla="*/ 1913 w 1914"/>
              <a:gd name="T79" fmla="*/ 1756 h 2339"/>
              <a:gd name="T80" fmla="*/ 869 w 1914"/>
              <a:gd name="T81" fmla="*/ 1756 h 2339"/>
              <a:gd name="T82" fmla="*/ 869 w 1914"/>
              <a:gd name="T83" fmla="*/ 1739 h 2339"/>
              <a:gd name="T84" fmla="*/ 1017 w 1914"/>
              <a:gd name="T85" fmla="*/ 1617 h 2339"/>
              <a:gd name="T86" fmla="*/ 1339 w 1914"/>
              <a:gd name="T87" fmla="*/ 1426 h 2339"/>
              <a:gd name="T88" fmla="*/ 1687 w 1914"/>
              <a:gd name="T89" fmla="*/ 1165 h 2339"/>
              <a:gd name="T90" fmla="*/ 1869 w 1914"/>
              <a:gd name="T91" fmla="*/ 713 h 2339"/>
              <a:gd name="T92" fmla="*/ 1643 w 1914"/>
              <a:gd name="T93" fmla="*/ 200 h 2339"/>
              <a:gd name="T94" fmla="*/ 1008 w 1914"/>
              <a:gd name="T95" fmla="*/ 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4" h="2339">
                <a:moveTo>
                  <a:pt x="1008" y="61"/>
                </a:moveTo>
                <a:lnTo>
                  <a:pt x="1008" y="61"/>
                </a:lnTo>
                <a:cubicBezTo>
                  <a:pt x="1139" y="61"/>
                  <a:pt x="1252" y="78"/>
                  <a:pt x="1348" y="104"/>
                </a:cubicBezTo>
                <a:cubicBezTo>
                  <a:pt x="1452" y="139"/>
                  <a:pt x="1530" y="182"/>
                  <a:pt x="1600" y="243"/>
                </a:cubicBezTo>
                <a:cubicBezTo>
                  <a:pt x="1669" y="295"/>
                  <a:pt x="1722" y="365"/>
                  <a:pt x="1756" y="443"/>
                </a:cubicBezTo>
                <a:cubicBezTo>
                  <a:pt x="1791" y="530"/>
                  <a:pt x="1808" y="617"/>
                  <a:pt x="1808" y="713"/>
                </a:cubicBezTo>
                <a:cubicBezTo>
                  <a:pt x="1808" y="799"/>
                  <a:pt x="1800" y="878"/>
                  <a:pt x="1765" y="947"/>
                </a:cubicBezTo>
                <a:cubicBezTo>
                  <a:pt x="1730" y="1017"/>
                  <a:pt x="1687" y="1078"/>
                  <a:pt x="1643" y="1130"/>
                </a:cubicBezTo>
                <a:cubicBezTo>
                  <a:pt x="1591" y="1182"/>
                  <a:pt x="1539" y="1225"/>
                  <a:pt x="1478" y="1269"/>
                </a:cubicBezTo>
                <a:cubicBezTo>
                  <a:pt x="1417" y="1304"/>
                  <a:pt x="1365" y="1347"/>
                  <a:pt x="1313" y="1373"/>
                </a:cubicBezTo>
                <a:cubicBezTo>
                  <a:pt x="1269" y="1399"/>
                  <a:pt x="1217" y="1426"/>
                  <a:pt x="1156" y="1460"/>
                </a:cubicBezTo>
                <a:cubicBezTo>
                  <a:pt x="1104" y="1495"/>
                  <a:pt x="1043" y="1530"/>
                  <a:pt x="991" y="1573"/>
                </a:cubicBezTo>
                <a:cubicBezTo>
                  <a:pt x="947" y="1599"/>
                  <a:pt x="904" y="1634"/>
                  <a:pt x="869" y="1669"/>
                </a:cubicBezTo>
                <a:cubicBezTo>
                  <a:pt x="852" y="1678"/>
                  <a:pt x="843" y="1686"/>
                  <a:pt x="835" y="1695"/>
                </a:cubicBezTo>
                <a:cubicBezTo>
                  <a:pt x="782" y="1739"/>
                  <a:pt x="748" y="1773"/>
                  <a:pt x="722" y="1817"/>
                </a:cubicBezTo>
                <a:cubicBezTo>
                  <a:pt x="869" y="1817"/>
                  <a:pt x="869" y="1817"/>
                  <a:pt x="869" y="1817"/>
                </a:cubicBezTo>
                <a:cubicBezTo>
                  <a:pt x="1852" y="1817"/>
                  <a:pt x="1852" y="1817"/>
                  <a:pt x="1852" y="1817"/>
                </a:cubicBezTo>
                <a:cubicBezTo>
                  <a:pt x="1852" y="2278"/>
                  <a:pt x="1852" y="2278"/>
                  <a:pt x="1852" y="2278"/>
                </a:cubicBezTo>
                <a:cubicBezTo>
                  <a:pt x="869" y="2278"/>
                  <a:pt x="869" y="2278"/>
                  <a:pt x="869" y="2278"/>
                </a:cubicBezTo>
                <a:cubicBezTo>
                  <a:pt x="61" y="2278"/>
                  <a:pt x="61" y="2278"/>
                  <a:pt x="61" y="2278"/>
                </a:cubicBezTo>
                <a:cubicBezTo>
                  <a:pt x="61" y="2164"/>
                  <a:pt x="69" y="2060"/>
                  <a:pt x="87" y="1965"/>
                </a:cubicBezTo>
                <a:cubicBezTo>
                  <a:pt x="104" y="1878"/>
                  <a:pt x="130" y="1791"/>
                  <a:pt x="174" y="1712"/>
                </a:cubicBezTo>
                <a:cubicBezTo>
                  <a:pt x="217" y="1634"/>
                  <a:pt x="278" y="1556"/>
                  <a:pt x="356" y="1486"/>
                </a:cubicBezTo>
                <a:cubicBezTo>
                  <a:pt x="435" y="1417"/>
                  <a:pt x="530" y="1356"/>
                  <a:pt x="643" y="1286"/>
                </a:cubicBezTo>
                <a:cubicBezTo>
                  <a:pt x="722" y="1243"/>
                  <a:pt x="800" y="1200"/>
                  <a:pt x="869" y="1165"/>
                </a:cubicBezTo>
                <a:cubicBezTo>
                  <a:pt x="878" y="1156"/>
                  <a:pt x="895" y="1147"/>
                  <a:pt x="913" y="1139"/>
                </a:cubicBezTo>
                <a:cubicBezTo>
                  <a:pt x="991" y="1095"/>
                  <a:pt x="1061" y="1060"/>
                  <a:pt x="1113" y="1026"/>
                </a:cubicBezTo>
                <a:cubicBezTo>
                  <a:pt x="1165" y="982"/>
                  <a:pt x="1200" y="947"/>
                  <a:pt x="1226" y="912"/>
                </a:cubicBezTo>
                <a:cubicBezTo>
                  <a:pt x="1252" y="878"/>
                  <a:pt x="1269" y="834"/>
                  <a:pt x="1269" y="782"/>
                </a:cubicBezTo>
                <a:cubicBezTo>
                  <a:pt x="1269" y="713"/>
                  <a:pt x="1243" y="643"/>
                  <a:pt x="1182" y="591"/>
                </a:cubicBezTo>
                <a:cubicBezTo>
                  <a:pt x="1121" y="530"/>
                  <a:pt x="1035" y="504"/>
                  <a:pt x="922" y="504"/>
                </a:cubicBezTo>
                <a:cubicBezTo>
                  <a:pt x="904" y="504"/>
                  <a:pt x="887" y="504"/>
                  <a:pt x="869" y="513"/>
                </a:cubicBezTo>
                <a:cubicBezTo>
                  <a:pt x="826" y="513"/>
                  <a:pt x="791" y="521"/>
                  <a:pt x="756" y="530"/>
                </a:cubicBezTo>
                <a:cubicBezTo>
                  <a:pt x="713" y="547"/>
                  <a:pt x="661" y="574"/>
                  <a:pt x="617" y="599"/>
                </a:cubicBezTo>
                <a:cubicBezTo>
                  <a:pt x="574" y="626"/>
                  <a:pt x="539" y="660"/>
                  <a:pt x="504" y="695"/>
                </a:cubicBezTo>
                <a:cubicBezTo>
                  <a:pt x="461" y="721"/>
                  <a:pt x="435" y="765"/>
                  <a:pt x="400" y="799"/>
                </a:cubicBezTo>
                <a:cubicBezTo>
                  <a:pt x="78" y="426"/>
                  <a:pt x="78" y="426"/>
                  <a:pt x="78" y="426"/>
                </a:cubicBezTo>
                <a:cubicBezTo>
                  <a:pt x="113" y="382"/>
                  <a:pt x="156" y="347"/>
                  <a:pt x="217" y="304"/>
                </a:cubicBezTo>
                <a:cubicBezTo>
                  <a:pt x="278" y="261"/>
                  <a:pt x="348" y="226"/>
                  <a:pt x="426" y="182"/>
                </a:cubicBezTo>
                <a:cubicBezTo>
                  <a:pt x="513" y="147"/>
                  <a:pt x="600" y="121"/>
                  <a:pt x="695" y="95"/>
                </a:cubicBezTo>
                <a:cubicBezTo>
                  <a:pt x="748" y="78"/>
                  <a:pt x="808" y="69"/>
                  <a:pt x="869" y="69"/>
                </a:cubicBezTo>
                <a:cubicBezTo>
                  <a:pt x="913" y="61"/>
                  <a:pt x="965" y="61"/>
                  <a:pt x="1008" y="61"/>
                </a:cubicBezTo>
                <a:lnTo>
                  <a:pt x="1008" y="0"/>
                </a:lnTo>
                <a:lnTo>
                  <a:pt x="1008" y="0"/>
                </a:lnTo>
                <a:cubicBezTo>
                  <a:pt x="965" y="0"/>
                  <a:pt x="913" y="0"/>
                  <a:pt x="861" y="8"/>
                </a:cubicBezTo>
                <a:cubicBezTo>
                  <a:pt x="800" y="17"/>
                  <a:pt x="739" y="26"/>
                  <a:pt x="687" y="34"/>
                </a:cubicBezTo>
                <a:cubicBezTo>
                  <a:pt x="582" y="61"/>
                  <a:pt x="487" y="95"/>
                  <a:pt x="409" y="130"/>
                </a:cubicBezTo>
                <a:cubicBezTo>
                  <a:pt x="321" y="173"/>
                  <a:pt x="252" y="217"/>
                  <a:pt x="182" y="261"/>
                </a:cubicBezTo>
                <a:cubicBezTo>
                  <a:pt x="122" y="304"/>
                  <a:pt x="78" y="347"/>
                  <a:pt x="43" y="382"/>
                </a:cubicBezTo>
                <a:cubicBezTo>
                  <a:pt x="8" y="417"/>
                  <a:pt x="8" y="417"/>
                  <a:pt x="8" y="417"/>
                </a:cubicBezTo>
                <a:cubicBezTo>
                  <a:pt x="35" y="460"/>
                  <a:pt x="35" y="460"/>
                  <a:pt x="35" y="460"/>
                </a:cubicBezTo>
                <a:cubicBezTo>
                  <a:pt x="356" y="834"/>
                  <a:pt x="356" y="834"/>
                  <a:pt x="356" y="834"/>
                </a:cubicBezTo>
                <a:cubicBezTo>
                  <a:pt x="400" y="895"/>
                  <a:pt x="400" y="895"/>
                  <a:pt x="400" y="895"/>
                </a:cubicBezTo>
                <a:cubicBezTo>
                  <a:pt x="452" y="834"/>
                  <a:pt x="452" y="834"/>
                  <a:pt x="452" y="834"/>
                </a:cubicBezTo>
                <a:cubicBezTo>
                  <a:pt x="478" y="799"/>
                  <a:pt x="504" y="765"/>
                  <a:pt x="539" y="730"/>
                </a:cubicBezTo>
                <a:cubicBezTo>
                  <a:pt x="574" y="704"/>
                  <a:pt x="609" y="669"/>
                  <a:pt x="652" y="643"/>
                </a:cubicBezTo>
                <a:cubicBezTo>
                  <a:pt x="687" y="617"/>
                  <a:pt x="730" y="599"/>
                  <a:pt x="774" y="582"/>
                </a:cubicBezTo>
                <a:cubicBezTo>
                  <a:pt x="808" y="574"/>
                  <a:pt x="835" y="574"/>
                  <a:pt x="869" y="565"/>
                </a:cubicBezTo>
                <a:cubicBezTo>
                  <a:pt x="887" y="565"/>
                  <a:pt x="904" y="565"/>
                  <a:pt x="922" y="565"/>
                </a:cubicBezTo>
                <a:cubicBezTo>
                  <a:pt x="1017" y="565"/>
                  <a:pt x="1096" y="582"/>
                  <a:pt x="1139" y="634"/>
                </a:cubicBezTo>
                <a:cubicBezTo>
                  <a:pt x="1191" y="678"/>
                  <a:pt x="1208" y="721"/>
                  <a:pt x="1208" y="782"/>
                </a:cubicBezTo>
                <a:cubicBezTo>
                  <a:pt x="1208" y="817"/>
                  <a:pt x="1200" y="852"/>
                  <a:pt x="1182" y="878"/>
                </a:cubicBezTo>
                <a:cubicBezTo>
                  <a:pt x="1156" y="912"/>
                  <a:pt x="1121" y="939"/>
                  <a:pt x="1078" y="973"/>
                </a:cubicBezTo>
                <a:cubicBezTo>
                  <a:pt x="1026" y="1008"/>
                  <a:pt x="965" y="1043"/>
                  <a:pt x="887" y="1086"/>
                </a:cubicBezTo>
                <a:cubicBezTo>
                  <a:pt x="869" y="1095"/>
                  <a:pt x="852" y="1104"/>
                  <a:pt x="835" y="1113"/>
                </a:cubicBezTo>
                <a:cubicBezTo>
                  <a:pt x="774" y="1147"/>
                  <a:pt x="695" y="1191"/>
                  <a:pt x="617" y="1234"/>
                </a:cubicBezTo>
                <a:lnTo>
                  <a:pt x="617" y="1234"/>
                </a:lnTo>
                <a:lnTo>
                  <a:pt x="617" y="1234"/>
                </a:lnTo>
                <a:cubicBezTo>
                  <a:pt x="495" y="1304"/>
                  <a:pt x="391" y="1373"/>
                  <a:pt x="313" y="1443"/>
                </a:cubicBezTo>
                <a:cubicBezTo>
                  <a:pt x="235" y="1521"/>
                  <a:pt x="174" y="1599"/>
                  <a:pt x="130" y="1686"/>
                </a:cubicBezTo>
                <a:cubicBezTo>
                  <a:pt x="78" y="1765"/>
                  <a:pt x="43" y="1860"/>
                  <a:pt x="26" y="1956"/>
                </a:cubicBezTo>
                <a:cubicBezTo>
                  <a:pt x="8" y="2052"/>
                  <a:pt x="0" y="2164"/>
                  <a:pt x="0" y="2278"/>
                </a:cubicBezTo>
                <a:cubicBezTo>
                  <a:pt x="0" y="2338"/>
                  <a:pt x="0" y="2338"/>
                  <a:pt x="0" y="2338"/>
                </a:cubicBezTo>
                <a:cubicBezTo>
                  <a:pt x="61" y="2338"/>
                  <a:pt x="61" y="2338"/>
                  <a:pt x="61" y="2338"/>
                </a:cubicBezTo>
                <a:cubicBezTo>
                  <a:pt x="869" y="2338"/>
                  <a:pt x="869" y="2338"/>
                  <a:pt x="869" y="2338"/>
                </a:cubicBezTo>
                <a:cubicBezTo>
                  <a:pt x="1852" y="2338"/>
                  <a:pt x="1852" y="2338"/>
                  <a:pt x="1852" y="2338"/>
                </a:cubicBezTo>
                <a:cubicBezTo>
                  <a:pt x="1913" y="2338"/>
                  <a:pt x="1913" y="2338"/>
                  <a:pt x="1913" y="2338"/>
                </a:cubicBezTo>
                <a:cubicBezTo>
                  <a:pt x="1913" y="2278"/>
                  <a:pt x="1913" y="2278"/>
                  <a:pt x="1913" y="2278"/>
                </a:cubicBezTo>
                <a:cubicBezTo>
                  <a:pt x="1913" y="1817"/>
                  <a:pt x="1913" y="1817"/>
                  <a:pt x="1913" y="1817"/>
                </a:cubicBezTo>
                <a:cubicBezTo>
                  <a:pt x="1913" y="1756"/>
                  <a:pt x="1913" y="1756"/>
                  <a:pt x="1913" y="1756"/>
                </a:cubicBezTo>
                <a:cubicBezTo>
                  <a:pt x="1852" y="1756"/>
                  <a:pt x="1852" y="1756"/>
                  <a:pt x="1852" y="1756"/>
                </a:cubicBezTo>
                <a:cubicBezTo>
                  <a:pt x="869" y="1756"/>
                  <a:pt x="869" y="1756"/>
                  <a:pt x="869" y="1756"/>
                </a:cubicBezTo>
                <a:cubicBezTo>
                  <a:pt x="843" y="1756"/>
                  <a:pt x="843" y="1756"/>
                  <a:pt x="843" y="1756"/>
                </a:cubicBezTo>
                <a:cubicBezTo>
                  <a:pt x="852" y="1756"/>
                  <a:pt x="861" y="1747"/>
                  <a:pt x="869" y="1739"/>
                </a:cubicBezTo>
                <a:cubicBezTo>
                  <a:pt x="878" y="1730"/>
                  <a:pt x="895" y="1721"/>
                  <a:pt x="904" y="1712"/>
                </a:cubicBezTo>
                <a:cubicBezTo>
                  <a:pt x="939" y="1678"/>
                  <a:pt x="982" y="1652"/>
                  <a:pt x="1017" y="1617"/>
                </a:cubicBezTo>
                <a:cubicBezTo>
                  <a:pt x="1078" y="1582"/>
                  <a:pt x="1130" y="1547"/>
                  <a:pt x="1182" y="1513"/>
                </a:cubicBezTo>
                <a:cubicBezTo>
                  <a:pt x="1243" y="1478"/>
                  <a:pt x="1295" y="1452"/>
                  <a:pt x="1339" y="1426"/>
                </a:cubicBezTo>
                <a:cubicBezTo>
                  <a:pt x="1391" y="1391"/>
                  <a:pt x="1452" y="1356"/>
                  <a:pt x="1513" y="1313"/>
                </a:cubicBezTo>
                <a:cubicBezTo>
                  <a:pt x="1574" y="1278"/>
                  <a:pt x="1634" y="1225"/>
                  <a:pt x="1687" y="1165"/>
                </a:cubicBezTo>
                <a:cubicBezTo>
                  <a:pt x="1739" y="1113"/>
                  <a:pt x="1782" y="1043"/>
                  <a:pt x="1817" y="973"/>
                </a:cubicBezTo>
                <a:cubicBezTo>
                  <a:pt x="1852" y="895"/>
                  <a:pt x="1869" y="808"/>
                  <a:pt x="1869" y="713"/>
                </a:cubicBezTo>
                <a:cubicBezTo>
                  <a:pt x="1869" y="608"/>
                  <a:pt x="1852" y="513"/>
                  <a:pt x="1808" y="426"/>
                </a:cubicBezTo>
                <a:cubicBezTo>
                  <a:pt x="1774" y="339"/>
                  <a:pt x="1713" y="261"/>
                  <a:pt x="1643" y="200"/>
                </a:cubicBezTo>
                <a:cubicBezTo>
                  <a:pt x="1565" y="130"/>
                  <a:pt x="1478" y="87"/>
                  <a:pt x="1365" y="52"/>
                </a:cubicBezTo>
                <a:cubicBezTo>
                  <a:pt x="1261" y="17"/>
                  <a:pt x="1148" y="0"/>
                  <a:pt x="1008" y="0"/>
                </a:cubicBezTo>
                <a:lnTo>
                  <a:pt x="1008" y="61"/>
                </a:lnTo>
              </a:path>
            </a:pathLst>
          </a:custGeom>
          <a:solidFill>
            <a:schemeClr val="bg2"/>
          </a:solidFill>
          <a:ln>
            <a:noFill/>
          </a:ln>
          <a:effectLst/>
        </p:spPr>
        <p:txBody>
          <a:bodyPr wrap="none" anchor="ctr"/>
          <a:lstStyle/>
          <a:p>
            <a:endParaRPr lang="en-US" sz="900"/>
          </a:p>
        </p:txBody>
      </p:sp>
      <p:sp>
        <p:nvSpPr>
          <p:cNvPr id="220" name="Freeform 184"/>
          <p:cNvSpPr>
            <a:spLocks noChangeArrowheads="1"/>
          </p:cNvSpPr>
          <p:nvPr/>
        </p:nvSpPr>
        <p:spPr bwMode="auto">
          <a:xfrm>
            <a:off x="6829004" y="4480007"/>
            <a:ext cx="146382" cy="8739"/>
          </a:xfrm>
          <a:custGeom>
            <a:avLst/>
            <a:gdLst>
              <a:gd name="T0" fmla="*/ 296 w 297"/>
              <a:gd name="T1" fmla="*/ 0 h 18"/>
              <a:gd name="T2" fmla="*/ 9 w 297"/>
              <a:gd name="T3" fmla="*/ 0 h 18"/>
              <a:gd name="T4" fmla="*/ 0 w 297"/>
              <a:gd name="T5" fmla="*/ 17 h 18"/>
              <a:gd name="T6" fmla="*/ 296 w 297"/>
              <a:gd name="T7" fmla="*/ 17 h 18"/>
              <a:gd name="T8" fmla="*/ 296 w 297"/>
              <a:gd name="T9" fmla="*/ 0 h 18"/>
            </a:gdLst>
            <a:ahLst/>
            <a:cxnLst>
              <a:cxn ang="0">
                <a:pos x="T0" y="T1"/>
              </a:cxn>
              <a:cxn ang="0">
                <a:pos x="T2" y="T3"/>
              </a:cxn>
              <a:cxn ang="0">
                <a:pos x="T4" y="T5"/>
              </a:cxn>
              <a:cxn ang="0">
                <a:pos x="T6" y="T7"/>
              </a:cxn>
              <a:cxn ang="0">
                <a:pos x="T8" y="T9"/>
              </a:cxn>
            </a:cxnLst>
            <a:rect l="0" t="0" r="r" b="b"/>
            <a:pathLst>
              <a:path w="297" h="18">
                <a:moveTo>
                  <a:pt x="296" y="0"/>
                </a:moveTo>
                <a:lnTo>
                  <a:pt x="9" y="0"/>
                </a:lnTo>
                <a:lnTo>
                  <a:pt x="0" y="17"/>
                </a:lnTo>
                <a:lnTo>
                  <a:pt x="296" y="17"/>
                </a:lnTo>
                <a:lnTo>
                  <a:pt x="296" y="0"/>
                </a:lnTo>
              </a:path>
            </a:pathLst>
          </a:custGeom>
          <a:solidFill>
            <a:srgbClr val="6060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5"/>
          <p:cNvSpPr>
            <a:spLocks noChangeArrowheads="1"/>
          </p:cNvSpPr>
          <p:nvPr/>
        </p:nvSpPr>
        <p:spPr bwMode="auto">
          <a:xfrm>
            <a:off x="6302464" y="4130438"/>
            <a:ext cx="823674" cy="1129546"/>
          </a:xfrm>
          <a:custGeom>
            <a:avLst/>
            <a:gdLst>
              <a:gd name="T0" fmla="*/ 904 w 1661"/>
              <a:gd name="T1" fmla="*/ 2278 h 2279"/>
              <a:gd name="T2" fmla="*/ 904 w 1661"/>
              <a:gd name="T3" fmla="*/ 1800 h 2279"/>
              <a:gd name="T4" fmla="*/ 0 w 1661"/>
              <a:gd name="T5" fmla="*/ 1800 h 2279"/>
              <a:gd name="T6" fmla="*/ 0 w 1661"/>
              <a:gd name="T7" fmla="*/ 1382 h 2279"/>
              <a:gd name="T8" fmla="*/ 1043 w 1661"/>
              <a:gd name="T9" fmla="*/ 0 h 2279"/>
              <a:gd name="T10" fmla="*/ 1382 w 1661"/>
              <a:gd name="T11" fmla="*/ 0 h 2279"/>
              <a:gd name="T12" fmla="*/ 1382 w 1661"/>
              <a:gd name="T13" fmla="*/ 1356 h 2279"/>
              <a:gd name="T14" fmla="*/ 1660 w 1661"/>
              <a:gd name="T15" fmla="*/ 1356 h 2279"/>
              <a:gd name="T16" fmla="*/ 1660 w 1661"/>
              <a:gd name="T17" fmla="*/ 1800 h 2279"/>
              <a:gd name="T18" fmla="*/ 1382 w 1661"/>
              <a:gd name="T19" fmla="*/ 1800 h 2279"/>
              <a:gd name="T20" fmla="*/ 1382 w 1661"/>
              <a:gd name="T21" fmla="*/ 2278 h 2279"/>
              <a:gd name="T22" fmla="*/ 904 w 1661"/>
              <a:gd name="T23" fmla="*/ 2278 h 2279"/>
              <a:gd name="T24" fmla="*/ 956 w 1661"/>
              <a:gd name="T25" fmla="*/ 1356 h 2279"/>
              <a:gd name="T26" fmla="*/ 956 w 1661"/>
              <a:gd name="T27" fmla="*/ 748 h 2279"/>
              <a:gd name="T28" fmla="*/ 504 w 1661"/>
              <a:gd name="T29" fmla="*/ 1356 h 2279"/>
              <a:gd name="T30" fmla="*/ 956 w 1661"/>
              <a:gd name="T31" fmla="*/ 1356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1" h="2279">
                <a:moveTo>
                  <a:pt x="904" y="2278"/>
                </a:moveTo>
                <a:lnTo>
                  <a:pt x="904" y="1800"/>
                </a:lnTo>
                <a:lnTo>
                  <a:pt x="0" y="1800"/>
                </a:lnTo>
                <a:lnTo>
                  <a:pt x="0" y="1382"/>
                </a:lnTo>
                <a:lnTo>
                  <a:pt x="1043" y="0"/>
                </a:lnTo>
                <a:lnTo>
                  <a:pt x="1382" y="0"/>
                </a:lnTo>
                <a:lnTo>
                  <a:pt x="1382" y="1356"/>
                </a:lnTo>
                <a:lnTo>
                  <a:pt x="1660" y="1356"/>
                </a:lnTo>
                <a:lnTo>
                  <a:pt x="1660" y="1800"/>
                </a:lnTo>
                <a:lnTo>
                  <a:pt x="1382" y="1800"/>
                </a:lnTo>
                <a:lnTo>
                  <a:pt x="1382" y="2278"/>
                </a:lnTo>
                <a:lnTo>
                  <a:pt x="904" y="2278"/>
                </a:lnTo>
                <a:close/>
                <a:moveTo>
                  <a:pt x="956" y="1356"/>
                </a:moveTo>
                <a:lnTo>
                  <a:pt x="956" y="748"/>
                </a:lnTo>
                <a:lnTo>
                  <a:pt x="504" y="1356"/>
                </a:lnTo>
                <a:lnTo>
                  <a:pt x="956" y="1356"/>
                </a:lnTo>
                <a:close/>
              </a:path>
            </a:pathLst>
          </a:custGeom>
          <a:solidFill>
            <a:srgbClr val="85D2E1"/>
          </a:solidFill>
          <a:ln>
            <a:noFill/>
          </a:ln>
          <a:effectLst/>
        </p:spPr>
        <p:txBody>
          <a:bodyPr wrap="none" anchor="ctr"/>
          <a:lstStyle/>
          <a:p>
            <a:endParaRPr lang="en-US" sz="900"/>
          </a:p>
        </p:txBody>
      </p:sp>
      <p:sp>
        <p:nvSpPr>
          <p:cNvPr id="222" name="Freeform 186"/>
          <p:cNvSpPr>
            <a:spLocks noChangeArrowheads="1"/>
          </p:cNvSpPr>
          <p:nvPr/>
        </p:nvSpPr>
        <p:spPr bwMode="auto">
          <a:xfrm>
            <a:off x="6287171" y="4117329"/>
            <a:ext cx="854260" cy="1160133"/>
          </a:xfrm>
          <a:custGeom>
            <a:avLst/>
            <a:gdLst>
              <a:gd name="T0" fmla="*/ 1391 w 1722"/>
              <a:gd name="T1" fmla="*/ 52 h 2340"/>
              <a:gd name="T2" fmla="*/ 1391 w 1722"/>
              <a:gd name="T3" fmla="*/ 1417 h 2340"/>
              <a:gd name="T4" fmla="*/ 1660 w 1722"/>
              <a:gd name="T5" fmla="*/ 1417 h 2340"/>
              <a:gd name="T6" fmla="*/ 1660 w 1722"/>
              <a:gd name="T7" fmla="*/ 1799 h 2340"/>
              <a:gd name="T8" fmla="*/ 1391 w 1722"/>
              <a:gd name="T9" fmla="*/ 1799 h 2340"/>
              <a:gd name="T10" fmla="*/ 1391 w 1722"/>
              <a:gd name="T11" fmla="*/ 2278 h 2340"/>
              <a:gd name="T12" fmla="*/ 974 w 1722"/>
              <a:gd name="T13" fmla="*/ 2278 h 2340"/>
              <a:gd name="T14" fmla="*/ 974 w 1722"/>
              <a:gd name="T15" fmla="*/ 1799 h 2340"/>
              <a:gd name="T16" fmla="*/ 782 w 1722"/>
              <a:gd name="T17" fmla="*/ 1799 h 2340"/>
              <a:gd name="T18" fmla="*/ 61 w 1722"/>
              <a:gd name="T19" fmla="*/ 1799 h 2340"/>
              <a:gd name="T20" fmla="*/ 61 w 1722"/>
              <a:gd name="T21" fmla="*/ 1417 h 2340"/>
              <a:gd name="T22" fmla="*/ 782 w 1722"/>
              <a:gd name="T23" fmla="*/ 469 h 2340"/>
              <a:gd name="T24" fmla="*/ 1095 w 1722"/>
              <a:gd name="T25" fmla="*/ 52 h 2340"/>
              <a:gd name="T26" fmla="*/ 1391 w 1722"/>
              <a:gd name="T27" fmla="*/ 52 h 2340"/>
              <a:gd name="T28" fmla="*/ 478 w 1722"/>
              <a:gd name="T29" fmla="*/ 1417 h 2340"/>
              <a:gd name="T30" fmla="*/ 782 w 1722"/>
              <a:gd name="T31" fmla="*/ 1417 h 2340"/>
              <a:gd name="T32" fmla="*/ 1017 w 1722"/>
              <a:gd name="T33" fmla="*/ 1417 h 2340"/>
              <a:gd name="T34" fmla="*/ 1017 w 1722"/>
              <a:gd name="T35" fmla="*/ 687 h 2340"/>
              <a:gd name="T36" fmla="*/ 782 w 1722"/>
              <a:gd name="T37" fmla="*/ 1008 h 2340"/>
              <a:gd name="T38" fmla="*/ 478 w 1722"/>
              <a:gd name="T39" fmla="*/ 1417 h 2340"/>
              <a:gd name="T40" fmla="*/ 1443 w 1722"/>
              <a:gd name="T41" fmla="*/ 0 h 2340"/>
              <a:gd name="T42" fmla="*/ 1391 w 1722"/>
              <a:gd name="T43" fmla="*/ 0 h 2340"/>
              <a:gd name="T44" fmla="*/ 1095 w 1722"/>
              <a:gd name="T45" fmla="*/ 0 h 2340"/>
              <a:gd name="T46" fmla="*/ 1061 w 1722"/>
              <a:gd name="T47" fmla="*/ 0 h 2340"/>
              <a:gd name="T48" fmla="*/ 1043 w 1722"/>
              <a:gd name="T49" fmla="*/ 17 h 2340"/>
              <a:gd name="T50" fmla="*/ 730 w 1722"/>
              <a:gd name="T51" fmla="*/ 434 h 2340"/>
              <a:gd name="T52" fmla="*/ 17 w 1722"/>
              <a:gd name="T53" fmla="*/ 1382 h 2340"/>
              <a:gd name="T54" fmla="*/ 0 w 1722"/>
              <a:gd name="T55" fmla="*/ 1400 h 2340"/>
              <a:gd name="T56" fmla="*/ 0 w 1722"/>
              <a:gd name="T57" fmla="*/ 1417 h 2340"/>
              <a:gd name="T58" fmla="*/ 0 w 1722"/>
              <a:gd name="T59" fmla="*/ 1799 h 2340"/>
              <a:gd name="T60" fmla="*/ 0 w 1722"/>
              <a:gd name="T61" fmla="*/ 1860 h 2340"/>
              <a:gd name="T62" fmla="*/ 61 w 1722"/>
              <a:gd name="T63" fmla="*/ 1860 h 2340"/>
              <a:gd name="T64" fmla="*/ 782 w 1722"/>
              <a:gd name="T65" fmla="*/ 1860 h 2340"/>
              <a:gd name="T66" fmla="*/ 913 w 1722"/>
              <a:gd name="T67" fmla="*/ 1860 h 2340"/>
              <a:gd name="T68" fmla="*/ 913 w 1722"/>
              <a:gd name="T69" fmla="*/ 2278 h 2340"/>
              <a:gd name="T70" fmla="*/ 913 w 1722"/>
              <a:gd name="T71" fmla="*/ 2339 h 2340"/>
              <a:gd name="T72" fmla="*/ 974 w 1722"/>
              <a:gd name="T73" fmla="*/ 2339 h 2340"/>
              <a:gd name="T74" fmla="*/ 1391 w 1722"/>
              <a:gd name="T75" fmla="*/ 2339 h 2340"/>
              <a:gd name="T76" fmla="*/ 1443 w 1722"/>
              <a:gd name="T77" fmla="*/ 2339 h 2340"/>
              <a:gd name="T78" fmla="*/ 1443 w 1722"/>
              <a:gd name="T79" fmla="*/ 2278 h 2340"/>
              <a:gd name="T80" fmla="*/ 1443 w 1722"/>
              <a:gd name="T81" fmla="*/ 1860 h 2340"/>
              <a:gd name="T82" fmla="*/ 1660 w 1722"/>
              <a:gd name="T83" fmla="*/ 1860 h 2340"/>
              <a:gd name="T84" fmla="*/ 1721 w 1722"/>
              <a:gd name="T85" fmla="*/ 1860 h 2340"/>
              <a:gd name="T86" fmla="*/ 1721 w 1722"/>
              <a:gd name="T87" fmla="*/ 1799 h 2340"/>
              <a:gd name="T88" fmla="*/ 1721 w 1722"/>
              <a:gd name="T89" fmla="*/ 1417 h 2340"/>
              <a:gd name="T90" fmla="*/ 1721 w 1722"/>
              <a:gd name="T91" fmla="*/ 1356 h 2340"/>
              <a:gd name="T92" fmla="*/ 1660 w 1722"/>
              <a:gd name="T93" fmla="*/ 1356 h 2340"/>
              <a:gd name="T94" fmla="*/ 1443 w 1722"/>
              <a:gd name="T95" fmla="*/ 1356 h 2340"/>
              <a:gd name="T96" fmla="*/ 1443 w 1722"/>
              <a:gd name="T97" fmla="*/ 52 h 2340"/>
              <a:gd name="T98" fmla="*/ 1443 w 1722"/>
              <a:gd name="T99" fmla="*/ 0 h 2340"/>
              <a:gd name="T100" fmla="*/ 591 w 1722"/>
              <a:gd name="T101" fmla="*/ 1356 h 2340"/>
              <a:gd name="T102" fmla="*/ 826 w 1722"/>
              <a:gd name="T103" fmla="*/ 1043 h 2340"/>
              <a:gd name="T104" fmla="*/ 956 w 1722"/>
              <a:gd name="T105" fmla="*/ 860 h 2340"/>
              <a:gd name="T106" fmla="*/ 956 w 1722"/>
              <a:gd name="T107" fmla="*/ 1356 h 2340"/>
              <a:gd name="T108" fmla="*/ 782 w 1722"/>
              <a:gd name="T109" fmla="*/ 1356 h 2340"/>
              <a:gd name="T110" fmla="*/ 591 w 1722"/>
              <a:gd name="T111" fmla="*/ 1356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2" h="2340">
                <a:moveTo>
                  <a:pt x="1391" y="52"/>
                </a:moveTo>
                <a:lnTo>
                  <a:pt x="1391" y="1417"/>
                </a:lnTo>
                <a:lnTo>
                  <a:pt x="1660" y="1417"/>
                </a:lnTo>
                <a:lnTo>
                  <a:pt x="1660" y="1799"/>
                </a:lnTo>
                <a:lnTo>
                  <a:pt x="1391" y="1799"/>
                </a:lnTo>
                <a:lnTo>
                  <a:pt x="1391" y="2278"/>
                </a:lnTo>
                <a:lnTo>
                  <a:pt x="974" y="2278"/>
                </a:lnTo>
                <a:lnTo>
                  <a:pt x="974" y="1799"/>
                </a:lnTo>
                <a:lnTo>
                  <a:pt x="782" y="1799"/>
                </a:lnTo>
                <a:lnTo>
                  <a:pt x="61" y="1799"/>
                </a:lnTo>
                <a:lnTo>
                  <a:pt x="61" y="1417"/>
                </a:lnTo>
                <a:lnTo>
                  <a:pt x="782" y="469"/>
                </a:lnTo>
                <a:lnTo>
                  <a:pt x="1095" y="52"/>
                </a:lnTo>
                <a:lnTo>
                  <a:pt x="1391" y="52"/>
                </a:lnTo>
                <a:close/>
                <a:moveTo>
                  <a:pt x="478" y="1417"/>
                </a:moveTo>
                <a:lnTo>
                  <a:pt x="782" y="1417"/>
                </a:lnTo>
                <a:lnTo>
                  <a:pt x="1017" y="1417"/>
                </a:lnTo>
                <a:lnTo>
                  <a:pt x="1017" y="687"/>
                </a:lnTo>
                <a:lnTo>
                  <a:pt x="782" y="1008"/>
                </a:lnTo>
                <a:lnTo>
                  <a:pt x="478" y="1417"/>
                </a:lnTo>
                <a:close/>
                <a:moveTo>
                  <a:pt x="1443" y="0"/>
                </a:moveTo>
                <a:lnTo>
                  <a:pt x="1391" y="0"/>
                </a:lnTo>
                <a:lnTo>
                  <a:pt x="1095" y="0"/>
                </a:lnTo>
                <a:lnTo>
                  <a:pt x="1061" y="0"/>
                </a:lnTo>
                <a:lnTo>
                  <a:pt x="1043" y="17"/>
                </a:lnTo>
                <a:lnTo>
                  <a:pt x="730" y="434"/>
                </a:lnTo>
                <a:lnTo>
                  <a:pt x="17" y="1382"/>
                </a:lnTo>
                <a:lnTo>
                  <a:pt x="0" y="1400"/>
                </a:lnTo>
                <a:lnTo>
                  <a:pt x="0" y="1417"/>
                </a:lnTo>
                <a:lnTo>
                  <a:pt x="0" y="1799"/>
                </a:lnTo>
                <a:lnTo>
                  <a:pt x="0" y="1860"/>
                </a:lnTo>
                <a:lnTo>
                  <a:pt x="61" y="1860"/>
                </a:lnTo>
                <a:lnTo>
                  <a:pt x="782" y="1860"/>
                </a:lnTo>
                <a:lnTo>
                  <a:pt x="913" y="1860"/>
                </a:lnTo>
                <a:lnTo>
                  <a:pt x="913" y="2278"/>
                </a:lnTo>
                <a:lnTo>
                  <a:pt x="913" y="2339"/>
                </a:lnTo>
                <a:lnTo>
                  <a:pt x="974" y="2339"/>
                </a:lnTo>
                <a:lnTo>
                  <a:pt x="1391" y="2339"/>
                </a:lnTo>
                <a:lnTo>
                  <a:pt x="1443" y="2339"/>
                </a:lnTo>
                <a:lnTo>
                  <a:pt x="1443" y="2278"/>
                </a:lnTo>
                <a:lnTo>
                  <a:pt x="1443" y="1860"/>
                </a:lnTo>
                <a:lnTo>
                  <a:pt x="1660" y="1860"/>
                </a:lnTo>
                <a:lnTo>
                  <a:pt x="1721" y="1860"/>
                </a:lnTo>
                <a:lnTo>
                  <a:pt x="1721" y="1799"/>
                </a:lnTo>
                <a:lnTo>
                  <a:pt x="1721" y="1417"/>
                </a:lnTo>
                <a:lnTo>
                  <a:pt x="1721" y="1356"/>
                </a:lnTo>
                <a:lnTo>
                  <a:pt x="1660" y="1356"/>
                </a:lnTo>
                <a:lnTo>
                  <a:pt x="1443" y="1356"/>
                </a:lnTo>
                <a:lnTo>
                  <a:pt x="1443" y="52"/>
                </a:lnTo>
                <a:lnTo>
                  <a:pt x="1443" y="0"/>
                </a:lnTo>
                <a:close/>
                <a:moveTo>
                  <a:pt x="591" y="1356"/>
                </a:moveTo>
                <a:lnTo>
                  <a:pt x="826" y="1043"/>
                </a:lnTo>
                <a:lnTo>
                  <a:pt x="956" y="860"/>
                </a:lnTo>
                <a:lnTo>
                  <a:pt x="956" y="1356"/>
                </a:lnTo>
                <a:lnTo>
                  <a:pt x="782" y="1356"/>
                </a:lnTo>
                <a:lnTo>
                  <a:pt x="591" y="1356"/>
                </a:lnTo>
                <a:close/>
              </a:path>
            </a:pathLst>
          </a:custGeom>
          <a:solidFill>
            <a:schemeClr val="bg2"/>
          </a:solidFill>
          <a:ln>
            <a:noFill/>
          </a:ln>
          <a:effectLst/>
        </p:spPr>
        <p:txBody>
          <a:bodyPr wrap="none" anchor="ctr"/>
          <a:lstStyle/>
          <a:p>
            <a:endParaRPr lang="en-US" sz="900"/>
          </a:p>
        </p:txBody>
      </p:sp>
      <p:sp>
        <p:nvSpPr>
          <p:cNvPr id="441" name="Freeform 395"/>
          <p:cNvSpPr>
            <a:spLocks noChangeArrowheads="1"/>
          </p:cNvSpPr>
          <p:nvPr/>
        </p:nvSpPr>
        <p:spPr bwMode="auto">
          <a:xfrm>
            <a:off x="7720406" y="5694761"/>
            <a:ext cx="353939" cy="469734"/>
          </a:xfrm>
          <a:custGeom>
            <a:avLst/>
            <a:gdLst>
              <a:gd name="T0" fmla="*/ 678 w 714"/>
              <a:gd name="T1" fmla="*/ 444 h 949"/>
              <a:gd name="T2" fmla="*/ 678 w 714"/>
              <a:gd name="T3" fmla="*/ 444 h 949"/>
              <a:gd name="T4" fmla="*/ 652 w 714"/>
              <a:gd name="T5" fmla="*/ 444 h 949"/>
              <a:gd name="T6" fmla="*/ 652 w 714"/>
              <a:gd name="T7" fmla="*/ 304 h 949"/>
              <a:gd name="T8" fmla="*/ 357 w 714"/>
              <a:gd name="T9" fmla="*/ 0 h 949"/>
              <a:gd name="T10" fmla="*/ 61 w 714"/>
              <a:gd name="T11" fmla="*/ 304 h 949"/>
              <a:gd name="T12" fmla="*/ 61 w 714"/>
              <a:gd name="T13" fmla="*/ 444 h 949"/>
              <a:gd name="T14" fmla="*/ 44 w 714"/>
              <a:gd name="T15" fmla="*/ 444 h 949"/>
              <a:gd name="T16" fmla="*/ 0 w 714"/>
              <a:gd name="T17" fmla="*/ 487 h 949"/>
              <a:gd name="T18" fmla="*/ 0 w 714"/>
              <a:gd name="T19" fmla="*/ 904 h 949"/>
              <a:gd name="T20" fmla="*/ 44 w 714"/>
              <a:gd name="T21" fmla="*/ 948 h 949"/>
              <a:gd name="T22" fmla="*/ 678 w 714"/>
              <a:gd name="T23" fmla="*/ 948 h 949"/>
              <a:gd name="T24" fmla="*/ 713 w 714"/>
              <a:gd name="T25" fmla="*/ 904 h 949"/>
              <a:gd name="T26" fmla="*/ 713 w 714"/>
              <a:gd name="T27" fmla="*/ 487 h 949"/>
              <a:gd name="T28" fmla="*/ 678 w 714"/>
              <a:gd name="T29" fmla="*/ 444 h 949"/>
              <a:gd name="T30" fmla="*/ 122 w 714"/>
              <a:gd name="T31" fmla="*/ 304 h 949"/>
              <a:gd name="T32" fmla="*/ 122 w 714"/>
              <a:gd name="T33" fmla="*/ 304 h 949"/>
              <a:gd name="T34" fmla="*/ 357 w 714"/>
              <a:gd name="T35" fmla="*/ 61 h 949"/>
              <a:gd name="T36" fmla="*/ 592 w 714"/>
              <a:gd name="T37" fmla="*/ 304 h 949"/>
              <a:gd name="T38" fmla="*/ 592 w 714"/>
              <a:gd name="T39" fmla="*/ 444 h 949"/>
              <a:gd name="T40" fmla="*/ 122 w 714"/>
              <a:gd name="T41" fmla="*/ 444 h 949"/>
              <a:gd name="T42" fmla="*/ 122 w 714"/>
              <a:gd name="T43" fmla="*/ 304 h 949"/>
              <a:gd name="T44" fmla="*/ 652 w 714"/>
              <a:gd name="T45" fmla="*/ 887 h 949"/>
              <a:gd name="T46" fmla="*/ 652 w 714"/>
              <a:gd name="T47" fmla="*/ 887 h 949"/>
              <a:gd name="T48" fmla="*/ 61 w 714"/>
              <a:gd name="T49" fmla="*/ 887 h 949"/>
              <a:gd name="T50" fmla="*/ 61 w 714"/>
              <a:gd name="T51" fmla="*/ 504 h 949"/>
              <a:gd name="T52" fmla="*/ 652 w 714"/>
              <a:gd name="T53" fmla="*/ 504 h 949"/>
              <a:gd name="T54" fmla="*/ 652 w 714"/>
              <a:gd name="T55" fmla="*/ 8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949">
                <a:moveTo>
                  <a:pt x="678" y="444"/>
                </a:moveTo>
                <a:lnTo>
                  <a:pt x="678" y="444"/>
                </a:lnTo>
                <a:cubicBezTo>
                  <a:pt x="652" y="444"/>
                  <a:pt x="652" y="444"/>
                  <a:pt x="652" y="444"/>
                </a:cubicBezTo>
                <a:cubicBezTo>
                  <a:pt x="652" y="304"/>
                  <a:pt x="652" y="304"/>
                  <a:pt x="652" y="304"/>
                </a:cubicBezTo>
                <a:cubicBezTo>
                  <a:pt x="652" y="139"/>
                  <a:pt x="522" y="0"/>
                  <a:pt x="357" y="0"/>
                </a:cubicBezTo>
                <a:cubicBezTo>
                  <a:pt x="191" y="0"/>
                  <a:pt x="61" y="139"/>
                  <a:pt x="61" y="304"/>
                </a:cubicBezTo>
                <a:cubicBezTo>
                  <a:pt x="61" y="444"/>
                  <a:pt x="61" y="444"/>
                  <a:pt x="61" y="444"/>
                </a:cubicBezTo>
                <a:cubicBezTo>
                  <a:pt x="44" y="444"/>
                  <a:pt x="44" y="444"/>
                  <a:pt x="44" y="444"/>
                </a:cubicBezTo>
                <a:cubicBezTo>
                  <a:pt x="18" y="444"/>
                  <a:pt x="0" y="461"/>
                  <a:pt x="0" y="487"/>
                </a:cubicBezTo>
                <a:cubicBezTo>
                  <a:pt x="0" y="904"/>
                  <a:pt x="0" y="904"/>
                  <a:pt x="0" y="904"/>
                </a:cubicBezTo>
                <a:cubicBezTo>
                  <a:pt x="0" y="930"/>
                  <a:pt x="18" y="948"/>
                  <a:pt x="44" y="948"/>
                </a:cubicBezTo>
                <a:cubicBezTo>
                  <a:pt x="678" y="948"/>
                  <a:pt x="678" y="948"/>
                  <a:pt x="678" y="948"/>
                </a:cubicBezTo>
                <a:cubicBezTo>
                  <a:pt x="696" y="948"/>
                  <a:pt x="713" y="930"/>
                  <a:pt x="713" y="904"/>
                </a:cubicBezTo>
                <a:cubicBezTo>
                  <a:pt x="713" y="487"/>
                  <a:pt x="713" y="487"/>
                  <a:pt x="713" y="487"/>
                </a:cubicBezTo>
                <a:cubicBezTo>
                  <a:pt x="713" y="461"/>
                  <a:pt x="696" y="444"/>
                  <a:pt x="678" y="444"/>
                </a:cubicBezTo>
                <a:close/>
                <a:moveTo>
                  <a:pt x="122" y="304"/>
                </a:moveTo>
                <a:lnTo>
                  <a:pt x="122" y="304"/>
                </a:lnTo>
                <a:cubicBezTo>
                  <a:pt x="122" y="174"/>
                  <a:pt x="226" y="61"/>
                  <a:pt x="357" y="61"/>
                </a:cubicBezTo>
                <a:cubicBezTo>
                  <a:pt x="487" y="61"/>
                  <a:pt x="592" y="174"/>
                  <a:pt x="592" y="304"/>
                </a:cubicBezTo>
                <a:cubicBezTo>
                  <a:pt x="592" y="444"/>
                  <a:pt x="592" y="444"/>
                  <a:pt x="592" y="444"/>
                </a:cubicBezTo>
                <a:cubicBezTo>
                  <a:pt x="122" y="444"/>
                  <a:pt x="122" y="444"/>
                  <a:pt x="122" y="444"/>
                </a:cubicBezTo>
                <a:lnTo>
                  <a:pt x="122" y="304"/>
                </a:lnTo>
                <a:close/>
                <a:moveTo>
                  <a:pt x="652" y="887"/>
                </a:moveTo>
                <a:lnTo>
                  <a:pt x="652" y="887"/>
                </a:lnTo>
                <a:cubicBezTo>
                  <a:pt x="61" y="887"/>
                  <a:pt x="61" y="887"/>
                  <a:pt x="61" y="887"/>
                </a:cubicBezTo>
                <a:cubicBezTo>
                  <a:pt x="61" y="504"/>
                  <a:pt x="61" y="504"/>
                  <a:pt x="61" y="504"/>
                </a:cubicBezTo>
                <a:cubicBezTo>
                  <a:pt x="652" y="504"/>
                  <a:pt x="652" y="504"/>
                  <a:pt x="652" y="504"/>
                </a:cubicBezTo>
                <a:lnTo>
                  <a:pt x="652" y="887"/>
                </a:lnTo>
                <a:close/>
              </a:path>
            </a:pathLst>
          </a:custGeom>
          <a:solidFill>
            <a:schemeClr val="bg1"/>
          </a:solidFill>
          <a:ln>
            <a:noFill/>
          </a:ln>
          <a:effectLst/>
        </p:spPr>
        <p:txBody>
          <a:bodyPr wrap="none" anchor="ctr"/>
          <a:lstStyle/>
          <a:p>
            <a:endParaRPr lang="en-US" sz="900"/>
          </a:p>
        </p:txBody>
      </p:sp>
      <p:sp>
        <p:nvSpPr>
          <p:cNvPr id="442" name="Freeform 396"/>
          <p:cNvSpPr>
            <a:spLocks noChangeArrowheads="1"/>
          </p:cNvSpPr>
          <p:nvPr/>
        </p:nvSpPr>
        <p:spPr bwMode="auto">
          <a:xfrm>
            <a:off x="7969475" y="5996265"/>
            <a:ext cx="30588" cy="85207"/>
          </a:xfrm>
          <a:custGeom>
            <a:avLst/>
            <a:gdLst>
              <a:gd name="T0" fmla="*/ 35 w 62"/>
              <a:gd name="T1" fmla="*/ 173 h 174"/>
              <a:gd name="T2" fmla="*/ 35 w 62"/>
              <a:gd name="T3" fmla="*/ 173 h 174"/>
              <a:gd name="T4" fmla="*/ 61 w 62"/>
              <a:gd name="T5" fmla="*/ 139 h 174"/>
              <a:gd name="T6" fmla="*/ 61 w 62"/>
              <a:gd name="T7" fmla="*/ 34 h 174"/>
              <a:gd name="T8" fmla="*/ 35 w 62"/>
              <a:gd name="T9" fmla="*/ 0 h 174"/>
              <a:gd name="T10" fmla="*/ 0 w 62"/>
              <a:gd name="T11" fmla="*/ 34 h 174"/>
              <a:gd name="T12" fmla="*/ 0 w 62"/>
              <a:gd name="T13" fmla="*/ 139 h 174"/>
              <a:gd name="T14" fmla="*/ 35 w 62"/>
              <a:gd name="T15" fmla="*/ 17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74">
                <a:moveTo>
                  <a:pt x="35" y="173"/>
                </a:moveTo>
                <a:lnTo>
                  <a:pt x="35" y="173"/>
                </a:lnTo>
                <a:cubicBezTo>
                  <a:pt x="53" y="173"/>
                  <a:pt x="61" y="156"/>
                  <a:pt x="61" y="139"/>
                </a:cubicBezTo>
                <a:cubicBezTo>
                  <a:pt x="61" y="34"/>
                  <a:pt x="61" y="34"/>
                  <a:pt x="61" y="34"/>
                </a:cubicBezTo>
                <a:cubicBezTo>
                  <a:pt x="61" y="17"/>
                  <a:pt x="53" y="0"/>
                  <a:pt x="35" y="0"/>
                </a:cubicBezTo>
                <a:cubicBezTo>
                  <a:pt x="18" y="0"/>
                  <a:pt x="0" y="17"/>
                  <a:pt x="0" y="34"/>
                </a:cubicBezTo>
                <a:cubicBezTo>
                  <a:pt x="0" y="139"/>
                  <a:pt x="0" y="139"/>
                  <a:pt x="0" y="139"/>
                </a:cubicBezTo>
                <a:cubicBezTo>
                  <a:pt x="0" y="156"/>
                  <a:pt x="18" y="173"/>
                  <a:pt x="35" y="173"/>
                </a:cubicBezTo>
              </a:path>
            </a:pathLst>
          </a:custGeom>
          <a:solidFill>
            <a:schemeClr val="bg1"/>
          </a:solidFill>
          <a:ln>
            <a:noFill/>
          </a:ln>
          <a:effectLst/>
        </p:spPr>
        <p:txBody>
          <a:bodyPr wrap="none" anchor="ctr"/>
          <a:lstStyle/>
          <a:p>
            <a:endParaRPr lang="en-US" sz="900"/>
          </a:p>
        </p:txBody>
      </p:sp>
      <p:sp>
        <p:nvSpPr>
          <p:cNvPr id="444" name="CuadroTexto 443"/>
          <p:cNvSpPr txBox="1"/>
          <p:nvPr/>
        </p:nvSpPr>
        <p:spPr>
          <a:xfrm>
            <a:off x="6858947" y="451632"/>
            <a:ext cx="987984" cy="400110"/>
          </a:xfrm>
          <a:prstGeom prst="rect">
            <a:avLst/>
          </a:prstGeom>
          <a:noFill/>
        </p:spPr>
        <p:txBody>
          <a:bodyPr wrap="square" rtlCol="0">
            <a:spAutoFit/>
          </a:bodyPr>
          <a:lstStyle/>
          <a:p>
            <a:r>
              <a:rPr lang="en-US" sz="2000" b="1">
                <a:solidFill>
                  <a:schemeClr val="bg1"/>
                </a:solidFill>
                <a:ea typeface="Lato" charset="0"/>
                <a:cs typeface="Lato" charset="0"/>
              </a:rPr>
              <a:t>DATA</a:t>
            </a:r>
          </a:p>
        </p:txBody>
      </p:sp>
      <p:sp>
        <p:nvSpPr>
          <p:cNvPr id="445" name="Rectángulo 444"/>
          <p:cNvSpPr/>
          <p:nvPr/>
        </p:nvSpPr>
        <p:spPr>
          <a:xfrm>
            <a:off x="8612332" y="4185104"/>
            <a:ext cx="3318882" cy="954107"/>
          </a:xfrm>
          <a:prstGeom prst="rect">
            <a:avLst/>
          </a:prstGeom>
        </p:spPr>
        <p:txBody>
          <a:bodyPr wrap="square">
            <a:spAutoFit/>
          </a:bodyPr>
          <a:lstStyle/>
          <a:p>
            <a:r>
              <a:rPr lang="en-US" sz="1400" b="0" i="0">
                <a:solidFill>
                  <a:schemeClr val="bg1"/>
                </a:solidFill>
                <a:effectLst/>
                <a:latin typeface="Verdana" panose="020B0604030504040204" pitchFamily="34" charset="0"/>
              </a:rPr>
              <a:t>Content is a great way to keep  the conversation going, encourage repeat purchases/convince a wavering customer to return </a:t>
            </a:r>
            <a:endParaRPr lang="en-US" sz="1400" b="1">
              <a:solidFill>
                <a:schemeClr val="bg1"/>
              </a:solidFill>
              <a:ea typeface="Lato" charset="0"/>
              <a:cs typeface="Lato" charset="0"/>
            </a:endParaRPr>
          </a:p>
        </p:txBody>
      </p:sp>
      <p:sp>
        <p:nvSpPr>
          <p:cNvPr id="446" name="CuadroTexto 445"/>
          <p:cNvSpPr txBox="1"/>
          <p:nvPr/>
        </p:nvSpPr>
        <p:spPr>
          <a:xfrm>
            <a:off x="7165819" y="1687062"/>
            <a:ext cx="1410898" cy="584775"/>
          </a:xfrm>
          <a:prstGeom prst="rect">
            <a:avLst/>
          </a:prstGeom>
          <a:noFill/>
        </p:spPr>
        <p:txBody>
          <a:bodyPr wrap="square" rtlCol="0">
            <a:spAutoFit/>
          </a:bodyPr>
          <a:lstStyle/>
          <a:p>
            <a:r>
              <a:rPr lang="en-US" sz="1600" b="1">
                <a:solidFill>
                  <a:schemeClr val="bg1"/>
                </a:solidFill>
                <a:ea typeface="Lato" charset="0"/>
                <a:cs typeface="Lato" charset="0"/>
              </a:rPr>
              <a:t>EMOTIVE ENGAGEMENT</a:t>
            </a:r>
          </a:p>
        </p:txBody>
      </p:sp>
      <p:sp>
        <p:nvSpPr>
          <p:cNvPr id="448" name="CuadroTexto 447"/>
          <p:cNvSpPr txBox="1"/>
          <p:nvPr/>
        </p:nvSpPr>
        <p:spPr>
          <a:xfrm>
            <a:off x="7117399" y="2920221"/>
            <a:ext cx="1442633" cy="584775"/>
          </a:xfrm>
          <a:prstGeom prst="rect">
            <a:avLst/>
          </a:prstGeom>
          <a:noFill/>
        </p:spPr>
        <p:txBody>
          <a:bodyPr wrap="square" rtlCol="0">
            <a:spAutoFit/>
          </a:bodyPr>
          <a:lstStyle/>
          <a:p>
            <a:r>
              <a:rPr lang="en-US" sz="1600" b="1">
                <a:solidFill>
                  <a:schemeClr val="bg1"/>
                </a:solidFill>
                <a:ea typeface="Lato" charset="0"/>
                <a:cs typeface="Lato" charset="0"/>
              </a:rPr>
              <a:t>BE MEMORABLE</a:t>
            </a:r>
          </a:p>
        </p:txBody>
      </p:sp>
      <p:sp>
        <p:nvSpPr>
          <p:cNvPr id="450" name="CuadroTexto 449"/>
          <p:cNvSpPr txBox="1"/>
          <p:nvPr/>
        </p:nvSpPr>
        <p:spPr>
          <a:xfrm>
            <a:off x="7096709" y="4143698"/>
            <a:ext cx="1435287" cy="584775"/>
          </a:xfrm>
          <a:prstGeom prst="rect">
            <a:avLst/>
          </a:prstGeom>
          <a:noFill/>
        </p:spPr>
        <p:txBody>
          <a:bodyPr wrap="square" rtlCol="0">
            <a:spAutoFit/>
          </a:bodyPr>
          <a:lstStyle/>
          <a:p>
            <a:r>
              <a:rPr lang="en-US" sz="1600" b="1">
                <a:solidFill>
                  <a:schemeClr val="bg1"/>
                </a:solidFill>
                <a:ea typeface="Lato" charset="0"/>
                <a:cs typeface="Lato" charset="0"/>
              </a:rPr>
              <a:t>PROLONG THE RELATIONSHIP</a:t>
            </a:r>
          </a:p>
        </p:txBody>
      </p:sp>
      <p:sp>
        <p:nvSpPr>
          <p:cNvPr id="452" name="CuadroTexto 451"/>
          <p:cNvSpPr txBox="1"/>
          <p:nvPr/>
        </p:nvSpPr>
        <p:spPr>
          <a:xfrm>
            <a:off x="8926286" y="5610068"/>
            <a:ext cx="987984" cy="584775"/>
          </a:xfrm>
          <a:prstGeom prst="rect">
            <a:avLst/>
          </a:prstGeom>
          <a:noFill/>
        </p:spPr>
        <p:txBody>
          <a:bodyPr wrap="square" rtlCol="0">
            <a:spAutoFit/>
          </a:bodyPr>
          <a:lstStyle/>
          <a:p>
            <a:r>
              <a:rPr lang="en-US" sz="1600" b="1">
                <a:solidFill>
                  <a:schemeClr val="bg1"/>
                </a:solidFill>
                <a:latin typeface="Lato" charset="0"/>
                <a:ea typeface="Lato" charset="0"/>
                <a:cs typeface="Lato" charset="0"/>
              </a:rPr>
              <a:t>Your Title</a:t>
            </a:r>
          </a:p>
        </p:txBody>
      </p:sp>
      <p:sp>
        <p:nvSpPr>
          <p:cNvPr id="453" name="Rectángulo 452"/>
          <p:cNvSpPr/>
          <p:nvPr/>
        </p:nvSpPr>
        <p:spPr>
          <a:xfrm>
            <a:off x="8915811" y="5873723"/>
            <a:ext cx="1546846" cy="646331"/>
          </a:xfrm>
          <a:prstGeom prst="rect">
            <a:avLst/>
          </a:prstGeom>
        </p:spPr>
        <p:txBody>
          <a:bodyPr wrap="square">
            <a:spAutoFit/>
          </a:bodyPr>
          <a:lstStyle/>
          <a:p>
            <a:r>
              <a:rPr lang="en-US" sz="1200">
                <a:solidFill>
                  <a:schemeClr val="bg1"/>
                </a:solidFill>
                <a:latin typeface="Lato" charset="0"/>
                <a:ea typeface="Lato" charset="0"/>
                <a:cs typeface="Lato" charset="0"/>
              </a:rPr>
              <a:t>Refers to a good or </a:t>
            </a:r>
          </a:p>
          <a:p>
            <a:r>
              <a:rPr lang="en-US" sz="1200">
                <a:solidFill>
                  <a:schemeClr val="bg1"/>
                </a:solidFill>
                <a:latin typeface="Lato" charset="0"/>
                <a:ea typeface="Lato" charset="0"/>
                <a:cs typeface="Lato" charset="0"/>
              </a:rPr>
              <a:t>service being offered</a:t>
            </a:r>
          </a:p>
        </p:txBody>
      </p:sp>
      <p:sp>
        <p:nvSpPr>
          <p:cNvPr id="454" name="CuadroTexto 453"/>
          <p:cNvSpPr txBox="1"/>
          <p:nvPr/>
        </p:nvSpPr>
        <p:spPr>
          <a:xfrm>
            <a:off x="1607086" y="1903430"/>
            <a:ext cx="2986715" cy="1169551"/>
          </a:xfrm>
          <a:prstGeom prst="rect">
            <a:avLst/>
          </a:prstGeom>
          <a:noFill/>
        </p:spPr>
        <p:txBody>
          <a:bodyPr wrap="none" rtlCol="0">
            <a:spAutoFit/>
          </a:bodyPr>
          <a:lstStyle/>
          <a:p>
            <a:r>
              <a:rPr lang="en-US" sz="3500" b="1">
                <a:solidFill>
                  <a:schemeClr val="tx2"/>
                </a:solidFill>
                <a:latin typeface="Lato Heavy" charset="0"/>
                <a:ea typeface="Lato Heavy" charset="0"/>
                <a:cs typeface="Lato Heavy" charset="0"/>
              </a:rPr>
              <a:t>Project</a:t>
            </a:r>
          </a:p>
          <a:p>
            <a:r>
              <a:rPr lang="en-US" sz="3500" b="1">
                <a:solidFill>
                  <a:schemeClr val="tx2"/>
                </a:solidFill>
                <a:latin typeface="Lato Heavy" charset="0"/>
                <a:ea typeface="Lato Heavy" charset="0"/>
                <a:cs typeface="Lato Heavy" charset="0"/>
              </a:rPr>
              <a:t>Management</a:t>
            </a:r>
          </a:p>
        </p:txBody>
      </p:sp>
      <p:sp>
        <p:nvSpPr>
          <p:cNvPr id="455" name="CuadroTexto 454"/>
          <p:cNvSpPr txBox="1"/>
          <p:nvPr/>
        </p:nvSpPr>
        <p:spPr>
          <a:xfrm>
            <a:off x="335571" y="2120873"/>
            <a:ext cx="5418458" cy="4524315"/>
          </a:xfrm>
          <a:prstGeom prst="rect">
            <a:avLst/>
          </a:prstGeom>
          <a:noFill/>
        </p:spPr>
        <p:txBody>
          <a:bodyPr wrap="square" rtlCol="0">
            <a:spAutoFit/>
          </a:bodyPr>
          <a:lstStyle/>
          <a:p>
            <a:r>
              <a:rPr lang="en-US" sz="2400" b="0" i="0">
                <a:solidFill>
                  <a:srgbClr val="000000"/>
                </a:solidFill>
                <a:effectLst/>
              </a:rPr>
              <a:t>There must be </a:t>
            </a:r>
            <a:r>
              <a:rPr lang="en-US" sz="2400" b="1" i="0">
                <a:solidFill>
                  <a:srgbClr val="000000"/>
                </a:solidFill>
                <a:effectLst/>
              </a:rPr>
              <a:t>consistency</a:t>
            </a:r>
            <a:r>
              <a:rPr lang="en-US" sz="2400" b="0" i="0">
                <a:solidFill>
                  <a:srgbClr val="000000"/>
                </a:solidFill>
                <a:effectLst/>
              </a:rPr>
              <a:t> and a </a:t>
            </a:r>
            <a:r>
              <a:rPr lang="en-US" sz="2400" b="1" i="0">
                <a:solidFill>
                  <a:srgbClr val="000000"/>
                </a:solidFill>
                <a:effectLst/>
              </a:rPr>
              <a:t>brand message </a:t>
            </a:r>
            <a:r>
              <a:rPr lang="en-US" sz="2400" b="0" i="0">
                <a:solidFill>
                  <a:srgbClr val="000000"/>
                </a:solidFill>
                <a:effectLst/>
              </a:rPr>
              <a:t>running throughout so that no matter how a customer chooses to interact with a brand, the experience throughout the customer journey is the same.</a:t>
            </a:r>
          </a:p>
          <a:p>
            <a:endParaRPr lang="en-US" sz="2400">
              <a:solidFill>
                <a:srgbClr val="000000"/>
              </a:solidFill>
              <a:ea typeface="Lato Light" charset="0"/>
              <a:cs typeface="Lato Light" charset="0"/>
            </a:endParaRPr>
          </a:p>
          <a:p>
            <a:r>
              <a:rPr lang="en-US" sz="2400" b="1">
                <a:solidFill>
                  <a:srgbClr val="000000"/>
                </a:solidFill>
                <a:highlight>
                  <a:srgbClr val="FED100"/>
                </a:highlight>
                <a:ea typeface="Lato Light" charset="0"/>
                <a:cs typeface="Lato Light" charset="0"/>
              </a:rPr>
              <a:t>REFLECT</a:t>
            </a:r>
          </a:p>
          <a:p>
            <a:r>
              <a:rPr lang="en-US" sz="2400">
                <a:solidFill>
                  <a:srgbClr val="000000"/>
                </a:solidFill>
                <a:ea typeface="Lato Light" charset="0"/>
                <a:cs typeface="Lato Light" charset="0"/>
              </a:rPr>
              <a:t>Does your brand respond to all four elements?  If not,  how can you adjust your brand creation to enhance the consumer experience?</a:t>
            </a:r>
          </a:p>
        </p:txBody>
      </p:sp>
      <p:sp>
        <p:nvSpPr>
          <p:cNvPr id="45" name="Rectángulo 444">
            <a:extLst>
              <a:ext uri="{FF2B5EF4-FFF2-40B4-BE49-F238E27FC236}">
                <a16:creationId xmlns:a16="http://schemas.microsoft.com/office/drawing/2014/main" id="{14672593-B61A-4ED4-9C01-4ECA83421634}"/>
              </a:ext>
            </a:extLst>
          </p:cNvPr>
          <p:cNvSpPr/>
          <p:nvPr/>
        </p:nvSpPr>
        <p:spPr>
          <a:xfrm>
            <a:off x="8609695" y="477701"/>
            <a:ext cx="3321519" cy="954107"/>
          </a:xfrm>
          <a:prstGeom prst="rect">
            <a:avLst/>
          </a:prstGeom>
        </p:spPr>
        <p:txBody>
          <a:bodyPr wrap="square">
            <a:spAutoFit/>
          </a:bodyPr>
          <a:lstStyle/>
          <a:p>
            <a:r>
              <a:rPr lang="en-US" sz="1400" i="0">
                <a:solidFill>
                  <a:schemeClr val="bg1"/>
                </a:solidFill>
                <a:effectLst/>
                <a:latin typeface="Verdana" panose="020B0604030504040204" pitchFamily="34" charset="0"/>
                <a:ea typeface="Verdana" panose="020B0604030504040204" pitchFamily="34" charset="0"/>
              </a:rPr>
              <a:t>With customers demanding </a:t>
            </a:r>
            <a:r>
              <a:rPr lang="en-US" sz="1400" i="0" err="1">
                <a:solidFill>
                  <a:schemeClr val="bg1"/>
                </a:solidFill>
                <a:effectLst/>
                <a:latin typeface="Verdana" panose="020B0604030504040204" pitchFamily="34" charset="0"/>
                <a:ea typeface="Verdana" panose="020B0604030504040204" pitchFamily="34" charset="0"/>
              </a:rPr>
              <a:t>personalised</a:t>
            </a:r>
            <a:r>
              <a:rPr lang="en-US" sz="1400" i="0">
                <a:solidFill>
                  <a:schemeClr val="bg1"/>
                </a:solidFill>
                <a:effectLst/>
                <a:latin typeface="Verdana" panose="020B0604030504040204" pitchFamily="34" charset="0"/>
                <a:ea typeface="Verdana" panose="020B0604030504040204" pitchFamily="34" charset="0"/>
              </a:rPr>
              <a:t>, targeted engagement, brands must draw on data to pull out key insights</a:t>
            </a:r>
            <a:endParaRPr lang="en-US" sz="1400">
              <a:solidFill>
                <a:schemeClr val="bg1"/>
              </a:solidFill>
              <a:latin typeface="Verdana" panose="020B0604030504040204" pitchFamily="34" charset="0"/>
              <a:ea typeface="Verdana" panose="020B0604030504040204" pitchFamily="34" charset="0"/>
              <a:cs typeface="Lato" charset="0"/>
            </a:endParaRPr>
          </a:p>
        </p:txBody>
      </p:sp>
      <p:sp>
        <p:nvSpPr>
          <p:cNvPr id="46" name="Rectángulo 444">
            <a:extLst>
              <a:ext uri="{FF2B5EF4-FFF2-40B4-BE49-F238E27FC236}">
                <a16:creationId xmlns:a16="http://schemas.microsoft.com/office/drawing/2014/main" id="{3DC7ABDB-2CC5-6753-A0DD-FE8EC406565D}"/>
              </a:ext>
            </a:extLst>
          </p:cNvPr>
          <p:cNvSpPr/>
          <p:nvPr/>
        </p:nvSpPr>
        <p:spPr>
          <a:xfrm>
            <a:off x="8575556" y="2920221"/>
            <a:ext cx="3324433" cy="954107"/>
          </a:xfrm>
          <a:prstGeom prst="rect">
            <a:avLst/>
          </a:prstGeom>
        </p:spPr>
        <p:txBody>
          <a:bodyPr wrap="square">
            <a:spAutoFit/>
          </a:bodyPr>
          <a:lstStyle/>
          <a:p>
            <a:r>
              <a:rPr lang="en-US" sz="1400" i="0">
                <a:solidFill>
                  <a:schemeClr val="bg1"/>
                </a:solidFill>
                <a:effectLst/>
                <a:latin typeface="Verdana" panose="020B0604030504040204" pitchFamily="34" charset="0"/>
                <a:ea typeface="Verdana" panose="020B0604030504040204" pitchFamily="34" charset="0"/>
              </a:rPr>
              <a:t>Content that delights, excites and is relevant </a:t>
            </a:r>
            <a:r>
              <a:rPr lang="en-US" sz="1400">
                <a:solidFill>
                  <a:schemeClr val="bg1"/>
                </a:solidFill>
                <a:latin typeface="Verdana" panose="020B0604030504040204" pitchFamily="34" charset="0"/>
                <a:ea typeface="Verdana" panose="020B0604030504040204" pitchFamily="34" charset="0"/>
              </a:rPr>
              <a:t>&amp; </a:t>
            </a:r>
            <a:r>
              <a:rPr lang="en-US" sz="1400" i="0">
                <a:solidFill>
                  <a:schemeClr val="bg1"/>
                </a:solidFill>
                <a:effectLst/>
                <a:latin typeface="Verdana" panose="020B0604030504040204" pitchFamily="34" charset="0"/>
                <a:ea typeface="Verdana" panose="020B0604030504040204" pitchFamily="34" charset="0"/>
              </a:rPr>
              <a:t>applicable to the customer at a specific moment in time should always be the aim</a:t>
            </a:r>
            <a:endParaRPr lang="en-US" sz="1400">
              <a:solidFill>
                <a:schemeClr val="bg1"/>
              </a:solidFill>
              <a:latin typeface="Verdana" panose="020B0604030504040204" pitchFamily="34" charset="0"/>
              <a:ea typeface="Verdana" panose="020B0604030504040204" pitchFamily="34" charset="0"/>
              <a:cs typeface="Lato" charset="0"/>
            </a:endParaRPr>
          </a:p>
        </p:txBody>
      </p:sp>
      <p:sp>
        <p:nvSpPr>
          <p:cNvPr id="47" name="Rectángulo 444">
            <a:extLst>
              <a:ext uri="{FF2B5EF4-FFF2-40B4-BE49-F238E27FC236}">
                <a16:creationId xmlns:a16="http://schemas.microsoft.com/office/drawing/2014/main" id="{B1DD3EFF-DBD4-8561-9062-DAF5909220F2}"/>
              </a:ext>
            </a:extLst>
          </p:cNvPr>
          <p:cNvSpPr/>
          <p:nvPr/>
        </p:nvSpPr>
        <p:spPr>
          <a:xfrm>
            <a:off x="8612332" y="1717272"/>
            <a:ext cx="2856542" cy="954107"/>
          </a:xfrm>
          <a:prstGeom prst="rect">
            <a:avLst/>
          </a:prstGeom>
        </p:spPr>
        <p:txBody>
          <a:bodyPr wrap="square">
            <a:spAutoFit/>
          </a:bodyPr>
          <a:lstStyle/>
          <a:p>
            <a:r>
              <a:rPr lang="en-US" sz="1400" i="0">
                <a:solidFill>
                  <a:schemeClr val="bg1"/>
                </a:solidFill>
                <a:effectLst/>
                <a:latin typeface="Verdana" panose="020B0604030504040204" pitchFamily="34" charset="0"/>
                <a:ea typeface="Verdana" panose="020B0604030504040204" pitchFamily="34" charset="0"/>
              </a:rPr>
              <a:t>Achieving </a:t>
            </a:r>
            <a:r>
              <a:rPr lang="en-US" sz="1400">
                <a:solidFill>
                  <a:schemeClr val="bg1"/>
                </a:solidFill>
                <a:latin typeface="Verdana" panose="020B0604030504040204" pitchFamily="34" charset="0"/>
                <a:ea typeface="Verdana" panose="020B0604030504040204" pitchFamily="34" charset="0"/>
              </a:rPr>
              <a:t>an </a:t>
            </a:r>
            <a:r>
              <a:rPr lang="en-US" sz="1400" i="0">
                <a:solidFill>
                  <a:schemeClr val="bg1"/>
                </a:solidFill>
                <a:effectLst/>
                <a:latin typeface="Verdana" panose="020B0604030504040204" pitchFamily="34" charset="0"/>
                <a:ea typeface="Verdana" panose="020B0604030504040204" pitchFamily="34" charset="0"/>
              </a:rPr>
              <a:t>emotive reaction  is  crucial if senior consumers are going to allow a brand into their world</a:t>
            </a:r>
            <a:endParaRPr lang="en-US" sz="1400">
              <a:solidFill>
                <a:schemeClr val="bg1"/>
              </a:solidFill>
              <a:latin typeface="Verdana" panose="020B0604030504040204" pitchFamily="34" charset="0"/>
              <a:ea typeface="Verdana" panose="020B0604030504040204" pitchFamily="34" charset="0"/>
              <a:cs typeface="Lato" charset="0"/>
            </a:endParaRPr>
          </a:p>
        </p:txBody>
      </p:sp>
      <p:sp>
        <p:nvSpPr>
          <p:cNvPr id="49" name="Text Placeholder 2">
            <a:extLst>
              <a:ext uri="{FF2B5EF4-FFF2-40B4-BE49-F238E27FC236}">
                <a16:creationId xmlns:a16="http://schemas.microsoft.com/office/drawing/2014/main" id="{6310E342-3136-677C-690E-0D08F92857E1}"/>
              </a:ext>
            </a:extLst>
          </p:cNvPr>
          <p:cNvSpPr txBox="1">
            <a:spLocks/>
          </p:cNvSpPr>
          <p:nvPr/>
        </p:nvSpPr>
        <p:spPr>
          <a:xfrm>
            <a:off x="48941" y="271675"/>
            <a:ext cx="6098306" cy="1160133"/>
          </a:xfrm>
          <a:prstGeom prst="rect">
            <a:avLst/>
          </a:prstGeom>
          <a:solidFill>
            <a:srgbClr val="FFD100"/>
          </a:solidFill>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rgbClr val="212121"/>
                </a:solidFill>
              </a:rPr>
              <a:t> </a:t>
            </a:r>
          </a:p>
          <a:p>
            <a:pPr marL="0" indent="0">
              <a:buNone/>
            </a:pPr>
            <a:r>
              <a:rPr lang="en-US" sz="3600">
                <a:solidFill>
                  <a:srgbClr val="212121"/>
                </a:solidFill>
              </a:rPr>
              <a:t>The 4 Key Elements Required in your Story Creation…</a:t>
            </a:r>
          </a:p>
          <a:p>
            <a:pPr marL="0" indent="0">
              <a:buNone/>
            </a:pPr>
            <a:endParaRPr lang="en-IE" sz="3600"/>
          </a:p>
        </p:txBody>
      </p:sp>
      <p:sp>
        <p:nvSpPr>
          <p:cNvPr id="2" name="TextBox 1">
            <a:extLst>
              <a:ext uri="{FF2B5EF4-FFF2-40B4-BE49-F238E27FC236}">
                <a16:creationId xmlns:a16="http://schemas.microsoft.com/office/drawing/2014/main" id="{93BABC05-54C2-EBDA-91B5-4F1ED53B40D6}"/>
              </a:ext>
            </a:extLst>
          </p:cNvPr>
          <p:cNvSpPr txBox="1"/>
          <p:nvPr/>
        </p:nvSpPr>
        <p:spPr>
          <a:xfrm>
            <a:off x="10915176" y="6189294"/>
            <a:ext cx="1642648" cy="369332"/>
          </a:xfrm>
          <a:prstGeom prst="rect">
            <a:avLst/>
          </a:prstGeom>
          <a:noFill/>
        </p:spPr>
        <p:txBody>
          <a:bodyPr wrap="square" rtlCol="0">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r>
              <a:rPr lang="en-IE"/>
              <a:t> </a:t>
            </a:r>
          </a:p>
        </p:txBody>
      </p:sp>
    </p:spTree>
    <p:extLst>
      <p:ext uri="{BB962C8B-B14F-4D97-AF65-F5344CB8AC3E}">
        <p14:creationId xmlns:p14="http://schemas.microsoft.com/office/powerpoint/2010/main" val="20119869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ED186F-F9CE-BC2F-E502-AA49A8F6FEAA}"/>
              </a:ext>
            </a:extLst>
          </p:cNvPr>
          <p:cNvSpPr>
            <a:spLocks noGrp="1"/>
          </p:cNvSpPr>
          <p:nvPr>
            <p:ph type="pic" sz="quarter" idx="10"/>
          </p:nvPr>
        </p:nvSpPr>
        <p:spPr/>
      </p:sp>
      <p:sp>
        <p:nvSpPr>
          <p:cNvPr id="3" name="Text Placeholder 2">
            <a:extLst>
              <a:ext uri="{FF2B5EF4-FFF2-40B4-BE49-F238E27FC236}">
                <a16:creationId xmlns:a16="http://schemas.microsoft.com/office/drawing/2014/main" id="{26190D0D-3375-8314-4530-E1949ADA766A}"/>
              </a:ext>
            </a:extLst>
          </p:cNvPr>
          <p:cNvSpPr>
            <a:spLocks noGrp="1"/>
          </p:cNvSpPr>
          <p:nvPr>
            <p:ph type="body" sz="quarter" idx="18"/>
          </p:nvPr>
        </p:nvSpPr>
        <p:spPr>
          <a:xfrm>
            <a:off x="747201" y="2160494"/>
            <a:ext cx="5029134" cy="4205336"/>
          </a:xfrm>
          <a:solidFill>
            <a:schemeClr val="bg1"/>
          </a:solidFill>
        </p:spPr>
        <p:txBody>
          <a:bodyPr>
            <a:normAutofit/>
          </a:bodyPr>
          <a:lstStyle/>
          <a:p>
            <a:pPr indent="0"/>
            <a:r>
              <a:rPr lang="en-US" b="0" i="0">
                <a:effectLst/>
              </a:rPr>
              <a:t>The  2022 TV commercial for Magnum Classic Ice Cream is a key example of experience building through content. </a:t>
            </a:r>
            <a:r>
              <a:rPr lang="en-US"/>
              <a:t>W</a:t>
            </a:r>
            <a:r>
              <a:rPr lang="en-US" b="0" i="0">
                <a:effectLst/>
              </a:rPr>
              <a:t>e take a visit to </a:t>
            </a:r>
            <a:r>
              <a:rPr lang="en-US" b="0">
                <a:effectLst/>
              </a:rPr>
              <a:t>The Pleasure Residence </a:t>
            </a:r>
            <a:r>
              <a:rPr lang="en-US" b="0" i="0">
                <a:effectLst/>
              </a:rPr>
              <a:t>and </a:t>
            </a:r>
            <a:r>
              <a:rPr lang="en-US" b="1" i="0">
                <a:effectLst/>
              </a:rPr>
              <a:t>experience</a:t>
            </a:r>
            <a:r>
              <a:rPr lang="en-US" b="0" i="0">
                <a:effectLst/>
              </a:rPr>
              <a:t> the good life in </a:t>
            </a:r>
            <a:r>
              <a:rPr lang="en-US"/>
              <a:t>s</a:t>
            </a:r>
            <a:r>
              <a:rPr lang="en-US" b="0" i="0">
                <a:effectLst/>
              </a:rPr>
              <a:t>howing seniors enjoying a luxurious break with lots of Magnum Ice Creams</a:t>
            </a:r>
            <a:r>
              <a:rPr lang="en-US"/>
              <a:t>.</a:t>
            </a:r>
          </a:p>
          <a:p>
            <a:pPr indent="0"/>
            <a:r>
              <a:rPr lang="en-US" b="0" i="0">
                <a:effectLst/>
              </a:rPr>
              <a:t>The ad spot says ‘</a:t>
            </a:r>
            <a:r>
              <a:rPr lang="en-US" b="1" i="0">
                <a:effectLst/>
              </a:rPr>
              <a:t>Get Old Or Get Classic’. </a:t>
            </a:r>
            <a:r>
              <a:rPr lang="en-US"/>
              <a:t>All to the</a:t>
            </a:r>
            <a:r>
              <a:rPr lang="en-US" b="0" i="0">
                <a:effectLst/>
              </a:rPr>
              <a:t> soundtrack of the song: The Good Life.</a:t>
            </a:r>
            <a:endParaRPr lang="en-GB"/>
          </a:p>
          <a:p>
            <a:pPr indent="0"/>
            <a:endParaRPr lang="en-IE"/>
          </a:p>
        </p:txBody>
      </p:sp>
      <p:sp>
        <p:nvSpPr>
          <p:cNvPr id="4" name="Text Placeholder 3">
            <a:extLst>
              <a:ext uri="{FF2B5EF4-FFF2-40B4-BE49-F238E27FC236}">
                <a16:creationId xmlns:a16="http://schemas.microsoft.com/office/drawing/2014/main" id="{F2C5487E-FF7E-9B9E-89E3-8C0E9725E458}"/>
              </a:ext>
            </a:extLst>
          </p:cNvPr>
          <p:cNvSpPr>
            <a:spLocks noGrp="1"/>
          </p:cNvSpPr>
          <p:nvPr>
            <p:ph type="body" sz="quarter" idx="16"/>
          </p:nvPr>
        </p:nvSpPr>
        <p:spPr>
          <a:xfrm>
            <a:off x="747201" y="1093695"/>
            <a:ext cx="5779105" cy="1066799"/>
          </a:xfrm>
          <a:solidFill>
            <a:srgbClr val="85D2E1"/>
          </a:solidFill>
        </p:spPr>
        <p:txBody>
          <a:bodyPr>
            <a:normAutofit lnSpcReduction="10000"/>
          </a:bodyPr>
          <a:lstStyle/>
          <a:p>
            <a:r>
              <a:rPr lang="en-IE"/>
              <a:t>Creating that experience – Using Humour</a:t>
            </a:r>
          </a:p>
        </p:txBody>
      </p:sp>
      <p:pic>
        <p:nvPicPr>
          <p:cNvPr id="5" name="Online Media 4" title="MAGNUM GET OLD OR GET CLASSIC">
            <a:hlinkClick r:id="" action="ppaction://media"/>
            <a:extLst>
              <a:ext uri="{FF2B5EF4-FFF2-40B4-BE49-F238E27FC236}">
                <a16:creationId xmlns:a16="http://schemas.microsoft.com/office/drawing/2014/main" id="{999306C4-8AAA-38CB-6CFD-1B771D5ADB63}"/>
              </a:ext>
            </a:extLst>
          </p:cNvPr>
          <p:cNvPicPr>
            <a:picLocks noRot="1" noChangeAspect="1"/>
          </p:cNvPicPr>
          <p:nvPr>
            <a:videoFile r:link="rId1"/>
          </p:nvPr>
        </p:nvPicPr>
        <p:blipFill>
          <a:blip r:embed="rId3"/>
          <a:stretch>
            <a:fillRect/>
          </a:stretch>
        </p:blipFill>
        <p:spPr>
          <a:xfrm>
            <a:off x="6974541" y="1203325"/>
            <a:ext cx="5217459" cy="4014134"/>
          </a:xfrm>
          <a:prstGeom prst="rect">
            <a:avLst/>
          </a:prstGeom>
        </p:spPr>
      </p:pic>
      <p:sp>
        <p:nvSpPr>
          <p:cNvPr id="7" name="TextBox 6">
            <a:extLst>
              <a:ext uri="{FF2B5EF4-FFF2-40B4-BE49-F238E27FC236}">
                <a16:creationId xmlns:a16="http://schemas.microsoft.com/office/drawing/2014/main" id="{6E0D4935-6042-0D3C-15DD-04CD4AA7CB46}"/>
              </a:ext>
            </a:extLst>
          </p:cNvPr>
          <p:cNvSpPr txBox="1"/>
          <p:nvPr/>
        </p:nvSpPr>
        <p:spPr>
          <a:xfrm>
            <a:off x="7747747" y="5996498"/>
            <a:ext cx="6100482" cy="369332"/>
          </a:xfrm>
          <a:prstGeom prst="rect">
            <a:avLst/>
          </a:prstGeom>
          <a:noFill/>
        </p:spPr>
        <p:txBody>
          <a:bodyPr wrap="square">
            <a:spAutoFit/>
          </a:bodyPr>
          <a:lstStyle/>
          <a:p>
            <a:r>
              <a:rPr lang="en-IE">
                <a:solidFill>
                  <a:srgbClr val="1188A3"/>
                </a:solidFill>
                <a:hlinkClick r:id="rId4">
                  <a:extLst>
                    <a:ext uri="{A12FA001-AC4F-418D-AE19-62706E023703}">
                      <ahyp:hlinkClr xmlns:ahyp="http://schemas.microsoft.com/office/drawing/2018/hyperlinkcolor" val="tx"/>
                    </a:ext>
                  </a:extLst>
                </a:hlinkClick>
              </a:rPr>
              <a:t>Magnum Ice Cream? - YouTube</a:t>
            </a:r>
            <a:endParaRPr lang="en-IE">
              <a:solidFill>
                <a:srgbClr val="1188A3"/>
              </a:solidFill>
            </a:endParaRPr>
          </a:p>
        </p:txBody>
      </p:sp>
      <p:sp>
        <p:nvSpPr>
          <p:cNvPr id="8" name="Text Placeholder 2">
            <a:extLst>
              <a:ext uri="{FF2B5EF4-FFF2-40B4-BE49-F238E27FC236}">
                <a16:creationId xmlns:a16="http://schemas.microsoft.com/office/drawing/2014/main" id="{C0857E47-8EF8-9716-CAF5-A4C9CCE80037}"/>
              </a:ext>
            </a:extLst>
          </p:cNvPr>
          <p:cNvSpPr txBox="1">
            <a:spLocks/>
          </p:cNvSpPr>
          <p:nvPr/>
        </p:nvSpPr>
        <p:spPr>
          <a:xfrm>
            <a:off x="63839" y="113180"/>
            <a:ext cx="4597808" cy="63985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spTree>
    <p:extLst>
      <p:ext uri="{BB962C8B-B14F-4D97-AF65-F5344CB8AC3E}">
        <p14:creationId xmlns:p14="http://schemas.microsoft.com/office/powerpoint/2010/main" val="32594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06D71B-E04F-635A-A4FA-956DDA2FE80D}"/>
              </a:ext>
            </a:extLst>
          </p:cNvPr>
          <p:cNvSpPr>
            <a:spLocks noGrp="1"/>
          </p:cNvSpPr>
          <p:nvPr>
            <p:ph type="body" sz="quarter" idx="18"/>
          </p:nvPr>
        </p:nvSpPr>
        <p:spPr>
          <a:xfrm>
            <a:off x="234817" y="1233257"/>
            <a:ext cx="6157483" cy="5059967"/>
          </a:xfrm>
          <a:solidFill>
            <a:srgbClr val="85D2E1"/>
          </a:solidFill>
        </p:spPr>
        <p:txBody>
          <a:bodyPr>
            <a:noAutofit/>
          </a:bodyPr>
          <a:lstStyle/>
          <a:p>
            <a:pPr marL="144000" indent="0">
              <a:lnSpc>
                <a:spcPct val="110000"/>
              </a:lnSpc>
            </a:pPr>
            <a:r>
              <a:rPr lang="en-US" sz="2050" b="1">
                <a:solidFill>
                  <a:srgbClr val="1188A3"/>
                </a:solidFill>
                <a:hlinkClick r:id="rId3" action="ppaction://hlinkfile">
                  <a:extLst>
                    <a:ext uri="{A12FA001-AC4F-418D-AE19-62706E023703}">
                      <ahyp:hlinkClr xmlns:ahyp="http://schemas.microsoft.com/office/drawing/2018/hyperlinkcolor" val="tx"/>
                    </a:ext>
                  </a:extLst>
                </a:hlinkClick>
              </a:rPr>
              <a:t>Widowhood or single-households </a:t>
            </a:r>
            <a:r>
              <a:rPr lang="en-US" sz="2050"/>
              <a:t>attribute changes to </a:t>
            </a:r>
            <a:r>
              <a:rPr lang="en-US" sz="2050" b="1"/>
              <a:t>food </a:t>
            </a:r>
            <a:r>
              <a:rPr lang="en-US" sz="2050" b="1" err="1"/>
              <a:t>behaviours</a:t>
            </a:r>
            <a:r>
              <a:rPr lang="en-US" sz="2050" b="1"/>
              <a:t> </a:t>
            </a:r>
            <a:r>
              <a:rPr lang="en-US" sz="2050"/>
              <a:t>due to the loss of commensality. A qualitative investigation of elderly people’s food consumption reported that frail elderly have low food intake due to loss of appetite and had lost interest in eating (</a:t>
            </a:r>
            <a:r>
              <a:rPr lang="en-US" sz="2050" err="1">
                <a:solidFill>
                  <a:srgbClr val="1188A3"/>
                </a:solidFill>
                <a:hlinkClick r:id="rId4">
                  <a:extLst>
                    <a:ext uri="{A12FA001-AC4F-418D-AE19-62706E023703}">
                      <ahyp:hlinkClr xmlns:ahyp="http://schemas.microsoft.com/office/drawing/2018/hyperlinkcolor" val="tx"/>
                    </a:ext>
                  </a:extLst>
                </a:hlinkClick>
              </a:rPr>
              <a:t>Chatindiara</a:t>
            </a:r>
            <a:r>
              <a:rPr lang="en-US" sz="2050">
                <a:solidFill>
                  <a:srgbClr val="1188A3"/>
                </a:solidFill>
                <a:hlinkClick r:id="rId4">
                  <a:extLst>
                    <a:ext uri="{A12FA001-AC4F-418D-AE19-62706E023703}">
                      <ahyp:hlinkClr xmlns:ahyp="http://schemas.microsoft.com/office/drawing/2018/hyperlinkcolor" val="tx"/>
                    </a:ext>
                  </a:extLst>
                </a:hlinkClick>
              </a:rPr>
              <a:t> et al. 2020</a:t>
            </a:r>
            <a:r>
              <a:rPr lang="en-US" sz="2050"/>
              <a:t>). Yet, being in the company of others encouraged them to eat. </a:t>
            </a:r>
            <a:endParaRPr lang="en-US" sz="2050" b="0" i="0">
              <a:solidFill>
                <a:srgbClr val="212529"/>
              </a:solidFill>
              <a:effectLst/>
              <a:latin typeface="Calibri (Body)"/>
            </a:endParaRPr>
          </a:p>
          <a:p>
            <a:pPr marL="144000" indent="0">
              <a:lnSpc>
                <a:spcPct val="110000"/>
              </a:lnSpc>
            </a:pPr>
            <a:r>
              <a:rPr lang="en-US" sz="2050" b="1" i="0">
                <a:solidFill>
                  <a:srgbClr val="212529"/>
                </a:solidFill>
                <a:effectLst/>
                <a:latin typeface="Calibri (Body)"/>
              </a:rPr>
              <a:t>Dining with company </a:t>
            </a:r>
            <a:r>
              <a:rPr lang="en-US" sz="2050">
                <a:solidFill>
                  <a:srgbClr val="212529"/>
                </a:solidFill>
                <a:latin typeface="Calibri (Body)"/>
              </a:rPr>
              <a:t>enables seniors to obtain better knowledge about cooking, eating, and food safety that keeps them healthy and socially active (</a:t>
            </a:r>
            <a:r>
              <a:rPr kumimoji="0" lang="sv-SE" sz="2050" b="0" i="0" u="sng" strike="noStrike" kern="1200" cap="none" spc="0" normalizeH="0" baseline="0" noProof="0">
                <a:ln>
                  <a:noFill/>
                </a:ln>
                <a:solidFill>
                  <a:srgbClr val="1188A3"/>
                </a:solidFill>
                <a:effectLst/>
                <a:uLnTx/>
                <a:uFillTx/>
                <a:latin typeface="Calibri (Body)"/>
                <a:hlinkClick r:id="rId5">
                  <a:extLst>
                    <a:ext uri="{A12FA001-AC4F-418D-AE19-62706E023703}">
                      <ahyp:hlinkClr xmlns:ahyp="http://schemas.microsoft.com/office/drawing/2018/hyperlinkcolor" val="tx"/>
                    </a:ext>
                  </a:extLst>
                </a:hlinkClick>
              </a:rPr>
              <a:t>Marklinder &amp; Nydahl, 2021</a:t>
            </a:r>
            <a:r>
              <a:rPr lang="en-US" sz="2050">
                <a:solidFill>
                  <a:srgbClr val="212529"/>
                </a:solidFill>
                <a:latin typeface="Calibri (Body)"/>
              </a:rPr>
              <a:t>), it </a:t>
            </a:r>
            <a:r>
              <a:rPr lang="en-US" sz="2050">
                <a:latin typeface="Calibri (Body)"/>
              </a:rPr>
              <a:t>also compensates for problems of poor food-choice or difficult meal preparation among single households (</a:t>
            </a:r>
            <a:r>
              <a:rPr lang="en-US" sz="2050" err="1">
                <a:solidFill>
                  <a:srgbClr val="1188A3"/>
                </a:solidFill>
                <a:latin typeface="Calibri (Body)"/>
                <a:hlinkClick r:id="rId6">
                  <a:extLst>
                    <a:ext uri="{A12FA001-AC4F-418D-AE19-62706E023703}">
                      <ahyp:hlinkClr xmlns:ahyp="http://schemas.microsoft.com/office/drawing/2018/hyperlinkcolor" val="tx"/>
                    </a:ext>
                  </a:extLst>
                </a:hlinkClick>
              </a:rPr>
              <a:t>Vesnaver</a:t>
            </a:r>
            <a:r>
              <a:rPr lang="en-US" sz="2050">
                <a:solidFill>
                  <a:srgbClr val="1188A3"/>
                </a:solidFill>
                <a:latin typeface="Calibri (Body)"/>
                <a:hlinkClick r:id="rId6">
                  <a:extLst>
                    <a:ext uri="{A12FA001-AC4F-418D-AE19-62706E023703}">
                      <ahyp:hlinkClr xmlns:ahyp="http://schemas.microsoft.com/office/drawing/2018/hyperlinkcolor" val="tx"/>
                    </a:ext>
                  </a:extLst>
                </a:hlinkClick>
              </a:rPr>
              <a:t> et al., 2015</a:t>
            </a:r>
            <a:r>
              <a:rPr lang="en-US" sz="2050">
                <a:latin typeface="Calibri (Body)"/>
              </a:rPr>
              <a:t>). </a:t>
            </a:r>
            <a:endParaRPr lang="en-US" sz="2050" b="0" i="0">
              <a:solidFill>
                <a:srgbClr val="212529"/>
              </a:solidFill>
              <a:effectLst/>
              <a:latin typeface="Calibri (Body)"/>
            </a:endParaRPr>
          </a:p>
        </p:txBody>
      </p:sp>
      <p:pic>
        <p:nvPicPr>
          <p:cNvPr id="9" name="Picture Placeholder 8" descr="A group of people eating at a restaurant&#10;&#10;Description automatically generated with low confidence">
            <a:extLst>
              <a:ext uri="{FF2B5EF4-FFF2-40B4-BE49-F238E27FC236}">
                <a16:creationId xmlns:a16="http://schemas.microsoft.com/office/drawing/2014/main" id="{857FA39F-ADF3-31D9-BAE0-904157432C84}"/>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1E5869E-0FA6-77F0-3DA6-02111E59C0BC}"/>
              </a:ext>
            </a:extLst>
          </p:cNvPr>
          <p:cNvSpPr>
            <a:spLocks noGrp="1"/>
          </p:cNvSpPr>
          <p:nvPr>
            <p:ph type="body" sz="quarter" idx="16"/>
          </p:nvPr>
        </p:nvSpPr>
        <p:spPr>
          <a:xfrm>
            <a:off x="0" y="29919"/>
            <a:ext cx="8138848" cy="1203338"/>
          </a:xfrm>
          <a:solidFill>
            <a:srgbClr val="FFD100"/>
          </a:solidFill>
        </p:spPr>
        <p:txBody>
          <a:bodyPr>
            <a:normAutofit/>
          </a:bodyPr>
          <a:lstStyle/>
          <a:p>
            <a:r>
              <a:rPr lang="en-GB"/>
              <a:t>Experiences &amp; Behaviours that need to be considered for the Senior Market segment</a:t>
            </a:r>
          </a:p>
        </p:txBody>
      </p:sp>
    </p:spTree>
    <p:extLst>
      <p:ext uri="{BB962C8B-B14F-4D97-AF65-F5344CB8AC3E}">
        <p14:creationId xmlns:p14="http://schemas.microsoft.com/office/powerpoint/2010/main" val="397985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person, table, indoor&#10;&#10;Description automatically generated">
            <a:extLst>
              <a:ext uri="{FF2B5EF4-FFF2-40B4-BE49-F238E27FC236}">
                <a16:creationId xmlns:a16="http://schemas.microsoft.com/office/drawing/2014/main" id="{B69312A8-D220-D0E7-93C2-5B41CA1A82F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559860" y="1362422"/>
            <a:ext cx="5292202" cy="5084759"/>
          </a:xfrm>
        </p:spPr>
        <p:txBody>
          <a:bodyPr>
            <a:normAutofit lnSpcReduction="10000"/>
          </a:bodyPr>
          <a:lstStyle/>
          <a:p>
            <a:pPr algn="l"/>
            <a:r>
              <a:rPr lang="en-US" b="1"/>
              <a:t>1.</a:t>
            </a:r>
            <a:r>
              <a:rPr lang="en-US" b="1" i="0">
                <a:solidFill>
                  <a:srgbClr val="222222"/>
                </a:solidFill>
                <a:effectLst/>
              </a:rPr>
              <a:t> Menus</a:t>
            </a:r>
          </a:p>
          <a:p>
            <a:pPr marL="342900" indent="-342900" algn="l">
              <a:lnSpc>
                <a:spcPct val="80000"/>
              </a:lnSpc>
              <a:buFontTx/>
              <a:buChar char="-"/>
            </a:pPr>
            <a:r>
              <a:rPr lang="en-US" i="0">
                <a:solidFill>
                  <a:srgbClr val="0A0A0A"/>
                </a:solidFill>
                <a:effectLst/>
              </a:rPr>
              <a:t>increase the size of the font on their menus to </a:t>
            </a:r>
            <a:r>
              <a:rPr lang="en-US" b="1" i="0">
                <a:solidFill>
                  <a:srgbClr val="0A0A0A"/>
                </a:solidFill>
                <a:effectLst/>
              </a:rPr>
              <a:t>13pt</a:t>
            </a:r>
            <a:r>
              <a:rPr lang="en-US" i="0">
                <a:solidFill>
                  <a:srgbClr val="0A0A0A"/>
                </a:solidFill>
                <a:effectLst/>
              </a:rPr>
              <a:t> or greater. </a:t>
            </a:r>
          </a:p>
          <a:p>
            <a:pPr marL="342900" indent="-342900" algn="l">
              <a:lnSpc>
                <a:spcPct val="80000"/>
              </a:lnSpc>
              <a:buFontTx/>
              <a:buChar char="-"/>
            </a:pPr>
            <a:r>
              <a:rPr lang="en-US" i="0">
                <a:solidFill>
                  <a:srgbClr val="0A0A0A"/>
                </a:solidFill>
                <a:effectLst/>
              </a:rPr>
              <a:t>avoid fancy, cursive-type fonts</a:t>
            </a:r>
          </a:p>
          <a:p>
            <a:pPr marL="342900" indent="-342900" algn="l">
              <a:lnSpc>
                <a:spcPct val="80000"/>
              </a:lnSpc>
              <a:buFontTx/>
              <a:buChar char="-"/>
            </a:pPr>
            <a:r>
              <a:rPr lang="en-US" i="0">
                <a:solidFill>
                  <a:srgbClr val="0A0A0A"/>
                </a:solidFill>
                <a:effectLst/>
              </a:rPr>
              <a:t>avoid using blue or green text on menus</a:t>
            </a:r>
            <a:r>
              <a:rPr lang="en-US">
                <a:solidFill>
                  <a:srgbClr val="0A0A0A"/>
                </a:solidFill>
              </a:rPr>
              <a:t>, the </a:t>
            </a:r>
            <a:r>
              <a:rPr lang="en-US" err="1">
                <a:solidFill>
                  <a:srgbClr val="0A0A0A"/>
                </a:solidFill>
              </a:rPr>
              <a:t>colours</a:t>
            </a:r>
            <a:r>
              <a:rPr lang="en-US">
                <a:solidFill>
                  <a:srgbClr val="0A0A0A"/>
                </a:solidFill>
              </a:rPr>
              <a:t> that </a:t>
            </a:r>
            <a:r>
              <a:rPr lang="en-US" b="0" i="0">
                <a:solidFill>
                  <a:srgbClr val="0A0A0A"/>
                </a:solidFill>
                <a:effectLst/>
              </a:rPr>
              <a:t>eyes lose most quickly </a:t>
            </a:r>
            <a:r>
              <a:rPr lang="en-US">
                <a:solidFill>
                  <a:srgbClr val="0A0A0A"/>
                </a:solidFill>
              </a:rPr>
              <a:t>with</a:t>
            </a:r>
            <a:r>
              <a:rPr lang="en-US" b="0" i="0">
                <a:solidFill>
                  <a:srgbClr val="0A0A0A"/>
                </a:solidFill>
                <a:effectLst/>
              </a:rPr>
              <a:t> age. Black text on a gold or yellow background provides the best contrast without glare.</a:t>
            </a:r>
          </a:p>
          <a:p>
            <a:pPr marL="0" indent="0" algn="l">
              <a:lnSpc>
                <a:spcPct val="80000"/>
              </a:lnSpc>
            </a:pPr>
            <a:endParaRPr lang="en-US" sz="500" b="0" i="0">
              <a:solidFill>
                <a:srgbClr val="0A0A0A"/>
              </a:solidFill>
              <a:effectLst/>
            </a:endParaRPr>
          </a:p>
          <a:p>
            <a:pPr algn="l"/>
            <a:r>
              <a:rPr lang="en-US" b="1" i="0">
                <a:solidFill>
                  <a:srgbClr val="222222"/>
                </a:solidFill>
                <a:effectLst/>
              </a:rPr>
              <a:t>2. Lighting</a:t>
            </a:r>
          </a:p>
          <a:p>
            <a:pPr marL="342900" indent="-342900" algn="l">
              <a:buFontTx/>
              <a:buChar char="-"/>
            </a:pPr>
            <a:r>
              <a:rPr lang="en-US" i="0">
                <a:solidFill>
                  <a:srgbClr val="0A0A0A"/>
                </a:solidFill>
                <a:effectLst/>
              </a:rPr>
              <a:t>increase lighting in restaurants -</a:t>
            </a:r>
            <a:r>
              <a:rPr lang="en-US" b="0" i="0">
                <a:solidFill>
                  <a:srgbClr val="0A0A0A"/>
                </a:solidFill>
                <a:effectLst/>
              </a:rPr>
              <a:t> older adults may have vision problems, making it difficult to read menus and increases the risk of falls.</a:t>
            </a:r>
          </a:p>
        </p:txBody>
      </p:sp>
      <p:sp>
        <p:nvSpPr>
          <p:cNvPr id="6" name="Text Placeholder 5">
            <a:extLst>
              <a:ext uri="{FF2B5EF4-FFF2-40B4-BE49-F238E27FC236}">
                <a16:creationId xmlns:a16="http://schemas.microsoft.com/office/drawing/2014/main" id="{BF9C0F10-4CFF-C7E8-673D-D514C076E082}"/>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a:bodyPr>
          <a:lstStyle/>
          <a:p>
            <a:pPr marL="143510"/>
            <a:r>
              <a:rPr lang="en-GB" sz="2800" b="1"/>
              <a:t>Improving User Experiences via Age-Friendly Restaurants</a:t>
            </a:r>
            <a:endParaRPr lang="es-ES"/>
          </a:p>
        </p:txBody>
      </p:sp>
      <p:sp>
        <p:nvSpPr>
          <p:cNvPr id="23" name="TextBox 22">
            <a:extLst>
              <a:ext uri="{FF2B5EF4-FFF2-40B4-BE49-F238E27FC236}">
                <a16:creationId xmlns:a16="http://schemas.microsoft.com/office/drawing/2014/main" id="{343F250E-FA58-3941-B9AB-29EC5C0CD86A}"/>
              </a:ext>
            </a:extLst>
          </p:cNvPr>
          <p:cNvSpPr txBox="1"/>
          <p:nvPr/>
        </p:nvSpPr>
        <p:spPr>
          <a:xfrm>
            <a:off x="1338469" y="6306234"/>
            <a:ext cx="6096000" cy="369332"/>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Source: </a:t>
            </a:r>
            <a:r>
              <a:rPr lang="en-US" err="1">
                <a:solidFill>
                  <a:srgbClr val="1188A3"/>
                </a:solidFill>
                <a:hlinkClick r:id="rId4">
                  <a:extLst>
                    <a:ext uri="{A12FA001-AC4F-418D-AE19-62706E023703}">
                      <ahyp:hlinkClr xmlns:ahyp="http://schemas.microsoft.com/office/drawing/2018/hyperlinkcolor" val="tx"/>
                    </a:ext>
                  </a:extLst>
                </a:hlinkClick>
              </a:rPr>
              <a:t>Wesserstrom</a:t>
            </a:r>
            <a:r>
              <a:rPr lang="en-US">
                <a:solidFill>
                  <a:srgbClr val="1188A3"/>
                </a:solidFill>
                <a:hlinkClick r:id="rId4">
                  <a:extLst>
                    <a:ext uri="{A12FA001-AC4F-418D-AE19-62706E023703}">
                      <ahyp:hlinkClr xmlns:ahyp="http://schemas.microsoft.com/office/drawing/2018/hyperlinkcolor" val="tx"/>
                    </a:ext>
                  </a:extLst>
                </a:hlinkClick>
              </a:rPr>
              <a:t> (2018)</a:t>
            </a:r>
            <a:endParaRPr lang="en-GB">
              <a:solidFill>
                <a:srgbClr val="1188A3"/>
              </a:solidFill>
            </a:endParaRPr>
          </a:p>
        </p:txBody>
      </p:sp>
      <p:cxnSp>
        <p:nvCxnSpPr>
          <p:cNvPr id="27" name="Straight Arrow Connector 26">
            <a:extLst>
              <a:ext uri="{FF2B5EF4-FFF2-40B4-BE49-F238E27FC236}">
                <a16:creationId xmlns:a16="http://schemas.microsoft.com/office/drawing/2014/main" id="{9A48A696-4330-2DC4-4A6F-168E9DD60745}"/>
              </a:ext>
            </a:extLst>
          </p:cNvPr>
          <p:cNvCxnSpPr>
            <a:cxnSpLocks/>
          </p:cNvCxnSpPr>
          <p:nvPr/>
        </p:nvCxnSpPr>
        <p:spPr>
          <a:xfrm>
            <a:off x="6434986" y="1722783"/>
            <a:ext cx="2139170" cy="726317"/>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B134FEB0-95B7-6EFF-8635-E66CD36D620A}"/>
              </a:ext>
            </a:extLst>
          </p:cNvPr>
          <p:cNvCxnSpPr>
            <a:cxnSpLocks/>
          </p:cNvCxnSpPr>
          <p:nvPr/>
        </p:nvCxnSpPr>
        <p:spPr>
          <a:xfrm flipV="1">
            <a:off x="6364884" y="4014508"/>
            <a:ext cx="5376542" cy="1423183"/>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712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10;&#10;Description automatically generated">
            <a:extLst>
              <a:ext uri="{FF2B5EF4-FFF2-40B4-BE49-F238E27FC236}">
                <a16:creationId xmlns:a16="http://schemas.microsoft.com/office/drawing/2014/main" id="{C82F7DAE-EBBE-CDA5-923B-159CACBE0C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7670"/>
          <a:stretch/>
        </p:blipFill>
        <p:spPr>
          <a:xfrm>
            <a:off x="6852062" y="228600"/>
            <a:ext cx="5105121" cy="6362700"/>
          </a:xfrm>
        </p:spPr>
      </p:pic>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22612" y="1627098"/>
            <a:ext cx="5105121" cy="4525954"/>
          </a:xfrm>
        </p:spPr>
        <p:txBody>
          <a:bodyPr>
            <a:normAutofit/>
          </a:bodyPr>
          <a:lstStyle/>
          <a:p>
            <a:pPr algn="l"/>
            <a:r>
              <a:rPr lang="en-US" b="1" i="0">
                <a:solidFill>
                  <a:srgbClr val="0A0A0A"/>
                </a:solidFill>
                <a:effectLst/>
              </a:rPr>
              <a:t>3. Waiting Areas</a:t>
            </a:r>
          </a:p>
          <a:p>
            <a:pPr marL="342900" indent="-342900" algn="l">
              <a:buFontTx/>
              <a:buChar char="-"/>
            </a:pPr>
            <a:r>
              <a:rPr lang="en-US" b="0" i="0">
                <a:solidFill>
                  <a:srgbClr val="0A0A0A"/>
                </a:solidFill>
                <a:effectLst/>
              </a:rPr>
              <a:t>Provide designated waiting seats for seniors or disabled individuals</a:t>
            </a:r>
          </a:p>
          <a:p>
            <a:pPr marL="342900" indent="-342900" algn="l">
              <a:buFontTx/>
              <a:buChar char="-"/>
            </a:pPr>
            <a:endParaRPr lang="en-US" sz="500" b="0" i="0">
              <a:solidFill>
                <a:srgbClr val="0A0A0A"/>
              </a:solidFill>
              <a:effectLst/>
            </a:endParaRPr>
          </a:p>
          <a:p>
            <a:pPr marL="0" indent="0" algn="l"/>
            <a:r>
              <a:rPr lang="en-US" b="1" i="0">
                <a:solidFill>
                  <a:srgbClr val="0A0A0A"/>
                </a:solidFill>
                <a:effectLst/>
              </a:rPr>
              <a:t>4. Carpets /floorings</a:t>
            </a:r>
          </a:p>
          <a:p>
            <a:pPr marL="342900" indent="-342900" algn="l">
              <a:buFontTx/>
              <a:buChar char="-"/>
            </a:pPr>
            <a:r>
              <a:rPr lang="en-US" b="0" i="0">
                <a:solidFill>
                  <a:srgbClr val="0A0A0A"/>
                </a:solidFill>
                <a:effectLst/>
              </a:rPr>
              <a:t>Avoid highly patterned carpet or flooring that can cause falls</a:t>
            </a:r>
          </a:p>
          <a:p>
            <a:pPr marL="342900" indent="-342900" algn="l">
              <a:buFontTx/>
              <a:buChar char="-"/>
            </a:pPr>
            <a:r>
              <a:rPr lang="en-US">
                <a:solidFill>
                  <a:srgbClr val="0A0A0A"/>
                </a:solidFill>
              </a:rPr>
              <a:t>Extra rugs can become trip hazards</a:t>
            </a:r>
          </a:p>
          <a:p>
            <a:pPr marL="342900" indent="-342900" algn="l">
              <a:buFontTx/>
              <a:buChar char="-"/>
            </a:pPr>
            <a:r>
              <a:rPr lang="en-US" b="0" i="0">
                <a:solidFill>
                  <a:srgbClr val="0A0A0A"/>
                </a:solidFill>
                <a:effectLst/>
              </a:rPr>
              <a:t>Steps should be </a:t>
            </a:r>
            <a:r>
              <a:rPr lang="en-US">
                <a:solidFill>
                  <a:srgbClr val="0A0A0A"/>
                </a:solidFill>
              </a:rPr>
              <a:t>highlighted in advance or on approach </a:t>
            </a:r>
            <a:endParaRPr lang="en-US" b="0" i="0">
              <a:solidFill>
                <a:srgbClr val="0A0A0A"/>
              </a:solidFill>
              <a:effectLst/>
            </a:endParaRPr>
          </a:p>
          <a:p>
            <a:endParaRPr lang="en-GB" b="1"/>
          </a:p>
        </p:txBody>
      </p:sp>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a:off x="6158753" y="3003176"/>
            <a:ext cx="1683389" cy="886899"/>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flipV="1">
            <a:off x="6096000" y="4587498"/>
            <a:ext cx="4799308" cy="307231"/>
          </a:xfrm>
          <a:prstGeom prst="straightConnector1">
            <a:avLst/>
          </a:prstGeom>
          <a:ln w="57150">
            <a:solidFill>
              <a:schemeClr val="bg1"/>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16AFDDCD-802E-1255-2692-0A2AFA2C7504}"/>
              </a:ext>
            </a:extLst>
          </p:cNvPr>
          <p:cNvSpPr txBox="1"/>
          <p:nvPr/>
        </p:nvSpPr>
        <p:spPr>
          <a:xfrm>
            <a:off x="1338469" y="6306234"/>
            <a:ext cx="6096000" cy="369332"/>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Source: </a:t>
            </a:r>
            <a:r>
              <a:rPr lang="en-US" err="1">
                <a:solidFill>
                  <a:srgbClr val="1188A3"/>
                </a:solidFill>
                <a:hlinkClick r:id="rId4">
                  <a:extLst>
                    <a:ext uri="{A12FA001-AC4F-418D-AE19-62706E023703}">
                      <ahyp:hlinkClr xmlns:ahyp="http://schemas.microsoft.com/office/drawing/2018/hyperlinkcolor" val="tx"/>
                    </a:ext>
                  </a:extLst>
                </a:hlinkClick>
              </a:rPr>
              <a:t>Wesserstrom</a:t>
            </a:r>
            <a:r>
              <a:rPr lang="en-US">
                <a:solidFill>
                  <a:srgbClr val="1188A3"/>
                </a:solidFill>
                <a:hlinkClick r:id="rId4">
                  <a:extLst>
                    <a:ext uri="{A12FA001-AC4F-418D-AE19-62706E023703}">
                      <ahyp:hlinkClr xmlns:ahyp="http://schemas.microsoft.com/office/drawing/2018/hyperlinkcolor" val="tx"/>
                    </a:ext>
                  </a:extLst>
                </a:hlinkClick>
              </a:rPr>
              <a:t> (2018)</a:t>
            </a:r>
            <a:endParaRPr lang="en-GB">
              <a:solidFill>
                <a:srgbClr val="1188A3"/>
              </a:solidFill>
            </a:endParaRPr>
          </a:p>
        </p:txBody>
      </p:sp>
      <p:sp>
        <p:nvSpPr>
          <p:cNvPr id="12" name="Text Placeholder 5">
            <a:extLst>
              <a:ext uri="{FF2B5EF4-FFF2-40B4-BE49-F238E27FC236}">
                <a16:creationId xmlns:a16="http://schemas.microsoft.com/office/drawing/2014/main" id="{DF8CFCD6-9680-828B-A942-79BAA6364802}"/>
              </a:ext>
            </a:extLst>
          </p:cNvPr>
          <p:cNvSpPr txBox="1">
            <a:spLocks/>
          </p:cNvSpPr>
          <p:nvPr/>
        </p:nvSpPr>
        <p:spPr>
          <a:xfrm>
            <a:off x="1046208" y="228600"/>
            <a:ext cx="4716425" cy="968918"/>
          </a:xfrm>
          <a:prstGeom prst="rect">
            <a:avLst/>
          </a:prstGeom>
          <a:solidFill>
            <a:srgbClr val="85D2E1"/>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
            <a:r>
              <a:rPr lang="en-GB" sz="2800" b="1"/>
              <a:t>Improving User Experiences via Age-Friendly Restaurants</a:t>
            </a:r>
            <a:endParaRPr lang="es-ES"/>
          </a:p>
        </p:txBody>
      </p:sp>
    </p:spTree>
    <p:extLst>
      <p:ext uri="{BB962C8B-B14F-4D97-AF65-F5344CB8AC3E}">
        <p14:creationId xmlns:p14="http://schemas.microsoft.com/office/powerpoint/2010/main" val="201747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474159" y="1440035"/>
            <a:ext cx="4621841" cy="4525954"/>
          </a:xfrm>
        </p:spPr>
        <p:txBody>
          <a:bodyPr>
            <a:normAutofit fontScale="92500" lnSpcReduction="10000"/>
          </a:bodyPr>
          <a:lstStyle/>
          <a:p>
            <a:pPr algn="l">
              <a:lnSpc>
                <a:spcPct val="110000"/>
              </a:lnSpc>
            </a:pPr>
            <a:r>
              <a:rPr lang="en-US" sz="2600" b="1" i="0">
                <a:solidFill>
                  <a:srgbClr val="222222"/>
                </a:solidFill>
                <a:effectLst/>
              </a:rPr>
              <a:t>5. Tabletop utensils</a:t>
            </a:r>
          </a:p>
          <a:p>
            <a:pPr algn="l">
              <a:lnSpc>
                <a:spcPct val="110000"/>
              </a:lnSpc>
              <a:buFont typeface="Arial" panose="020B0604020202020204" pitchFamily="34" charset="0"/>
              <a:buChar char="•"/>
            </a:pPr>
            <a:r>
              <a:rPr lang="en-US" sz="2600">
                <a:solidFill>
                  <a:srgbClr val="0A0A0A"/>
                </a:solidFill>
              </a:rPr>
              <a:t>Use</a:t>
            </a:r>
            <a:r>
              <a:rPr lang="en-US" sz="2600" b="1" i="0">
                <a:solidFill>
                  <a:srgbClr val="0A0A0A"/>
                </a:solidFill>
                <a:effectLst/>
              </a:rPr>
              <a:t> </a:t>
            </a:r>
            <a:r>
              <a:rPr lang="en-US" sz="2600" b="1">
                <a:solidFill>
                  <a:srgbClr val="0A0A0A"/>
                </a:solidFill>
              </a:rPr>
              <a:t>l</a:t>
            </a:r>
            <a:r>
              <a:rPr lang="en-US" sz="2600" b="1" i="0">
                <a:solidFill>
                  <a:srgbClr val="0A0A0A"/>
                </a:solidFill>
                <a:effectLst/>
              </a:rPr>
              <a:t>ighter </a:t>
            </a:r>
            <a:r>
              <a:rPr lang="en-US" sz="2600" b="0" i="0">
                <a:solidFill>
                  <a:srgbClr val="0A0A0A"/>
                </a:solidFill>
                <a:effectLst/>
              </a:rPr>
              <a:t>products (however, </a:t>
            </a:r>
            <a:r>
              <a:rPr lang="en-US" sz="2600" i="0">
                <a:solidFill>
                  <a:srgbClr val="0A0A0A"/>
                </a:solidFill>
                <a:effectLst/>
              </a:rPr>
              <a:t>heavyweight flatware helps stabilise tremoring hands)</a:t>
            </a:r>
          </a:p>
          <a:p>
            <a:pPr algn="l">
              <a:lnSpc>
                <a:spcPct val="110000"/>
              </a:lnSpc>
              <a:buFont typeface="Arial" panose="020B0604020202020204" pitchFamily="34" charset="0"/>
              <a:buChar char="•"/>
            </a:pPr>
            <a:r>
              <a:rPr lang="en-US" sz="2600" b="1" i="0">
                <a:solidFill>
                  <a:srgbClr val="0A0A0A"/>
                </a:solidFill>
                <a:effectLst/>
              </a:rPr>
              <a:t>textured &amp;</a:t>
            </a:r>
            <a:r>
              <a:rPr lang="en-US" sz="2600" b="0" i="0">
                <a:solidFill>
                  <a:srgbClr val="0A0A0A"/>
                </a:solidFill>
                <a:effectLst/>
              </a:rPr>
              <a:t> </a:t>
            </a:r>
            <a:r>
              <a:rPr lang="en-US" sz="2600" b="1">
                <a:solidFill>
                  <a:srgbClr val="222222"/>
                </a:solidFill>
              </a:rPr>
              <a:t>e</a:t>
            </a:r>
            <a:r>
              <a:rPr lang="en-US" sz="2600" b="1" i="0">
                <a:solidFill>
                  <a:srgbClr val="222222"/>
                </a:solidFill>
                <a:effectLst/>
              </a:rPr>
              <a:t>rgonomic design </a:t>
            </a:r>
            <a:r>
              <a:rPr lang="en-US" sz="2600" i="0">
                <a:solidFill>
                  <a:srgbClr val="222222"/>
                </a:solidFill>
                <a:effectLst/>
              </a:rPr>
              <a:t>for better gripping</a:t>
            </a:r>
          </a:p>
          <a:p>
            <a:pPr algn="l">
              <a:lnSpc>
                <a:spcPct val="110000"/>
              </a:lnSpc>
              <a:buFont typeface="Arial" panose="020B0604020202020204" pitchFamily="34" charset="0"/>
              <a:buChar char="•"/>
            </a:pPr>
            <a:r>
              <a:rPr lang="en-US" sz="2600" b="1" i="0">
                <a:solidFill>
                  <a:srgbClr val="0A0A0A"/>
                </a:solidFill>
                <a:effectLst/>
              </a:rPr>
              <a:t>provide appropriate spacing</a:t>
            </a:r>
            <a:r>
              <a:rPr lang="en-US" sz="2600" b="0" i="0">
                <a:solidFill>
                  <a:srgbClr val="0A0A0A"/>
                </a:solidFill>
                <a:effectLst/>
              </a:rPr>
              <a:t> (i.e. don’t crowd things) and </a:t>
            </a:r>
            <a:r>
              <a:rPr lang="en-US" sz="2600" b="1" i="0">
                <a:solidFill>
                  <a:srgbClr val="0A0A0A"/>
                </a:solidFill>
                <a:effectLst/>
              </a:rPr>
              <a:t>good contrast</a:t>
            </a:r>
            <a:r>
              <a:rPr lang="en-US" sz="2600" b="0" i="0">
                <a:solidFill>
                  <a:srgbClr val="0A0A0A"/>
                </a:solidFill>
                <a:effectLst/>
              </a:rPr>
              <a:t> (i.e., white plates on white tablecloths can be difficult for those with vision problems)</a:t>
            </a:r>
          </a:p>
          <a:p>
            <a:pPr algn="l">
              <a:lnSpc>
                <a:spcPct val="110000"/>
              </a:lnSpc>
            </a:pPr>
            <a:endParaRPr lang="en-US" b="0" i="0">
              <a:solidFill>
                <a:srgbClr val="0A0A0A"/>
              </a:solidFill>
              <a:effectLst/>
            </a:endParaRPr>
          </a:p>
        </p:txBody>
      </p:sp>
      <p:pic>
        <p:nvPicPr>
          <p:cNvPr id="5" name="Picture Placeholder 4" descr="A set of plates and silverware&#10;&#10;Description automatically generated with low confidence">
            <a:extLst>
              <a:ext uri="{FF2B5EF4-FFF2-40B4-BE49-F238E27FC236}">
                <a16:creationId xmlns:a16="http://schemas.microsoft.com/office/drawing/2014/main" id="{808FEA49-D419-2FC6-F262-A7284F1CE3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cxnSp>
        <p:nvCxnSpPr>
          <p:cNvPr id="10" name="Straight Arrow Connector 9">
            <a:extLst>
              <a:ext uri="{FF2B5EF4-FFF2-40B4-BE49-F238E27FC236}">
                <a16:creationId xmlns:a16="http://schemas.microsoft.com/office/drawing/2014/main" id="{F7B81EF7-8CEC-DEC8-333F-998CE0ABFC78}"/>
              </a:ext>
            </a:extLst>
          </p:cNvPr>
          <p:cNvCxnSpPr>
            <a:cxnSpLocks/>
          </p:cNvCxnSpPr>
          <p:nvPr/>
        </p:nvCxnSpPr>
        <p:spPr>
          <a:xfrm flipV="1">
            <a:off x="5737140" y="1177731"/>
            <a:ext cx="2751405" cy="139038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0873ECD-5BC3-9185-761E-AAAE078F8438}"/>
              </a:ext>
            </a:extLst>
          </p:cNvPr>
          <p:cNvCxnSpPr>
            <a:cxnSpLocks/>
          </p:cNvCxnSpPr>
          <p:nvPr/>
        </p:nvCxnSpPr>
        <p:spPr>
          <a:xfrm>
            <a:off x="6096000" y="3571246"/>
            <a:ext cx="1372949" cy="633021"/>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850B0B17-F5B6-F184-E998-3E472E94C676}"/>
              </a:ext>
            </a:extLst>
          </p:cNvPr>
          <p:cNvCxnSpPr>
            <a:cxnSpLocks/>
          </p:cNvCxnSpPr>
          <p:nvPr/>
        </p:nvCxnSpPr>
        <p:spPr>
          <a:xfrm>
            <a:off x="6028566" y="4741933"/>
            <a:ext cx="2459979" cy="1019596"/>
          </a:xfrm>
          <a:prstGeom prst="straightConnector1">
            <a:avLst/>
          </a:prstGeom>
          <a:ln w="57150">
            <a:solidFill>
              <a:srgbClr val="00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22C29700-A8AC-D5AD-15CC-224AC3ACF3FC}"/>
              </a:ext>
            </a:extLst>
          </p:cNvPr>
          <p:cNvSpPr txBox="1"/>
          <p:nvPr/>
        </p:nvSpPr>
        <p:spPr>
          <a:xfrm>
            <a:off x="1338469" y="6306234"/>
            <a:ext cx="6096000" cy="369332"/>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Source: </a:t>
            </a:r>
            <a:r>
              <a:rPr lang="en-US" err="1">
                <a:solidFill>
                  <a:srgbClr val="1188A3"/>
                </a:solidFill>
                <a:hlinkClick r:id="rId4">
                  <a:extLst>
                    <a:ext uri="{A12FA001-AC4F-418D-AE19-62706E023703}">
                      <ahyp:hlinkClr xmlns:ahyp="http://schemas.microsoft.com/office/drawing/2018/hyperlinkcolor" val="tx"/>
                    </a:ext>
                  </a:extLst>
                </a:hlinkClick>
              </a:rPr>
              <a:t>Wesserstrom</a:t>
            </a:r>
            <a:r>
              <a:rPr lang="en-US">
                <a:solidFill>
                  <a:srgbClr val="1188A3"/>
                </a:solidFill>
                <a:hlinkClick r:id="rId4">
                  <a:extLst>
                    <a:ext uri="{A12FA001-AC4F-418D-AE19-62706E023703}">
                      <ahyp:hlinkClr xmlns:ahyp="http://schemas.microsoft.com/office/drawing/2018/hyperlinkcolor" val="tx"/>
                    </a:ext>
                  </a:extLst>
                </a:hlinkClick>
              </a:rPr>
              <a:t> (2018)</a:t>
            </a:r>
            <a:endParaRPr lang="en-GB">
              <a:solidFill>
                <a:srgbClr val="1188A3"/>
              </a:solidFill>
            </a:endParaRPr>
          </a:p>
        </p:txBody>
      </p:sp>
      <p:sp>
        <p:nvSpPr>
          <p:cNvPr id="13" name="Text Placeholder 5">
            <a:extLst>
              <a:ext uri="{FF2B5EF4-FFF2-40B4-BE49-F238E27FC236}">
                <a16:creationId xmlns:a16="http://schemas.microsoft.com/office/drawing/2014/main" id="{776A801C-CC1B-3EDF-0B4E-C7E1EA61E5EC}"/>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a:bodyPr>
          <a:lstStyle/>
          <a:p>
            <a:pPr marL="143510"/>
            <a:r>
              <a:rPr lang="en-GB" sz="2800" b="1"/>
              <a:t>Improving User Experiences via Age-Friendly Restaurants</a:t>
            </a:r>
            <a:endParaRPr lang="es-ES"/>
          </a:p>
        </p:txBody>
      </p:sp>
    </p:spTree>
    <p:extLst>
      <p:ext uri="{BB962C8B-B14F-4D97-AF65-F5344CB8AC3E}">
        <p14:creationId xmlns:p14="http://schemas.microsoft.com/office/powerpoint/2010/main" val="113632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5B36B9E-A896-8075-B380-D34DD1FDE86D}"/>
              </a:ext>
            </a:extLst>
          </p:cNvPr>
          <p:cNvSpPr>
            <a:spLocks noGrp="1"/>
          </p:cNvSpPr>
          <p:nvPr>
            <p:ph type="body" sz="quarter" idx="18"/>
          </p:nvPr>
        </p:nvSpPr>
        <p:spPr>
          <a:xfrm>
            <a:off x="1641345" y="1602912"/>
            <a:ext cx="4621841" cy="4525954"/>
          </a:xfrm>
        </p:spPr>
        <p:txBody>
          <a:bodyPr>
            <a:normAutofit lnSpcReduction="10000"/>
          </a:bodyPr>
          <a:lstStyle/>
          <a:p>
            <a:pPr algn="l"/>
            <a:r>
              <a:rPr lang="en-US" b="1" i="0">
                <a:solidFill>
                  <a:srgbClr val="222222"/>
                </a:solidFill>
                <a:effectLst/>
              </a:rPr>
              <a:t>6. Staff</a:t>
            </a:r>
          </a:p>
          <a:p>
            <a:pPr marL="342900" indent="-342900" algn="l">
              <a:buFont typeface="Arial" panose="020B0604020202020204" pitchFamily="34" charset="0"/>
              <a:buChar char="•"/>
            </a:pPr>
            <a:r>
              <a:rPr lang="en-US" b="1" i="0">
                <a:solidFill>
                  <a:srgbClr val="0A0A0A"/>
                </a:solidFill>
                <a:effectLst/>
              </a:rPr>
              <a:t>Ask if they could bring seniors a chair </a:t>
            </a:r>
            <a:r>
              <a:rPr lang="en-US" i="0">
                <a:solidFill>
                  <a:srgbClr val="0A0A0A"/>
                </a:solidFill>
                <a:effectLst/>
              </a:rPr>
              <a:t>to sit in while waiting</a:t>
            </a:r>
            <a:endParaRPr lang="en-US">
              <a:solidFill>
                <a:srgbClr val="0A0A0A"/>
              </a:solidFill>
            </a:endParaRPr>
          </a:p>
          <a:p>
            <a:pPr marL="342900" indent="-342900" algn="l">
              <a:buFont typeface="Arial" panose="020B0604020202020204" pitchFamily="34" charset="0"/>
              <a:buChar char="•"/>
            </a:pPr>
            <a:r>
              <a:rPr lang="en-US">
                <a:solidFill>
                  <a:srgbClr val="0A0A0A"/>
                </a:solidFill>
              </a:rPr>
              <a:t>Help and </a:t>
            </a:r>
            <a:r>
              <a:rPr lang="en-US" b="1" i="0">
                <a:solidFill>
                  <a:srgbClr val="0A0A0A"/>
                </a:solidFill>
                <a:effectLst/>
              </a:rPr>
              <a:t>walk seniors </a:t>
            </a:r>
            <a:r>
              <a:rPr lang="en-US" i="0">
                <a:solidFill>
                  <a:srgbClr val="0A0A0A"/>
                </a:solidFill>
                <a:effectLst/>
              </a:rPr>
              <a:t>with mobility difficulty</a:t>
            </a:r>
            <a:r>
              <a:rPr lang="en-US" b="1" i="0">
                <a:solidFill>
                  <a:srgbClr val="0A0A0A"/>
                </a:solidFill>
                <a:effectLst/>
              </a:rPr>
              <a:t> to their table slowly</a:t>
            </a:r>
          </a:p>
          <a:p>
            <a:pPr marL="342900" indent="-342900" algn="l">
              <a:buFont typeface="Arial" panose="020B0604020202020204" pitchFamily="34" charset="0"/>
              <a:buChar char="•"/>
            </a:pPr>
            <a:r>
              <a:rPr lang="en-US" b="1" i="0">
                <a:solidFill>
                  <a:srgbClr val="0A0A0A"/>
                </a:solidFill>
                <a:effectLst/>
              </a:rPr>
              <a:t>alert </a:t>
            </a:r>
            <a:r>
              <a:rPr lang="en-US" b="1">
                <a:solidFill>
                  <a:srgbClr val="0A0A0A"/>
                </a:solidFill>
              </a:rPr>
              <a:t>them </a:t>
            </a:r>
            <a:r>
              <a:rPr lang="en-US" b="1" i="0">
                <a:solidFill>
                  <a:srgbClr val="0A0A0A"/>
                </a:solidFill>
                <a:effectLst/>
              </a:rPr>
              <a:t>to any change in flooring </a:t>
            </a:r>
            <a:r>
              <a:rPr lang="en-US" i="0">
                <a:solidFill>
                  <a:srgbClr val="0A0A0A"/>
                </a:solidFill>
                <a:effectLst/>
              </a:rPr>
              <a:t>(e.g., stairs)</a:t>
            </a:r>
          </a:p>
          <a:p>
            <a:pPr marL="342900" indent="-342900" algn="l">
              <a:buFont typeface="Arial" panose="020B0604020202020204" pitchFamily="34" charset="0"/>
              <a:buChar char="•"/>
            </a:pPr>
            <a:r>
              <a:rPr lang="en-US" b="1" i="0">
                <a:solidFill>
                  <a:srgbClr val="0A0A0A"/>
                </a:solidFill>
                <a:effectLst/>
              </a:rPr>
              <a:t>speak slowly, clearly and in a deeper timber</a:t>
            </a:r>
            <a:r>
              <a:rPr lang="en-US" b="0" i="0">
                <a:solidFill>
                  <a:srgbClr val="0A0A0A"/>
                </a:solidFill>
                <a:effectLst/>
              </a:rPr>
              <a:t>, as the higher pitched sounds are difficult for seniors with hearing problems.</a:t>
            </a:r>
          </a:p>
        </p:txBody>
      </p:sp>
      <p:pic>
        <p:nvPicPr>
          <p:cNvPr id="5" name="Picture Placeholder 4" descr="A person holding a tablet&#10;&#10;Description automatically generated with medium confidence">
            <a:extLst>
              <a:ext uri="{FF2B5EF4-FFF2-40B4-BE49-F238E27FC236}">
                <a16:creationId xmlns:a16="http://schemas.microsoft.com/office/drawing/2014/main" id="{26A98FCE-CA17-4561-2E00-72E49BCF46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765790A8-DAB7-93F1-291C-E48103D9187D}"/>
              </a:ext>
            </a:extLst>
          </p:cNvPr>
          <p:cNvSpPr txBox="1"/>
          <p:nvPr/>
        </p:nvSpPr>
        <p:spPr>
          <a:xfrm>
            <a:off x="1338469" y="6306234"/>
            <a:ext cx="6096000" cy="369332"/>
          </a:xfrm>
          <a:prstGeom prst="rect">
            <a:avLst/>
          </a:prstGeom>
          <a:noFill/>
        </p:spPr>
        <p:txBody>
          <a:bodyPr wrap="square">
            <a:spAutoFit/>
          </a:bodyPr>
          <a:lstStyle/>
          <a:p>
            <a:r>
              <a:rPr lang="en-US">
                <a:solidFill>
                  <a:srgbClr val="1188A3"/>
                </a:solidFill>
                <a:hlinkClick r:id="rId4">
                  <a:extLst>
                    <a:ext uri="{A12FA001-AC4F-418D-AE19-62706E023703}">
                      <ahyp:hlinkClr xmlns:ahyp="http://schemas.microsoft.com/office/drawing/2018/hyperlinkcolor" val="tx"/>
                    </a:ext>
                  </a:extLst>
                </a:hlinkClick>
              </a:rPr>
              <a:t>Source: </a:t>
            </a:r>
            <a:r>
              <a:rPr lang="en-US" err="1">
                <a:solidFill>
                  <a:srgbClr val="1188A3"/>
                </a:solidFill>
                <a:hlinkClick r:id="rId4">
                  <a:extLst>
                    <a:ext uri="{A12FA001-AC4F-418D-AE19-62706E023703}">
                      <ahyp:hlinkClr xmlns:ahyp="http://schemas.microsoft.com/office/drawing/2018/hyperlinkcolor" val="tx"/>
                    </a:ext>
                  </a:extLst>
                </a:hlinkClick>
              </a:rPr>
              <a:t>Wesserstrom</a:t>
            </a:r>
            <a:r>
              <a:rPr lang="en-US">
                <a:solidFill>
                  <a:srgbClr val="1188A3"/>
                </a:solidFill>
                <a:hlinkClick r:id="rId4">
                  <a:extLst>
                    <a:ext uri="{A12FA001-AC4F-418D-AE19-62706E023703}">
                      <ahyp:hlinkClr xmlns:ahyp="http://schemas.microsoft.com/office/drawing/2018/hyperlinkcolor" val="tx"/>
                    </a:ext>
                  </a:extLst>
                </a:hlinkClick>
              </a:rPr>
              <a:t> (2018)</a:t>
            </a:r>
            <a:endParaRPr lang="en-GB">
              <a:solidFill>
                <a:srgbClr val="1188A3"/>
              </a:solidFill>
            </a:endParaRPr>
          </a:p>
        </p:txBody>
      </p:sp>
      <p:sp>
        <p:nvSpPr>
          <p:cNvPr id="10" name="Text Placeholder 5">
            <a:extLst>
              <a:ext uri="{FF2B5EF4-FFF2-40B4-BE49-F238E27FC236}">
                <a16:creationId xmlns:a16="http://schemas.microsoft.com/office/drawing/2014/main" id="{2D998D2A-B554-99CA-0E2E-71E6DC964D30}"/>
              </a:ext>
            </a:extLst>
          </p:cNvPr>
          <p:cNvSpPr>
            <a:spLocks noGrp="1"/>
          </p:cNvSpPr>
          <p:nvPr>
            <p:ph type="body" sz="quarter" idx="16"/>
          </p:nvPr>
        </p:nvSpPr>
        <p:spPr>
          <a:xfrm>
            <a:off x="1142785" y="130872"/>
            <a:ext cx="4747027" cy="968918"/>
          </a:xfrm>
          <a:solidFill>
            <a:srgbClr val="85D2E1"/>
          </a:solidFill>
        </p:spPr>
        <p:txBody>
          <a:bodyPr vert="horz" lIns="91440" tIns="45720" rIns="91440" bIns="45720" rtlCol="0" anchor="t">
            <a:normAutofit/>
          </a:bodyPr>
          <a:lstStyle/>
          <a:p>
            <a:pPr marL="143510"/>
            <a:r>
              <a:rPr lang="en-GB" sz="2800" b="1"/>
              <a:t>Improving User Experiences via Age-Friendly Restaurants</a:t>
            </a:r>
            <a:endParaRPr lang="es-ES"/>
          </a:p>
        </p:txBody>
      </p:sp>
    </p:spTree>
    <p:extLst>
      <p:ext uri="{BB962C8B-B14F-4D97-AF65-F5344CB8AC3E}">
        <p14:creationId xmlns:p14="http://schemas.microsoft.com/office/powerpoint/2010/main" val="310888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Field of white flowers">
            <a:extLst>
              <a:ext uri="{FF2B5EF4-FFF2-40B4-BE49-F238E27FC236}">
                <a16:creationId xmlns:a16="http://schemas.microsoft.com/office/drawing/2014/main" id="{AB108D0D-2D1E-D7BE-D836-0BE96524FE4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9B1142-3016-9E9B-5BE3-13D51509D182}"/>
              </a:ext>
            </a:extLst>
          </p:cNvPr>
          <p:cNvSpPr>
            <a:spLocks noGrp="1"/>
          </p:cNvSpPr>
          <p:nvPr>
            <p:ph type="body" sz="quarter" idx="16"/>
          </p:nvPr>
        </p:nvSpPr>
        <p:spPr/>
        <p:txBody>
          <a:bodyPr>
            <a:normAutofit lnSpcReduction="10000"/>
          </a:bodyPr>
          <a:lstStyle/>
          <a:p>
            <a:r>
              <a:rPr lang="en-IE"/>
              <a:t>Reflect…</a:t>
            </a:r>
          </a:p>
        </p:txBody>
      </p:sp>
      <p:sp>
        <p:nvSpPr>
          <p:cNvPr id="5" name="Text Placeholder 5">
            <a:extLst>
              <a:ext uri="{FF2B5EF4-FFF2-40B4-BE49-F238E27FC236}">
                <a16:creationId xmlns:a16="http://schemas.microsoft.com/office/drawing/2014/main" id="{FDC2E798-D0C0-A861-BB3A-43114986D574}"/>
              </a:ext>
            </a:extLst>
          </p:cNvPr>
          <p:cNvSpPr txBox="1">
            <a:spLocks noGrp="1"/>
          </p:cNvSpPr>
          <p:nvPr>
            <p:ph type="body" sz="quarter" idx="18"/>
          </p:nvPr>
        </p:nvSpPr>
        <p:spPr>
          <a:xfrm>
            <a:off x="6419850" y="2070847"/>
            <a:ext cx="5530850" cy="1127966"/>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a:r>
              <a:rPr lang="en-GB" sz="2800"/>
              <a:t>What learning can you adapt for your food product or service? When considering experience selling!</a:t>
            </a:r>
          </a:p>
        </p:txBody>
      </p:sp>
    </p:spTree>
    <p:extLst>
      <p:ext uri="{BB962C8B-B14F-4D97-AF65-F5344CB8AC3E}">
        <p14:creationId xmlns:p14="http://schemas.microsoft.com/office/powerpoint/2010/main" val="183637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80E17-1799-0CFE-7C44-C59421FE00C4}"/>
              </a:ext>
            </a:extLst>
          </p:cNvPr>
          <p:cNvSpPr>
            <a:spLocks noGrp="1"/>
          </p:cNvSpPr>
          <p:nvPr>
            <p:ph type="body" sz="quarter" idx="18"/>
          </p:nvPr>
        </p:nvSpPr>
        <p:spPr>
          <a:xfrm>
            <a:off x="348343" y="1421862"/>
            <a:ext cx="11582399" cy="876198"/>
          </a:xfrm>
        </p:spPr>
        <p:txBody>
          <a:bodyPr>
            <a:normAutofit fontScale="92500"/>
          </a:bodyPr>
          <a:lstStyle/>
          <a:p>
            <a:pPr marL="0" indent="0"/>
            <a:r>
              <a:rPr lang="en-US"/>
              <a:t>As discussed in Modules 1 &amp; 3, seniors often </a:t>
            </a:r>
            <a:r>
              <a:rPr lang="en-US" b="0" i="0">
                <a:effectLst/>
              </a:rPr>
              <a:t>have </a:t>
            </a:r>
            <a:r>
              <a:rPr lang="en-US" b="1" i="0">
                <a:effectLst/>
              </a:rPr>
              <a:t>different tastes and demands </a:t>
            </a:r>
            <a:r>
              <a:rPr lang="en-US" b="0" i="0">
                <a:effectLst/>
              </a:rPr>
              <a:t>than their younger counterparts. These differences are often caused by both </a:t>
            </a:r>
            <a:r>
              <a:rPr lang="en-US" b="1" i="0">
                <a:effectLst/>
              </a:rPr>
              <a:t>biological and psychological factors</a:t>
            </a:r>
            <a:r>
              <a:rPr lang="en-US" b="0" i="0">
                <a:effectLst/>
              </a:rPr>
              <a:t>. </a:t>
            </a:r>
          </a:p>
        </p:txBody>
      </p:sp>
      <p:sp>
        <p:nvSpPr>
          <p:cNvPr id="6" name="Text Placeholder 5">
            <a:extLst>
              <a:ext uri="{FF2B5EF4-FFF2-40B4-BE49-F238E27FC236}">
                <a16:creationId xmlns:a16="http://schemas.microsoft.com/office/drawing/2014/main" id="{748A4946-4259-31D3-C2EB-A37024351191}"/>
              </a:ext>
            </a:extLst>
          </p:cNvPr>
          <p:cNvSpPr>
            <a:spLocks noGrp="1"/>
          </p:cNvSpPr>
          <p:nvPr>
            <p:ph type="body" sz="quarter" idx="16"/>
          </p:nvPr>
        </p:nvSpPr>
        <p:spPr>
          <a:xfrm>
            <a:off x="365760" y="575378"/>
            <a:ext cx="10808102" cy="582221"/>
          </a:xfrm>
        </p:spPr>
        <p:txBody>
          <a:bodyPr>
            <a:normAutofit lnSpcReduction="10000"/>
          </a:bodyPr>
          <a:lstStyle/>
          <a:p>
            <a:r>
              <a:rPr lang="en-GB"/>
              <a:t>Challenges of Targeting the Senior Market…</a:t>
            </a:r>
          </a:p>
        </p:txBody>
      </p:sp>
      <p:pic>
        <p:nvPicPr>
          <p:cNvPr id="13" name="Picture 12" descr="A picture containing person, clothing, smiling, posing&#10;&#10;Description automatically generated">
            <a:extLst>
              <a:ext uri="{FF2B5EF4-FFF2-40B4-BE49-F238E27FC236}">
                <a16:creationId xmlns:a16="http://schemas.microsoft.com/office/drawing/2014/main" id="{3B093A07-9D20-2973-3053-2597BBE422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8176" y="2298060"/>
            <a:ext cx="4416195" cy="2781206"/>
          </a:xfrm>
          <a:prstGeom prst="rect">
            <a:avLst/>
          </a:prstGeom>
        </p:spPr>
      </p:pic>
      <p:sp>
        <p:nvSpPr>
          <p:cNvPr id="14" name="Text Placeholder 3">
            <a:extLst>
              <a:ext uri="{FF2B5EF4-FFF2-40B4-BE49-F238E27FC236}">
                <a16:creationId xmlns:a16="http://schemas.microsoft.com/office/drawing/2014/main" id="{E7FB74E9-FF6F-D548-C129-B6C1DE4C110F}"/>
              </a:ext>
            </a:extLst>
          </p:cNvPr>
          <p:cNvSpPr txBox="1">
            <a:spLocks/>
          </p:cNvSpPr>
          <p:nvPr/>
        </p:nvSpPr>
        <p:spPr>
          <a:xfrm>
            <a:off x="494978" y="2245153"/>
            <a:ext cx="2599086" cy="4360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t>Biological Needs</a:t>
            </a:r>
          </a:p>
        </p:txBody>
      </p:sp>
      <p:sp>
        <p:nvSpPr>
          <p:cNvPr id="15" name="Text Placeholder 6">
            <a:extLst>
              <a:ext uri="{FF2B5EF4-FFF2-40B4-BE49-F238E27FC236}">
                <a16:creationId xmlns:a16="http://schemas.microsoft.com/office/drawing/2014/main" id="{A061C770-5D10-CE2C-A13C-80EFE6C88507}"/>
              </a:ext>
            </a:extLst>
          </p:cNvPr>
          <p:cNvSpPr txBox="1">
            <a:spLocks/>
          </p:cNvSpPr>
          <p:nvPr/>
        </p:nvSpPr>
        <p:spPr>
          <a:xfrm>
            <a:off x="8945317" y="2242399"/>
            <a:ext cx="2512152" cy="459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solidFill>
                  <a:srgbClr val="000000"/>
                </a:solidFill>
              </a:rPr>
              <a:t>Cognitive Needs</a:t>
            </a:r>
          </a:p>
        </p:txBody>
      </p:sp>
      <p:sp>
        <p:nvSpPr>
          <p:cNvPr id="16" name="Text Placeholder 4">
            <a:extLst>
              <a:ext uri="{FF2B5EF4-FFF2-40B4-BE49-F238E27FC236}">
                <a16:creationId xmlns:a16="http://schemas.microsoft.com/office/drawing/2014/main" id="{7F9ABAA5-F379-DF40-C947-8968210AD8AB}"/>
              </a:ext>
            </a:extLst>
          </p:cNvPr>
          <p:cNvSpPr txBox="1">
            <a:spLocks/>
          </p:cNvSpPr>
          <p:nvPr/>
        </p:nvSpPr>
        <p:spPr>
          <a:xfrm>
            <a:off x="348343" y="2698624"/>
            <a:ext cx="3409834" cy="25092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n-GB" sz="2000"/>
              <a:t>Different nutritional and physical needs due to physiological changes </a:t>
            </a:r>
            <a:r>
              <a:rPr lang="en-US" sz="2000"/>
              <a:t>(e.g., vision capacity, touch sensitivity, muscle strength, mobility)</a:t>
            </a:r>
          </a:p>
          <a:p>
            <a:pPr marL="285750" indent="-285750">
              <a:lnSpc>
                <a:spcPct val="120000"/>
              </a:lnSpc>
              <a:buFont typeface="Arial" panose="020B0604020202020204" pitchFamily="34" charset="0"/>
              <a:buChar char="•"/>
            </a:pPr>
            <a:r>
              <a:rPr lang="en-US" sz="2000"/>
              <a:t>Physical health</a:t>
            </a:r>
            <a:r>
              <a:rPr lang="en-GB" sz="2000"/>
              <a:t> </a:t>
            </a:r>
          </a:p>
          <a:p>
            <a:pPr marL="0" indent="0"/>
            <a:endParaRPr lang="en-GB" sz="2000"/>
          </a:p>
        </p:txBody>
      </p:sp>
      <p:sp>
        <p:nvSpPr>
          <p:cNvPr id="17" name="Text Placeholder 5">
            <a:extLst>
              <a:ext uri="{FF2B5EF4-FFF2-40B4-BE49-F238E27FC236}">
                <a16:creationId xmlns:a16="http://schemas.microsoft.com/office/drawing/2014/main" id="{A892819C-B75C-2AAD-635A-DA1B390BE665}"/>
              </a:ext>
            </a:extLst>
          </p:cNvPr>
          <p:cNvSpPr txBox="1">
            <a:spLocks/>
          </p:cNvSpPr>
          <p:nvPr/>
        </p:nvSpPr>
        <p:spPr>
          <a:xfrm>
            <a:off x="9026958" y="2681209"/>
            <a:ext cx="3175365" cy="2781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solidFill>
                  <a:srgbClr val="000000"/>
                </a:solidFill>
              </a:rPr>
              <a:t>Social engagement</a:t>
            </a:r>
          </a:p>
          <a:p>
            <a:pPr>
              <a:lnSpc>
                <a:spcPct val="120000"/>
              </a:lnSpc>
            </a:pPr>
            <a:r>
              <a:rPr lang="en-GB" sz="2000">
                <a:solidFill>
                  <a:srgbClr val="000000"/>
                </a:solidFill>
              </a:rPr>
              <a:t>Socially active</a:t>
            </a:r>
          </a:p>
          <a:p>
            <a:pPr>
              <a:lnSpc>
                <a:spcPct val="120000"/>
              </a:lnSpc>
            </a:pPr>
            <a:r>
              <a:rPr lang="en-GB" sz="2000">
                <a:solidFill>
                  <a:srgbClr val="000000"/>
                </a:solidFill>
              </a:rPr>
              <a:t>Excitement, joy</a:t>
            </a:r>
          </a:p>
          <a:p>
            <a:pPr>
              <a:lnSpc>
                <a:spcPct val="120000"/>
              </a:lnSpc>
            </a:pPr>
            <a:r>
              <a:rPr lang="en-GB" sz="2000">
                <a:solidFill>
                  <a:srgbClr val="000000"/>
                </a:solidFill>
              </a:rPr>
              <a:t>Autonomy</a:t>
            </a:r>
          </a:p>
          <a:p>
            <a:pPr>
              <a:lnSpc>
                <a:spcPct val="120000"/>
              </a:lnSpc>
            </a:pPr>
            <a:r>
              <a:rPr lang="en-GB" sz="2000">
                <a:solidFill>
                  <a:srgbClr val="000000"/>
                </a:solidFill>
              </a:rPr>
              <a:t>Active lifestyle</a:t>
            </a:r>
          </a:p>
          <a:p>
            <a:pPr>
              <a:lnSpc>
                <a:spcPct val="120000"/>
              </a:lnSpc>
            </a:pPr>
            <a:r>
              <a:rPr lang="en-GB" sz="2000">
                <a:solidFill>
                  <a:srgbClr val="000000"/>
                </a:solidFill>
              </a:rPr>
              <a:t>Well-being</a:t>
            </a:r>
          </a:p>
        </p:txBody>
      </p:sp>
      <p:sp>
        <p:nvSpPr>
          <p:cNvPr id="18" name="Text Placeholder 18">
            <a:extLst>
              <a:ext uri="{FF2B5EF4-FFF2-40B4-BE49-F238E27FC236}">
                <a16:creationId xmlns:a16="http://schemas.microsoft.com/office/drawing/2014/main" id="{3E801019-BC12-70CF-9B12-3567A90D9A78}"/>
              </a:ext>
            </a:extLst>
          </p:cNvPr>
          <p:cNvSpPr txBox="1">
            <a:spLocks/>
          </p:cNvSpPr>
          <p:nvPr/>
        </p:nvSpPr>
        <p:spPr>
          <a:xfrm>
            <a:off x="734714" y="5664699"/>
            <a:ext cx="10808102" cy="810979"/>
          </a:xfrm>
          <a:prstGeom prst="rect">
            <a:avLst/>
          </a:prstGeom>
          <a:solidFill>
            <a:srgbClr val="FFD1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b="1"/>
              <a:t>TIP: both biological and cognitive needs should be addressed for commercialising food products and services to seniors successfully!</a:t>
            </a:r>
          </a:p>
        </p:txBody>
      </p:sp>
      <p:cxnSp>
        <p:nvCxnSpPr>
          <p:cNvPr id="20" name="Straight Arrow Connector 19">
            <a:extLst>
              <a:ext uri="{FF2B5EF4-FFF2-40B4-BE49-F238E27FC236}">
                <a16:creationId xmlns:a16="http://schemas.microsoft.com/office/drawing/2014/main" id="{90FDF797-67DB-B1C4-5112-A1758541FC0E}"/>
              </a:ext>
            </a:extLst>
          </p:cNvPr>
          <p:cNvCxnSpPr>
            <a:cxnSpLocks/>
          </p:cNvCxnSpPr>
          <p:nvPr/>
        </p:nvCxnSpPr>
        <p:spPr>
          <a:xfrm flipV="1">
            <a:off x="3405051" y="3779520"/>
            <a:ext cx="1550987" cy="11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FD31C7-6FD0-2EB7-CF15-FDB581C40D80}"/>
              </a:ext>
            </a:extLst>
          </p:cNvPr>
          <p:cNvCxnSpPr>
            <a:cxnSpLocks/>
            <a:stCxn id="17" idx="1"/>
          </p:cNvCxnSpPr>
          <p:nvPr/>
        </p:nvCxnSpPr>
        <p:spPr>
          <a:xfrm flipH="1" flipV="1">
            <a:off x="7377775" y="3767012"/>
            <a:ext cx="1649183"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89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483839" y="1635617"/>
            <a:ext cx="5746632" cy="4214924"/>
          </a:xfrm>
        </p:spPr>
        <p:txBody>
          <a:bodyPr>
            <a:normAutofit fontScale="92500" lnSpcReduction="10000"/>
          </a:bodyPr>
          <a:lstStyle/>
          <a:p>
            <a:pPr marL="342900" indent="-342900">
              <a:buFont typeface="Arial" panose="020B0604020202020204" pitchFamily="34" charset="0"/>
              <a:buChar char="•"/>
            </a:pPr>
            <a:r>
              <a:rPr lang="en-US" b="0" i="0" u="none" strike="noStrike" baseline="0"/>
              <a:t>There is an emerging trend of single-adult households composed of working elderly in Europe. Hence, c</a:t>
            </a:r>
            <a:r>
              <a:rPr lang="en-US"/>
              <a:t>ooking </a:t>
            </a:r>
            <a:r>
              <a:rPr lang="en-US" b="0" i="0" u="none" strike="noStrike" baseline="0"/>
              <a:t>might not be an economic </a:t>
            </a:r>
            <a:r>
              <a:rPr lang="en-US"/>
              <a:t>option for such single households.</a:t>
            </a:r>
          </a:p>
          <a:p>
            <a:pPr marL="342900" indent="-342900">
              <a:buFont typeface="Arial" panose="020B0604020202020204" pitchFamily="34" charset="0"/>
              <a:buChar char="•"/>
            </a:pPr>
            <a:r>
              <a:rPr lang="en-US"/>
              <a:t>While </a:t>
            </a:r>
            <a:r>
              <a:rPr lang="en-US" b="1"/>
              <a:t>meal boxes </a:t>
            </a:r>
            <a:r>
              <a:rPr lang="en-US"/>
              <a:t>are expected to </a:t>
            </a:r>
            <a:r>
              <a:rPr lang="en-US" b="1">
                <a:solidFill>
                  <a:srgbClr val="1188A3"/>
                </a:solidFill>
                <a:hlinkClick r:id="rId2">
                  <a:extLst>
                    <a:ext uri="{A12FA001-AC4F-418D-AE19-62706E023703}">
                      <ahyp:hlinkClr xmlns:ahyp="http://schemas.microsoft.com/office/drawing/2018/hyperlinkcolor" val="tx"/>
                    </a:ext>
                  </a:extLst>
                </a:hlinkClick>
              </a:rPr>
              <a:t>occupy the largest share</a:t>
            </a:r>
            <a:r>
              <a:rPr lang="en-US" b="1">
                <a:solidFill>
                  <a:srgbClr val="1188A3"/>
                </a:solidFill>
              </a:rPr>
              <a:t> </a:t>
            </a:r>
            <a:r>
              <a:rPr lang="en-US"/>
              <a:t>in the product segment in the upcoming years by 2025; </a:t>
            </a:r>
            <a:r>
              <a:rPr lang="en-US" b="1"/>
              <a:t>r</a:t>
            </a:r>
            <a:r>
              <a:rPr lang="en-US" b="1" i="0" u="none" strike="noStrike" baseline="0"/>
              <a:t>eady-to-eat convenient food, </a:t>
            </a:r>
            <a:r>
              <a:rPr lang="en-US"/>
              <a:t>such as </a:t>
            </a:r>
            <a:r>
              <a:rPr lang="en-US" b="0" i="0" u="none" strike="noStrike" baseline="0"/>
              <a:t>dry and frozen foods, </a:t>
            </a:r>
            <a:r>
              <a:rPr lang="en-US"/>
              <a:t>are </a:t>
            </a:r>
            <a:r>
              <a:rPr lang="en-US" b="0" i="0" u="none" strike="noStrike" baseline="0"/>
              <a:t> expected to become more popular by 2035. </a:t>
            </a:r>
          </a:p>
          <a:p>
            <a:pPr marL="342900" indent="-342900">
              <a:buFont typeface="Arial" panose="020B0604020202020204" pitchFamily="34" charset="0"/>
              <a:buChar char="•"/>
            </a:pPr>
            <a:r>
              <a:rPr lang="en-US" b="1" i="0" u="none" strike="noStrike" baseline="0"/>
              <a:t>Healthiness and easy-to-use, environmentally friendly packaging </a:t>
            </a:r>
            <a:r>
              <a:rPr lang="en-US" b="0" i="0" u="none" strike="noStrike" baseline="0"/>
              <a:t>are valued by older adults </a:t>
            </a:r>
            <a:endParaRPr lang="en-GB" sz="3200"/>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607483" y="228600"/>
            <a:ext cx="5488517" cy="1143000"/>
          </a:xfrm>
        </p:spPr>
        <p:txBody>
          <a:bodyPr>
            <a:normAutofit lnSpcReduction="10000"/>
          </a:bodyPr>
          <a:lstStyle/>
          <a:p>
            <a:r>
              <a:rPr lang="en-GB" b="1"/>
              <a:t>2. Self-Service </a:t>
            </a:r>
          </a:p>
          <a:p>
            <a:r>
              <a:rPr lang="en-GB"/>
              <a:t>(e.g. Convenient Food)</a:t>
            </a:r>
          </a:p>
        </p:txBody>
      </p:sp>
      <p:pic>
        <p:nvPicPr>
          <p:cNvPr id="7" name="Picture Placeholder 6" descr="A picture containing text, indoor, refrigerator, white goods&#10;&#10;Description automatically generated">
            <a:extLst>
              <a:ext uri="{FF2B5EF4-FFF2-40B4-BE49-F238E27FC236}">
                <a16:creationId xmlns:a16="http://schemas.microsoft.com/office/drawing/2014/main" id="{67E54997-E35B-139D-DF4F-37DD1A8980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9BD10BC7-DF65-0611-4544-3E6045168C95}"/>
              </a:ext>
            </a:extLst>
          </p:cNvPr>
          <p:cNvSpPr txBox="1"/>
          <p:nvPr/>
        </p:nvSpPr>
        <p:spPr>
          <a:xfrm>
            <a:off x="6667624" y="5850541"/>
            <a:ext cx="7735405" cy="646331"/>
          </a:xfrm>
          <a:prstGeom prst="rect">
            <a:avLst/>
          </a:prstGeom>
          <a:noFill/>
        </p:spPr>
        <p:txBody>
          <a:bodyPr wrap="square">
            <a:spAutoFit/>
          </a:bodyPr>
          <a:lstStyle/>
          <a:p>
            <a:r>
              <a:rPr lang="nl-NL" sz="1200">
                <a:solidFill>
                  <a:srgbClr val="1188A3"/>
                </a:solidFill>
              </a:rPr>
              <a:t>Sources: </a:t>
            </a:r>
            <a:r>
              <a:rPr lang="nl-NL" sz="1200">
                <a:solidFill>
                  <a:srgbClr val="1188A3"/>
                </a:solidFill>
                <a:hlinkClick r:id="rId4">
                  <a:extLst>
                    <a:ext uri="{A12FA001-AC4F-418D-AE19-62706E023703}">
                      <ahyp:hlinkClr xmlns:ahyp="http://schemas.microsoft.com/office/drawing/2018/hyperlinkcolor" val="tx"/>
                    </a:ext>
                  </a:extLst>
                </a:hlinkClick>
              </a:rPr>
              <a:t>Frauenhofer Institute for Systems and Innovations Research ISI (2019)</a:t>
            </a:r>
            <a:br>
              <a:rPr lang="nl-NL" sz="1200">
                <a:solidFill>
                  <a:srgbClr val="1188A3"/>
                </a:solidFill>
              </a:rPr>
            </a:br>
            <a:r>
              <a:rPr lang="nl-NL" sz="1200">
                <a:solidFill>
                  <a:srgbClr val="1188A3"/>
                </a:solidFill>
              </a:rPr>
              <a:t>                </a:t>
            </a:r>
            <a:r>
              <a:rPr lang="nl-NL" sz="1200">
                <a:solidFill>
                  <a:srgbClr val="1188A3"/>
                </a:solidFill>
                <a:hlinkClick r:id="rId2">
                  <a:extLst>
                    <a:ext uri="{A12FA001-AC4F-418D-AE19-62706E023703}">
                      <ahyp:hlinkClr xmlns:ahyp="http://schemas.microsoft.com/office/drawing/2018/hyperlinkcolor" val="tx"/>
                    </a:ext>
                  </a:extLst>
                </a:hlinkClick>
              </a:rPr>
              <a:t>Market Watch (2022)</a:t>
            </a:r>
            <a:br>
              <a:rPr lang="nl-NL" sz="1200">
                <a:solidFill>
                  <a:srgbClr val="1188A3"/>
                </a:solidFill>
              </a:rPr>
            </a:br>
            <a:r>
              <a:rPr lang="nl-NL" sz="1200">
                <a:solidFill>
                  <a:srgbClr val="1188A3"/>
                </a:solidFill>
              </a:rPr>
              <a:t>                </a:t>
            </a:r>
            <a:r>
              <a:rPr lang="nl-NL" sz="1200">
                <a:solidFill>
                  <a:srgbClr val="1188A3"/>
                </a:solidFill>
                <a:hlinkClick r:id="rId5">
                  <a:extLst>
                    <a:ext uri="{A12FA001-AC4F-418D-AE19-62706E023703}">
                      <ahyp:hlinkClr xmlns:ahyp="http://schemas.microsoft.com/office/drawing/2018/hyperlinkcolor" val="tx"/>
                    </a:ext>
                  </a:extLst>
                </a:hlinkClick>
              </a:rPr>
              <a:t>Peura-Kapanen, Jallinoja, &amp; Kaarakainen (2017)</a:t>
            </a:r>
            <a:endParaRPr lang="nl-NL" sz="1200">
              <a:solidFill>
                <a:srgbClr val="1188A3"/>
              </a:solidFill>
            </a:endParaRPr>
          </a:p>
        </p:txBody>
      </p:sp>
    </p:spTree>
    <p:extLst>
      <p:ext uri="{BB962C8B-B14F-4D97-AF65-F5344CB8AC3E}">
        <p14:creationId xmlns:p14="http://schemas.microsoft.com/office/powerpoint/2010/main" val="300547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1B7B8-8F05-4B41-95A7-EA6659CB9DF0}"/>
              </a:ext>
            </a:extLst>
          </p:cNvPr>
          <p:cNvSpPr>
            <a:spLocks noGrp="1"/>
          </p:cNvSpPr>
          <p:nvPr>
            <p:ph type="body" sz="quarter" idx="20"/>
          </p:nvPr>
        </p:nvSpPr>
        <p:spPr>
          <a:xfrm>
            <a:off x="6791093" y="2084716"/>
            <a:ext cx="5244388" cy="3722513"/>
          </a:xfrm>
        </p:spPr>
        <p:txBody>
          <a:bodyPr/>
          <a:lstStyle/>
          <a:p>
            <a:r>
              <a:rPr lang="en-US" sz="2200"/>
              <a:t>This company demonstrates the good use of convenience for seniors. The meal in a jar concept overcomes the poor nutritional problems faced by many seniors. It offers a high degree of convenience, and a proper meal size. Thanks to the simple heat and serve principle, nursing and care staff can now serve the food in a flexible way suiting the respective dining needs &amp; mealtimes of senior guests. The glass jars are also easy to store (lasting &gt;6 months unrefrigerated), saving space and energy, and so offer a high degree of convenience on several levels</a:t>
            </a:r>
            <a:r>
              <a:rPr lang="en-US"/>
              <a:t>.</a:t>
            </a:r>
            <a:endParaRPr lang="en-IE"/>
          </a:p>
        </p:txBody>
      </p:sp>
      <p:sp>
        <p:nvSpPr>
          <p:cNvPr id="3" name="Text Placeholder 2">
            <a:extLst>
              <a:ext uri="{FF2B5EF4-FFF2-40B4-BE49-F238E27FC236}">
                <a16:creationId xmlns:a16="http://schemas.microsoft.com/office/drawing/2014/main" id="{09D728AB-2819-49AB-86C3-AE9FCEABED83}"/>
              </a:ext>
            </a:extLst>
          </p:cNvPr>
          <p:cNvSpPr>
            <a:spLocks noGrp="1"/>
          </p:cNvSpPr>
          <p:nvPr>
            <p:ph type="body" sz="quarter" idx="22"/>
          </p:nvPr>
        </p:nvSpPr>
        <p:spPr>
          <a:xfrm>
            <a:off x="6073571" y="297663"/>
            <a:ext cx="2934136" cy="1434253"/>
          </a:xfrm>
        </p:spPr>
        <p:txBody>
          <a:bodyPr>
            <a:normAutofit fontScale="70000" lnSpcReduction="20000"/>
          </a:bodyPr>
          <a:lstStyle/>
          <a:p>
            <a:pPr>
              <a:lnSpc>
                <a:spcPct val="120000"/>
              </a:lnSpc>
            </a:pPr>
            <a:r>
              <a:rPr lang="en-IE"/>
              <a:t>Our case study…Gusto Vitas</a:t>
            </a:r>
          </a:p>
          <a:p>
            <a:pPr>
              <a:lnSpc>
                <a:spcPct val="120000"/>
              </a:lnSpc>
            </a:pPr>
            <a:r>
              <a:rPr lang="en-IE"/>
              <a:t>Germany</a:t>
            </a:r>
          </a:p>
        </p:txBody>
      </p:sp>
      <p:sp>
        <p:nvSpPr>
          <p:cNvPr id="4" name="Text Placeholder 3">
            <a:extLst>
              <a:ext uri="{FF2B5EF4-FFF2-40B4-BE49-F238E27FC236}">
                <a16:creationId xmlns:a16="http://schemas.microsoft.com/office/drawing/2014/main" id="{AB8A606A-5AB6-416F-8D2C-8A76B3B28FBC}"/>
              </a:ext>
            </a:extLst>
          </p:cNvPr>
          <p:cNvSpPr>
            <a:spLocks noGrp="1"/>
          </p:cNvSpPr>
          <p:nvPr>
            <p:ph type="body" sz="quarter" idx="23"/>
          </p:nvPr>
        </p:nvSpPr>
        <p:spPr>
          <a:xfrm>
            <a:off x="526825" y="559304"/>
            <a:ext cx="3452394" cy="634674"/>
          </a:xfrm>
          <a:solidFill>
            <a:srgbClr val="FFD100"/>
          </a:solidFill>
        </p:spPr>
        <p:txBody>
          <a:bodyPr/>
          <a:lstStyle/>
          <a:p>
            <a:r>
              <a:rPr lang="en-IE"/>
              <a:t>Be Inspired…</a:t>
            </a:r>
          </a:p>
        </p:txBody>
      </p:sp>
      <p:pic>
        <p:nvPicPr>
          <p:cNvPr id="9" name="Picture 8">
            <a:hlinkClick r:id="rId2"/>
            <a:extLst>
              <a:ext uri="{FF2B5EF4-FFF2-40B4-BE49-F238E27FC236}">
                <a16:creationId xmlns:a16="http://schemas.microsoft.com/office/drawing/2014/main" id="{BCD752A7-B338-4652-B701-DD66699E0017}"/>
              </a:ext>
            </a:extLst>
          </p:cNvPr>
          <p:cNvPicPr>
            <a:picLocks noChangeAspect="1"/>
          </p:cNvPicPr>
          <p:nvPr/>
        </p:nvPicPr>
        <p:blipFill>
          <a:blip r:embed="rId3"/>
          <a:stretch>
            <a:fillRect/>
          </a:stretch>
        </p:blipFill>
        <p:spPr>
          <a:xfrm>
            <a:off x="1334379" y="2066544"/>
            <a:ext cx="2521080" cy="3454578"/>
          </a:xfrm>
          <a:prstGeom prst="rect">
            <a:avLst/>
          </a:prstGeom>
          <a:ln>
            <a:solidFill>
              <a:srgbClr val="000000"/>
            </a:solidFill>
          </a:ln>
        </p:spPr>
      </p:pic>
      <p:sp>
        <p:nvSpPr>
          <p:cNvPr id="10" name="Arrow: Right 9">
            <a:extLst>
              <a:ext uri="{FF2B5EF4-FFF2-40B4-BE49-F238E27FC236}">
                <a16:creationId xmlns:a16="http://schemas.microsoft.com/office/drawing/2014/main" id="{5F68E0ED-E6A0-49D7-A308-7B661D55177B}"/>
              </a:ext>
            </a:extLst>
          </p:cNvPr>
          <p:cNvSpPr/>
          <p:nvPr/>
        </p:nvSpPr>
        <p:spPr>
          <a:xfrm>
            <a:off x="156519" y="1927654"/>
            <a:ext cx="117786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Click here </a:t>
            </a:r>
          </a:p>
        </p:txBody>
      </p:sp>
      <p:pic>
        <p:nvPicPr>
          <p:cNvPr id="1026" name="Picture 2">
            <a:hlinkClick r:id="rId4"/>
            <a:extLst>
              <a:ext uri="{FF2B5EF4-FFF2-40B4-BE49-F238E27FC236}">
                <a16:creationId xmlns:a16="http://schemas.microsoft.com/office/drawing/2014/main" id="{F3ECA871-245F-7CD9-BCBA-A0603D6DB1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97615" y="206931"/>
            <a:ext cx="2014631" cy="1370858"/>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CEB6B71E-2D7A-C01C-8AB2-D6DCB4551EC2}"/>
              </a:ext>
            </a:extLst>
          </p:cNvPr>
          <p:cNvSpPr/>
          <p:nvPr/>
        </p:nvSpPr>
        <p:spPr>
          <a:xfrm rot="20636216">
            <a:off x="8399071" y="1110580"/>
            <a:ext cx="1459138" cy="97133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For more info click here!  </a:t>
            </a:r>
          </a:p>
        </p:txBody>
      </p:sp>
      <p:pic>
        <p:nvPicPr>
          <p:cNvPr id="6" name="Picture 5">
            <a:extLst>
              <a:ext uri="{FF2B5EF4-FFF2-40B4-BE49-F238E27FC236}">
                <a16:creationId xmlns:a16="http://schemas.microsoft.com/office/drawing/2014/main" id="{9C7A6F3C-400C-5D2E-9416-BB4A2CCF4E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1821" y="4629168"/>
            <a:ext cx="2038173" cy="1931169"/>
          </a:xfrm>
          <a:prstGeom prst="rect">
            <a:avLst/>
          </a:prstGeom>
        </p:spPr>
      </p:pic>
    </p:spTree>
    <p:extLst>
      <p:ext uri="{BB962C8B-B14F-4D97-AF65-F5344CB8AC3E}">
        <p14:creationId xmlns:p14="http://schemas.microsoft.com/office/powerpoint/2010/main" val="552567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D4EDCD-CE0B-BE4D-49E2-41D67D8DCD6E}"/>
              </a:ext>
            </a:extLst>
          </p:cNvPr>
          <p:cNvSpPr>
            <a:spLocks noGrp="1"/>
          </p:cNvSpPr>
          <p:nvPr>
            <p:ph type="body" sz="quarter" idx="18"/>
          </p:nvPr>
        </p:nvSpPr>
        <p:spPr>
          <a:xfrm>
            <a:off x="1611086" y="1480457"/>
            <a:ext cx="5027630" cy="5214752"/>
          </a:xfrm>
        </p:spPr>
        <p:txBody>
          <a:bodyPr vert="horz" lIns="91440" tIns="45720" rIns="91440" bIns="45720" rtlCol="0" anchor="t">
            <a:normAutofit/>
          </a:bodyPr>
          <a:lstStyle/>
          <a:p>
            <a:pPr marL="0" indent="0"/>
            <a:r>
              <a:rPr lang="en-US">
                <a:ea typeface="+mn-lt"/>
                <a:cs typeface="+mn-lt"/>
              </a:rPr>
              <a:t>Dehydration is a common challenge for older people, especially dementia patients. Memory problems of such patients can cause problems such as forgetting to drink enough water. In response to this challenge, </a:t>
            </a:r>
            <a:r>
              <a:rPr lang="en-US">
                <a:solidFill>
                  <a:srgbClr val="1188A3"/>
                </a:solidFill>
                <a:ea typeface="+mn-lt"/>
                <a:cs typeface="+mn-lt"/>
                <a:hlinkClick r:id="rId3">
                  <a:extLst>
                    <a:ext uri="{A12FA001-AC4F-418D-AE19-62706E023703}">
                      <ahyp:hlinkClr xmlns:ahyp="http://schemas.microsoft.com/office/drawing/2018/hyperlinkcolor" val="tx"/>
                    </a:ext>
                  </a:extLst>
                </a:hlinkClick>
              </a:rPr>
              <a:t>Jelly Drops</a:t>
            </a:r>
            <a:r>
              <a:rPr lang="en-US">
                <a:ea typeface="+mn-lt"/>
                <a:cs typeface="+mn-lt"/>
              </a:rPr>
              <a:t> are</a:t>
            </a:r>
            <a:r>
              <a:rPr lang="en-US" b="1">
                <a:ea typeface="+mn-lt"/>
                <a:cs typeface="+mn-lt"/>
              </a:rPr>
              <a:t> bite-sized</a:t>
            </a:r>
            <a:r>
              <a:rPr lang="en-US" b="1" i="0">
                <a:effectLst/>
                <a:ea typeface="+mn-lt"/>
                <a:cs typeface="+mn-lt"/>
              </a:rPr>
              <a:t>, </a:t>
            </a:r>
            <a:r>
              <a:rPr lang="en-US" b="1">
                <a:ea typeface="+mn-lt"/>
                <a:cs typeface="+mn-lt"/>
              </a:rPr>
              <a:t>sugar-free sweets containing 95 percent water</a:t>
            </a:r>
            <a:r>
              <a:rPr lang="en-US">
                <a:ea typeface="+mn-lt"/>
                <a:cs typeface="+mn-lt"/>
              </a:rPr>
              <a:t> </a:t>
            </a:r>
            <a:r>
              <a:rPr lang="en-US" b="1" i="0">
                <a:effectLst/>
                <a:ea typeface="+mn-lt"/>
                <a:cs typeface="+mn-lt"/>
              </a:rPr>
              <a:t>and </a:t>
            </a:r>
            <a:r>
              <a:rPr lang="en-US" b="1">
                <a:ea typeface="+mn-lt"/>
                <a:cs typeface="+mn-lt"/>
              </a:rPr>
              <a:t>added electrolytes</a:t>
            </a:r>
            <a:r>
              <a:rPr lang="en-US">
                <a:ea typeface="+mn-lt"/>
                <a:cs typeface="+mn-lt"/>
              </a:rPr>
              <a:t>. Each tray contains 300 ml of water. The company offers online subscriptions and one-time purchases.</a:t>
            </a:r>
          </a:p>
          <a:p>
            <a:pPr marL="0" indent="0"/>
            <a:r>
              <a:rPr lang="en-US">
                <a:ea typeface="+mn-lt"/>
                <a:cs typeface="+mn-lt"/>
              </a:rPr>
              <a:t>For more information check out our </a:t>
            </a:r>
            <a:r>
              <a:rPr lang="en-US">
                <a:solidFill>
                  <a:srgbClr val="1188A3"/>
                </a:solidFill>
                <a:ea typeface="+mn-lt"/>
                <a:cs typeface="+mn-lt"/>
                <a:hlinkClick r:id="rId4">
                  <a:extLst>
                    <a:ext uri="{A12FA001-AC4F-418D-AE19-62706E023703}">
                      <ahyp:hlinkClr xmlns:ahyp="http://schemas.microsoft.com/office/drawing/2018/hyperlinkcolor" val="tx"/>
                    </a:ext>
                  </a:extLst>
                </a:hlinkClick>
              </a:rPr>
              <a:t>Good practice Guide</a:t>
            </a:r>
            <a:endParaRPr lang="en-US">
              <a:solidFill>
                <a:srgbClr val="1188A3"/>
              </a:solidFill>
              <a:ea typeface="Calibri"/>
              <a:cs typeface="Calibri"/>
            </a:endParaRPr>
          </a:p>
        </p:txBody>
      </p:sp>
      <p:pic>
        <p:nvPicPr>
          <p:cNvPr id="11" name="Picture 11" descr="A picture containing person, food, container, pink&#10;&#10;Description automatically generated">
            <a:hlinkClick r:id="rId5"/>
            <a:extLst>
              <a:ext uri="{FF2B5EF4-FFF2-40B4-BE49-F238E27FC236}">
                <a16:creationId xmlns:a16="http://schemas.microsoft.com/office/drawing/2014/main" id="{E1842999-3F5D-ABC9-DD7B-0431A298BD5B}"/>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6852062" y="332509"/>
            <a:ext cx="5126592" cy="6362700"/>
          </a:xfrm>
        </p:spPr>
      </p:pic>
      <p:sp>
        <p:nvSpPr>
          <p:cNvPr id="6" name="Text Placeholder 2">
            <a:extLst>
              <a:ext uri="{FF2B5EF4-FFF2-40B4-BE49-F238E27FC236}">
                <a16:creationId xmlns:a16="http://schemas.microsoft.com/office/drawing/2014/main" id="{C331C378-B49B-EB4D-E25A-1493B6407E19}"/>
              </a:ext>
            </a:extLst>
          </p:cNvPr>
          <p:cNvSpPr txBox="1">
            <a:spLocks/>
          </p:cNvSpPr>
          <p:nvPr/>
        </p:nvSpPr>
        <p:spPr>
          <a:xfrm>
            <a:off x="841847" y="239486"/>
            <a:ext cx="3044353" cy="881743"/>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sp>
        <p:nvSpPr>
          <p:cNvPr id="4" name="Text Placeholder 3">
            <a:extLst>
              <a:ext uri="{FF2B5EF4-FFF2-40B4-BE49-F238E27FC236}">
                <a16:creationId xmlns:a16="http://schemas.microsoft.com/office/drawing/2014/main" id="{20F246A7-C1A0-2F9A-3731-B1BFFE099E53}"/>
              </a:ext>
            </a:extLst>
          </p:cNvPr>
          <p:cNvSpPr>
            <a:spLocks noGrp="1"/>
          </p:cNvSpPr>
          <p:nvPr>
            <p:ph type="body" sz="quarter" idx="16"/>
          </p:nvPr>
        </p:nvSpPr>
        <p:spPr>
          <a:xfrm>
            <a:off x="7475575" y="5934057"/>
            <a:ext cx="4716425" cy="582221"/>
          </a:xfrm>
          <a:solidFill>
            <a:srgbClr val="85D2E1"/>
          </a:solidFill>
        </p:spPr>
        <p:txBody>
          <a:bodyPr vert="horz" lIns="91440" tIns="45720" rIns="91440" bIns="45720" rtlCol="0" anchor="ctr">
            <a:normAutofit fontScale="62500" lnSpcReduction="20000"/>
          </a:bodyPr>
          <a:lstStyle/>
          <a:p>
            <a:pPr algn="ctr"/>
            <a:r>
              <a:rPr lang="en-GB"/>
              <a:t>Jelly Drops' Innovative Water Sweets</a:t>
            </a:r>
            <a:endParaRPr lang="en-US">
              <a:ea typeface="Calibri"/>
              <a:cs typeface="Calibri"/>
            </a:endParaRPr>
          </a:p>
        </p:txBody>
      </p:sp>
      <p:pic>
        <p:nvPicPr>
          <p:cNvPr id="2050" name="Picture 2" descr="Jelly Drops">
            <a:hlinkClick r:id="rId5"/>
            <a:extLst>
              <a:ext uri="{FF2B5EF4-FFF2-40B4-BE49-F238E27FC236}">
                <a16:creationId xmlns:a16="http://schemas.microsoft.com/office/drawing/2014/main" id="{1EE50BF8-0104-1CCA-F2AC-6B80A2033DC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014236" y="602116"/>
            <a:ext cx="952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00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9023B-430B-49B2-7CF8-572EC89B7195}"/>
              </a:ext>
            </a:extLst>
          </p:cNvPr>
          <p:cNvSpPr>
            <a:spLocks noGrp="1"/>
          </p:cNvSpPr>
          <p:nvPr>
            <p:ph type="body" sz="quarter" idx="18"/>
          </p:nvPr>
        </p:nvSpPr>
        <p:spPr>
          <a:xfrm>
            <a:off x="367552" y="1434353"/>
            <a:ext cx="5564883" cy="4190362"/>
          </a:xfrm>
        </p:spPr>
        <p:txBody>
          <a:bodyPr>
            <a:normAutofit/>
          </a:bodyPr>
          <a:lstStyle/>
          <a:p>
            <a:pPr indent="0"/>
            <a:r>
              <a:rPr lang="en-US"/>
              <a:t>As more activities of daily life, such as shopping and learning.  move online, one vulnerable group cannot be left on their own to figure things out. If a smart nation does not offer anything that appeals to the needs and lifestyle of senior citizens, they will feel excluded from the digital transformation. </a:t>
            </a:r>
            <a:endParaRPr lang="en-IE"/>
          </a:p>
          <a:p>
            <a:pPr indent="0"/>
            <a:r>
              <a:rPr lang="en-US" b="0" i="0">
                <a:solidFill>
                  <a:srgbClr val="000000"/>
                </a:solidFill>
                <a:effectLst/>
              </a:rPr>
              <a:t>The massive </a:t>
            </a:r>
            <a:r>
              <a:rPr lang="en-US" b="0" i="0" err="1">
                <a:solidFill>
                  <a:srgbClr val="000000"/>
                </a:solidFill>
                <a:effectLst/>
              </a:rPr>
              <a:t>digitalisation</a:t>
            </a:r>
            <a:r>
              <a:rPr lang="en-US" b="0" i="0">
                <a:solidFill>
                  <a:srgbClr val="000000"/>
                </a:solidFill>
                <a:effectLst/>
              </a:rPr>
              <a:t> of our society means the seniors of tomorrow will view technology as a real solution to maintaining their autonomy and health. </a:t>
            </a:r>
          </a:p>
        </p:txBody>
      </p:sp>
      <p:sp>
        <p:nvSpPr>
          <p:cNvPr id="3" name="Text Placeholder 2">
            <a:extLst>
              <a:ext uri="{FF2B5EF4-FFF2-40B4-BE49-F238E27FC236}">
                <a16:creationId xmlns:a16="http://schemas.microsoft.com/office/drawing/2014/main" id="{7A5A5F9D-22F2-90A7-299B-F59885EFC83F}"/>
              </a:ext>
            </a:extLst>
          </p:cNvPr>
          <p:cNvSpPr>
            <a:spLocks noGrp="1"/>
          </p:cNvSpPr>
          <p:nvPr>
            <p:ph type="body" sz="quarter" idx="16"/>
          </p:nvPr>
        </p:nvSpPr>
        <p:spPr/>
        <p:txBody>
          <a:bodyPr>
            <a:normAutofit lnSpcReduction="10000"/>
          </a:bodyPr>
          <a:lstStyle/>
          <a:p>
            <a:r>
              <a:rPr lang="en-GB" b="1"/>
              <a:t>3. </a:t>
            </a:r>
            <a:r>
              <a:rPr lang="en-GB" sz="3600" b="1"/>
              <a:t>Digitalisation</a:t>
            </a:r>
            <a:r>
              <a:rPr lang="en-GB" b="1"/>
              <a:t> </a:t>
            </a:r>
          </a:p>
          <a:p>
            <a:endParaRPr lang="en-IE"/>
          </a:p>
        </p:txBody>
      </p:sp>
      <p:pic>
        <p:nvPicPr>
          <p:cNvPr id="6" name="Picture Placeholder 5" descr="Speech bubble with hashtag symbol">
            <a:extLst>
              <a:ext uri="{FF2B5EF4-FFF2-40B4-BE49-F238E27FC236}">
                <a16:creationId xmlns:a16="http://schemas.microsoft.com/office/drawing/2014/main" id="{12043641-9BA4-ADCF-D9CA-0357A05B1A3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92863" y="201613"/>
            <a:ext cx="5564187" cy="5446712"/>
          </a:xfrm>
        </p:spPr>
      </p:pic>
    </p:spTree>
    <p:extLst>
      <p:ext uri="{BB962C8B-B14F-4D97-AF65-F5344CB8AC3E}">
        <p14:creationId xmlns:p14="http://schemas.microsoft.com/office/powerpoint/2010/main" val="1258970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10DDB-75F4-9EE6-4C81-FC0DB1E1FF34}"/>
              </a:ext>
            </a:extLst>
          </p:cNvPr>
          <p:cNvSpPr>
            <a:spLocks noGrp="1"/>
          </p:cNvSpPr>
          <p:nvPr>
            <p:ph type="body" sz="quarter" idx="14"/>
          </p:nvPr>
        </p:nvSpPr>
        <p:spPr/>
        <p:txBody>
          <a:bodyPr>
            <a:noAutofit/>
          </a:bodyPr>
          <a:lstStyle/>
          <a:p>
            <a:r>
              <a:rPr lang="en-IE" sz="12000"/>
              <a:t>”</a:t>
            </a:r>
          </a:p>
        </p:txBody>
      </p:sp>
      <p:sp>
        <p:nvSpPr>
          <p:cNvPr id="3" name="Text Placeholder 2">
            <a:extLst>
              <a:ext uri="{FF2B5EF4-FFF2-40B4-BE49-F238E27FC236}">
                <a16:creationId xmlns:a16="http://schemas.microsoft.com/office/drawing/2014/main" id="{5D46794B-056B-5277-D01A-DDCAF38D6026}"/>
              </a:ext>
            </a:extLst>
          </p:cNvPr>
          <p:cNvSpPr>
            <a:spLocks noGrp="1"/>
          </p:cNvSpPr>
          <p:nvPr>
            <p:ph type="body" sz="quarter" idx="13"/>
          </p:nvPr>
        </p:nvSpPr>
        <p:spPr>
          <a:xfrm>
            <a:off x="1310630" y="795622"/>
            <a:ext cx="9473496" cy="4493975"/>
          </a:xfrm>
        </p:spPr>
        <p:txBody>
          <a:bodyPr/>
          <a:lstStyle/>
          <a:p>
            <a:r>
              <a:rPr lang="en-US"/>
              <a:t>For the time being, several challenges faced by older people still need to be considered, such as the ability to afford the right tools and services without extra costs, the ability to use ICT devices properly, or get support to learn how to use them to also maintain an active social and civic life through new modes of communication</a:t>
            </a:r>
            <a:endParaRPr lang="en-IE"/>
          </a:p>
        </p:txBody>
      </p:sp>
      <p:sp>
        <p:nvSpPr>
          <p:cNvPr id="4" name="Text Placeholder 3">
            <a:extLst>
              <a:ext uri="{FF2B5EF4-FFF2-40B4-BE49-F238E27FC236}">
                <a16:creationId xmlns:a16="http://schemas.microsoft.com/office/drawing/2014/main" id="{561DD04F-2EF7-2E82-85F7-00EBCBB6CF5C}"/>
              </a:ext>
            </a:extLst>
          </p:cNvPr>
          <p:cNvSpPr>
            <a:spLocks noGrp="1"/>
          </p:cNvSpPr>
          <p:nvPr>
            <p:ph type="body" sz="quarter" idx="15"/>
          </p:nvPr>
        </p:nvSpPr>
        <p:spPr>
          <a:xfrm>
            <a:off x="712630" y="454869"/>
            <a:ext cx="2613204" cy="1221666"/>
          </a:xfrm>
        </p:spPr>
        <p:txBody>
          <a:bodyPr/>
          <a:lstStyle/>
          <a:p>
            <a:r>
              <a:rPr lang="en-IE"/>
              <a:t>“</a:t>
            </a:r>
          </a:p>
        </p:txBody>
      </p:sp>
      <p:sp>
        <p:nvSpPr>
          <p:cNvPr id="6" name="TextBox 5">
            <a:extLst>
              <a:ext uri="{FF2B5EF4-FFF2-40B4-BE49-F238E27FC236}">
                <a16:creationId xmlns:a16="http://schemas.microsoft.com/office/drawing/2014/main" id="{96ED8BE0-B23E-5264-C1E3-E5C2B70EF385}"/>
              </a:ext>
            </a:extLst>
          </p:cNvPr>
          <p:cNvSpPr txBox="1"/>
          <p:nvPr/>
        </p:nvSpPr>
        <p:spPr>
          <a:xfrm>
            <a:off x="6472518" y="5530013"/>
            <a:ext cx="4545106" cy="369332"/>
          </a:xfrm>
          <a:prstGeom prst="rect">
            <a:avLst/>
          </a:prstGeom>
          <a:noFill/>
        </p:spPr>
        <p:txBody>
          <a:bodyPr wrap="square" rtlCol="0">
            <a:spAutoFit/>
          </a:bodyPr>
          <a:lstStyle/>
          <a:p>
            <a:r>
              <a:rPr lang="en-IE">
                <a:solidFill>
                  <a:srgbClr val="1188A3"/>
                </a:solidFill>
                <a:hlinkClick r:id="rId2">
                  <a:extLst>
                    <a:ext uri="{A12FA001-AC4F-418D-AE19-62706E023703}">
                      <ahyp:hlinkClr xmlns:ahyp="http://schemas.microsoft.com/office/drawing/2018/hyperlinkcolor" val="tx"/>
                    </a:ext>
                  </a:extLst>
                </a:hlinkClick>
              </a:rPr>
              <a:t>Source</a:t>
            </a:r>
            <a:r>
              <a:rPr lang="en-IE">
                <a:solidFill>
                  <a:srgbClr val="1188A3"/>
                </a:solidFill>
              </a:rPr>
              <a:t> : </a:t>
            </a:r>
            <a:r>
              <a:rPr lang="en-IE">
                <a:solidFill>
                  <a:srgbClr val="1188A3"/>
                </a:solidFill>
                <a:hlinkClick r:id="rId2">
                  <a:extLst>
                    <a:ext uri="{A12FA001-AC4F-418D-AE19-62706E023703}">
                      <ahyp:hlinkClr xmlns:ahyp="http://schemas.microsoft.com/office/drawing/2018/hyperlinkcolor" val="tx"/>
                    </a:ext>
                  </a:extLst>
                </a:hlinkClick>
              </a:rPr>
              <a:t>Older people in a era of digitalisation</a:t>
            </a:r>
            <a:endParaRPr lang="en-IE">
              <a:solidFill>
                <a:srgbClr val="1188A3"/>
              </a:solidFill>
            </a:endParaRPr>
          </a:p>
        </p:txBody>
      </p:sp>
    </p:spTree>
    <p:extLst>
      <p:ext uri="{BB962C8B-B14F-4D97-AF65-F5344CB8AC3E}">
        <p14:creationId xmlns:p14="http://schemas.microsoft.com/office/powerpoint/2010/main" val="1340144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0629CF-AA0F-67A7-7E2E-9F275B308955}"/>
              </a:ext>
            </a:extLst>
          </p:cNvPr>
          <p:cNvSpPr>
            <a:spLocks noGrp="1"/>
          </p:cNvSpPr>
          <p:nvPr>
            <p:ph type="body" sz="quarter" idx="18"/>
          </p:nvPr>
        </p:nvSpPr>
        <p:spPr>
          <a:xfrm>
            <a:off x="305266" y="1418875"/>
            <a:ext cx="6087034" cy="2277823"/>
          </a:xfrm>
        </p:spPr>
        <p:txBody>
          <a:bodyPr>
            <a:noAutofit/>
          </a:bodyPr>
          <a:lstStyle/>
          <a:p>
            <a:pPr marL="0" indent="0" algn="l"/>
            <a:r>
              <a:rPr lang="en-US" sz="2100" i="0" u="none" strike="noStrike" baseline="0"/>
              <a:t>During our case study collection for our Good Practice Guide, we learned how</a:t>
            </a:r>
            <a:r>
              <a:rPr lang="en-US" sz="2100" b="1" i="0" u="none" strike="noStrike" baseline="0"/>
              <a:t> online delivery services for </a:t>
            </a:r>
            <a:r>
              <a:rPr lang="en-US" sz="2100" b="1"/>
              <a:t>f</a:t>
            </a:r>
            <a:r>
              <a:rPr lang="en-US" sz="2100" b="1" i="0" u="none" strike="noStrike" baseline="0"/>
              <a:t>reshly-prepared food and drinks </a:t>
            </a:r>
            <a:r>
              <a:rPr lang="en-US" sz="2100" i="0" u="none" strike="noStrike" baseline="0"/>
              <a:t>are on the rise. At the moment,  some seniors still require assistance in using these </a:t>
            </a:r>
            <a:r>
              <a:rPr lang="en-US" sz="2100" i="0" u="none" strike="noStrike" baseline="0" err="1"/>
              <a:t>digitalised</a:t>
            </a:r>
            <a:r>
              <a:rPr lang="en-US" sz="2100" i="0" u="none" strike="noStrike" baseline="0"/>
              <a:t> services, but they also seem to be willing to try and use the services and are not deterred by the digital ordering aspect.</a:t>
            </a:r>
          </a:p>
          <a:p>
            <a:pPr marL="0" indent="0" algn="l"/>
            <a:endParaRPr lang="en-US" sz="2100"/>
          </a:p>
        </p:txBody>
      </p:sp>
      <p:sp>
        <p:nvSpPr>
          <p:cNvPr id="3" name="Text Placeholder 2">
            <a:extLst>
              <a:ext uri="{FF2B5EF4-FFF2-40B4-BE49-F238E27FC236}">
                <a16:creationId xmlns:a16="http://schemas.microsoft.com/office/drawing/2014/main" id="{BEB0AF75-6986-8958-86A0-30F9DE5FCAE4}"/>
              </a:ext>
            </a:extLst>
          </p:cNvPr>
          <p:cNvSpPr>
            <a:spLocks noGrp="1"/>
          </p:cNvSpPr>
          <p:nvPr>
            <p:ph type="body" sz="quarter" idx="16"/>
          </p:nvPr>
        </p:nvSpPr>
        <p:spPr>
          <a:xfrm>
            <a:off x="421342" y="228600"/>
            <a:ext cx="5674658" cy="1116106"/>
          </a:xfrm>
        </p:spPr>
        <p:txBody>
          <a:bodyPr>
            <a:normAutofit fontScale="92500" lnSpcReduction="10000"/>
          </a:bodyPr>
          <a:lstStyle/>
          <a:p>
            <a:r>
              <a:rPr lang="en-GB" b="1"/>
              <a:t>3. </a:t>
            </a:r>
            <a:r>
              <a:rPr lang="en-GB" sz="3900" b="1"/>
              <a:t>Digitalisation</a:t>
            </a:r>
            <a:r>
              <a:rPr lang="en-GB" b="1"/>
              <a:t> </a:t>
            </a:r>
          </a:p>
          <a:p>
            <a:r>
              <a:rPr lang="en-GB"/>
              <a:t>(Fresh meal delivery)</a:t>
            </a:r>
          </a:p>
        </p:txBody>
      </p:sp>
      <p:sp>
        <p:nvSpPr>
          <p:cNvPr id="9" name="TextBox 8">
            <a:extLst>
              <a:ext uri="{FF2B5EF4-FFF2-40B4-BE49-F238E27FC236}">
                <a16:creationId xmlns:a16="http://schemas.microsoft.com/office/drawing/2014/main" id="{9BD10BC7-DF65-0611-4544-3E6045168C95}"/>
              </a:ext>
            </a:extLst>
          </p:cNvPr>
          <p:cNvSpPr txBox="1"/>
          <p:nvPr/>
        </p:nvSpPr>
        <p:spPr>
          <a:xfrm>
            <a:off x="438808" y="5940188"/>
            <a:ext cx="5237643" cy="461665"/>
          </a:xfrm>
          <a:prstGeom prst="rect">
            <a:avLst/>
          </a:prstGeom>
          <a:noFill/>
        </p:spPr>
        <p:txBody>
          <a:bodyPr wrap="square">
            <a:spAutoFit/>
          </a:bodyPr>
          <a:lstStyle/>
          <a:p>
            <a:r>
              <a:rPr lang="nl-NL" sz="1200">
                <a:solidFill>
                  <a:srgbClr val="1188A3"/>
                </a:solidFill>
              </a:rPr>
              <a:t>Sources: </a:t>
            </a:r>
            <a:r>
              <a:rPr lang="nl-NL" sz="1200">
                <a:solidFill>
                  <a:srgbClr val="1188A3"/>
                </a:solidFill>
                <a:hlinkClick r:id="rId2">
                  <a:extLst>
                    <a:ext uri="{A12FA001-AC4F-418D-AE19-62706E023703}">
                      <ahyp:hlinkClr xmlns:ahyp="http://schemas.microsoft.com/office/drawing/2018/hyperlinkcolor" val="tx"/>
                    </a:ext>
                  </a:extLst>
                </a:hlinkClick>
              </a:rPr>
              <a:t>Euromonitor International (2021)</a:t>
            </a:r>
            <a:br>
              <a:rPr lang="nl-NL" sz="1200">
                <a:solidFill>
                  <a:srgbClr val="1188A3"/>
                </a:solidFill>
              </a:rPr>
            </a:br>
            <a:r>
              <a:rPr lang="nl-NL" sz="1200">
                <a:solidFill>
                  <a:srgbClr val="1188A3"/>
                </a:solidFill>
              </a:rPr>
              <a:t>                </a:t>
            </a:r>
            <a:r>
              <a:rPr lang="nl-NL" sz="1200">
                <a:solidFill>
                  <a:srgbClr val="1188A3"/>
                </a:solidFill>
                <a:hlinkClick r:id="rId3">
                  <a:extLst>
                    <a:ext uri="{A12FA001-AC4F-418D-AE19-62706E023703}">
                      <ahyp:hlinkClr xmlns:ahyp="http://schemas.microsoft.com/office/drawing/2018/hyperlinkcolor" val="tx"/>
                    </a:ext>
                  </a:extLst>
                </a:hlinkClick>
              </a:rPr>
              <a:t>F+B Tech (2021)</a:t>
            </a:r>
            <a:endParaRPr lang="nl-NL" sz="1200">
              <a:solidFill>
                <a:srgbClr val="1188A3"/>
              </a:solidFill>
            </a:endParaRPr>
          </a:p>
        </p:txBody>
      </p:sp>
      <p:sp>
        <p:nvSpPr>
          <p:cNvPr id="23" name="TextBox 22">
            <a:extLst>
              <a:ext uri="{FF2B5EF4-FFF2-40B4-BE49-F238E27FC236}">
                <a16:creationId xmlns:a16="http://schemas.microsoft.com/office/drawing/2014/main" id="{EF2764DA-98C4-5BAB-49BA-B3F986BDF73E}"/>
              </a:ext>
            </a:extLst>
          </p:cNvPr>
          <p:cNvSpPr txBox="1"/>
          <p:nvPr/>
        </p:nvSpPr>
        <p:spPr>
          <a:xfrm>
            <a:off x="795423" y="3719435"/>
            <a:ext cx="2259308" cy="646331"/>
          </a:xfrm>
          <a:prstGeom prst="rect">
            <a:avLst/>
          </a:prstGeom>
          <a:noFill/>
          <a:ln>
            <a:solidFill>
              <a:srgbClr val="000000"/>
            </a:solidFill>
          </a:ln>
        </p:spPr>
        <p:txBody>
          <a:bodyPr wrap="square">
            <a:spAutoFit/>
          </a:bodyPr>
          <a:lstStyle/>
          <a:p>
            <a:pPr marL="0" indent="0" algn="ctr"/>
            <a:r>
              <a:rPr lang="en-US" sz="1800" b="1">
                <a:solidFill>
                  <a:srgbClr val="000000"/>
                </a:solidFill>
                <a:latin typeface="FrutigerLTCom-Light"/>
              </a:rPr>
              <a:t>Third-party </a:t>
            </a:r>
            <a:br>
              <a:rPr lang="en-US" sz="1800" b="1">
                <a:solidFill>
                  <a:srgbClr val="000000"/>
                </a:solidFill>
                <a:latin typeface="FrutigerLTCom-Light"/>
              </a:rPr>
            </a:br>
            <a:r>
              <a:rPr lang="en-US" sz="1800" b="1">
                <a:solidFill>
                  <a:srgbClr val="000000"/>
                </a:solidFill>
                <a:latin typeface="FrutigerLTCom-Light"/>
              </a:rPr>
              <a:t>Delivery</a:t>
            </a:r>
            <a:r>
              <a:rPr lang="en-US" b="1">
                <a:solidFill>
                  <a:srgbClr val="000000"/>
                </a:solidFill>
                <a:latin typeface="FrutigerLTCom-Light"/>
              </a:rPr>
              <a:t> </a:t>
            </a:r>
            <a:r>
              <a:rPr lang="en-US" sz="1800" b="1">
                <a:solidFill>
                  <a:srgbClr val="000000"/>
                </a:solidFill>
                <a:latin typeface="FrutigerLTCom-Light"/>
              </a:rPr>
              <a:t>Providers</a:t>
            </a:r>
            <a:endParaRPr lang="en-US" b="1" i="0" u="none" strike="noStrike" baseline="0">
              <a:solidFill>
                <a:srgbClr val="000000"/>
              </a:solidFill>
              <a:latin typeface="FrutigerLTCom-Light"/>
            </a:endParaRPr>
          </a:p>
        </p:txBody>
      </p:sp>
      <p:sp>
        <p:nvSpPr>
          <p:cNvPr id="24" name="TextBox 23">
            <a:extLst>
              <a:ext uri="{FF2B5EF4-FFF2-40B4-BE49-F238E27FC236}">
                <a16:creationId xmlns:a16="http://schemas.microsoft.com/office/drawing/2014/main" id="{D46ABA37-2083-4D72-4E97-52AE89E9723A}"/>
              </a:ext>
            </a:extLst>
          </p:cNvPr>
          <p:cNvSpPr txBox="1"/>
          <p:nvPr/>
        </p:nvSpPr>
        <p:spPr>
          <a:xfrm>
            <a:off x="3540394" y="3715983"/>
            <a:ext cx="2259307" cy="657536"/>
          </a:xfrm>
          <a:prstGeom prst="rect">
            <a:avLst/>
          </a:prstGeom>
          <a:noFill/>
          <a:ln>
            <a:solidFill>
              <a:srgbClr val="000000"/>
            </a:solidFill>
          </a:ln>
        </p:spPr>
        <p:txBody>
          <a:bodyPr wrap="square">
            <a:spAutoFit/>
          </a:bodyPr>
          <a:lstStyle/>
          <a:p>
            <a:pPr marL="0" indent="0" algn="ctr"/>
            <a:r>
              <a:rPr lang="en-US" sz="1800" b="1">
                <a:solidFill>
                  <a:srgbClr val="000000"/>
                </a:solidFill>
                <a:latin typeface="FrutigerLTCom-Light"/>
              </a:rPr>
              <a:t>In-house</a:t>
            </a:r>
            <a:br>
              <a:rPr lang="en-US" sz="1800" b="1">
                <a:solidFill>
                  <a:srgbClr val="000000"/>
                </a:solidFill>
                <a:latin typeface="FrutigerLTCom-Light"/>
              </a:rPr>
            </a:br>
            <a:r>
              <a:rPr lang="en-US" sz="1800" b="1">
                <a:solidFill>
                  <a:srgbClr val="000000"/>
                </a:solidFill>
                <a:latin typeface="FrutigerLTCom-Light"/>
              </a:rPr>
              <a:t>Delivery</a:t>
            </a:r>
            <a:r>
              <a:rPr lang="en-US" b="1">
                <a:solidFill>
                  <a:srgbClr val="000000"/>
                </a:solidFill>
                <a:latin typeface="FrutigerLTCom-Light"/>
              </a:rPr>
              <a:t> </a:t>
            </a:r>
            <a:r>
              <a:rPr lang="en-US" sz="1800" b="1">
                <a:solidFill>
                  <a:srgbClr val="000000"/>
                </a:solidFill>
                <a:latin typeface="FrutigerLTCom-Light"/>
              </a:rPr>
              <a:t>Providers</a:t>
            </a:r>
            <a:endParaRPr lang="en-US" b="1" i="0" u="none" strike="noStrike" baseline="0">
              <a:solidFill>
                <a:srgbClr val="000000"/>
              </a:solidFill>
              <a:latin typeface="FrutigerLTCom-Light"/>
            </a:endParaRPr>
          </a:p>
        </p:txBody>
      </p:sp>
      <p:pic>
        <p:nvPicPr>
          <p:cNvPr id="26" name="Picture 25">
            <a:hlinkClick r:id="rId4"/>
            <a:extLst>
              <a:ext uri="{FF2B5EF4-FFF2-40B4-BE49-F238E27FC236}">
                <a16:creationId xmlns:a16="http://schemas.microsoft.com/office/drawing/2014/main" id="{AD4553BE-B961-084C-0764-65E1FC3D99A8}"/>
              </a:ext>
            </a:extLst>
          </p:cNvPr>
          <p:cNvPicPr>
            <a:picLocks noChangeAspect="1"/>
          </p:cNvPicPr>
          <p:nvPr/>
        </p:nvPicPr>
        <p:blipFill>
          <a:blip r:embed="rId5"/>
          <a:stretch>
            <a:fillRect/>
          </a:stretch>
        </p:blipFill>
        <p:spPr>
          <a:xfrm>
            <a:off x="3964462" y="4531049"/>
            <a:ext cx="1566298" cy="1210723"/>
          </a:xfrm>
          <a:prstGeom prst="rect">
            <a:avLst/>
          </a:prstGeom>
        </p:spPr>
      </p:pic>
      <p:pic>
        <p:nvPicPr>
          <p:cNvPr id="3076" name="Picture 4">
            <a:hlinkClick r:id="rId6"/>
            <a:extLst>
              <a:ext uri="{FF2B5EF4-FFF2-40B4-BE49-F238E27FC236}">
                <a16:creationId xmlns:a16="http://schemas.microsoft.com/office/drawing/2014/main" id="{B07119F7-8083-135B-C8FE-E372AFBA947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19106" y="4565577"/>
            <a:ext cx="1210236" cy="1210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Woman using laptop">
            <a:extLst>
              <a:ext uri="{FF2B5EF4-FFF2-40B4-BE49-F238E27FC236}">
                <a16:creationId xmlns:a16="http://schemas.microsoft.com/office/drawing/2014/main" id="{AB5057E5-0E3D-74D1-5A78-E1C30C56D3B8}"/>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9814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94F28F-C891-59E2-D8F9-29DE5ED58321}"/>
              </a:ext>
            </a:extLst>
          </p:cNvPr>
          <p:cNvSpPr txBox="1">
            <a:spLocks/>
          </p:cNvSpPr>
          <p:nvPr/>
        </p:nvSpPr>
        <p:spPr>
          <a:xfrm>
            <a:off x="281254" y="388378"/>
            <a:ext cx="11501261" cy="710532"/>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pic>
        <p:nvPicPr>
          <p:cNvPr id="15" name="Picture 14">
            <a:hlinkClick r:id="rId2"/>
            <a:extLst>
              <a:ext uri="{FF2B5EF4-FFF2-40B4-BE49-F238E27FC236}">
                <a16:creationId xmlns:a16="http://schemas.microsoft.com/office/drawing/2014/main" id="{8B5B9CEE-D6EB-D6B7-48DF-0C58A63C5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1826" y="2161831"/>
            <a:ext cx="2742286" cy="3786464"/>
          </a:xfrm>
          <a:prstGeom prst="rect">
            <a:avLst/>
          </a:prstGeom>
          <a:ln>
            <a:solidFill>
              <a:srgbClr val="000000"/>
            </a:solidFill>
          </a:ln>
        </p:spPr>
      </p:pic>
      <p:sp>
        <p:nvSpPr>
          <p:cNvPr id="18" name="Text Placeholder 7">
            <a:extLst>
              <a:ext uri="{FF2B5EF4-FFF2-40B4-BE49-F238E27FC236}">
                <a16:creationId xmlns:a16="http://schemas.microsoft.com/office/drawing/2014/main" id="{7DB6C1EB-A7C0-D931-4969-801470F6092A}"/>
              </a:ext>
            </a:extLst>
          </p:cNvPr>
          <p:cNvSpPr txBox="1">
            <a:spLocks/>
          </p:cNvSpPr>
          <p:nvPr/>
        </p:nvSpPr>
        <p:spPr>
          <a:xfrm>
            <a:off x="4264658" y="2475759"/>
            <a:ext cx="4366649" cy="10680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000000"/>
                </a:solidFill>
                <a:latin typeface="Bradley Hand ITC" panose="03070402050302030203" pitchFamily="66" charset="0"/>
              </a:rPr>
              <a:t>It’s about nurturing our older people. Empowering independence…our mission is to enable older people to Eat well, Live well, Age well.</a:t>
            </a:r>
          </a:p>
        </p:txBody>
      </p:sp>
      <p:sp>
        <p:nvSpPr>
          <p:cNvPr id="21" name="Text Placeholder 5">
            <a:extLst>
              <a:ext uri="{FF2B5EF4-FFF2-40B4-BE49-F238E27FC236}">
                <a16:creationId xmlns:a16="http://schemas.microsoft.com/office/drawing/2014/main" id="{D64279A4-E0C0-1DC6-9DA4-72C8D4F30B01}"/>
              </a:ext>
            </a:extLst>
          </p:cNvPr>
          <p:cNvSpPr txBox="1">
            <a:spLocks/>
          </p:cNvSpPr>
          <p:nvPr/>
        </p:nvSpPr>
        <p:spPr>
          <a:xfrm>
            <a:off x="4022087" y="1550021"/>
            <a:ext cx="5061455" cy="805322"/>
          </a:xfrm>
          <a:prstGeom prst="rect">
            <a:avLst/>
          </a:prstGeom>
          <a:solidFill>
            <a:srgbClr val="FED10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000000"/>
                </a:solidFill>
              </a:rPr>
              <a:t>Product &amp; Service: </a:t>
            </a:r>
            <a:r>
              <a:rPr lang="en-US" sz="1800">
                <a:solidFill>
                  <a:srgbClr val="000000"/>
                </a:solidFill>
              </a:rPr>
              <a:t>Meals4Health – meal delivery </a:t>
            </a:r>
          </a:p>
          <a:p>
            <a:pPr marL="0" indent="0">
              <a:buNone/>
            </a:pPr>
            <a:r>
              <a:rPr lang="en-US" sz="1800" b="1">
                <a:solidFill>
                  <a:srgbClr val="000000"/>
                </a:solidFill>
              </a:rPr>
              <a:t>Region: </a:t>
            </a:r>
            <a:r>
              <a:rPr lang="en-US" sz="1800">
                <a:solidFill>
                  <a:srgbClr val="000000"/>
                </a:solidFill>
              </a:rPr>
              <a:t>Galway, Ireland</a:t>
            </a:r>
          </a:p>
        </p:txBody>
      </p:sp>
      <p:grpSp>
        <p:nvGrpSpPr>
          <p:cNvPr id="4" name="Group 3">
            <a:extLst>
              <a:ext uri="{FF2B5EF4-FFF2-40B4-BE49-F238E27FC236}">
                <a16:creationId xmlns:a16="http://schemas.microsoft.com/office/drawing/2014/main" id="{6E672299-9EFE-AA56-1D9A-A6CFEA5287EB}"/>
              </a:ext>
            </a:extLst>
          </p:cNvPr>
          <p:cNvGrpSpPr/>
          <p:nvPr/>
        </p:nvGrpSpPr>
        <p:grpSpPr>
          <a:xfrm>
            <a:off x="8601745" y="2540963"/>
            <a:ext cx="3348897" cy="2051200"/>
            <a:chOff x="7768368" y="2187561"/>
            <a:chExt cx="3560690" cy="2180923"/>
          </a:xfrm>
        </p:grpSpPr>
        <p:pic>
          <p:nvPicPr>
            <p:cNvPr id="17" name="Picture 16">
              <a:extLst>
                <a:ext uri="{FF2B5EF4-FFF2-40B4-BE49-F238E27FC236}">
                  <a16:creationId xmlns:a16="http://schemas.microsoft.com/office/drawing/2014/main" id="{A34871CF-E2E3-B99B-0A3E-E26F48DD5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8368" y="2187561"/>
              <a:ext cx="3560690" cy="2180923"/>
            </a:xfrm>
            <a:prstGeom prst="rect">
              <a:avLst/>
            </a:prstGeom>
          </p:spPr>
        </p:pic>
        <p:sp>
          <p:nvSpPr>
            <p:cNvPr id="22" name="Rectangle 21">
              <a:extLst>
                <a:ext uri="{FF2B5EF4-FFF2-40B4-BE49-F238E27FC236}">
                  <a16:creationId xmlns:a16="http://schemas.microsoft.com/office/drawing/2014/main" id="{B1188D39-07CD-C412-F495-4DD3D4C16710}"/>
                </a:ext>
              </a:extLst>
            </p:cNvPr>
            <p:cNvSpPr/>
            <p:nvPr/>
          </p:nvSpPr>
          <p:spPr>
            <a:xfrm>
              <a:off x="8345278" y="2456241"/>
              <a:ext cx="2406869" cy="1524000"/>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6444AA-7483-D696-0C7B-9CC43E41BF16}"/>
                </a:ext>
              </a:extLst>
            </p:cNvPr>
            <p:cNvSpPr/>
            <p:nvPr/>
          </p:nvSpPr>
          <p:spPr>
            <a:xfrm>
              <a:off x="10091348" y="3282039"/>
              <a:ext cx="956722" cy="956722"/>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1F89E2-519A-2CF9-B838-D8BF13EE76C5}"/>
                </a:ext>
              </a:extLst>
            </p:cNvPr>
            <p:cNvSpPr/>
            <p:nvPr/>
          </p:nvSpPr>
          <p:spPr>
            <a:xfrm>
              <a:off x="10119008" y="3543804"/>
              <a:ext cx="929061" cy="507224"/>
            </a:xfrm>
            <a:prstGeom prst="rect">
              <a:avLst/>
            </a:prstGeom>
          </p:spPr>
          <p:txBody>
            <a:bodyPr wrap="square">
              <a:spAutoFit/>
            </a:bodyPr>
            <a:lstStyle/>
            <a:p>
              <a:pPr algn="ctr">
                <a:lnSpc>
                  <a:spcPts val="1520"/>
                </a:lnSpc>
              </a:pPr>
              <a:r>
                <a:rPr lang="en-US" sz="1400">
                  <a:solidFill>
                    <a:srgbClr val="000000"/>
                  </a:solidFill>
                </a:rPr>
                <a:t>CLICK TO </a:t>
              </a:r>
              <a:r>
                <a:rPr lang="en-US" sz="1400" b="1">
                  <a:solidFill>
                    <a:srgbClr val="000000"/>
                  </a:solidFill>
                  <a:hlinkClick r:id="rId6">
                    <a:extLst>
                      <a:ext uri="{A12FA001-AC4F-418D-AE19-62706E023703}">
                        <ahyp:hlinkClr xmlns:ahyp="http://schemas.microsoft.com/office/drawing/2018/hyperlinkcolor" val="tx"/>
                      </a:ext>
                    </a:extLst>
                  </a:hlinkClick>
                </a:rPr>
                <a:t>VIEW</a:t>
              </a:r>
              <a:endParaRPr lang="en-US" sz="1400" b="1">
                <a:solidFill>
                  <a:srgbClr val="000000"/>
                </a:solidFill>
              </a:endParaRPr>
            </a:p>
          </p:txBody>
        </p:sp>
      </p:grpSp>
      <p:pic>
        <p:nvPicPr>
          <p:cNvPr id="25" name="Picture 24">
            <a:extLst>
              <a:ext uri="{FF2B5EF4-FFF2-40B4-BE49-F238E27FC236}">
                <a16:creationId xmlns:a16="http://schemas.microsoft.com/office/drawing/2014/main" id="{31E4963E-64DC-A927-BC07-BAF845A970A1}"/>
              </a:ext>
            </a:extLst>
          </p:cNvPr>
          <p:cNvPicPr>
            <a:picLocks noChangeAspect="1"/>
          </p:cNvPicPr>
          <p:nvPr/>
        </p:nvPicPr>
        <p:blipFill>
          <a:blip r:embed="rId7"/>
          <a:stretch>
            <a:fillRect/>
          </a:stretch>
        </p:blipFill>
        <p:spPr>
          <a:xfrm>
            <a:off x="9600618" y="1353505"/>
            <a:ext cx="1622071" cy="1228841"/>
          </a:xfrm>
          <a:prstGeom prst="rect">
            <a:avLst/>
          </a:prstGeom>
        </p:spPr>
      </p:pic>
      <p:sp>
        <p:nvSpPr>
          <p:cNvPr id="26" name="TextBox 25">
            <a:extLst>
              <a:ext uri="{FF2B5EF4-FFF2-40B4-BE49-F238E27FC236}">
                <a16:creationId xmlns:a16="http://schemas.microsoft.com/office/drawing/2014/main" id="{175A0FE2-DE4D-F349-8FAA-26D09DF0E09A}"/>
              </a:ext>
            </a:extLst>
          </p:cNvPr>
          <p:cNvSpPr txBox="1"/>
          <p:nvPr/>
        </p:nvSpPr>
        <p:spPr>
          <a:xfrm>
            <a:off x="4264658" y="3552710"/>
            <a:ext cx="4366649" cy="2862322"/>
          </a:xfrm>
          <a:prstGeom prst="rect">
            <a:avLst/>
          </a:prstGeom>
          <a:noFill/>
        </p:spPr>
        <p:txBody>
          <a:bodyPr wrap="square">
            <a:spAutoFit/>
          </a:bodyPr>
          <a:lstStyle/>
          <a:p>
            <a:pPr algn="just"/>
            <a:r>
              <a:rPr lang="en-IE">
                <a:solidFill>
                  <a:srgbClr val="1188A3"/>
                </a:solidFill>
                <a:cs typeface="Poppins"/>
                <a:hlinkClick r:id="rId6">
                  <a:extLst>
                    <a:ext uri="{A12FA001-AC4F-418D-AE19-62706E023703}">
                      <ahyp:hlinkClr xmlns:ahyp="http://schemas.microsoft.com/office/drawing/2018/hyperlinkcolor" val="tx"/>
                    </a:ext>
                  </a:extLst>
                </a:hlinkClick>
              </a:rPr>
              <a:t>Meals4Health</a:t>
            </a:r>
            <a:r>
              <a:rPr lang="en-IE">
                <a:solidFill>
                  <a:srgbClr val="1188A3"/>
                </a:solidFill>
                <a:cs typeface="Poppins"/>
              </a:rPr>
              <a:t> </a:t>
            </a:r>
            <a:r>
              <a:rPr lang="en-IE">
                <a:solidFill>
                  <a:srgbClr val="000000"/>
                </a:solidFill>
                <a:cs typeface="Poppins"/>
              </a:rPr>
              <a:t>provides home delivery of fresh nutritious meals, suited to the dietary needs of older people. All meals are cooked fresh at their professional kitchen in Galway and can be delivered nationwide to those requiring the service at home. Meals4health is removing the necessity to shop and cook from those who are struggling to do so and are thus preventing potential malnutrition or other dietary related conditions.</a:t>
            </a:r>
          </a:p>
        </p:txBody>
      </p:sp>
      <p:sp>
        <p:nvSpPr>
          <p:cNvPr id="16" name="Arrow: Right 15">
            <a:extLst>
              <a:ext uri="{FF2B5EF4-FFF2-40B4-BE49-F238E27FC236}">
                <a16:creationId xmlns:a16="http://schemas.microsoft.com/office/drawing/2014/main" id="{F67E9B7A-1DF6-0A67-C2FE-BB7EBD0A8D4E}"/>
              </a:ext>
            </a:extLst>
          </p:cNvPr>
          <p:cNvSpPr/>
          <p:nvPr/>
        </p:nvSpPr>
        <p:spPr>
          <a:xfrm>
            <a:off x="156519" y="2113768"/>
            <a:ext cx="1089575" cy="587449"/>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rgbClr val="000000"/>
                </a:solidFill>
              </a:rPr>
              <a:t>Click here </a:t>
            </a:r>
          </a:p>
        </p:txBody>
      </p:sp>
    </p:spTree>
    <p:extLst>
      <p:ext uri="{BB962C8B-B14F-4D97-AF65-F5344CB8AC3E}">
        <p14:creationId xmlns:p14="http://schemas.microsoft.com/office/powerpoint/2010/main" val="3964292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AC732-E582-9C07-A817-B156417F74EC}"/>
              </a:ext>
            </a:extLst>
          </p:cNvPr>
          <p:cNvSpPr>
            <a:spLocks noGrp="1"/>
          </p:cNvSpPr>
          <p:nvPr>
            <p:ph type="body" sz="quarter" idx="16"/>
          </p:nvPr>
        </p:nvSpPr>
        <p:spPr>
          <a:xfrm>
            <a:off x="411246" y="313078"/>
            <a:ext cx="9476825" cy="582221"/>
          </a:xfrm>
          <a:solidFill>
            <a:srgbClr val="85D2E1"/>
          </a:solidFill>
        </p:spPr>
        <p:txBody>
          <a:bodyPr vert="horz" lIns="91440" tIns="45720" rIns="91440" bIns="45720" rtlCol="0" anchor="t">
            <a:normAutofit fontScale="92500"/>
          </a:bodyPr>
          <a:lstStyle/>
          <a:p>
            <a:r>
              <a:rPr lang="en-IE">
                <a:latin typeface="Calibri"/>
                <a:ea typeface="Calibri"/>
                <a:cs typeface="Calibri"/>
              </a:rPr>
              <a:t>Can You Assist SENIORS Keep up with Digitalisation? </a:t>
            </a:r>
            <a:endParaRPr lang="en-IE"/>
          </a:p>
          <a:p>
            <a:endParaRPr lang="en-IE"/>
          </a:p>
        </p:txBody>
      </p:sp>
      <p:sp>
        <p:nvSpPr>
          <p:cNvPr id="3" name="Text Placeholder 2">
            <a:extLst>
              <a:ext uri="{FF2B5EF4-FFF2-40B4-BE49-F238E27FC236}">
                <a16:creationId xmlns:a16="http://schemas.microsoft.com/office/drawing/2014/main" id="{656614C8-3E6F-A31D-ACC8-A85BA6296C5B}"/>
              </a:ext>
            </a:extLst>
          </p:cNvPr>
          <p:cNvSpPr>
            <a:spLocks noGrp="1"/>
          </p:cNvSpPr>
          <p:nvPr>
            <p:ph type="body" sz="quarter" idx="21"/>
          </p:nvPr>
        </p:nvSpPr>
        <p:spPr>
          <a:xfrm>
            <a:off x="2278412" y="2827960"/>
            <a:ext cx="2093228" cy="1680417"/>
          </a:xfrm>
        </p:spPr>
        <p:txBody>
          <a:bodyPr>
            <a:noAutofit/>
          </a:bodyPr>
          <a:lstStyle/>
          <a:p>
            <a:pPr marL="0" indent="0"/>
            <a:r>
              <a:rPr lang="en-IE" sz="1800" b="1"/>
              <a:t>Do they have the digital equipment:</a:t>
            </a:r>
          </a:p>
          <a:p>
            <a:pPr marL="0" indent="0"/>
            <a:r>
              <a:rPr lang="en-IE" sz="1800"/>
              <a:t>Smart phones</a:t>
            </a:r>
          </a:p>
          <a:p>
            <a:pPr marL="0" indent="0"/>
            <a:r>
              <a:rPr lang="en-IE" sz="1800"/>
              <a:t>iPads/Tablets</a:t>
            </a:r>
          </a:p>
          <a:p>
            <a:pPr marL="0" indent="0"/>
            <a:r>
              <a:rPr lang="en-IE" sz="1800"/>
              <a:t>Laptops</a:t>
            </a:r>
          </a:p>
        </p:txBody>
      </p:sp>
      <p:sp>
        <p:nvSpPr>
          <p:cNvPr id="4" name="Text Placeholder 3">
            <a:extLst>
              <a:ext uri="{FF2B5EF4-FFF2-40B4-BE49-F238E27FC236}">
                <a16:creationId xmlns:a16="http://schemas.microsoft.com/office/drawing/2014/main" id="{6AABA68C-3D7D-E968-F897-0ABD1E66AA64}"/>
              </a:ext>
            </a:extLst>
          </p:cNvPr>
          <p:cNvSpPr>
            <a:spLocks noGrp="1"/>
          </p:cNvSpPr>
          <p:nvPr>
            <p:ph type="body" sz="quarter" idx="38"/>
          </p:nvPr>
        </p:nvSpPr>
        <p:spPr>
          <a:xfrm>
            <a:off x="4609639" y="2827960"/>
            <a:ext cx="2163170" cy="1202080"/>
          </a:xfrm>
        </p:spPr>
        <p:txBody>
          <a:bodyPr>
            <a:noAutofit/>
          </a:bodyPr>
          <a:lstStyle/>
          <a:p>
            <a:pPr marL="0" indent="0"/>
            <a:r>
              <a:rPr lang="en-IE" sz="1800" b="1"/>
              <a:t>Digital Literacy of Seniors:</a:t>
            </a:r>
          </a:p>
          <a:p>
            <a:pPr marL="0" indent="0"/>
            <a:r>
              <a:rPr lang="en-IE" sz="1800"/>
              <a:t>Online tuition </a:t>
            </a:r>
          </a:p>
          <a:p>
            <a:pPr marL="0" indent="0"/>
            <a:r>
              <a:rPr lang="en-IE" sz="1800"/>
              <a:t>Availability of classes</a:t>
            </a:r>
          </a:p>
          <a:p>
            <a:pPr marL="0" indent="0"/>
            <a:r>
              <a:rPr lang="en-IE" sz="1800"/>
              <a:t>Motivation</a:t>
            </a:r>
          </a:p>
        </p:txBody>
      </p:sp>
      <p:sp>
        <p:nvSpPr>
          <p:cNvPr id="5" name="Text Placeholder 4">
            <a:extLst>
              <a:ext uri="{FF2B5EF4-FFF2-40B4-BE49-F238E27FC236}">
                <a16:creationId xmlns:a16="http://schemas.microsoft.com/office/drawing/2014/main" id="{6C52D388-1F2D-CC92-A958-BA25D709A4B3}"/>
              </a:ext>
            </a:extLst>
          </p:cNvPr>
          <p:cNvSpPr>
            <a:spLocks noGrp="1"/>
          </p:cNvSpPr>
          <p:nvPr>
            <p:ph type="body" sz="quarter" idx="39"/>
          </p:nvPr>
        </p:nvSpPr>
        <p:spPr>
          <a:xfrm>
            <a:off x="6824628" y="2827960"/>
            <a:ext cx="2418030" cy="1540110"/>
          </a:xfrm>
        </p:spPr>
        <p:txBody>
          <a:bodyPr>
            <a:noAutofit/>
          </a:bodyPr>
          <a:lstStyle/>
          <a:p>
            <a:pPr marL="0" indent="0"/>
            <a:r>
              <a:rPr lang="en-IE" sz="1800" b="1"/>
              <a:t>Availability of Assistance:</a:t>
            </a:r>
          </a:p>
          <a:p>
            <a:pPr marL="0" indent="0"/>
            <a:r>
              <a:rPr lang="en-IE" sz="1800"/>
              <a:t>Family</a:t>
            </a:r>
          </a:p>
          <a:p>
            <a:pPr marL="0" indent="0"/>
            <a:r>
              <a:rPr lang="en-IE" sz="1800"/>
              <a:t>Carers</a:t>
            </a:r>
          </a:p>
          <a:p>
            <a:pPr marL="0" indent="0"/>
            <a:r>
              <a:rPr lang="en-IE" sz="1800"/>
              <a:t>Peers/friends</a:t>
            </a:r>
          </a:p>
          <a:p>
            <a:pPr marL="0" indent="0"/>
            <a:endParaRPr lang="en-IE" sz="1800"/>
          </a:p>
        </p:txBody>
      </p:sp>
      <p:sp>
        <p:nvSpPr>
          <p:cNvPr id="6" name="Text Placeholder 5">
            <a:extLst>
              <a:ext uri="{FF2B5EF4-FFF2-40B4-BE49-F238E27FC236}">
                <a16:creationId xmlns:a16="http://schemas.microsoft.com/office/drawing/2014/main" id="{D365D654-C16D-DC6E-F7E4-D97CFDC7D137}"/>
              </a:ext>
            </a:extLst>
          </p:cNvPr>
          <p:cNvSpPr>
            <a:spLocks noGrp="1"/>
          </p:cNvSpPr>
          <p:nvPr>
            <p:ph type="body" sz="quarter" idx="40"/>
          </p:nvPr>
        </p:nvSpPr>
        <p:spPr>
          <a:xfrm>
            <a:off x="9209597" y="2827960"/>
            <a:ext cx="2093228" cy="1202080"/>
          </a:xfrm>
        </p:spPr>
        <p:txBody>
          <a:bodyPr>
            <a:noAutofit/>
          </a:bodyPr>
          <a:lstStyle/>
          <a:p>
            <a:r>
              <a:rPr lang="en-IE" sz="1800" b="1"/>
              <a:t>Ease of Use:</a:t>
            </a:r>
          </a:p>
          <a:p>
            <a:r>
              <a:rPr lang="en-IE" sz="1800"/>
              <a:t>Apps</a:t>
            </a:r>
          </a:p>
          <a:p>
            <a:r>
              <a:rPr lang="en-IE" sz="1800"/>
              <a:t>Platforms</a:t>
            </a:r>
          </a:p>
          <a:p>
            <a:r>
              <a:rPr lang="en-IE" sz="1800"/>
              <a:t>Ordering systems</a:t>
            </a:r>
          </a:p>
        </p:txBody>
      </p:sp>
      <p:sp>
        <p:nvSpPr>
          <p:cNvPr id="7" name="Text Placeholder 6">
            <a:extLst>
              <a:ext uri="{FF2B5EF4-FFF2-40B4-BE49-F238E27FC236}">
                <a16:creationId xmlns:a16="http://schemas.microsoft.com/office/drawing/2014/main" id="{160F05FF-2370-BC03-32AA-6E3DDA9A764F}"/>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61BB0FD1-1A8B-83B7-0640-97283AAE23F0}"/>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88365D25-0EDB-EA14-6738-F768D50A5645}"/>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1A1D438A-89CA-7D79-0157-D941BAA230EA}"/>
              </a:ext>
            </a:extLst>
          </p:cNvPr>
          <p:cNvSpPr>
            <a:spLocks noGrp="1"/>
          </p:cNvSpPr>
          <p:nvPr>
            <p:ph type="body" sz="quarter" idx="37"/>
          </p:nvPr>
        </p:nvSpPr>
        <p:spPr/>
        <p:txBody>
          <a:bodyPr>
            <a:normAutofit lnSpcReduction="10000"/>
          </a:bodyPr>
          <a:lstStyle/>
          <a:p>
            <a:r>
              <a:rPr lang="en-IE"/>
              <a:t>4</a:t>
            </a:r>
          </a:p>
        </p:txBody>
      </p:sp>
      <p:sp>
        <p:nvSpPr>
          <p:cNvPr id="11" name="TextBox 10">
            <a:extLst>
              <a:ext uri="{FF2B5EF4-FFF2-40B4-BE49-F238E27FC236}">
                <a16:creationId xmlns:a16="http://schemas.microsoft.com/office/drawing/2014/main" id="{B22EE125-04DE-DB09-8B99-A47A66613124}"/>
              </a:ext>
            </a:extLst>
          </p:cNvPr>
          <p:cNvSpPr txBox="1"/>
          <p:nvPr/>
        </p:nvSpPr>
        <p:spPr>
          <a:xfrm>
            <a:off x="1431273" y="1057073"/>
            <a:ext cx="3506666" cy="584775"/>
          </a:xfrm>
          <a:prstGeom prst="rect">
            <a:avLst/>
          </a:prstGeom>
          <a:noFill/>
        </p:spPr>
        <p:txBody>
          <a:bodyPr wrap="none" rtlCol="0">
            <a:spAutoFit/>
          </a:bodyPr>
          <a:lstStyle/>
          <a:p>
            <a:r>
              <a:rPr lang="en-IE" sz="3200">
                <a:solidFill>
                  <a:srgbClr val="000000"/>
                </a:solidFill>
              </a:rPr>
              <a:t>Things to consider…</a:t>
            </a:r>
          </a:p>
        </p:txBody>
      </p:sp>
    </p:spTree>
    <p:extLst>
      <p:ext uri="{BB962C8B-B14F-4D97-AF65-F5344CB8AC3E}">
        <p14:creationId xmlns:p14="http://schemas.microsoft.com/office/powerpoint/2010/main" val="567746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DEC008-6A9A-91B1-6935-55DC50D33D6C}"/>
              </a:ext>
            </a:extLst>
          </p:cNvPr>
          <p:cNvSpPr>
            <a:spLocks noGrp="1"/>
          </p:cNvSpPr>
          <p:nvPr>
            <p:ph type="body" sz="quarter" idx="18"/>
          </p:nvPr>
        </p:nvSpPr>
        <p:spPr>
          <a:xfrm>
            <a:off x="1802710" y="1773241"/>
            <a:ext cx="4812341" cy="4525954"/>
          </a:xfrm>
        </p:spPr>
        <p:txBody>
          <a:bodyPr>
            <a:normAutofit lnSpcReduction="10000"/>
          </a:bodyPr>
          <a:lstStyle/>
          <a:p>
            <a:pPr marL="0" indent="0"/>
            <a:r>
              <a:rPr lang="en-US"/>
              <a:t>The European silver food market is growing. Europe had the </a:t>
            </a:r>
            <a:r>
              <a:rPr lang="en-US" b="1"/>
              <a:t>world’s largest silver food market share </a:t>
            </a:r>
            <a:r>
              <a:rPr lang="en-US"/>
              <a:t>in 2018 due to the growing elderly population in major European countries (e.g., Germany, Italy, France, and Sweden). </a:t>
            </a:r>
          </a:p>
          <a:p>
            <a:pPr marL="0" indent="0"/>
            <a:r>
              <a:rPr lang="en-US" b="1"/>
              <a:t>The demand for food and services </a:t>
            </a:r>
            <a:r>
              <a:rPr lang="en-US"/>
              <a:t>that improve the elderly’s nutrition level is expected to grow in Europe in the coming years due to increasing healthcare expenditure. By 2025, the European industry will be worth </a:t>
            </a:r>
            <a:r>
              <a:rPr lang="en-US" b="1"/>
              <a:t>6 billion USD dollars. </a:t>
            </a:r>
          </a:p>
        </p:txBody>
      </p:sp>
      <p:sp>
        <p:nvSpPr>
          <p:cNvPr id="6" name="Text Placeholder 5">
            <a:extLst>
              <a:ext uri="{FF2B5EF4-FFF2-40B4-BE49-F238E27FC236}">
                <a16:creationId xmlns:a16="http://schemas.microsoft.com/office/drawing/2014/main" id="{D8DB24A7-FE57-0DAF-578B-254D41987CD6}"/>
              </a:ext>
            </a:extLst>
          </p:cNvPr>
          <p:cNvSpPr>
            <a:spLocks noGrp="1"/>
          </p:cNvSpPr>
          <p:nvPr>
            <p:ph type="body" sz="quarter" idx="16"/>
          </p:nvPr>
        </p:nvSpPr>
        <p:spPr>
          <a:xfrm>
            <a:off x="1718561" y="312523"/>
            <a:ext cx="4716425" cy="991751"/>
          </a:xfrm>
        </p:spPr>
        <p:txBody>
          <a:bodyPr>
            <a:normAutofit/>
          </a:bodyPr>
          <a:lstStyle/>
          <a:p>
            <a:r>
              <a:rPr lang="en-GB" sz="2800" b="1"/>
              <a:t>Growing European Silver Food Market Share (2019 – 2025)</a:t>
            </a:r>
          </a:p>
        </p:txBody>
      </p:sp>
      <p:sp>
        <p:nvSpPr>
          <p:cNvPr id="9" name="TextBox 8">
            <a:extLst>
              <a:ext uri="{FF2B5EF4-FFF2-40B4-BE49-F238E27FC236}">
                <a16:creationId xmlns:a16="http://schemas.microsoft.com/office/drawing/2014/main" id="{221BEED4-B28B-8CA6-B220-A6F89B5E5918}"/>
              </a:ext>
            </a:extLst>
          </p:cNvPr>
          <p:cNvSpPr txBox="1"/>
          <p:nvPr/>
        </p:nvSpPr>
        <p:spPr>
          <a:xfrm>
            <a:off x="1802710" y="6387063"/>
            <a:ext cx="6094708" cy="369332"/>
          </a:xfrm>
          <a:prstGeom prst="rect">
            <a:avLst/>
          </a:prstGeom>
          <a:noFill/>
        </p:spPr>
        <p:txBody>
          <a:bodyPr wrap="square" lIns="91440" tIns="45720" rIns="91440" bIns="45720" anchor="t">
            <a:spAutoFit/>
          </a:bodyPr>
          <a:lstStyle/>
          <a:p>
            <a:r>
              <a:rPr lang="en-GB">
                <a:solidFill>
                  <a:srgbClr val="1188A3"/>
                </a:solidFill>
              </a:rPr>
              <a:t>Source: </a:t>
            </a:r>
            <a:r>
              <a:rPr lang="en-GB">
                <a:solidFill>
                  <a:srgbClr val="1188A3"/>
                </a:solidFill>
                <a:hlinkClick r:id="rId2">
                  <a:extLst>
                    <a:ext uri="{A12FA001-AC4F-418D-AE19-62706E023703}">
                      <ahyp:hlinkClr xmlns:ahyp="http://schemas.microsoft.com/office/drawing/2018/hyperlinkcolor" val="tx"/>
                    </a:ext>
                  </a:extLst>
                </a:hlinkClick>
              </a:rPr>
              <a:t>Global Market Insights (2019)</a:t>
            </a:r>
            <a:endParaRPr lang="en-GB">
              <a:solidFill>
                <a:srgbClr val="1188A3"/>
              </a:solidFill>
            </a:endParaRPr>
          </a:p>
        </p:txBody>
      </p:sp>
      <p:pic>
        <p:nvPicPr>
          <p:cNvPr id="4" name="Picture 3">
            <a:extLst>
              <a:ext uri="{FF2B5EF4-FFF2-40B4-BE49-F238E27FC236}">
                <a16:creationId xmlns:a16="http://schemas.microsoft.com/office/drawing/2014/main" id="{E827E177-67D9-5544-8646-C1DBBC2D4B2E}"/>
              </a:ext>
            </a:extLst>
          </p:cNvPr>
          <p:cNvPicPr>
            <a:picLocks noChangeAspect="1"/>
          </p:cNvPicPr>
          <p:nvPr/>
        </p:nvPicPr>
        <p:blipFill>
          <a:blip r:embed="rId3"/>
          <a:stretch>
            <a:fillRect/>
          </a:stretch>
        </p:blipFill>
        <p:spPr>
          <a:xfrm>
            <a:off x="7367155" y="1333500"/>
            <a:ext cx="4191000" cy="4191000"/>
          </a:xfrm>
          <a:prstGeom prst="rect">
            <a:avLst/>
          </a:prstGeom>
        </p:spPr>
      </p:pic>
      <p:sp>
        <p:nvSpPr>
          <p:cNvPr id="8" name="TextBox 7">
            <a:extLst>
              <a:ext uri="{FF2B5EF4-FFF2-40B4-BE49-F238E27FC236}">
                <a16:creationId xmlns:a16="http://schemas.microsoft.com/office/drawing/2014/main" id="{8662A305-C2C8-134B-A124-78AA8F9B5969}"/>
              </a:ext>
            </a:extLst>
          </p:cNvPr>
          <p:cNvSpPr txBox="1"/>
          <p:nvPr/>
        </p:nvSpPr>
        <p:spPr>
          <a:xfrm>
            <a:off x="6868887" y="6343520"/>
            <a:ext cx="5323114" cy="369332"/>
          </a:xfrm>
          <a:prstGeom prst="rect">
            <a:avLst/>
          </a:prstGeom>
          <a:noFill/>
        </p:spPr>
        <p:txBody>
          <a:bodyPr wrap="square">
            <a:spAutoFit/>
          </a:bodyPr>
          <a:lstStyle/>
          <a:p>
            <a:pPr algn="ctr"/>
            <a:r>
              <a:rPr lang="en-GB">
                <a:solidFill>
                  <a:srgbClr val="1188A3"/>
                </a:solidFill>
              </a:rPr>
              <a:t>Source: </a:t>
            </a:r>
            <a:r>
              <a:rPr lang="en-GB">
                <a:solidFill>
                  <a:srgbClr val="1188A3"/>
                </a:solidFill>
                <a:hlinkClick r:id="rId4">
                  <a:extLst>
                    <a:ext uri="{A12FA001-AC4F-418D-AE19-62706E023703}">
                      <ahyp:hlinkClr xmlns:ahyp="http://schemas.microsoft.com/office/drawing/2018/hyperlinkcolor" val="tx"/>
                    </a:ext>
                  </a:extLst>
                </a:hlinkClick>
              </a:rPr>
              <a:t>www.gminsights.com</a:t>
            </a:r>
            <a:endParaRPr lang="en-GB">
              <a:solidFill>
                <a:srgbClr val="1188A3"/>
              </a:solidFill>
            </a:endParaRPr>
          </a:p>
        </p:txBody>
      </p:sp>
      <p:sp>
        <p:nvSpPr>
          <p:cNvPr id="10" name="TextBox 9">
            <a:extLst>
              <a:ext uri="{FF2B5EF4-FFF2-40B4-BE49-F238E27FC236}">
                <a16:creationId xmlns:a16="http://schemas.microsoft.com/office/drawing/2014/main" id="{343FDA0A-FC1A-2940-A357-E9EB4B28E302}"/>
              </a:ext>
            </a:extLst>
          </p:cNvPr>
          <p:cNvSpPr txBox="1"/>
          <p:nvPr/>
        </p:nvSpPr>
        <p:spPr>
          <a:xfrm>
            <a:off x="6858001" y="517163"/>
            <a:ext cx="5323114" cy="369332"/>
          </a:xfrm>
          <a:prstGeom prst="rect">
            <a:avLst/>
          </a:prstGeom>
          <a:noFill/>
        </p:spPr>
        <p:txBody>
          <a:bodyPr wrap="square">
            <a:spAutoFit/>
          </a:bodyPr>
          <a:lstStyle/>
          <a:p>
            <a:pPr algn="ctr"/>
            <a:r>
              <a:rPr lang="en-GB">
                <a:solidFill>
                  <a:srgbClr val="000000"/>
                </a:solidFill>
              </a:rPr>
              <a:t>Global Silver Food Market Share, By Region, 2018</a:t>
            </a:r>
          </a:p>
        </p:txBody>
      </p:sp>
      <p:sp>
        <p:nvSpPr>
          <p:cNvPr id="11" name="TextBox 10">
            <a:extLst>
              <a:ext uri="{FF2B5EF4-FFF2-40B4-BE49-F238E27FC236}">
                <a16:creationId xmlns:a16="http://schemas.microsoft.com/office/drawing/2014/main" id="{0322C42A-6712-424D-80B8-BEB51D3C4295}"/>
              </a:ext>
            </a:extLst>
          </p:cNvPr>
          <p:cNvSpPr txBox="1"/>
          <p:nvPr/>
        </p:nvSpPr>
        <p:spPr>
          <a:xfrm>
            <a:off x="7346376" y="5881730"/>
            <a:ext cx="1018778" cy="253223"/>
          </a:xfrm>
          <a:prstGeom prst="rect">
            <a:avLst/>
          </a:prstGeom>
          <a:noFill/>
        </p:spPr>
        <p:txBody>
          <a:bodyPr wrap="square">
            <a:spAutoFit/>
          </a:bodyPr>
          <a:lstStyle/>
          <a:p>
            <a:r>
              <a:rPr lang="en-GB" sz="1000">
                <a:solidFill>
                  <a:srgbClr val="000000"/>
                </a:solidFill>
              </a:rPr>
              <a:t>North America</a:t>
            </a:r>
          </a:p>
        </p:txBody>
      </p:sp>
      <p:sp>
        <p:nvSpPr>
          <p:cNvPr id="12" name="TextBox 11">
            <a:extLst>
              <a:ext uri="{FF2B5EF4-FFF2-40B4-BE49-F238E27FC236}">
                <a16:creationId xmlns:a16="http://schemas.microsoft.com/office/drawing/2014/main" id="{6E0BDCB5-3025-F641-A569-709C3A9284F8}"/>
              </a:ext>
            </a:extLst>
          </p:cNvPr>
          <p:cNvSpPr txBox="1"/>
          <p:nvPr/>
        </p:nvSpPr>
        <p:spPr>
          <a:xfrm>
            <a:off x="8409335" y="5881730"/>
            <a:ext cx="561576" cy="253223"/>
          </a:xfrm>
          <a:prstGeom prst="rect">
            <a:avLst/>
          </a:prstGeom>
          <a:noFill/>
        </p:spPr>
        <p:txBody>
          <a:bodyPr wrap="square">
            <a:spAutoFit/>
          </a:bodyPr>
          <a:lstStyle/>
          <a:p>
            <a:r>
              <a:rPr lang="en-GB" sz="1000">
                <a:solidFill>
                  <a:srgbClr val="000000"/>
                </a:solidFill>
              </a:rPr>
              <a:t>Europe</a:t>
            </a:r>
          </a:p>
        </p:txBody>
      </p:sp>
      <p:sp>
        <p:nvSpPr>
          <p:cNvPr id="13" name="TextBox 12">
            <a:extLst>
              <a:ext uri="{FF2B5EF4-FFF2-40B4-BE49-F238E27FC236}">
                <a16:creationId xmlns:a16="http://schemas.microsoft.com/office/drawing/2014/main" id="{3A1C6977-5F9C-E843-9D8B-A228E1039B40}"/>
              </a:ext>
            </a:extLst>
          </p:cNvPr>
          <p:cNvSpPr txBox="1"/>
          <p:nvPr/>
        </p:nvSpPr>
        <p:spPr>
          <a:xfrm>
            <a:off x="9015092" y="5881730"/>
            <a:ext cx="788895" cy="253223"/>
          </a:xfrm>
          <a:prstGeom prst="rect">
            <a:avLst/>
          </a:prstGeom>
          <a:noFill/>
        </p:spPr>
        <p:txBody>
          <a:bodyPr wrap="square">
            <a:spAutoFit/>
          </a:bodyPr>
          <a:lstStyle/>
          <a:p>
            <a:r>
              <a:rPr lang="en-GB" sz="1000">
                <a:solidFill>
                  <a:srgbClr val="000000"/>
                </a:solidFill>
              </a:rPr>
              <a:t>Asia Pacific</a:t>
            </a:r>
          </a:p>
        </p:txBody>
      </p:sp>
      <p:sp>
        <p:nvSpPr>
          <p:cNvPr id="14" name="TextBox 13">
            <a:extLst>
              <a:ext uri="{FF2B5EF4-FFF2-40B4-BE49-F238E27FC236}">
                <a16:creationId xmlns:a16="http://schemas.microsoft.com/office/drawing/2014/main" id="{0F6DDF26-3C12-8D40-BFBE-BF24F3305C9A}"/>
              </a:ext>
            </a:extLst>
          </p:cNvPr>
          <p:cNvSpPr txBox="1"/>
          <p:nvPr/>
        </p:nvSpPr>
        <p:spPr>
          <a:xfrm>
            <a:off x="9848169" y="5881730"/>
            <a:ext cx="909278" cy="253223"/>
          </a:xfrm>
          <a:prstGeom prst="rect">
            <a:avLst/>
          </a:prstGeom>
          <a:noFill/>
        </p:spPr>
        <p:txBody>
          <a:bodyPr wrap="square">
            <a:spAutoFit/>
          </a:bodyPr>
          <a:lstStyle/>
          <a:p>
            <a:r>
              <a:rPr lang="en-GB" sz="1000">
                <a:solidFill>
                  <a:srgbClr val="000000"/>
                </a:solidFill>
              </a:rPr>
              <a:t>Latin America</a:t>
            </a:r>
          </a:p>
        </p:txBody>
      </p:sp>
      <p:sp>
        <p:nvSpPr>
          <p:cNvPr id="15" name="TextBox 14">
            <a:extLst>
              <a:ext uri="{FF2B5EF4-FFF2-40B4-BE49-F238E27FC236}">
                <a16:creationId xmlns:a16="http://schemas.microsoft.com/office/drawing/2014/main" id="{E1EFD528-FBAD-B942-B1F5-C884338A2AF8}"/>
              </a:ext>
            </a:extLst>
          </p:cNvPr>
          <p:cNvSpPr txBox="1"/>
          <p:nvPr/>
        </p:nvSpPr>
        <p:spPr>
          <a:xfrm>
            <a:off x="10801629" y="5888732"/>
            <a:ext cx="1237770" cy="246221"/>
          </a:xfrm>
          <a:prstGeom prst="rect">
            <a:avLst/>
          </a:prstGeom>
          <a:noFill/>
        </p:spPr>
        <p:txBody>
          <a:bodyPr wrap="square">
            <a:spAutoFit/>
          </a:bodyPr>
          <a:lstStyle/>
          <a:p>
            <a:r>
              <a:rPr lang="en-GB" sz="1000">
                <a:solidFill>
                  <a:srgbClr val="000000"/>
                </a:solidFill>
              </a:rPr>
              <a:t>Middle East &amp; Africa</a:t>
            </a:r>
          </a:p>
        </p:txBody>
      </p:sp>
      <p:sp>
        <p:nvSpPr>
          <p:cNvPr id="5" name="Oval 4">
            <a:extLst>
              <a:ext uri="{FF2B5EF4-FFF2-40B4-BE49-F238E27FC236}">
                <a16:creationId xmlns:a16="http://schemas.microsoft.com/office/drawing/2014/main" id="{933AA34D-66C9-6543-88B2-62B2D35BD432}"/>
              </a:ext>
            </a:extLst>
          </p:cNvPr>
          <p:cNvSpPr/>
          <p:nvPr/>
        </p:nvSpPr>
        <p:spPr>
          <a:xfrm>
            <a:off x="7224243" y="5927372"/>
            <a:ext cx="155901" cy="155901"/>
          </a:xfrm>
          <a:prstGeom prst="ellipse">
            <a:avLst/>
          </a:prstGeom>
          <a:solidFill>
            <a:srgbClr val="86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70F6DC2-63B1-134A-9D95-AF5EC5F74CF1}"/>
              </a:ext>
            </a:extLst>
          </p:cNvPr>
          <p:cNvSpPr/>
          <p:nvPr/>
        </p:nvSpPr>
        <p:spPr>
          <a:xfrm>
            <a:off x="8264148" y="5927372"/>
            <a:ext cx="155901" cy="155901"/>
          </a:xfrm>
          <a:prstGeom prst="ellipse">
            <a:avLst/>
          </a:prstGeom>
          <a:solidFill>
            <a:srgbClr val="C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2DDB9B3-4385-9248-8578-675C9F2F0403}"/>
              </a:ext>
            </a:extLst>
          </p:cNvPr>
          <p:cNvSpPr/>
          <p:nvPr/>
        </p:nvSpPr>
        <p:spPr>
          <a:xfrm>
            <a:off x="8909607" y="5927372"/>
            <a:ext cx="155901" cy="155901"/>
          </a:xfrm>
          <a:prstGeom prst="ellipse">
            <a:avLst/>
          </a:prstGeom>
          <a:solidFill>
            <a:srgbClr val="0A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CF66C4F-0D32-A448-B689-7E749F8A9799}"/>
              </a:ext>
            </a:extLst>
          </p:cNvPr>
          <p:cNvSpPr/>
          <p:nvPr/>
        </p:nvSpPr>
        <p:spPr>
          <a:xfrm>
            <a:off x="9716430" y="5927372"/>
            <a:ext cx="155901" cy="155901"/>
          </a:xfrm>
          <a:prstGeom prst="ellipse">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1F691D8-642B-C847-A471-4F63E3680CFF}"/>
              </a:ext>
            </a:extLst>
          </p:cNvPr>
          <p:cNvSpPr/>
          <p:nvPr/>
        </p:nvSpPr>
        <p:spPr>
          <a:xfrm>
            <a:off x="10702548" y="5927372"/>
            <a:ext cx="155901" cy="155901"/>
          </a:xfrm>
          <a:prstGeom prst="ellipse">
            <a:avLst/>
          </a:prstGeom>
          <a:solidFill>
            <a:srgbClr val="1F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200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646683-234D-E0BF-90EA-F342C24DBD16}"/>
              </a:ext>
            </a:extLst>
          </p:cNvPr>
          <p:cNvSpPr>
            <a:spLocks noGrp="1"/>
          </p:cNvSpPr>
          <p:nvPr>
            <p:ph type="body" sz="quarter" idx="18"/>
          </p:nvPr>
        </p:nvSpPr>
        <p:spPr>
          <a:xfrm>
            <a:off x="519562" y="1523382"/>
            <a:ext cx="10808102" cy="4447111"/>
          </a:xfrm>
        </p:spPr>
        <p:txBody>
          <a:bodyPr>
            <a:normAutofit/>
          </a:bodyPr>
          <a:lstStyle/>
          <a:p>
            <a:pPr marL="342900" indent="-342900">
              <a:buFont typeface="Arial" panose="020B0604020202020204" pitchFamily="34" charset="0"/>
              <a:buChar char="•"/>
            </a:pPr>
            <a:r>
              <a:rPr lang="en-IE" sz="2400"/>
              <a:t>What do older customers want/need?</a:t>
            </a:r>
          </a:p>
          <a:p>
            <a:pPr marL="342900" indent="-342900">
              <a:buFont typeface="Arial" panose="020B0604020202020204" pitchFamily="34" charset="0"/>
              <a:buChar char="•"/>
            </a:pPr>
            <a:r>
              <a:rPr lang="en-US" sz="2400"/>
              <a:t>Is there a food product or service that you could offer that answers their need?</a:t>
            </a:r>
            <a:endParaRPr lang="en-IE" sz="2400"/>
          </a:p>
          <a:p>
            <a:pPr marL="342900" indent="-342900">
              <a:buFont typeface="Arial" panose="020B0604020202020204" pitchFamily="34" charset="0"/>
              <a:buChar char="•"/>
            </a:pPr>
            <a:r>
              <a:rPr lang="en-IE" sz="2400"/>
              <a:t>Which features can you provide? </a:t>
            </a:r>
          </a:p>
          <a:p>
            <a:pPr marL="342900" indent="-342900">
              <a:buFont typeface="Arial" panose="020B0604020202020204" pitchFamily="34" charset="0"/>
              <a:buChar char="•"/>
            </a:pPr>
            <a:r>
              <a:rPr lang="en-US" sz="2400"/>
              <a:t>Does the current food product(s)/service(s) answer the needs of older customers? </a:t>
            </a:r>
          </a:p>
          <a:p>
            <a:pPr marL="342900" indent="-342900">
              <a:buFont typeface="Arial" panose="020B0604020202020204" pitchFamily="34" charset="0"/>
              <a:buChar char="•"/>
            </a:pPr>
            <a:r>
              <a:rPr lang="en-US" sz="2400"/>
              <a:t>Do the food product(s)/service(s) deliver significant value? </a:t>
            </a:r>
          </a:p>
          <a:p>
            <a:pPr marL="342900" indent="-342900">
              <a:buFont typeface="Arial" panose="020B0604020202020204" pitchFamily="34" charset="0"/>
              <a:buChar char="•"/>
            </a:pPr>
            <a:r>
              <a:rPr lang="en-US" sz="2400"/>
              <a:t>Are they properly presented to these customers? </a:t>
            </a:r>
          </a:p>
          <a:p>
            <a:pPr marL="342900" indent="-342900">
              <a:buFont typeface="Arial" panose="020B0604020202020204" pitchFamily="34" charset="0"/>
              <a:buChar char="•"/>
            </a:pPr>
            <a:r>
              <a:rPr lang="en-US" sz="2400"/>
              <a:t>How does the value of these food product(s)/service(s) compare and distinguish from the competition? </a:t>
            </a:r>
          </a:p>
          <a:p>
            <a:pPr marL="342900" indent="-342900">
              <a:buFont typeface="Arial" panose="020B0604020202020204" pitchFamily="34" charset="0"/>
              <a:buChar char="•"/>
            </a:pPr>
            <a:r>
              <a:rPr lang="en-US" sz="2400"/>
              <a:t>What should be changed or added? </a:t>
            </a:r>
          </a:p>
        </p:txBody>
      </p:sp>
      <p:sp>
        <p:nvSpPr>
          <p:cNvPr id="4" name="Text Placeholder 3">
            <a:extLst>
              <a:ext uri="{FF2B5EF4-FFF2-40B4-BE49-F238E27FC236}">
                <a16:creationId xmlns:a16="http://schemas.microsoft.com/office/drawing/2014/main" id="{0860705F-53E3-146A-8D8F-4F949E4C3054}"/>
              </a:ext>
            </a:extLst>
          </p:cNvPr>
          <p:cNvSpPr>
            <a:spLocks noGrp="1"/>
          </p:cNvSpPr>
          <p:nvPr>
            <p:ph type="body" sz="quarter" idx="16"/>
          </p:nvPr>
        </p:nvSpPr>
        <p:spPr>
          <a:xfrm>
            <a:off x="519562" y="596396"/>
            <a:ext cx="10808102" cy="582221"/>
          </a:xfrm>
        </p:spPr>
        <p:txBody>
          <a:bodyPr>
            <a:normAutofit lnSpcReduction="10000"/>
          </a:bodyPr>
          <a:lstStyle/>
          <a:p>
            <a:r>
              <a:rPr lang="en-GB"/>
              <a:t>Exercise: Grab your Business Model Canvas &amp; consider…</a:t>
            </a:r>
          </a:p>
        </p:txBody>
      </p:sp>
      <p:sp>
        <p:nvSpPr>
          <p:cNvPr id="3" name="Speech Bubble: Rectangle with Corners Rounded 2">
            <a:extLst>
              <a:ext uri="{FF2B5EF4-FFF2-40B4-BE49-F238E27FC236}">
                <a16:creationId xmlns:a16="http://schemas.microsoft.com/office/drawing/2014/main" id="{80F6BAB4-5A46-CDB0-89F8-7F9DA174C834}"/>
              </a:ext>
            </a:extLst>
          </p:cNvPr>
          <p:cNvSpPr/>
          <p:nvPr/>
        </p:nvSpPr>
        <p:spPr>
          <a:xfrm>
            <a:off x="5710517" y="5091953"/>
            <a:ext cx="6176682" cy="1488141"/>
          </a:xfrm>
          <a:prstGeom prst="wedgeRoundRectCallout">
            <a:avLst>
              <a:gd name="adj1" fmla="val -37234"/>
              <a:gd name="adj2" fmla="val 66114"/>
              <a:gd name="adj3" fmla="val 16667"/>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pPr>
            <a:r>
              <a:rPr lang="en-US" b="0" i="0">
                <a:solidFill>
                  <a:srgbClr val="000000"/>
                </a:solidFill>
                <a:effectLst/>
              </a:rPr>
              <a:t>Presenting the correct food product (goods and/or services) with values that meet or exceed the needs and expectations of the target market is important.</a:t>
            </a:r>
          </a:p>
        </p:txBody>
      </p:sp>
      <p:grpSp>
        <p:nvGrpSpPr>
          <p:cNvPr id="7" name="Google Shape;518;p39">
            <a:extLst>
              <a:ext uri="{FF2B5EF4-FFF2-40B4-BE49-F238E27FC236}">
                <a16:creationId xmlns:a16="http://schemas.microsoft.com/office/drawing/2014/main" id="{E333F55B-B7D4-1B87-AFDB-99EBC53B7305}"/>
              </a:ext>
            </a:extLst>
          </p:cNvPr>
          <p:cNvGrpSpPr/>
          <p:nvPr/>
        </p:nvGrpSpPr>
        <p:grpSpPr>
          <a:xfrm>
            <a:off x="10902576" y="415916"/>
            <a:ext cx="1006182" cy="894050"/>
            <a:chOff x="1923675" y="1633650"/>
            <a:chExt cx="436000" cy="435975"/>
          </a:xfrm>
          <a:solidFill>
            <a:srgbClr val="85D2E1"/>
          </a:solidFill>
        </p:grpSpPr>
        <p:sp>
          <p:nvSpPr>
            <p:cNvPr id="8" name="Google Shape;519;p39">
              <a:extLst>
                <a:ext uri="{FF2B5EF4-FFF2-40B4-BE49-F238E27FC236}">
                  <a16:creationId xmlns:a16="http://schemas.microsoft.com/office/drawing/2014/main" id="{970C4DF9-B506-361E-FDFC-7E8325E6201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4C86D37-03B1-39E1-F26D-7B90036B574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DCFD78E3-A049-08E7-A4CB-5054B1326EE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9333B775-62D1-7424-5B66-32B4D14A63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358E082F-A635-B0AE-D1A4-D598211AED9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14369070-BBBB-6729-C6E0-CA654686B67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429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ectrocardiogram">
            <a:extLst>
              <a:ext uri="{FF2B5EF4-FFF2-40B4-BE49-F238E27FC236}">
                <a16:creationId xmlns:a16="http://schemas.microsoft.com/office/drawing/2014/main" id="{48FFFC27-5BEC-10F8-26DF-11D86E77FCD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31A1423-5630-4392-4E78-EA218864F4B4}"/>
              </a:ext>
            </a:extLst>
          </p:cNvPr>
          <p:cNvSpPr>
            <a:spLocks noGrp="1"/>
          </p:cNvSpPr>
          <p:nvPr>
            <p:ph type="body" sz="quarter" idx="16"/>
          </p:nvPr>
        </p:nvSpPr>
        <p:spPr>
          <a:xfrm>
            <a:off x="6420495" y="1149440"/>
            <a:ext cx="5113283" cy="582221"/>
          </a:xfrm>
        </p:spPr>
        <p:txBody>
          <a:bodyPr>
            <a:normAutofit lnSpcReduction="10000"/>
          </a:bodyPr>
          <a:lstStyle/>
          <a:p>
            <a:r>
              <a:rPr lang="en-IE" b="1"/>
              <a:t>Biological Needs</a:t>
            </a:r>
          </a:p>
        </p:txBody>
      </p:sp>
      <p:sp>
        <p:nvSpPr>
          <p:cNvPr id="4" name="Text Placeholder 3">
            <a:extLst>
              <a:ext uri="{FF2B5EF4-FFF2-40B4-BE49-F238E27FC236}">
                <a16:creationId xmlns:a16="http://schemas.microsoft.com/office/drawing/2014/main" id="{9831E66A-43A9-37B3-035E-17EF51977CAB}"/>
              </a:ext>
            </a:extLst>
          </p:cNvPr>
          <p:cNvSpPr>
            <a:spLocks noGrp="1"/>
          </p:cNvSpPr>
          <p:nvPr>
            <p:ph type="body" sz="quarter" idx="18"/>
          </p:nvPr>
        </p:nvSpPr>
        <p:spPr>
          <a:xfrm>
            <a:off x="6275294" y="1640541"/>
            <a:ext cx="5759951" cy="1557551"/>
          </a:xfrm>
          <a:solidFill>
            <a:srgbClr val="FED100"/>
          </a:solidFill>
        </p:spPr>
        <p:txBody>
          <a:bodyPr>
            <a:normAutofit fontScale="92500" lnSpcReduction="10000"/>
          </a:bodyPr>
          <a:lstStyle/>
          <a:p>
            <a:pPr indent="0"/>
            <a:r>
              <a:rPr lang="en-IE"/>
              <a:t>In Module 2,  we discussed the </a:t>
            </a:r>
            <a:r>
              <a:rPr lang="en-IE" sz="2800" b="1"/>
              <a:t>Physiological &amp; Nutritional Needs </a:t>
            </a:r>
            <a:r>
              <a:rPr lang="en-IE"/>
              <a:t>of Seniors, the next slide re-caps on how all these needs are intertwined…however in this Module we will focus more on the cognitive needs of Seniors</a:t>
            </a:r>
          </a:p>
        </p:txBody>
      </p:sp>
    </p:spTree>
    <p:extLst>
      <p:ext uri="{BB962C8B-B14F-4D97-AF65-F5344CB8AC3E}">
        <p14:creationId xmlns:p14="http://schemas.microsoft.com/office/powerpoint/2010/main" val="4091345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n-IE"/>
              <a:t>Costing &amp; Pricing</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3</a:t>
            </a:r>
            <a:endParaRPr lang="en-IE" b="1"/>
          </a:p>
        </p:txBody>
      </p:sp>
    </p:spTree>
    <p:extLst>
      <p:ext uri="{BB962C8B-B14F-4D97-AF65-F5344CB8AC3E}">
        <p14:creationId xmlns:p14="http://schemas.microsoft.com/office/powerpoint/2010/main" val="3960004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C3AED-E700-937C-3092-15B2FAD92D3E}"/>
              </a:ext>
            </a:extLst>
          </p:cNvPr>
          <p:cNvSpPr>
            <a:spLocks noGrp="1"/>
          </p:cNvSpPr>
          <p:nvPr>
            <p:ph type="body" sz="quarter" idx="18"/>
          </p:nvPr>
        </p:nvSpPr>
        <p:spPr>
          <a:xfrm>
            <a:off x="734714" y="1757011"/>
            <a:ext cx="6753144" cy="3867704"/>
          </a:xfrm>
        </p:spPr>
        <p:txBody>
          <a:bodyPr>
            <a:normAutofit/>
          </a:bodyPr>
          <a:lstStyle/>
          <a:p>
            <a:pPr marL="342900" indent="-342900">
              <a:buFont typeface="Arial" panose="020B0604020202020204" pitchFamily="34" charset="0"/>
              <a:buChar char="•"/>
            </a:pPr>
            <a:r>
              <a:rPr lang="en-US"/>
              <a:t>Indeed, with age, the total consumption of older consumers tends to decrease substantially after retirement and in a planned manner regardless of income level. </a:t>
            </a:r>
            <a:endParaRPr lang="en-GB"/>
          </a:p>
          <a:p>
            <a:pPr marL="342900" indent="-342900">
              <a:buFont typeface="Arial" panose="020B0604020202020204" pitchFamily="34" charset="0"/>
              <a:buChar char="•"/>
            </a:pPr>
            <a:r>
              <a:rPr lang="en-US"/>
              <a:t>However, </a:t>
            </a:r>
            <a:r>
              <a:rPr lang="en-US" b="1"/>
              <a:t>due to the increased average lifespan, the market for goods purchased by the elderly must increase</a:t>
            </a:r>
            <a:r>
              <a:rPr lang="en-US"/>
              <a:t>. Purchasing power also appears to hold due to an absence of debt or mortgages, </a:t>
            </a:r>
            <a:r>
              <a:rPr lang="en-US" err="1"/>
              <a:t>labour</a:t>
            </a:r>
            <a:r>
              <a:rPr lang="en-US"/>
              <a:t> costs, and dependent children, thus increasing their propensity to spend and consume.</a:t>
            </a:r>
          </a:p>
          <a:p>
            <a:pPr marL="342900" indent="-342900">
              <a:buFont typeface="Arial" panose="020B0604020202020204" pitchFamily="34" charset="0"/>
              <a:buChar char="•"/>
            </a:pPr>
            <a:endParaRPr lang="en-US"/>
          </a:p>
          <a:p>
            <a:endParaRPr lang="en-US"/>
          </a:p>
        </p:txBody>
      </p:sp>
      <p:sp>
        <p:nvSpPr>
          <p:cNvPr id="3" name="Text Placeholder 2">
            <a:extLst>
              <a:ext uri="{FF2B5EF4-FFF2-40B4-BE49-F238E27FC236}">
                <a16:creationId xmlns:a16="http://schemas.microsoft.com/office/drawing/2014/main" id="{283BC4C0-71E6-3464-BB01-69B5CAC6BBB8}"/>
              </a:ext>
            </a:extLst>
          </p:cNvPr>
          <p:cNvSpPr>
            <a:spLocks noGrp="1"/>
          </p:cNvSpPr>
          <p:nvPr>
            <p:ph type="body" sz="quarter" idx="16"/>
          </p:nvPr>
        </p:nvSpPr>
        <p:spPr/>
        <p:txBody>
          <a:bodyPr vert="horz" lIns="91440" tIns="45720" rIns="91440" bIns="45720" rtlCol="0" anchor="t">
            <a:normAutofit lnSpcReduction="10000"/>
          </a:bodyPr>
          <a:lstStyle/>
          <a:p>
            <a:r>
              <a:rPr lang="en-GB"/>
              <a:t>Do Older Consumers have Lower Purchasing Power?</a:t>
            </a:r>
          </a:p>
          <a:p>
            <a:endParaRPr lang="en-GB"/>
          </a:p>
        </p:txBody>
      </p:sp>
      <p:sp>
        <p:nvSpPr>
          <p:cNvPr id="5" name="TextBox 4">
            <a:extLst>
              <a:ext uri="{FF2B5EF4-FFF2-40B4-BE49-F238E27FC236}">
                <a16:creationId xmlns:a16="http://schemas.microsoft.com/office/drawing/2014/main" id="{62E3FFA7-2DD8-AF4A-8B6E-A6AB9920B067}"/>
              </a:ext>
            </a:extLst>
          </p:cNvPr>
          <p:cNvSpPr txBox="1"/>
          <p:nvPr/>
        </p:nvSpPr>
        <p:spPr>
          <a:xfrm>
            <a:off x="7862087" y="5371232"/>
            <a:ext cx="6097348" cy="369332"/>
          </a:xfrm>
          <a:prstGeom prst="rect">
            <a:avLst/>
          </a:prstGeom>
          <a:noFill/>
        </p:spPr>
        <p:txBody>
          <a:bodyPr wrap="square">
            <a:spAutoFit/>
          </a:bodyPr>
          <a:lstStyle/>
          <a:p>
            <a:r>
              <a:rPr lang="en-GB" sz="1800">
                <a:solidFill>
                  <a:srgbClr val="1188A3"/>
                </a:solidFill>
                <a:hlinkClick r:id="rId2">
                  <a:extLst>
                    <a:ext uri="{A12FA001-AC4F-418D-AE19-62706E023703}">
                      <ahyp:hlinkClr xmlns:ahyp="http://schemas.microsoft.com/office/drawing/2018/hyperlinkcolor" val="tx"/>
                    </a:ext>
                  </a:extLst>
                </a:hlinkClick>
              </a:rPr>
              <a:t>Source: Guido, </a:t>
            </a:r>
            <a:r>
              <a:rPr lang="en-GB" sz="1800" err="1">
                <a:solidFill>
                  <a:srgbClr val="1188A3"/>
                </a:solidFill>
                <a:hlinkClick r:id="rId2">
                  <a:extLst>
                    <a:ext uri="{A12FA001-AC4F-418D-AE19-62706E023703}">
                      <ahyp:hlinkClr xmlns:ahyp="http://schemas.microsoft.com/office/drawing/2018/hyperlinkcolor" val="tx"/>
                    </a:ext>
                  </a:extLst>
                </a:hlinkClick>
              </a:rPr>
              <a:t>Ugolini</a:t>
            </a:r>
            <a:r>
              <a:rPr lang="en-GB" sz="1800">
                <a:solidFill>
                  <a:srgbClr val="1188A3"/>
                </a:solidFill>
                <a:hlinkClick r:id="rId2">
                  <a:extLst>
                    <a:ext uri="{A12FA001-AC4F-418D-AE19-62706E023703}">
                      <ahyp:hlinkClr xmlns:ahyp="http://schemas.microsoft.com/office/drawing/2018/hyperlinkcolor" val="tx"/>
                    </a:ext>
                  </a:extLst>
                </a:hlinkClick>
              </a:rPr>
              <a:t> &amp; </a:t>
            </a:r>
            <a:r>
              <a:rPr lang="en-GB" sz="1800" err="1">
                <a:solidFill>
                  <a:srgbClr val="1188A3"/>
                </a:solidFill>
                <a:hlinkClick r:id="rId2">
                  <a:extLst>
                    <a:ext uri="{A12FA001-AC4F-418D-AE19-62706E023703}">
                      <ahyp:hlinkClr xmlns:ahyp="http://schemas.microsoft.com/office/drawing/2018/hyperlinkcolor" val="tx"/>
                    </a:ext>
                  </a:extLst>
                </a:hlinkClick>
              </a:rPr>
              <a:t>Sestino</a:t>
            </a:r>
            <a:r>
              <a:rPr lang="en-GB" sz="1800">
                <a:solidFill>
                  <a:srgbClr val="1188A3"/>
                </a:solidFill>
                <a:hlinkClick r:id="rId2">
                  <a:extLst>
                    <a:ext uri="{A12FA001-AC4F-418D-AE19-62706E023703}">
                      <ahyp:hlinkClr xmlns:ahyp="http://schemas.microsoft.com/office/drawing/2018/hyperlinkcolor" val="tx"/>
                    </a:ext>
                  </a:extLst>
                </a:hlinkClick>
              </a:rPr>
              <a:t> (2022)</a:t>
            </a:r>
            <a:endParaRPr lang="en-GB">
              <a:solidFill>
                <a:srgbClr val="1188A3"/>
              </a:solidFill>
            </a:endParaRPr>
          </a:p>
        </p:txBody>
      </p:sp>
      <p:grpSp>
        <p:nvGrpSpPr>
          <p:cNvPr id="6" name="Group 5">
            <a:extLst>
              <a:ext uri="{FF2B5EF4-FFF2-40B4-BE49-F238E27FC236}">
                <a16:creationId xmlns:a16="http://schemas.microsoft.com/office/drawing/2014/main" id="{A9B815D5-67D8-FC97-7A92-D9003284DE2C}"/>
              </a:ext>
            </a:extLst>
          </p:cNvPr>
          <p:cNvGrpSpPr/>
          <p:nvPr/>
        </p:nvGrpSpPr>
        <p:grpSpPr>
          <a:xfrm>
            <a:off x="8615848" y="2126343"/>
            <a:ext cx="2444812" cy="2344703"/>
            <a:chOff x="6481412" y="352859"/>
            <a:chExt cx="1093019" cy="1091619"/>
          </a:xfrm>
        </p:grpSpPr>
        <p:sp>
          <p:nvSpPr>
            <p:cNvPr id="7" name="Freeform 1347">
              <a:extLst>
                <a:ext uri="{FF2B5EF4-FFF2-40B4-BE49-F238E27FC236}">
                  <a16:creationId xmlns:a16="http://schemas.microsoft.com/office/drawing/2014/main" id="{2529979C-A543-2C5A-CB94-DC8120510AC1}"/>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8" name="Freeform 1348">
              <a:extLst>
                <a:ext uri="{FF2B5EF4-FFF2-40B4-BE49-F238E27FC236}">
                  <a16:creationId xmlns:a16="http://schemas.microsoft.com/office/drawing/2014/main" id="{A6ED238F-B064-4401-B079-8BC8379425AE}"/>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9" name="Freeform 1349">
              <a:extLst>
                <a:ext uri="{FF2B5EF4-FFF2-40B4-BE49-F238E27FC236}">
                  <a16:creationId xmlns:a16="http://schemas.microsoft.com/office/drawing/2014/main" id="{DED050C3-C431-6C3C-CA5E-EA9CBE78C469}"/>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0" name="Freeform 1350">
              <a:extLst>
                <a:ext uri="{FF2B5EF4-FFF2-40B4-BE49-F238E27FC236}">
                  <a16:creationId xmlns:a16="http://schemas.microsoft.com/office/drawing/2014/main" id="{EC9AD26A-9870-933D-020E-B6FC3B24C31D}"/>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1" name="Freeform 1351">
              <a:extLst>
                <a:ext uri="{FF2B5EF4-FFF2-40B4-BE49-F238E27FC236}">
                  <a16:creationId xmlns:a16="http://schemas.microsoft.com/office/drawing/2014/main" id="{84809922-3BCD-7BA9-C129-EC6CA4C1D945}"/>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2" name="Freeform 1352">
              <a:extLst>
                <a:ext uri="{FF2B5EF4-FFF2-40B4-BE49-F238E27FC236}">
                  <a16:creationId xmlns:a16="http://schemas.microsoft.com/office/drawing/2014/main" id="{4F49D55D-C299-6FFD-4359-2B58F7ACA457}"/>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3" name="Freeform 1353">
              <a:extLst>
                <a:ext uri="{FF2B5EF4-FFF2-40B4-BE49-F238E27FC236}">
                  <a16:creationId xmlns:a16="http://schemas.microsoft.com/office/drawing/2014/main" id="{742C2DDB-9665-82C2-D32E-2CF31D79C108}"/>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4" name="Freeform 1354">
              <a:extLst>
                <a:ext uri="{FF2B5EF4-FFF2-40B4-BE49-F238E27FC236}">
                  <a16:creationId xmlns:a16="http://schemas.microsoft.com/office/drawing/2014/main" id="{A1F96960-93F4-5432-5356-02247E47741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FFD1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31153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94F35-C0CF-50EC-F08D-780D5CA03C3D}"/>
              </a:ext>
            </a:extLst>
          </p:cNvPr>
          <p:cNvSpPr>
            <a:spLocks noGrp="1"/>
          </p:cNvSpPr>
          <p:nvPr>
            <p:ph type="body" sz="quarter" idx="18"/>
          </p:nvPr>
        </p:nvSpPr>
        <p:spPr>
          <a:xfrm>
            <a:off x="734714" y="1568824"/>
            <a:ext cx="5917098" cy="4055891"/>
          </a:xfrm>
        </p:spPr>
        <p:txBody>
          <a:bodyPr>
            <a:normAutofit lnSpcReduction="10000"/>
          </a:bodyPr>
          <a:lstStyle/>
          <a:p>
            <a:pPr marL="342900" indent="-342900">
              <a:buFont typeface="Arial" panose="020B0604020202020204" pitchFamily="34" charset="0"/>
              <a:buChar char="•"/>
            </a:pPr>
            <a:r>
              <a:rPr lang="en-US"/>
              <a:t>Actively ageing senior consumers often </a:t>
            </a:r>
            <a:r>
              <a:rPr lang="en-US" b="1"/>
              <a:t>do not pay much attention to advertisements and messages that do not consider their needs and experiences</a:t>
            </a:r>
            <a:r>
              <a:rPr lang="en-US"/>
              <a:t>. Thus, they are </a:t>
            </a:r>
            <a:r>
              <a:rPr lang="en-US" b="1"/>
              <a:t>more sensitive to the price of products and promotional incentives which make them more likely to try new products </a:t>
            </a:r>
            <a:r>
              <a:rPr lang="en-US"/>
              <a:t>but also making them </a:t>
            </a:r>
            <a:r>
              <a:rPr lang="en-US" b="1"/>
              <a:t>more difficult to reach. </a:t>
            </a:r>
          </a:p>
          <a:p>
            <a:pPr marL="342900" indent="-342900">
              <a:buFont typeface="Arial" panose="020B0604020202020204" pitchFamily="34" charset="0"/>
              <a:buChar char="•"/>
            </a:pPr>
            <a:r>
              <a:rPr lang="en-US"/>
              <a:t>Yet, senior consumers, in general, do want to save money. Hence, providing incentives like free samples, coupons or discounts, rewards or loyalty schemes are useful strategies.</a:t>
            </a:r>
            <a:endParaRPr lang="en-GB"/>
          </a:p>
          <a:p>
            <a:pPr marL="342900" indent="0">
              <a:buFontTx/>
              <a:buChar char="-"/>
            </a:pPr>
            <a:endParaRPr lang="en-US"/>
          </a:p>
          <a:p>
            <a:endParaRPr lang="en-GB"/>
          </a:p>
          <a:p>
            <a:endParaRPr lang="en-GB"/>
          </a:p>
        </p:txBody>
      </p:sp>
      <p:sp>
        <p:nvSpPr>
          <p:cNvPr id="3" name="Text Placeholder 2">
            <a:extLst>
              <a:ext uri="{FF2B5EF4-FFF2-40B4-BE49-F238E27FC236}">
                <a16:creationId xmlns:a16="http://schemas.microsoft.com/office/drawing/2014/main" id="{D56AE1FE-68E8-ACAF-0FE2-1A0B7C0964AD}"/>
              </a:ext>
            </a:extLst>
          </p:cNvPr>
          <p:cNvSpPr>
            <a:spLocks noGrp="1"/>
          </p:cNvSpPr>
          <p:nvPr>
            <p:ph type="body" sz="quarter" idx="16"/>
          </p:nvPr>
        </p:nvSpPr>
        <p:spPr/>
        <p:txBody>
          <a:bodyPr vert="horz" lIns="91440" tIns="45720" rIns="91440" bIns="45720" rtlCol="0" anchor="t">
            <a:normAutofit lnSpcReduction="10000"/>
          </a:bodyPr>
          <a:lstStyle/>
          <a:p>
            <a:r>
              <a:rPr lang="en-GB"/>
              <a:t>How Sensitive are Seniors to Price?</a:t>
            </a:r>
          </a:p>
        </p:txBody>
      </p:sp>
      <p:sp>
        <p:nvSpPr>
          <p:cNvPr id="4" name="TextBox 3">
            <a:extLst>
              <a:ext uri="{FF2B5EF4-FFF2-40B4-BE49-F238E27FC236}">
                <a16:creationId xmlns:a16="http://schemas.microsoft.com/office/drawing/2014/main" id="{95E5DA0F-604F-3641-FC83-995B0A030F18}"/>
              </a:ext>
            </a:extLst>
          </p:cNvPr>
          <p:cNvSpPr txBox="1"/>
          <p:nvPr/>
        </p:nvSpPr>
        <p:spPr>
          <a:xfrm>
            <a:off x="8023451" y="5440049"/>
            <a:ext cx="6097348" cy="369332"/>
          </a:xfrm>
          <a:prstGeom prst="rect">
            <a:avLst/>
          </a:prstGeom>
          <a:noFill/>
        </p:spPr>
        <p:txBody>
          <a:bodyPr wrap="square">
            <a:spAutoFit/>
          </a:bodyPr>
          <a:lstStyle/>
          <a:p>
            <a:r>
              <a:rPr lang="en-GB" sz="1800">
                <a:solidFill>
                  <a:srgbClr val="1188A3"/>
                </a:solidFill>
                <a:hlinkClick r:id="rId2">
                  <a:extLst>
                    <a:ext uri="{A12FA001-AC4F-418D-AE19-62706E023703}">
                      <ahyp:hlinkClr xmlns:ahyp="http://schemas.microsoft.com/office/drawing/2018/hyperlinkcolor" val="tx"/>
                    </a:ext>
                  </a:extLst>
                </a:hlinkClick>
              </a:rPr>
              <a:t>Source: Guido, </a:t>
            </a:r>
            <a:r>
              <a:rPr lang="en-GB" sz="1800" err="1">
                <a:solidFill>
                  <a:srgbClr val="1188A3"/>
                </a:solidFill>
                <a:hlinkClick r:id="rId2">
                  <a:extLst>
                    <a:ext uri="{A12FA001-AC4F-418D-AE19-62706E023703}">
                      <ahyp:hlinkClr xmlns:ahyp="http://schemas.microsoft.com/office/drawing/2018/hyperlinkcolor" val="tx"/>
                    </a:ext>
                  </a:extLst>
                </a:hlinkClick>
              </a:rPr>
              <a:t>Ugolini</a:t>
            </a:r>
            <a:r>
              <a:rPr lang="en-GB" sz="1800">
                <a:solidFill>
                  <a:srgbClr val="1188A3"/>
                </a:solidFill>
                <a:hlinkClick r:id="rId2">
                  <a:extLst>
                    <a:ext uri="{A12FA001-AC4F-418D-AE19-62706E023703}">
                      <ahyp:hlinkClr xmlns:ahyp="http://schemas.microsoft.com/office/drawing/2018/hyperlinkcolor" val="tx"/>
                    </a:ext>
                  </a:extLst>
                </a:hlinkClick>
              </a:rPr>
              <a:t> &amp; </a:t>
            </a:r>
            <a:r>
              <a:rPr lang="en-GB" sz="1800" err="1">
                <a:solidFill>
                  <a:srgbClr val="1188A3"/>
                </a:solidFill>
                <a:hlinkClick r:id="rId2">
                  <a:extLst>
                    <a:ext uri="{A12FA001-AC4F-418D-AE19-62706E023703}">
                      <ahyp:hlinkClr xmlns:ahyp="http://schemas.microsoft.com/office/drawing/2018/hyperlinkcolor" val="tx"/>
                    </a:ext>
                  </a:extLst>
                </a:hlinkClick>
              </a:rPr>
              <a:t>Sestino</a:t>
            </a:r>
            <a:r>
              <a:rPr lang="en-GB" sz="1800">
                <a:solidFill>
                  <a:srgbClr val="1188A3"/>
                </a:solidFill>
                <a:hlinkClick r:id="rId2">
                  <a:extLst>
                    <a:ext uri="{A12FA001-AC4F-418D-AE19-62706E023703}">
                      <ahyp:hlinkClr xmlns:ahyp="http://schemas.microsoft.com/office/drawing/2018/hyperlinkcolor" val="tx"/>
                    </a:ext>
                  </a:extLst>
                </a:hlinkClick>
              </a:rPr>
              <a:t> (2022)</a:t>
            </a:r>
            <a:endParaRPr lang="en-GB">
              <a:solidFill>
                <a:srgbClr val="1188A3"/>
              </a:solidFill>
            </a:endParaRPr>
          </a:p>
        </p:txBody>
      </p:sp>
      <p:grpSp>
        <p:nvGrpSpPr>
          <p:cNvPr id="5" name="Graphic 3">
            <a:extLst>
              <a:ext uri="{FF2B5EF4-FFF2-40B4-BE49-F238E27FC236}">
                <a16:creationId xmlns:a16="http://schemas.microsoft.com/office/drawing/2014/main" id="{74EC0BE9-A3B3-9876-510A-A2DD32D9CA39}"/>
              </a:ext>
            </a:extLst>
          </p:cNvPr>
          <p:cNvGrpSpPr/>
          <p:nvPr/>
        </p:nvGrpSpPr>
        <p:grpSpPr>
          <a:xfrm>
            <a:off x="7933766" y="1703294"/>
            <a:ext cx="3182469" cy="2913530"/>
            <a:chOff x="2451513" y="5314516"/>
            <a:chExt cx="1088992" cy="1047735"/>
          </a:xfrm>
        </p:grpSpPr>
        <p:grpSp>
          <p:nvGrpSpPr>
            <p:cNvPr id="6" name="Graphic 3">
              <a:extLst>
                <a:ext uri="{FF2B5EF4-FFF2-40B4-BE49-F238E27FC236}">
                  <a16:creationId xmlns:a16="http://schemas.microsoft.com/office/drawing/2014/main" id="{5EE2228E-0531-BBFE-97FF-9E6F2629D6A5}"/>
                </a:ext>
              </a:extLst>
            </p:cNvPr>
            <p:cNvGrpSpPr/>
            <p:nvPr/>
          </p:nvGrpSpPr>
          <p:grpSpPr>
            <a:xfrm>
              <a:off x="2451513" y="5314516"/>
              <a:ext cx="1088992" cy="1047735"/>
              <a:chOff x="2451513" y="5314516"/>
              <a:chExt cx="1088992" cy="1047735"/>
            </a:xfrm>
            <a:solidFill>
              <a:srgbClr val="000000"/>
            </a:solidFill>
          </p:grpSpPr>
          <p:sp>
            <p:nvSpPr>
              <p:cNvPr id="8" name="Freeform 1312">
                <a:extLst>
                  <a:ext uri="{FF2B5EF4-FFF2-40B4-BE49-F238E27FC236}">
                    <a16:creationId xmlns:a16="http://schemas.microsoft.com/office/drawing/2014/main" id="{530EF748-4957-4D43-271B-0BC973F94064}"/>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9" name="Freeform 1313">
                <a:extLst>
                  <a:ext uri="{FF2B5EF4-FFF2-40B4-BE49-F238E27FC236}">
                    <a16:creationId xmlns:a16="http://schemas.microsoft.com/office/drawing/2014/main" id="{3A9106B9-DF3C-B952-819D-EEE533B17F2C}"/>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10" name="Freeform 1314">
                <a:extLst>
                  <a:ext uri="{FF2B5EF4-FFF2-40B4-BE49-F238E27FC236}">
                    <a16:creationId xmlns:a16="http://schemas.microsoft.com/office/drawing/2014/main" id="{2AC16DE4-1B14-6E4B-F194-19B3A1450C7D}"/>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7" name="Freeform 1311">
              <a:extLst>
                <a:ext uri="{FF2B5EF4-FFF2-40B4-BE49-F238E27FC236}">
                  <a16:creationId xmlns:a16="http://schemas.microsoft.com/office/drawing/2014/main" id="{81519CAA-F979-70F6-378B-EBE2C0520649}"/>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4255494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86E27F-D9B9-C227-50AF-4B8D05B24DB0}"/>
              </a:ext>
            </a:extLst>
          </p:cNvPr>
          <p:cNvSpPr>
            <a:spLocks noGrp="1"/>
          </p:cNvSpPr>
          <p:nvPr>
            <p:ph type="body" sz="quarter" idx="18"/>
          </p:nvPr>
        </p:nvSpPr>
        <p:spPr>
          <a:xfrm>
            <a:off x="463427" y="1757010"/>
            <a:ext cx="5632573" cy="3049165"/>
          </a:xfrm>
        </p:spPr>
        <p:txBody>
          <a:bodyPr>
            <a:normAutofit/>
          </a:bodyPr>
          <a:lstStyle/>
          <a:p>
            <a:pPr indent="0"/>
            <a:r>
              <a:rPr lang="en-GB"/>
              <a:t>Carrows Golden 55 is a US  discounted breakfast, lunch and dinner programme tailored for seniors.</a:t>
            </a:r>
          </a:p>
          <a:p>
            <a:pPr indent="0"/>
            <a:r>
              <a:rPr lang="en-US"/>
              <a:t>These are nutrient balanced diets prepared exclusively for senior citizens. </a:t>
            </a:r>
          </a:p>
          <a:p>
            <a:pPr indent="0"/>
            <a:r>
              <a:rPr lang="en-US"/>
              <a:t>Would such a business model work in your country/region?</a:t>
            </a:r>
          </a:p>
          <a:p>
            <a:pPr indent="0"/>
            <a:endParaRPr lang="en-US"/>
          </a:p>
          <a:p>
            <a:pPr indent="0"/>
            <a:endParaRPr lang="en-US"/>
          </a:p>
        </p:txBody>
      </p:sp>
      <p:pic>
        <p:nvPicPr>
          <p:cNvPr id="10" name="Picture Placeholder 9">
            <a:hlinkClick r:id="rId2"/>
            <a:extLst>
              <a:ext uri="{FF2B5EF4-FFF2-40B4-BE49-F238E27FC236}">
                <a16:creationId xmlns:a16="http://schemas.microsoft.com/office/drawing/2014/main" id="{52C896AD-CFEE-07AE-35C0-6DC4F7F31AA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524858" y="228600"/>
            <a:ext cx="5564883" cy="5447571"/>
          </a:xfrm>
        </p:spPr>
      </p:pic>
      <p:sp>
        <p:nvSpPr>
          <p:cNvPr id="12" name="TextBox 11">
            <a:extLst>
              <a:ext uri="{FF2B5EF4-FFF2-40B4-BE49-F238E27FC236}">
                <a16:creationId xmlns:a16="http://schemas.microsoft.com/office/drawing/2014/main" id="{753EF839-59F7-E148-09CE-221FCE7C62EC}"/>
              </a:ext>
            </a:extLst>
          </p:cNvPr>
          <p:cNvSpPr txBox="1"/>
          <p:nvPr/>
        </p:nvSpPr>
        <p:spPr>
          <a:xfrm>
            <a:off x="463427" y="5306839"/>
            <a:ext cx="6097348" cy="369332"/>
          </a:xfrm>
          <a:prstGeom prst="rect">
            <a:avLst/>
          </a:prstGeom>
          <a:noFill/>
        </p:spPr>
        <p:txBody>
          <a:bodyPr wrap="square">
            <a:spAutoFit/>
          </a:bodyPr>
          <a:lstStyle/>
          <a:p>
            <a:r>
              <a:rPr lang="en-US">
                <a:solidFill>
                  <a:srgbClr val="1188A3"/>
                </a:solidFill>
              </a:rPr>
              <a:t>Source: </a:t>
            </a:r>
            <a:r>
              <a:rPr lang="en-US">
                <a:solidFill>
                  <a:srgbClr val="1188A3"/>
                </a:solidFill>
                <a:hlinkClick r:id="rId2">
                  <a:extLst>
                    <a:ext uri="{A12FA001-AC4F-418D-AE19-62706E023703}">
                      <ahyp:hlinkClr xmlns:ahyp="http://schemas.microsoft.com/office/drawing/2018/hyperlinkcolor" val="tx"/>
                    </a:ext>
                  </a:extLst>
                </a:hlinkClick>
              </a:rPr>
              <a:t>Senior Citizen Discount List (2018) </a:t>
            </a:r>
            <a:endParaRPr lang="en-GB">
              <a:solidFill>
                <a:srgbClr val="1188A3"/>
              </a:solidFill>
            </a:endParaRPr>
          </a:p>
        </p:txBody>
      </p:sp>
      <p:sp>
        <p:nvSpPr>
          <p:cNvPr id="13" name="Text Placeholder 2">
            <a:extLst>
              <a:ext uri="{FF2B5EF4-FFF2-40B4-BE49-F238E27FC236}">
                <a16:creationId xmlns:a16="http://schemas.microsoft.com/office/drawing/2014/main" id="{58F0ACC3-798F-DA35-47C0-D4B9F8D424A0}"/>
              </a:ext>
            </a:extLst>
          </p:cNvPr>
          <p:cNvSpPr txBox="1">
            <a:spLocks/>
          </p:cNvSpPr>
          <p:nvPr/>
        </p:nvSpPr>
        <p:spPr>
          <a:xfrm>
            <a:off x="449789" y="252278"/>
            <a:ext cx="3044353" cy="747349"/>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sp>
        <p:nvSpPr>
          <p:cNvPr id="5" name="Text Placeholder 4">
            <a:extLst>
              <a:ext uri="{FF2B5EF4-FFF2-40B4-BE49-F238E27FC236}">
                <a16:creationId xmlns:a16="http://schemas.microsoft.com/office/drawing/2014/main" id="{9F3D7AE2-2499-CDED-5095-DBD2F3B81B88}"/>
              </a:ext>
            </a:extLst>
          </p:cNvPr>
          <p:cNvSpPr>
            <a:spLocks noGrp="1"/>
          </p:cNvSpPr>
          <p:nvPr>
            <p:ph type="body" sz="quarter" idx="16"/>
          </p:nvPr>
        </p:nvSpPr>
        <p:spPr>
          <a:xfrm>
            <a:off x="6096000" y="5676171"/>
            <a:ext cx="5085159" cy="925324"/>
          </a:xfrm>
          <a:solidFill>
            <a:srgbClr val="85D2E1"/>
          </a:solidFill>
        </p:spPr>
        <p:txBody>
          <a:bodyPr>
            <a:normAutofit/>
          </a:bodyPr>
          <a:lstStyle/>
          <a:p>
            <a:pPr algn="ctr"/>
            <a:r>
              <a:rPr lang="en-GB" sz="2800" b="1"/>
              <a:t>Carrows (U.S.) Discount Programme for Seniors</a:t>
            </a:r>
          </a:p>
        </p:txBody>
      </p:sp>
    </p:spTree>
    <p:extLst>
      <p:ext uri="{BB962C8B-B14F-4D97-AF65-F5344CB8AC3E}">
        <p14:creationId xmlns:p14="http://schemas.microsoft.com/office/powerpoint/2010/main" val="3634159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5CF00F-5491-AFB2-5B6C-71E7958D5F68}"/>
              </a:ext>
            </a:extLst>
          </p:cNvPr>
          <p:cNvSpPr>
            <a:spLocks noGrp="1"/>
          </p:cNvSpPr>
          <p:nvPr>
            <p:ph type="body" sz="quarter" idx="18"/>
          </p:nvPr>
        </p:nvSpPr>
        <p:spPr>
          <a:xfrm>
            <a:off x="510596" y="2716306"/>
            <a:ext cx="10808102" cy="4249270"/>
          </a:xfrm>
        </p:spPr>
        <p:txBody>
          <a:bodyPr>
            <a:normAutofit/>
          </a:bodyPr>
          <a:lstStyle/>
          <a:p>
            <a:pPr marL="342900" indent="-342900">
              <a:buFont typeface="Arial" panose="020B0604020202020204" pitchFamily="34" charset="0"/>
              <a:buChar char="•"/>
            </a:pPr>
            <a:r>
              <a:rPr lang="en-US" sz="2000" b="0" i="0">
                <a:solidFill>
                  <a:srgbClr val="333333"/>
                </a:solidFill>
                <a:effectLst/>
              </a:rPr>
              <a:t>A </a:t>
            </a:r>
            <a:r>
              <a:rPr lang="en-US" sz="2000" b="0" i="0">
                <a:solidFill>
                  <a:srgbClr val="1188A3"/>
                </a:solidFill>
                <a:effectLst/>
                <a:hlinkClick r:id="rId2">
                  <a:extLst>
                    <a:ext uri="{A12FA001-AC4F-418D-AE19-62706E023703}">
                      <ahyp:hlinkClr xmlns:ahyp="http://schemas.microsoft.com/office/drawing/2018/hyperlinkcolor" val="tx"/>
                    </a:ext>
                  </a:extLst>
                </a:hlinkClick>
              </a:rPr>
              <a:t>study</a:t>
            </a:r>
            <a:r>
              <a:rPr lang="en-US" sz="2000" b="0" i="0">
                <a:solidFill>
                  <a:srgbClr val="333333"/>
                </a:solidFill>
                <a:effectLst/>
              </a:rPr>
              <a:t> conducted in 2019 involving 63,168 adults from 27 countries in Europe found that food insecurity was more prevalent among people with lower incomes, women, </a:t>
            </a:r>
            <a:r>
              <a:rPr lang="en-US" sz="2000" b="1" i="0">
                <a:solidFill>
                  <a:srgbClr val="333333"/>
                </a:solidFill>
                <a:effectLst/>
              </a:rPr>
              <a:t>older people</a:t>
            </a:r>
            <a:r>
              <a:rPr lang="en-US" sz="2000" b="0" i="0">
                <a:solidFill>
                  <a:srgbClr val="333333"/>
                </a:solidFill>
                <a:effectLst/>
              </a:rPr>
              <a:t>, </a:t>
            </a:r>
            <a:r>
              <a:rPr lang="en-US" sz="2000" b="1" i="0">
                <a:solidFill>
                  <a:srgbClr val="333333"/>
                </a:solidFill>
                <a:effectLst/>
              </a:rPr>
              <a:t>renters, single and lone-parent households</a:t>
            </a:r>
            <a:r>
              <a:rPr lang="en-US" sz="2000" b="0" i="0">
                <a:solidFill>
                  <a:srgbClr val="333333"/>
                </a:solidFill>
                <a:effectLst/>
              </a:rPr>
              <a:t>, those with lower education, people with disabilities, and those outside the </a:t>
            </a:r>
            <a:r>
              <a:rPr lang="en-US" sz="2000" b="0" i="0" err="1">
                <a:solidFill>
                  <a:srgbClr val="333333"/>
                </a:solidFill>
                <a:effectLst/>
              </a:rPr>
              <a:t>labour</a:t>
            </a:r>
            <a:r>
              <a:rPr lang="en-US" sz="2000" b="0" i="0">
                <a:solidFill>
                  <a:srgbClr val="333333"/>
                </a:solidFill>
                <a:effectLst/>
              </a:rPr>
              <a:t> market.</a:t>
            </a:r>
          </a:p>
          <a:p>
            <a:pPr marL="342900" indent="-342900">
              <a:buFont typeface="Arial" panose="020B0604020202020204" pitchFamily="34" charset="0"/>
              <a:buChar char="•"/>
            </a:pPr>
            <a:r>
              <a:rPr lang="en-US" sz="2000" b="0" i="0">
                <a:solidFill>
                  <a:srgbClr val="333333"/>
                </a:solidFill>
                <a:effectLst/>
              </a:rPr>
              <a:t>While </a:t>
            </a:r>
            <a:r>
              <a:rPr lang="en-US" sz="2000">
                <a:solidFill>
                  <a:srgbClr val="333333"/>
                </a:solidFill>
              </a:rPr>
              <a:t>food insecurity</a:t>
            </a:r>
            <a:r>
              <a:rPr lang="en-US" sz="2000" b="0" i="0">
                <a:solidFill>
                  <a:srgbClr val="333333"/>
                </a:solidFill>
                <a:effectLst/>
              </a:rPr>
              <a:t> was not associated with pension or child benefit </a:t>
            </a:r>
            <a:r>
              <a:rPr lang="en-US" sz="2000" b="0">
                <a:solidFill>
                  <a:srgbClr val="333333"/>
                </a:solidFill>
                <a:effectLst/>
              </a:rPr>
              <a:t>recipients</a:t>
            </a:r>
            <a:r>
              <a:rPr lang="en-US" sz="2000" b="0" i="0">
                <a:solidFill>
                  <a:srgbClr val="333333"/>
                </a:solidFill>
                <a:effectLst/>
              </a:rPr>
              <a:t>, it was associated with </a:t>
            </a:r>
            <a:r>
              <a:rPr lang="en-US" sz="2000" b="1" i="0">
                <a:solidFill>
                  <a:srgbClr val="333333"/>
                </a:solidFill>
                <a:effectLst/>
              </a:rPr>
              <a:t>out-of-work and all social benefit recipients</a:t>
            </a:r>
            <a:r>
              <a:rPr lang="en-US" sz="2000" b="0" i="0">
                <a:solidFill>
                  <a:srgbClr val="333333"/>
                </a:solidFill>
                <a:effectLst/>
              </a:rPr>
              <a:t>. Another </a:t>
            </a:r>
            <a:r>
              <a:rPr lang="en-US" sz="2000" b="0" i="0">
                <a:solidFill>
                  <a:srgbClr val="1188A3"/>
                </a:solidFill>
                <a:effectLst/>
                <a:hlinkClick r:id="rId3">
                  <a:extLst>
                    <a:ext uri="{A12FA001-AC4F-418D-AE19-62706E023703}">
                      <ahyp:hlinkClr xmlns:ahyp="http://schemas.microsoft.com/office/drawing/2018/hyperlinkcolor" val="tx"/>
                    </a:ext>
                  </a:extLst>
                </a:hlinkClick>
              </a:rPr>
              <a:t>UK study in 2018 </a:t>
            </a:r>
            <a:r>
              <a:rPr lang="en-US" sz="2000" b="0" i="0">
                <a:solidFill>
                  <a:srgbClr val="333333"/>
                </a:solidFill>
                <a:effectLst/>
              </a:rPr>
              <a:t>supports this claim, suggesting many older people in the UK who live alone and in poverty are increasingly cutting their spending on food and are skipping meals.</a:t>
            </a:r>
          </a:p>
          <a:p>
            <a:pPr marL="342900" indent="-342900">
              <a:buFont typeface="Arial" panose="020B0604020202020204" pitchFamily="34" charset="0"/>
              <a:buChar char="•"/>
            </a:pPr>
            <a:r>
              <a:rPr lang="en-US" sz="2000">
                <a:solidFill>
                  <a:srgbClr val="333333"/>
                </a:solidFill>
              </a:rPr>
              <a:t>Hence, more </a:t>
            </a:r>
            <a:r>
              <a:rPr lang="en-US" sz="2000" b="1">
                <a:solidFill>
                  <a:srgbClr val="333333"/>
                </a:solidFill>
              </a:rPr>
              <a:t>low-cost but highly nutritious food</a:t>
            </a:r>
            <a:r>
              <a:rPr lang="en-US" sz="2000">
                <a:solidFill>
                  <a:srgbClr val="333333"/>
                </a:solidFill>
              </a:rPr>
              <a:t> options are necessary to improve malnutrition for this group of seniors.</a:t>
            </a:r>
            <a:endParaRPr lang="en-GB" sz="2000"/>
          </a:p>
        </p:txBody>
      </p:sp>
      <p:sp>
        <p:nvSpPr>
          <p:cNvPr id="6" name="Text Placeholder 5">
            <a:extLst>
              <a:ext uri="{FF2B5EF4-FFF2-40B4-BE49-F238E27FC236}">
                <a16:creationId xmlns:a16="http://schemas.microsoft.com/office/drawing/2014/main" id="{0098151D-E1AE-73A5-3690-59F3669342F1}"/>
              </a:ext>
            </a:extLst>
          </p:cNvPr>
          <p:cNvSpPr>
            <a:spLocks noGrp="1"/>
          </p:cNvSpPr>
          <p:nvPr>
            <p:ph type="body" sz="quarter" idx="16"/>
          </p:nvPr>
        </p:nvSpPr>
        <p:spPr>
          <a:xfrm>
            <a:off x="510596" y="526431"/>
            <a:ext cx="10808102" cy="582221"/>
          </a:xfrm>
        </p:spPr>
        <p:txBody>
          <a:bodyPr>
            <a:normAutofit lnSpcReduction="10000"/>
          </a:bodyPr>
          <a:lstStyle/>
          <a:p>
            <a:r>
              <a:rPr lang="en-GB"/>
              <a:t>Seniors’ Food Insecurity in Europe</a:t>
            </a:r>
          </a:p>
        </p:txBody>
      </p:sp>
      <p:sp>
        <p:nvSpPr>
          <p:cNvPr id="5" name="TextBox 4">
            <a:extLst>
              <a:ext uri="{FF2B5EF4-FFF2-40B4-BE49-F238E27FC236}">
                <a16:creationId xmlns:a16="http://schemas.microsoft.com/office/drawing/2014/main" id="{EB48FEB4-4138-6748-B914-9A1A82C46308}"/>
              </a:ext>
            </a:extLst>
          </p:cNvPr>
          <p:cNvSpPr txBox="1"/>
          <p:nvPr/>
        </p:nvSpPr>
        <p:spPr>
          <a:xfrm>
            <a:off x="691949" y="1297852"/>
            <a:ext cx="10808102" cy="1200329"/>
          </a:xfrm>
          <a:prstGeom prst="rect">
            <a:avLst/>
          </a:prstGeom>
          <a:solidFill>
            <a:srgbClr val="FFD100"/>
          </a:solidFill>
        </p:spPr>
        <p:txBody>
          <a:bodyPr wrap="square">
            <a:spAutoFit/>
          </a:bodyPr>
          <a:lstStyle/>
          <a:p>
            <a:r>
              <a:rPr lang="en-US" sz="2400" b="1" i="0">
                <a:solidFill>
                  <a:srgbClr val="333333"/>
                </a:solidFill>
                <a:effectLst/>
              </a:rPr>
              <a:t>Food insecurity </a:t>
            </a:r>
            <a:r>
              <a:rPr lang="en-US" sz="2400" b="0" i="0">
                <a:solidFill>
                  <a:srgbClr val="333333"/>
                </a:solidFill>
                <a:effectLst/>
              </a:rPr>
              <a:t>is the ‘</a:t>
            </a:r>
            <a:r>
              <a:rPr lang="en-US" sz="2400" b="0" i="1">
                <a:solidFill>
                  <a:srgbClr val="333333"/>
                </a:solidFill>
                <a:effectLst/>
              </a:rPr>
              <a:t>the inability to acquire or consume an adequate quality or a sufficient quantity of food in socially acceptable ways, or the uncertainty that one will be able to do so</a:t>
            </a:r>
            <a:r>
              <a:rPr lang="en-US" sz="2400" b="0" i="0">
                <a:solidFill>
                  <a:srgbClr val="333333"/>
                </a:solidFill>
                <a:effectLst/>
              </a:rPr>
              <a:t>’ </a:t>
            </a:r>
            <a:r>
              <a:rPr lang="en-US" sz="1600" b="0" i="0">
                <a:solidFill>
                  <a:srgbClr val="1188A3"/>
                </a:solidFill>
                <a:effectLst/>
                <a:hlinkClick r:id="rId4">
                  <a:extLst>
                    <a:ext uri="{A12FA001-AC4F-418D-AE19-62706E023703}">
                      <ahyp:hlinkClr xmlns:ahyp="http://schemas.microsoft.com/office/drawing/2018/hyperlinkcolor" val="tx"/>
                    </a:ext>
                  </a:extLst>
                </a:hlinkClick>
              </a:rPr>
              <a:t>(</a:t>
            </a:r>
            <a:r>
              <a:rPr lang="en-US" sz="1600" b="0" i="0" err="1">
                <a:solidFill>
                  <a:srgbClr val="1188A3"/>
                </a:solidFill>
                <a:effectLst/>
                <a:hlinkClick r:id="rId4">
                  <a:extLst>
                    <a:ext uri="{A12FA001-AC4F-418D-AE19-62706E023703}">
                      <ahyp:hlinkClr xmlns:ahyp="http://schemas.microsoft.com/office/drawing/2018/hyperlinkcolor" val="tx"/>
                    </a:ext>
                  </a:extLst>
                </a:hlinkClick>
              </a:rPr>
              <a:t>Radimer</a:t>
            </a:r>
            <a:r>
              <a:rPr lang="en-US" sz="1600" b="0" i="0">
                <a:solidFill>
                  <a:srgbClr val="1188A3"/>
                </a:solidFill>
                <a:effectLst/>
                <a:hlinkClick r:id="rId4">
                  <a:extLst>
                    <a:ext uri="{A12FA001-AC4F-418D-AE19-62706E023703}">
                      <ahyp:hlinkClr xmlns:ahyp="http://schemas.microsoft.com/office/drawing/2018/hyperlinkcolor" val="tx"/>
                    </a:ext>
                  </a:extLst>
                </a:hlinkClick>
              </a:rPr>
              <a:t> </a:t>
            </a:r>
            <a:r>
              <a:rPr lang="en-US" sz="1600" b="0">
                <a:solidFill>
                  <a:srgbClr val="1188A3"/>
                </a:solidFill>
                <a:effectLst/>
                <a:hlinkClick r:id="rId4">
                  <a:extLst>
                    <a:ext uri="{A12FA001-AC4F-418D-AE19-62706E023703}">
                      <ahyp:hlinkClr xmlns:ahyp="http://schemas.microsoft.com/office/drawing/2018/hyperlinkcolor" val="tx"/>
                    </a:ext>
                  </a:extLst>
                </a:hlinkClick>
              </a:rPr>
              <a:t>et al.,</a:t>
            </a:r>
            <a:r>
              <a:rPr lang="en-US" sz="1600">
                <a:solidFill>
                  <a:srgbClr val="1188A3"/>
                </a:solidFill>
                <a:hlinkClick r:id="rId4">
                  <a:extLst>
                    <a:ext uri="{A12FA001-AC4F-418D-AE19-62706E023703}">
                      <ahyp:hlinkClr xmlns:ahyp="http://schemas.microsoft.com/office/drawing/2018/hyperlinkcolor" val="tx"/>
                    </a:ext>
                  </a:extLst>
                </a:hlinkClick>
              </a:rPr>
              <a:t> 1992, </a:t>
            </a:r>
            <a:r>
              <a:rPr lang="en-US" sz="1600" b="0" i="0">
                <a:solidFill>
                  <a:srgbClr val="1188A3"/>
                </a:solidFill>
                <a:effectLst/>
                <a:hlinkClick r:id="rId4">
                  <a:extLst>
                    <a:ext uri="{A12FA001-AC4F-418D-AE19-62706E023703}">
                      <ahyp:hlinkClr xmlns:ahyp="http://schemas.microsoft.com/office/drawing/2018/hyperlinkcolor" val="tx"/>
                    </a:ext>
                  </a:extLst>
                </a:hlinkClick>
              </a:rPr>
              <a:t>pp. 39S)</a:t>
            </a:r>
            <a:r>
              <a:rPr lang="en-US" sz="1600" b="0" i="0">
                <a:solidFill>
                  <a:srgbClr val="1188A3"/>
                </a:solidFill>
                <a:effectLst/>
              </a:rPr>
              <a:t>.</a:t>
            </a:r>
          </a:p>
        </p:txBody>
      </p:sp>
    </p:spTree>
    <p:extLst>
      <p:ext uri="{BB962C8B-B14F-4D97-AF65-F5344CB8AC3E}">
        <p14:creationId xmlns:p14="http://schemas.microsoft.com/office/powerpoint/2010/main" val="3575364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5553BA-1494-32F2-20C3-30EF8686393F}"/>
              </a:ext>
            </a:extLst>
          </p:cNvPr>
          <p:cNvSpPr>
            <a:spLocks noGrp="1"/>
          </p:cNvSpPr>
          <p:nvPr>
            <p:ph type="body" sz="quarter" idx="18"/>
          </p:nvPr>
        </p:nvSpPr>
        <p:spPr>
          <a:xfrm>
            <a:off x="1371600" y="1773241"/>
            <a:ext cx="5480462" cy="4525954"/>
          </a:xfrm>
        </p:spPr>
        <p:txBody>
          <a:bodyPr>
            <a:normAutofit/>
          </a:bodyPr>
          <a:lstStyle/>
          <a:p>
            <a:pPr indent="0"/>
            <a:r>
              <a:rPr lang="en-GB"/>
              <a:t>While the restaurant is supposed to operate as a </a:t>
            </a:r>
            <a:r>
              <a:rPr lang="en-GB">
                <a:solidFill>
                  <a:srgbClr val="1188A3"/>
                </a:solidFill>
                <a:hlinkClick r:id="rId2">
                  <a:extLst>
                    <a:ext uri="{A12FA001-AC4F-418D-AE19-62706E023703}">
                      <ahyp:hlinkClr xmlns:ahyp="http://schemas.microsoft.com/office/drawing/2018/hyperlinkcolor" val="tx"/>
                    </a:ext>
                  </a:extLst>
                </a:hlinkClick>
              </a:rPr>
              <a:t>staff canteen</a:t>
            </a:r>
            <a:r>
              <a:rPr lang="en-US">
                <a:solidFill>
                  <a:srgbClr val="1188A3"/>
                </a:solidFill>
                <a:hlinkClick r:id="rId2">
                  <a:extLst>
                    <a:ext uri="{A12FA001-AC4F-418D-AE19-62706E023703}">
                      <ahyp:hlinkClr xmlns:ahyp="http://schemas.microsoft.com/office/drawing/2018/hyperlinkcolor" val="tx"/>
                    </a:ext>
                  </a:extLst>
                </a:hlinkClick>
              </a:rPr>
              <a:t> of a municipal building </a:t>
            </a:r>
            <a:r>
              <a:rPr lang="en-US"/>
              <a:t>in Hamburg, every day, dozens of pensioners come from far and wide to have lunch and dinner there. </a:t>
            </a:r>
          </a:p>
          <a:p>
            <a:pPr indent="0"/>
            <a:r>
              <a:rPr lang="en-US"/>
              <a:t>The restaurant offers pensioners food at </a:t>
            </a:r>
            <a:r>
              <a:rPr lang="en-US" b="1"/>
              <a:t>affordable prices and bite-size pieces </a:t>
            </a:r>
            <a:r>
              <a:rPr lang="en-US"/>
              <a:t>for those who have trouble managing a knife and fork. It also serves as a community hub, that allows for social interaction.</a:t>
            </a:r>
            <a:endParaRPr lang="en-GB"/>
          </a:p>
        </p:txBody>
      </p:sp>
      <p:pic>
        <p:nvPicPr>
          <p:cNvPr id="3074" name="Picture 2" descr="Billstedter Kult-Kantine : „New York Times“ berichtet über drohende  Schließung – mit Erfolg | shz.de">
            <a:extLst>
              <a:ext uri="{FF2B5EF4-FFF2-40B4-BE49-F238E27FC236}">
                <a16:creationId xmlns:a16="http://schemas.microsoft.com/office/drawing/2014/main" id="{37E9B11C-123B-1146-A26B-521A143F141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39156BAC-4BA7-5376-70EC-C6D99B567A92}"/>
              </a:ext>
            </a:extLst>
          </p:cNvPr>
          <p:cNvSpPr txBox="1">
            <a:spLocks/>
          </p:cNvSpPr>
          <p:nvPr/>
        </p:nvSpPr>
        <p:spPr>
          <a:xfrm>
            <a:off x="864259" y="228600"/>
            <a:ext cx="3044353" cy="79337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sp>
        <p:nvSpPr>
          <p:cNvPr id="5" name="Text Placeholder 4">
            <a:extLst>
              <a:ext uri="{FF2B5EF4-FFF2-40B4-BE49-F238E27FC236}">
                <a16:creationId xmlns:a16="http://schemas.microsoft.com/office/drawing/2014/main" id="{9F008FF1-543E-5ABE-480A-40228C49C7FE}"/>
              </a:ext>
            </a:extLst>
          </p:cNvPr>
          <p:cNvSpPr>
            <a:spLocks noGrp="1"/>
          </p:cNvSpPr>
          <p:nvPr>
            <p:ph type="body" sz="quarter" idx="16"/>
          </p:nvPr>
        </p:nvSpPr>
        <p:spPr>
          <a:xfrm>
            <a:off x="6852062" y="321119"/>
            <a:ext cx="4716425" cy="793375"/>
          </a:xfrm>
          <a:solidFill>
            <a:srgbClr val="85D2E1"/>
          </a:solidFill>
        </p:spPr>
        <p:txBody>
          <a:bodyPr anchor="ctr">
            <a:normAutofit fontScale="55000" lnSpcReduction="20000"/>
          </a:bodyPr>
          <a:lstStyle/>
          <a:p>
            <a:pPr algn="ctr"/>
            <a:r>
              <a:rPr lang="en-GB" b="1">
                <a:solidFill>
                  <a:srgbClr val="363636"/>
                </a:solidFill>
                <a:latin typeface="nyt-imperial"/>
              </a:rPr>
              <a:t>Staff Restaurant </a:t>
            </a:r>
            <a:r>
              <a:rPr lang="en-GB" b="1" i="0">
                <a:solidFill>
                  <a:srgbClr val="363636"/>
                </a:solidFill>
                <a:effectLst/>
                <a:latin typeface="nyt-imperial"/>
              </a:rPr>
              <a:t>in </a:t>
            </a:r>
            <a:r>
              <a:rPr lang="en-GB" b="1" i="0" err="1">
                <a:solidFill>
                  <a:srgbClr val="363636"/>
                </a:solidFill>
                <a:effectLst/>
                <a:latin typeface="nyt-imperial"/>
              </a:rPr>
              <a:t>Billstedt</a:t>
            </a:r>
            <a:r>
              <a:rPr lang="en-GB" b="1" i="0">
                <a:solidFill>
                  <a:srgbClr val="363636"/>
                </a:solidFill>
                <a:effectLst/>
                <a:latin typeface="nyt-imperial"/>
              </a:rPr>
              <a:t>, Germany </a:t>
            </a:r>
            <a:r>
              <a:rPr lang="en-GB" b="1">
                <a:solidFill>
                  <a:srgbClr val="363636"/>
                </a:solidFill>
                <a:latin typeface="nyt-imperial"/>
              </a:rPr>
              <a:t>- </a:t>
            </a:r>
            <a:r>
              <a:rPr lang="en-GB" b="1" i="0">
                <a:solidFill>
                  <a:srgbClr val="363636"/>
                </a:solidFill>
                <a:effectLst/>
                <a:latin typeface="nyt-imperial"/>
              </a:rPr>
              <a:t> provides low-cost meals to pensioners</a:t>
            </a:r>
            <a:endParaRPr lang="en-GB" b="1"/>
          </a:p>
        </p:txBody>
      </p:sp>
    </p:spTree>
    <p:extLst>
      <p:ext uri="{BB962C8B-B14F-4D97-AF65-F5344CB8AC3E}">
        <p14:creationId xmlns:p14="http://schemas.microsoft.com/office/powerpoint/2010/main" val="920389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person, standing, red&#10;&#10;Description automatically generated">
            <a:extLst>
              <a:ext uri="{FF2B5EF4-FFF2-40B4-BE49-F238E27FC236}">
                <a16:creationId xmlns:a16="http://schemas.microsoft.com/office/drawing/2014/main" id="{6585842B-C923-5D3F-C848-0945EEA458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75C2B9B-0B88-1781-AD8F-839E8072A984}"/>
              </a:ext>
            </a:extLst>
          </p:cNvPr>
          <p:cNvSpPr>
            <a:spLocks noGrp="1"/>
          </p:cNvSpPr>
          <p:nvPr>
            <p:ph type="body" sz="quarter" idx="18"/>
          </p:nvPr>
        </p:nvSpPr>
        <p:spPr>
          <a:xfrm>
            <a:off x="1456030" y="2063575"/>
            <a:ext cx="5187494" cy="4525954"/>
          </a:xfrm>
        </p:spPr>
        <p:txBody>
          <a:bodyPr>
            <a:normAutofit/>
          </a:bodyPr>
          <a:lstStyle/>
          <a:p>
            <a:pPr indent="0"/>
            <a:r>
              <a:rPr lang="en-GB"/>
              <a:t>UK Food provider </a:t>
            </a:r>
            <a:r>
              <a:rPr lang="en-GB">
                <a:solidFill>
                  <a:srgbClr val="1188A3"/>
                </a:solidFill>
                <a:hlinkClick r:id="rId3">
                  <a:extLst>
                    <a:ext uri="{A12FA001-AC4F-418D-AE19-62706E023703}">
                      <ahyp:hlinkClr xmlns:ahyp="http://schemas.microsoft.com/office/drawing/2018/hyperlinkcolor" val="tx"/>
                    </a:ext>
                  </a:extLst>
                </a:hlinkClick>
              </a:rPr>
              <a:t>Apetito</a:t>
            </a:r>
            <a:r>
              <a:rPr lang="en-GB"/>
              <a:t> works with the local government and council to provide </a:t>
            </a:r>
            <a:r>
              <a:rPr lang="en-US"/>
              <a:t>daily hot </a:t>
            </a:r>
            <a:r>
              <a:rPr lang="en-US" b="1" i="1"/>
              <a:t>Meals on Wheels </a:t>
            </a:r>
            <a:r>
              <a:rPr lang="en-US"/>
              <a:t>deliveries to individuals at home who are unable to purchase or prepare their own meals in the community throughout the year. Customers can choose from a wide range of delicious meals. Such Initiatives are proven to improve </a:t>
            </a:r>
            <a:r>
              <a:rPr lang="en-US" b="1"/>
              <a:t>diet quality</a:t>
            </a:r>
            <a:r>
              <a:rPr lang="en-US"/>
              <a:t>, </a:t>
            </a:r>
            <a:r>
              <a:rPr lang="en-US" b="1"/>
              <a:t>nutrient intake, and</a:t>
            </a:r>
            <a:r>
              <a:rPr lang="en-US"/>
              <a:t> </a:t>
            </a:r>
            <a:r>
              <a:rPr lang="en-US" b="1"/>
              <a:t>quality-of-life</a:t>
            </a:r>
            <a:r>
              <a:rPr lang="en-US"/>
              <a:t>, as well as </a:t>
            </a:r>
            <a:r>
              <a:rPr lang="en-US" b="1"/>
              <a:t>reduce food insecurity</a:t>
            </a:r>
            <a:r>
              <a:rPr lang="en-US"/>
              <a:t> among the recipients 			      </a:t>
            </a:r>
            <a:r>
              <a:rPr lang="en-US" sz="1800">
                <a:solidFill>
                  <a:srgbClr val="1188A3"/>
                </a:solidFill>
              </a:rPr>
              <a:t>(</a:t>
            </a:r>
            <a:r>
              <a:rPr lang="en-US" sz="1800">
                <a:solidFill>
                  <a:srgbClr val="1188A3"/>
                </a:solidFill>
                <a:hlinkClick r:id="rId4">
                  <a:extLst>
                    <a:ext uri="{A12FA001-AC4F-418D-AE19-62706E023703}">
                      <ahyp:hlinkClr xmlns:ahyp="http://schemas.microsoft.com/office/drawing/2018/hyperlinkcolor" val="tx"/>
                    </a:ext>
                  </a:extLst>
                </a:hlinkClick>
              </a:rPr>
              <a:t>Zhu &amp; An, 2014</a:t>
            </a:r>
            <a:r>
              <a:rPr lang="en-US" sz="1800">
                <a:solidFill>
                  <a:srgbClr val="1188A3"/>
                </a:solidFill>
              </a:rPr>
              <a:t>)</a:t>
            </a:r>
            <a:endParaRPr lang="en-GB" sz="1800">
              <a:solidFill>
                <a:srgbClr val="1188A3"/>
              </a:solidFill>
            </a:endParaRPr>
          </a:p>
        </p:txBody>
      </p:sp>
      <p:sp>
        <p:nvSpPr>
          <p:cNvPr id="4" name="Text Placeholder 3">
            <a:extLst>
              <a:ext uri="{FF2B5EF4-FFF2-40B4-BE49-F238E27FC236}">
                <a16:creationId xmlns:a16="http://schemas.microsoft.com/office/drawing/2014/main" id="{3B2AFAF5-1851-0E21-4D04-BE968F2A7C2F}"/>
              </a:ext>
            </a:extLst>
          </p:cNvPr>
          <p:cNvSpPr>
            <a:spLocks noGrp="1"/>
          </p:cNvSpPr>
          <p:nvPr>
            <p:ph type="body" sz="quarter" idx="16"/>
          </p:nvPr>
        </p:nvSpPr>
        <p:spPr>
          <a:xfrm>
            <a:off x="1691564" y="326099"/>
            <a:ext cx="4716425" cy="582221"/>
          </a:xfrm>
        </p:spPr>
        <p:txBody>
          <a:bodyPr>
            <a:normAutofit lnSpcReduction="10000"/>
          </a:bodyPr>
          <a:lstStyle/>
          <a:p>
            <a:r>
              <a:rPr lang="en-GB"/>
              <a:t>Meals on Wheels </a:t>
            </a:r>
          </a:p>
        </p:txBody>
      </p:sp>
      <p:pic>
        <p:nvPicPr>
          <p:cNvPr id="7" name="Picture 6">
            <a:extLst>
              <a:ext uri="{FF2B5EF4-FFF2-40B4-BE49-F238E27FC236}">
                <a16:creationId xmlns:a16="http://schemas.microsoft.com/office/drawing/2014/main" id="{9CB90636-9521-BFE9-0BD6-17BA8136E0C1}"/>
              </a:ext>
            </a:extLst>
          </p:cNvPr>
          <p:cNvPicPr>
            <a:picLocks noChangeAspect="1"/>
          </p:cNvPicPr>
          <p:nvPr/>
        </p:nvPicPr>
        <p:blipFill>
          <a:blip r:embed="rId5"/>
          <a:stretch>
            <a:fillRect/>
          </a:stretch>
        </p:blipFill>
        <p:spPr>
          <a:xfrm>
            <a:off x="3911189" y="1177731"/>
            <a:ext cx="2857500" cy="800100"/>
          </a:xfrm>
          <a:prstGeom prst="rect">
            <a:avLst/>
          </a:prstGeom>
        </p:spPr>
      </p:pic>
    </p:spTree>
    <p:extLst>
      <p:ext uri="{BB962C8B-B14F-4D97-AF65-F5344CB8AC3E}">
        <p14:creationId xmlns:p14="http://schemas.microsoft.com/office/powerpoint/2010/main" val="1387980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4CF17B5-55CD-2763-FB38-76AD53CBBBD0}"/>
              </a:ext>
            </a:extLst>
          </p:cNvPr>
          <p:cNvSpPr>
            <a:spLocks noGrp="1"/>
          </p:cNvSpPr>
          <p:nvPr>
            <p:ph type="body" sz="quarter" idx="18"/>
          </p:nvPr>
        </p:nvSpPr>
        <p:spPr>
          <a:xfrm>
            <a:off x="5943600" y="959224"/>
            <a:ext cx="5896118" cy="5674658"/>
          </a:xfrm>
        </p:spPr>
        <p:txBody>
          <a:bodyPr>
            <a:noAutofit/>
          </a:bodyPr>
          <a:lstStyle/>
          <a:p>
            <a:pPr marL="0" indent="0">
              <a:lnSpc>
                <a:spcPct val="120000"/>
              </a:lnSpc>
            </a:pPr>
            <a:r>
              <a:rPr lang="en-GB" sz="1800"/>
              <a:t>Position your food product/service price in relation to any competitors by answering  the following questions and locating your position in the matrix:</a:t>
            </a:r>
          </a:p>
          <a:p>
            <a:pPr marL="0" indent="0">
              <a:lnSpc>
                <a:spcPct val="120000"/>
              </a:lnSpc>
            </a:pPr>
            <a:r>
              <a:rPr lang="en-GB" sz="1600" b="1"/>
              <a:t>1. What is your strategic goal?</a:t>
            </a:r>
          </a:p>
          <a:p>
            <a:pPr marL="342900" indent="-342900">
              <a:lnSpc>
                <a:spcPct val="100000"/>
              </a:lnSpc>
              <a:buFont typeface="Arial" panose="020B0604020202020204" pitchFamily="34" charset="0"/>
              <a:buChar char="•"/>
            </a:pPr>
            <a:r>
              <a:rPr lang="en-GB" sz="1600"/>
              <a:t>maximising profit </a:t>
            </a:r>
            <a:r>
              <a:rPr lang="en-GB" sz="1600">
                <a:sym typeface="Wingdings" panose="05000000000000000000" pitchFamily="2" charset="2"/>
              </a:rPr>
              <a:t> go for a </a:t>
            </a:r>
            <a:r>
              <a:rPr lang="en-GB" sz="1600" b="1"/>
              <a:t>premium</a:t>
            </a:r>
            <a:r>
              <a:rPr lang="en-GB" sz="1600"/>
              <a:t> strategy</a:t>
            </a:r>
          </a:p>
          <a:p>
            <a:pPr marL="342900" indent="-342900">
              <a:lnSpc>
                <a:spcPct val="100000"/>
              </a:lnSpc>
              <a:buFont typeface="Arial" panose="020B0604020202020204" pitchFamily="34" charset="0"/>
              <a:buChar char="•"/>
            </a:pPr>
            <a:r>
              <a:rPr lang="en-GB" sz="1600"/>
              <a:t>product quality </a:t>
            </a:r>
            <a:r>
              <a:rPr lang="en-GB" sz="1600">
                <a:sym typeface="Wingdings" panose="05000000000000000000" pitchFamily="2" charset="2"/>
              </a:rPr>
              <a:t> </a:t>
            </a:r>
            <a:r>
              <a:rPr lang="en-GB" sz="1600" b="1"/>
              <a:t>high value</a:t>
            </a:r>
          </a:p>
          <a:p>
            <a:pPr marL="342900" indent="-342900">
              <a:lnSpc>
                <a:spcPct val="100000"/>
              </a:lnSpc>
              <a:buFont typeface="Arial" panose="020B0604020202020204" pitchFamily="34" charset="0"/>
              <a:buChar char="•"/>
            </a:pPr>
            <a:r>
              <a:rPr lang="en-GB" sz="1600"/>
              <a:t>maximising sales growth </a:t>
            </a:r>
            <a:r>
              <a:rPr lang="en-GB" sz="1600">
                <a:sym typeface="Wingdings" panose="05000000000000000000" pitchFamily="2" charset="2"/>
              </a:rPr>
              <a:t> </a:t>
            </a:r>
            <a:r>
              <a:rPr lang="en-GB" sz="1600" b="1">
                <a:sym typeface="Wingdings" panose="05000000000000000000" pitchFamily="2" charset="2"/>
              </a:rPr>
              <a:t>low price </a:t>
            </a:r>
            <a:r>
              <a:rPr lang="en-GB" sz="1600">
                <a:sym typeface="Wingdings" panose="05000000000000000000" pitchFamily="2" charset="2"/>
              </a:rPr>
              <a:t>(for capturing market share immediately, reducing the price when market grows)</a:t>
            </a:r>
          </a:p>
          <a:p>
            <a:pPr marL="342900" indent="-342900">
              <a:lnSpc>
                <a:spcPct val="100000"/>
              </a:lnSpc>
              <a:buFont typeface="Arial" panose="020B0604020202020204" pitchFamily="34" charset="0"/>
              <a:buChar char="•"/>
            </a:pPr>
            <a:r>
              <a:rPr lang="en-GB" sz="1600">
                <a:sym typeface="Wingdings" panose="05000000000000000000" pitchFamily="2" charset="2"/>
              </a:rPr>
              <a:t>survival  drop price to increase market share, use </a:t>
            </a:r>
            <a:r>
              <a:rPr lang="en-GB" sz="1600" b="1">
                <a:sym typeface="Wingdings" panose="05000000000000000000" pitchFamily="2" charset="2"/>
              </a:rPr>
              <a:t>good value</a:t>
            </a:r>
            <a:r>
              <a:rPr lang="en-GB" sz="1600">
                <a:sym typeface="Wingdings" panose="05000000000000000000" pitchFamily="2" charset="2"/>
              </a:rPr>
              <a:t> for money or economy pricing when new competitors move into the market or customers will change their need</a:t>
            </a:r>
          </a:p>
          <a:p>
            <a:pPr marL="0" indent="0">
              <a:lnSpc>
                <a:spcPct val="120000"/>
              </a:lnSpc>
            </a:pPr>
            <a:r>
              <a:rPr lang="en-GB" sz="1600" b="1">
                <a:sym typeface="Wingdings" panose="05000000000000000000" pitchFamily="2" charset="2"/>
              </a:rPr>
              <a:t>2. Is there a free reign in the market with little competition?</a:t>
            </a:r>
          </a:p>
          <a:p>
            <a:pPr marL="0" indent="0">
              <a:lnSpc>
                <a:spcPct val="120000"/>
              </a:lnSpc>
            </a:pPr>
            <a:r>
              <a:rPr lang="en-GB" sz="1600" b="1">
                <a:sym typeface="Wingdings" panose="05000000000000000000" pitchFamily="2" charset="2"/>
              </a:rPr>
              <a:t>    Is it better than your current strategy?</a:t>
            </a:r>
            <a:endParaRPr lang="en-GB" sz="1600" b="1"/>
          </a:p>
        </p:txBody>
      </p:sp>
      <p:sp>
        <p:nvSpPr>
          <p:cNvPr id="10" name="Text Placeholder 9">
            <a:extLst>
              <a:ext uri="{FF2B5EF4-FFF2-40B4-BE49-F238E27FC236}">
                <a16:creationId xmlns:a16="http://schemas.microsoft.com/office/drawing/2014/main" id="{1D0409D6-82BD-A59E-49A7-E928EDF56C9B}"/>
              </a:ext>
            </a:extLst>
          </p:cNvPr>
          <p:cNvSpPr>
            <a:spLocks noGrp="1"/>
          </p:cNvSpPr>
          <p:nvPr>
            <p:ph type="body" sz="quarter" idx="16"/>
          </p:nvPr>
        </p:nvSpPr>
        <p:spPr>
          <a:xfrm>
            <a:off x="423312" y="503339"/>
            <a:ext cx="10808102" cy="582221"/>
          </a:xfrm>
        </p:spPr>
        <p:txBody>
          <a:bodyPr>
            <a:normAutofit lnSpcReduction="10000"/>
          </a:bodyPr>
          <a:lstStyle/>
          <a:p>
            <a:r>
              <a:rPr lang="en-IE" sz="3600" b="1"/>
              <a:t>The 9 Quality Pricing Model </a:t>
            </a:r>
          </a:p>
        </p:txBody>
      </p:sp>
      <p:sp>
        <p:nvSpPr>
          <p:cNvPr id="5" name="AutoShape 2" descr="The Pricing - Quality Model [Value leadership pricing]">
            <a:extLst>
              <a:ext uri="{FF2B5EF4-FFF2-40B4-BE49-F238E27FC236}">
                <a16:creationId xmlns:a16="http://schemas.microsoft.com/office/drawing/2014/main" id="{D2BE4A2F-8565-7DC0-A7B4-E9046BC266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a:p>
        </p:txBody>
      </p:sp>
      <p:graphicFrame>
        <p:nvGraphicFramePr>
          <p:cNvPr id="7" name="Table 7">
            <a:extLst>
              <a:ext uri="{FF2B5EF4-FFF2-40B4-BE49-F238E27FC236}">
                <a16:creationId xmlns:a16="http://schemas.microsoft.com/office/drawing/2014/main" id="{7859F80D-C54B-C8FD-CD5A-EC80DB124D6E}"/>
              </a:ext>
            </a:extLst>
          </p:cNvPr>
          <p:cNvGraphicFramePr>
            <a:graphicFrameLocks noGrp="1"/>
          </p:cNvGraphicFramePr>
          <p:nvPr>
            <p:extLst>
              <p:ext uri="{D42A27DB-BD31-4B8C-83A1-F6EECF244321}">
                <p14:modId xmlns:p14="http://schemas.microsoft.com/office/powerpoint/2010/main" val="2557477693"/>
              </p:ext>
            </p:extLst>
          </p:nvPr>
        </p:nvGraphicFramePr>
        <p:xfrm>
          <a:off x="744865" y="2509965"/>
          <a:ext cx="4920829" cy="2779212"/>
        </p:xfrm>
        <a:graphic>
          <a:graphicData uri="http://schemas.openxmlformats.org/drawingml/2006/table">
            <a:tbl>
              <a:tblPr firstRow="1" bandRow="1">
                <a:tableStyleId>{22838BEF-8BB2-4498-84A7-C5851F593DF1}</a:tableStyleId>
              </a:tblPr>
              <a:tblGrid>
                <a:gridCol w="1109479">
                  <a:extLst>
                    <a:ext uri="{9D8B030D-6E8A-4147-A177-3AD203B41FA5}">
                      <a16:colId xmlns:a16="http://schemas.microsoft.com/office/drawing/2014/main" val="3433420525"/>
                    </a:ext>
                  </a:extLst>
                </a:gridCol>
                <a:gridCol w="1350934">
                  <a:extLst>
                    <a:ext uri="{9D8B030D-6E8A-4147-A177-3AD203B41FA5}">
                      <a16:colId xmlns:a16="http://schemas.microsoft.com/office/drawing/2014/main" val="781748390"/>
                    </a:ext>
                  </a:extLst>
                </a:gridCol>
                <a:gridCol w="1230208">
                  <a:extLst>
                    <a:ext uri="{9D8B030D-6E8A-4147-A177-3AD203B41FA5}">
                      <a16:colId xmlns:a16="http://schemas.microsoft.com/office/drawing/2014/main" val="2724122732"/>
                    </a:ext>
                  </a:extLst>
                </a:gridCol>
                <a:gridCol w="1230208">
                  <a:extLst>
                    <a:ext uri="{9D8B030D-6E8A-4147-A177-3AD203B41FA5}">
                      <a16:colId xmlns:a16="http://schemas.microsoft.com/office/drawing/2014/main" val="2736298531"/>
                    </a:ext>
                  </a:extLst>
                </a:gridCol>
              </a:tblGrid>
              <a:tr h="694803">
                <a:tc>
                  <a:txBody>
                    <a:bodyPr/>
                    <a:lstStyle/>
                    <a:p>
                      <a:pPr algn="ctr"/>
                      <a:endParaRPr lang="en-GB" sz="16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extLst>
                  <a:ext uri="{0D108BD9-81ED-4DB2-BD59-A6C34878D82A}">
                    <a16:rowId xmlns:a16="http://schemas.microsoft.com/office/drawing/2014/main" val="1733777454"/>
                  </a:ext>
                </a:extLst>
              </a:tr>
              <a:tr h="694803">
                <a:tc>
                  <a:txBody>
                    <a:bodyPr/>
                    <a:lstStyle/>
                    <a:p>
                      <a:pPr algn="ctr"/>
                      <a:r>
                        <a:rPr lang="en-GB" sz="1600" b="1">
                          <a:solidFill>
                            <a:sysClr val="windowText" lastClr="000000"/>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Premium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High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a:solidFill>
                            <a:sysClr val="windowText" lastClr="000000"/>
                          </a:solidFill>
                        </a:rPr>
                        <a:t>Superb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521467973"/>
                  </a:ext>
                </a:extLst>
              </a:tr>
              <a:tr h="694803">
                <a:tc>
                  <a:txBody>
                    <a:bodyPr/>
                    <a:lstStyle/>
                    <a:p>
                      <a:pPr algn="ctr"/>
                      <a:r>
                        <a:rPr lang="en-GB" sz="1600" b="1">
                          <a:solidFill>
                            <a:sysClr val="windowText" lastClr="000000"/>
                          </a:solidFill>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Overcharging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a:solidFill>
                            <a:sysClr val="windowText" lastClr="000000"/>
                          </a:solidFill>
                        </a:rPr>
                        <a:t>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600">
                          <a:solidFill>
                            <a:sysClr val="windowText" lastClr="000000"/>
                          </a:solidFill>
                        </a:rPr>
                        <a:t>Good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226103921"/>
                  </a:ext>
                </a:extLst>
              </a:tr>
              <a:tr h="694803">
                <a:tc>
                  <a:txBody>
                    <a:bodyPr/>
                    <a:lstStyle/>
                    <a:p>
                      <a:pPr algn="ctr"/>
                      <a:r>
                        <a:rPr lang="en-GB" sz="1600" b="1">
                          <a:solidFill>
                            <a:sysClr val="windowText" lastClr="000000"/>
                          </a:solidFill>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2E1"/>
                    </a:solidFill>
                  </a:tcPr>
                </a:tc>
                <a:tc>
                  <a:txBody>
                    <a:bodyPr/>
                    <a:lstStyle/>
                    <a:p>
                      <a:pPr algn="ctr"/>
                      <a:r>
                        <a:rPr lang="en-GB" sz="1600">
                          <a:solidFill>
                            <a:sysClr val="windowText" lastClr="000000"/>
                          </a:solidFill>
                        </a:rPr>
                        <a:t>Rip-off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a:solidFill>
                            <a:sysClr val="windowText" lastClr="000000"/>
                          </a:solidFill>
                        </a:rPr>
                        <a:t>False economy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algn="ctr"/>
                      <a:r>
                        <a:rPr lang="en-GB" sz="1600">
                          <a:solidFill>
                            <a:sysClr val="windowText" lastClr="000000"/>
                          </a:solidFill>
                        </a:rPr>
                        <a:t>Economy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320264471"/>
                  </a:ext>
                </a:extLst>
              </a:tr>
            </a:tbl>
          </a:graphicData>
        </a:graphic>
      </p:graphicFrame>
      <p:sp>
        <p:nvSpPr>
          <p:cNvPr id="8" name="TextBox 7">
            <a:extLst>
              <a:ext uri="{FF2B5EF4-FFF2-40B4-BE49-F238E27FC236}">
                <a16:creationId xmlns:a16="http://schemas.microsoft.com/office/drawing/2014/main" id="{B72F85C0-7AF7-15BC-D038-81D3B4B73402}"/>
              </a:ext>
            </a:extLst>
          </p:cNvPr>
          <p:cNvSpPr txBox="1"/>
          <p:nvPr/>
        </p:nvSpPr>
        <p:spPr>
          <a:xfrm>
            <a:off x="3032046" y="2070578"/>
            <a:ext cx="657552" cy="369332"/>
          </a:xfrm>
          <a:prstGeom prst="rect">
            <a:avLst/>
          </a:prstGeom>
          <a:noFill/>
        </p:spPr>
        <p:txBody>
          <a:bodyPr wrap="none" rtlCol="0">
            <a:spAutoFit/>
          </a:bodyPr>
          <a:lstStyle/>
          <a:p>
            <a:r>
              <a:rPr lang="en-GB" b="1">
                <a:solidFill>
                  <a:srgbClr val="000000"/>
                </a:solidFill>
              </a:rPr>
              <a:t>Price</a:t>
            </a:r>
          </a:p>
        </p:txBody>
      </p:sp>
      <p:sp>
        <p:nvSpPr>
          <p:cNvPr id="13" name="TextBox 12">
            <a:extLst>
              <a:ext uri="{FF2B5EF4-FFF2-40B4-BE49-F238E27FC236}">
                <a16:creationId xmlns:a16="http://schemas.microsoft.com/office/drawing/2014/main" id="{C7F60984-F6C5-6091-2902-2F9B90FCF128}"/>
              </a:ext>
            </a:extLst>
          </p:cNvPr>
          <p:cNvSpPr txBox="1"/>
          <p:nvPr/>
        </p:nvSpPr>
        <p:spPr>
          <a:xfrm rot="16200000">
            <a:off x="95962" y="3973908"/>
            <a:ext cx="881973" cy="369332"/>
          </a:xfrm>
          <a:prstGeom prst="rect">
            <a:avLst/>
          </a:prstGeom>
          <a:noFill/>
        </p:spPr>
        <p:txBody>
          <a:bodyPr wrap="none" rtlCol="0">
            <a:spAutoFit/>
          </a:bodyPr>
          <a:lstStyle/>
          <a:p>
            <a:r>
              <a:rPr lang="en-GB" b="1">
                <a:solidFill>
                  <a:srgbClr val="000000"/>
                </a:solidFill>
              </a:rPr>
              <a:t>Quality</a:t>
            </a:r>
          </a:p>
        </p:txBody>
      </p:sp>
    </p:spTree>
    <p:extLst>
      <p:ext uri="{BB962C8B-B14F-4D97-AF65-F5344CB8AC3E}">
        <p14:creationId xmlns:p14="http://schemas.microsoft.com/office/powerpoint/2010/main" val="1419363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a:xfrm>
            <a:off x="501631" y="1514511"/>
            <a:ext cx="11493145" cy="4128930"/>
          </a:xfrm>
        </p:spPr>
        <p:txBody>
          <a:bodyPr>
            <a:normAutofit/>
          </a:bodyPr>
          <a:lstStyle/>
          <a:p>
            <a:r>
              <a:rPr lang="en-IE" sz="2000" b="1"/>
              <a:t>Key questions to consider when creating your  Business Model Canvas…</a:t>
            </a:r>
          </a:p>
          <a:p>
            <a:pPr marL="342900" indent="-342900">
              <a:buFont typeface="Arial" panose="020B0604020202020204" pitchFamily="34" charset="0"/>
              <a:buChar char="•"/>
            </a:pPr>
            <a:r>
              <a:rPr lang="en-IE" sz="2000"/>
              <a:t>How price-sensitive are your targeted customers? </a:t>
            </a:r>
          </a:p>
          <a:p>
            <a:pPr marL="342900" indent="-342900">
              <a:buFont typeface="Arial" panose="020B0604020202020204" pitchFamily="34" charset="0"/>
              <a:buChar char="•"/>
            </a:pPr>
            <a:r>
              <a:rPr lang="en-US" sz="2000"/>
              <a:t>Are the customers’ perceived and delivered values in line with your product/service price? </a:t>
            </a:r>
          </a:p>
          <a:p>
            <a:pPr marL="342900" indent="-342900">
              <a:buFont typeface="Arial" panose="020B0604020202020204" pitchFamily="34" charset="0"/>
              <a:buChar char="•"/>
            </a:pPr>
            <a:r>
              <a:rPr lang="en-US" sz="2000"/>
              <a:t>Are the prices connected to the realities of the marketplace, including competition, economic environment, etc.? </a:t>
            </a:r>
          </a:p>
          <a:p>
            <a:pPr marL="342900" indent="-342900">
              <a:buFont typeface="Arial" panose="020B0604020202020204" pitchFamily="34" charset="0"/>
              <a:buChar char="•"/>
            </a:pPr>
            <a:r>
              <a:rPr lang="en-US" sz="2000"/>
              <a:t>Do you need to raise or lower prices selectively, add value to current prices, or eliminate specific services? </a:t>
            </a:r>
          </a:p>
          <a:p>
            <a:pPr marL="342900" indent="-342900">
              <a:buFont typeface="Arial" panose="020B0604020202020204" pitchFamily="34" charset="0"/>
              <a:buChar char="•"/>
            </a:pPr>
            <a:r>
              <a:rPr lang="en-US" sz="2000"/>
              <a:t>What affordability options do you offer (e.g., patient financing, special offers, or product mix)?</a:t>
            </a:r>
          </a:p>
          <a:p>
            <a:pPr marL="342900" indent="-342900">
              <a:buFont typeface="Arial" panose="020B0604020202020204" pitchFamily="34" charset="0"/>
              <a:buChar char="•"/>
            </a:pPr>
            <a:r>
              <a:rPr lang="en-IE" sz="2000"/>
              <a:t>Do you have established price points? </a:t>
            </a:r>
          </a:p>
          <a:p>
            <a:pPr marL="342900" indent="-342900">
              <a:buFont typeface="Arial" panose="020B0604020202020204" pitchFamily="34" charset="0"/>
              <a:buChar char="•"/>
            </a:pPr>
            <a:r>
              <a:rPr lang="en-IE" sz="2000"/>
              <a:t>Will lower price increase market share? </a:t>
            </a:r>
          </a:p>
          <a:p>
            <a:pPr marL="342900" indent="-342900">
              <a:buFont typeface="Arial" panose="020B0604020202020204" pitchFamily="34" charset="0"/>
              <a:buChar char="•"/>
            </a:pPr>
            <a:r>
              <a:rPr lang="en-IE" sz="2000"/>
              <a:t>What are competitors’ price?</a:t>
            </a: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a:xfrm>
            <a:off x="573349" y="544715"/>
            <a:ext cx="10808102" cy="582221"/>
          </a:xfrm>
        </p:spPr>
        <p:txBody>
          <a:bodyPr>
            <a:normAutofit lnSpcReduction="10000"/>
          </a:bodyPr>
          <a:lstStyle/>
          <a:p>
            <a:r>
              <a:rPr lang="en-IE" sz="3600"/>
              <a:t>Exercise: Determine your Product/Service </a:t>
            </a:r>
            <a:r>
              <a:rPr lang="en-IE" sz="3600" b="1"/>
              <a:t>Price</a:t>
            </a:r>
            <a:endParaRPr lang="en-GB" b="1"/>
          </a:p>
        </p:txBody>
      </p:sp>
      <p:sp>
        <p:nvSpPr>
          <p:cNvPr id="5" name="TextBox 4">
            <a:extLst>
              <a:ext uri="{FF2B5EF4-FFF2-40B4-BE49-F238E27FC236}">
                <a16:creationId xmlns:a16="http://schemas.microsoft.com/office/drawing/2014/main" id="{06A9D97C-C074-EA2B-2322-7E8AE98CA975}"/>
              </a:ext>
            </a:extLst>
          </p:cNvPr>
          <p:cNvSpPr txBox="1"/>
          <p:nvPr/>
        </p:nvSpPr>
        <p:spPr>
          <a:xfrm>
            <a:off x="1864659" y="5548619"/>
            <a:ext cx="9736061" cy="830997"/>
          </a:xfrm>
          <a:prstGeom prst="rect">
            <a:avLst/>
          </a:prstGeom>
          <a:solidFill>
            <a:srgbClr val="FFD100"/>
          </a:solidFill>
        </p:spPr>
        <p:txBody>
          <a:bodyPr wrap="square">
            <a:spAutoFit/>
          </a:bodyPr>
          <a:lstStyle/>
          <a:p>
            <a:pPr algn="ctr"/>
            <a:r>
              <a:rPr lang="en-US" sz="2400">
                <a:solidFill>
                  <a:srgbClr val="000000"/>
                </a:solidFill>
              </a:rPr>
              <a:t>Your price must be competitive and lead to profit but may vary within promotional and/or bundle purchase options.</a:t>
            </a:r>
          </a:p>
        </p:txBody>
      </p:sp>
      <p:grpSp>
        <p:nvGrpSpPr>
          <p:cNvPr id="6" name="Google Shape;518;p39">
            <a:extLst>
              <a:ext uri="{FF2B5EF4-FFF2-40B4-BE49-F238E27FC236}">
                <a16:creationId xmlns:a16="http://schemas.microsoft.com/office/drawing/2014/main" id="{B0315BC7-3703-E649-1D65-9CFDCCE247AD}"/>
              </a:ext>
            </a:extLst>
          </p:cNvPr>
          <p:cNvGrpSpPr/>
          <p:nvPr/>
        </p:nvGrpSpPr>
        <p:grpSpPr>
          <a:xfrm>
            <a:off x="10578352" y="509549"/>
            <a:ext cx="573999" cy="643045"/>
            <a:chOff x="1923675" y="1633650"/>
            <a:chExt cx="436000" cy="435975"/>
          </a:xfrm>
          <a:solidFill>
            <a:srgbClr val="85D2E1"/>
          </a:solidFill>
        </p:grpSpPr>
        <p:sp>
          <p:nvSpPr>
            <p:cNvPr id="7" name="Google Shape;519;p39">
              <a:extLst>
                <a:ext uri="{FF2B5EF4-FFF2-40B4-BE49-F238E27FC236}">
                  <a16:creationId xmlns:a16="http://schemas.microsoft.com/office/drawing/2014/main" id="{D12390AE-F7BD-D6E1-7789-3B4ED37D840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AB086A6A-E93D-422C-CB5C-B82B3F3BE55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A9748AA5-3411-EA57-7D45-42CF3D9E76C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16A64344-60C4-9A2D-D99D-C89A81B12DD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96D88198-F365-6698-06EA-421ADCCED0F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7A5DCC6C-E5E3-FA8F-8833-70EA70535B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7786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vert="horz" lIns="91440" tIns="45720" rIns="91440" bIns="45720" rtlCol="0" anchor="t">
            <a:normAutofit/>
          </a:bodyPr>
          <a:lstStyle/>
          <a:p>
            <a:r>
              <a:rPr lang="en-IE"/>
              <a:t>Distribution Channels – Routes to Market</a:t>
            </a:r>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a:xfrm>
            <a:off x="1068149" y="934085"/>
            <a:ext cx="541005" cy="582221"/>
          </a:xfrm>
        </p:spPr>
        <p:txBody>
          <a:bodyPr>
            <a:normAutofit fontScale="85000" lnSpcReduction="20000"/>
          </a:bodyPr>
          <a:lstStyle/>
          <a:p>
            <a:r>
              <a:rPr lang="en-US" b="1"/>
              <a:t>4</a:t>
            </a:r>
            <a:endParaRPr lang="en-IE" b="1"/>
          </a:p>
        </p:txBody>
      </p:sp>
    </p:spTree>
    <p:extLst>
      <p:ext uri="{BB962C8B-B14F-4D97-AF65-F5344CB8AC3E}">
        <p14:creationId xmlns:p14="http://schemas.microsoft.com/office/powerpoint/2010/main" val="237448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extLst>
              <p:ext uri="{D42A27DB-BD31-4B8C-83A1-F6EECF244321}">
                <p14:modId xmlns:p14="http://schemas.microsoft.com/office/powerpoint/2010/main" val="3832747780"/>
              </p:ext>
            </p:extLst>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1200329"/>
          </a:xfrm>
          <a:prstGeom prst="rect">
            <a:avLst/>
          </a:prstGeom>
          <a:solidFill>
            <a:srgbClr val="85D2E1"/>
          </a:solidFill>
        </p:spPr>
        <p:txBody>
          <a:bodyPr wrap="square" lIns="91440" tIns="45720" rIns="91440" bIns="45720" rtlCol="0" anchor="t">
            <a:spAutoFit/>
          </a:bodyPr>
          <a:lstStyle/>
          <a:p>
            <a:pPr algn="ctr"/>
            <a:r>
              <a:rPr lang="en-US" sz="3600" b="1">
                <a:solidFill>
                  <a:srgbClr val="000000"/>
                </a:solidFill>
              </a:rPr>
              <a:t>Age-Related Issues for Older Adults and the Relationship between these Factors</a:t>
            </a:r>
            <a:endParaRPr lang="en-IE" sz="3600" b="1">
              <a:solidFill>
                <a:srgbClr val="000000"/>
              </a:solidFill>
              <a:cs typeface="Calibri"/>
            </a:endParaRPr>
          </a:p>
        </p:txBody>
      </p:sp>
      <p:sp>
        <p:nvSpPr>
          <p:cNvPr id="5" name="TextBox 4">
            <a:extLst>
              <a:ext uri="{FF2B5EF4-FFF2-40B4-BE49-F238E27FC236}">
                <a16:creationId xmlns:a16="http://schemas.microsoft.com/office/drawing/2014/main" id="{2554BC8D-F2A0-4152-8BD8-DBBC8F4D613C}"/>
              </a:ext>
            </a:extLst>
          </p:cNvPr>
          <p:cNvSpPr txBox="1"/>
          <p:nvPr/>
        </p:nvSpPr>
        <p:spPr>
          <a:xfrm>
            <a:off x="1543050" y="2598004"/>
            <a:ext cx="1130300" cy="954107"/>
          </a:xfrm>
          <a:prstGeom prst="rect">
            <a:avLst/>
          </a:prstGeom>
          <a:noFill/>
        </p:spPr>
        <p:txBody>
          <a:bodyPr wrap="square" rtlCol="0">
            <a:spAutoFit/>
          </a:bodyPr>
          <a:lstStyle/>
          <a:p>
            <a:r>
              <a:rPr lang="en-US" sz="1400">
                <a:solidFill>
                  <a:srgbClr val="1188A3"/>
                </a:solidFill>
              </a:rPr>
              <a:t>Improve </a:t>
            </a:r>
          </a:p>
          <a:p>
            <a:r>
              <a:rPr lang="en-US" sz="1400">
                <a:solidFill>
                  <a:srgbClr val="1188A3"/>
                </a:solidFill>
              </a:rPr>
              <a:t>nutrition, </a:t>
            </a:r>
          </a:p>
          <a:p>
            <a:r>
              <a:rPr lang="en-US" sz="1400">
                <a:solidFill>
                  <a:srgbClr val="1188A3"/>
                </a:solidFill>
              </a:rPr>
              <a:t>acceptance  </a:t>
            </a:r>
          </a:p>
          <a:p>
            <a:endParaRPr lang="en-IE" sz="140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999126" y="5778296"/>
            <a:ext cx="72968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1188A3"/>
                </a:solidFill>
              </a:rPr>
              <a:t>Impact </a:t>
            </a:r>
          </a:p>
        </p:txBody>
      </p:sp>
      <p:sp>
        <p:nvSpPr>
          <p:cNvPr id="9" name="TextBox 8">
            <a:extLst>
              <a:ext uri="{FF2B5EF4-FFF2-40B4-BE49-F238E27FC236}">
                <a16:creationId xmlns:a16="http://schemas.microsoft.com/office/drawing/2014/main" id="{B5ACB5AF-2C11-4A85-A3A6-298588BB7B00}"/>
              </a:ext>
            </a:extLst>
          </p:cNvPr>
          <p:cNvSpPr txBox="1"/>
          <p:nvPr/>
        </p:nvSpPr>
        <p:spPr>
          <a:xfrm>
            <a:off x="5286838" y="1687299"/>
            <a:ext cx="3479800" cy="4893647"/>
          </a:xfrm>
          <a:prstGeom prst="rect">
            <a:avLst/>
          </a:prstGeom>
          <a:noFill/>
        </p:spPr>
        <p:txBody>
          <a:bodyPr wrap="square" lIns="91440" tIns="45720" rIns="91440" bIns="45720" anchor="t">
            <a:spAutoFit/>
          </a:bodyPr>
          <a:lstStyle/>
          <a:p>
            <a:r>
              <a:rPr lang="en-US" sz="2400">
                <a:solidFill>
                  <a:srgbClr val="000000"/>
                </a:solidFill>
              </a:rPr>
              <a:t>This diagram demonstrates how each of these factors affects each other,</a:t>
            </a:r>
            <a:r>
              <a:rPr lang="en-US" sz="2400" b="1">
                <a:solidFill>
                  <a:srgbClr val="000000"/>
                </a:solidFill>
              </a:rPr>
              <a:t> indicating the opportunity for food businesses and scientists to develop innovative foods &amp; services to improve the nutritional status of seniors</a:t>
            </a:r>
            <a:r>
              <a:rPr lang="en-US" sz="2400">
                <a:solidFill>
                  <a:srgbClr val="000000"/>
                </a:solidFill>
              </a:rPr>
              <a:t>, thereby further assisting in healthy ageing (e.g. slowing down the physiological changes)</a:t>
            </a:r>
            <a:endParaRPr lang="en-IE" sz="2400">
              <a:solidFill>
                <a:srgbClr val="000000"/>
              </a:solidFill>
            </a:endParaRPr>
          </a:p>
        </p:txBody>
      </p:sp>
      <p:sp>
        <p:nvSpPr>
          <p:cNvPr id="10" name="TextBox 31">
            <a:extLst>
              <a:ext uri="{FF2B5EF4-FFF2-40B4-BE49-F238E27FC236}">
                <a16:creationId xmlns:a16="http://schemas.microsoft.com/office/drawing/2014/main" id="{E4773EAC-7657-794F-ACE1-DF3EEFC59468}"/>
              </a:ext>
            </a:extLst>
          </p:cNvPr>
          <p:cNvSpPr txBox="1"/>
          <p:nvPr/>
        </p:nvSpPr>
        <p:spPr>
          <a:xfrm>
            <a:off x="9189841" y="1634173"/>
            <a:ext cx="2918217" cy="5170646"/>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2200" b="1">
                <a:solidFill>
                  <a:srgbClr val="000000"/>
                </a:solidFill>
              </a:rPr>
              <a:t>Apart from the food sector, environmental factors also impact nutritional status and the ageing process:</a:t>
            </a:r>
          </a:p>
          <a:p>
            <a:pPr marL="171450" indent="-171450">
              <a:buFont typeface="Arial" panose="020B0604020202020204" pitchFamily="34" charset="0"/>
              <a:buChar char="•"/>
            </a:pPr>
            <a:endParaRPr lang="en-GB" sz="2200" b="1">
              <a:solidFill>
                <a:srgbClr val="000000"/>
              </a:solidFill>
            </a:endParaRPr>
          </a:p>
          <a:p>
            <a:pPr marL="171450" indent="-171450">
              <a:buFont typeface="Arial" panose="020B0604020202020204" pitchFamily="34" charset="0"/>
              <a:buChar char="•"/>
            </a:pPr>
            <a:r>
              <a:rPr lang="en-GB" sz="2200">
                <a:solidFill>
                  <a:srgbClr val="000000"/>
                </a:solidFill>
              </a:rPr>
              <a:t>Living situation;</a:t>
            </a:r>
          </a:p>
          <a:p>
            <a:pPr marL="171450" indent="-171450">
              <a:buFont typeface="Arial" panose="020B0604020202020204" pitchFamily="34" charset="0"/>
              <a:buChar char="•"/>
            </a:pPr>
            <a:r>
              <a:rPr lang="en-GB" sz="2200">
                <a:solidFill>
                  <a:srgbClr val="000000"/>
                </a:solidFill>
              </a:rPr>
              <a:t>Economics </a:t>
            </a:r>
          </a:p>
          <a:p>
            <a:pPr marL="171450" indent="-171450">
              <a:buFont typeface="Arial" panose="020B0604020202020204" pitchFamily="34" charset="0"/>
              <a:buChar char="•"/>
            </a:pPr>
            <a:r>
              <a:rPr lang="en-GB" sz="2200">
                <a:solidFill>
                  <a:srgbClr val="000000"/>
                </a:solidFill>
              </a:rPr>
              <a:t>Cultural beliefs and traditions </a:t>
            </a:r>
          </a:p>
          <a:p>
            <a:pPr marL="171450" indent="-171450">
              <a:buFont typeface="Arial" panose="020B0604020202020204" pitchFamily="34" charset="0"/>
              <a:buChar char="•"/>
            </a:pPr>
            <a:r>
              <a:rPr lang="en-GB" sz="2200">
                <a:solidFill>
                  <a:srgbClr val="000000"/>
                </a:solidFill>
              </a:rPr>
              <a:t>Lifestyle </a:t>
            </a:r>
          </a:p>
          <a:p>
            <a:pPr marL="171450" indent="-171450">
              <a:buFont typeface="Arial" panose="020B0604020202020204" pitchFamily="34" charset="0"/>
              <a:buChar char="•"/>
            </a:pPr>
            <a:r>
              <a:rPr lang="en-GB" sz="2200">
                <a:solidFill>
                  <a:srgbClr val="000000"/>
                </a:solidFill>
              </a:rPr>
              <a:t>Socialisation </a:t>
            </a:r>
          </a:p>
          <a:p>
            <a:pPr marL="171450" indent="-171450">
              <a:buFont typeface="Arial" panose="020B0604020202020204" pitchFamily="34" charset="0"/>
              <a:buChar char="•"/>
            </a:pPr>
            <a:r>
              <a:rPr lang="en-GB" sz="2200">
                <a:solidFill>
                  <a:srgbClr val="000000"/>
                </a:solidFill>
              </a:rPr>
              <a:t>Access to food and food preparation</a:t>
            </a:r>
            <a:endParaRPr lang="en-GB" sz="2200" b="1">
              <a:solidFill>
                <a:srgbClr val="000000"/>
              </a:solidFill>
            </a:endParaRPr>
          </a:p>
          <a:p>
            <a:pPr marL="171450" indent="-171450">
              <a:buFont typeface="Arial" panose="020B0604020202020204" pitchFamily="34" charset="0"/>
              <a:buChar char="•"/>
            </a:pPr>
            <a:endParaRPr lang="en-GB" sz="2200" b="1">
              <a:solidFill>
                <a:srgbClr val="1188A3"/>
              </a:solidFill>
            </a:endParaRPr>
          </a:p>
        </p:txBody>
      </p:sp>
    </p:spTree>
    <p:extLst>
      <p:ext uri="{BB962C8B-B14F-4D97-AF65-F5344CB8AC3E}">
        <p14:creationId xmlns:p14="http://schemas.microsoft.com/office/powerpoint/2010/main" val="2068183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A35A7C-CAC5-E8E0-8046-680CBDE8EB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a:prstGeom prst="rect">
            <a:avLst/>
          </a:prstGeom>
        </p:spPr>
      </p:pic>
      <p:sp>
        <p:nvSpPr>
          <p:cNvPr id="3" name="Text Placeholder 2">
            <a:extLst>
              <a:ext uri="{FF2B5EF4-FFF2-40B4-BE49-F238E27FC236}">
                <a16:creationId xmlns:a16="http://schemas.microsoft.com/office/drawing/2014/main" id="{47BCED88-2EB0-02F7-DCA9-48052B424B86}"/>
              </a:ext>
            </a:extLst>
          </p:cNvPr>
          <p:cNvSpPr>
            <a:spLocks noGrp="1"/>
          </p:cNvSpPr>
          <p:nvPr>
            <p:ph type="body" sz="quarter" idx="18"/>
          </p:nvPr>
        </p:nvSpPr>
        <p:spPr/>
        <p:txBody>
          <a:bodyPr/>
          <a:lstStyle/>
          <a:p>
            <a:pPr marL="0" indent="0"/>
            <a:r>
              <a:rPr lang="en-US"/>
              <a:t>In simple terms, a distribution channel, is the flow that a good or service follows from production or manufacturing to the final consumer/buyer. Food distribution channels vary but typically include a producer, a wholesaler, a retailer, and the end buyer/consumer. </a:t>
            </a:r>
          </a:p>
          <a:p>
            <a:pPr marL="0" indent="0"/>
            <a:r>
              <a:rPr lang="en-US"/>
              <a:t>A distribution channel can also provide a sense of how money flows back from the buyers to the producer or original point of sale</a:t>
            </a:r>
            <a:endParaRPr lang="en-IE"/>
          </a:p>
        </p:txBody>
      </p:sp>
      <p:sp>
        <p:nvSpPr>
          <p:cNvPr id="4" name="Text Placeholder 3">
            <a:extLst>
              <a:ext uri="{FF2B5EF4-FFF2-40B4-BE49-F238E27FC236}">
                <a16:creationId xmlns:a16="http://schemas.microsoft.com/office/drawing/2014/main" id="{9803A96E-D859-4A0B-0C3A-C981FE39863F}"/>
              </a:ext>
            </a:extLst>
          </p:cNvPr>
          <p:cNvSpPr>
            <a:spLocks noGrp="1"/>
          </p:cNvSpPr>
          <p:nvPr>
            <p:ph type="body" sz="quarter" idx="16"/>
          </p:nvPr>
        </p:nvSpPr>
        <p:spPr>
          <a:xfrm>
            <a:off x="1708126" y="89647"/>
            <a:ext cx="4716425" cy="1177731"/>
          </a:xfrm>
        </p:spPr>
        <p:txBody>
          <a:bodyPr anchor="ctr">
            <a:normAutofit/>
          </a:bodyPr>
          <a:lstStyle/>
          <a:p>
            <a:r>
              <a:rPr lang="en-IE"/>
              <a:t>What is a Distribution Channel?</a:t>
            </a:r>
          </a:p>
        </p:txBody>
      </p:sp>
    </p:spTree>
    <p:extLst>
      <p:ext uri="{BB962C8B-B14F-4D97-AF65-F5344CB8AC3E}">
        <p14:creationId xmlns:p14="http://schemas.microsoft.com/office/powerpoint/2010/main" val="393524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6DDE8-F29F-D907-50BC-20AC30866F1B}"/>
              </a:ext>
            </a:extLst>
          </p:cNvPr>
          <p:cNvSpPr>
            <a:spLocks noGrp="1"/>
          </p:cNvSpPr>
          <p:nvPr>
            <p:ph type="body" sz="quarter" idx="18"/>
          </p:nvPr>
        </p:nvSpPr>
        <p:spPr>
          <a:xfrm>
            <a:off x="1718561" y="1694800"/>
            <a:ext cx="4716425" cy="4896500"/>
          </a:xfrm>
        </p:spPr>
        <p:txBody>
          <a:bodyPr>
            <a:normAutofit/>
          </a:bodyPr>
          <a:lstStyle/>
          <a:p>
            <a:pPr marL="0" indent="0"/>
            <a:r>
              <a:rPr lang="en-US" b="0" i="0">
                <a:effectLst/>
              </a:rPr>
              <a:t>For food manufacturers, it is very important to create a mix of distribution channels that allow for ease of availability for the consumer, i.e. a good </a:t>
            </a:r>
            <a:r>
              <a:rPr lang="en-US" b="0" i="0" u="none" strike="noStrike">
                <a:solidFill>
                  <a:srgbClr val="1188A3"/>
                </a:solidFill>
                <a:effectLst/>
                <a:hlinkClick r:id="rId2">
                  <a:extLst>
                    <a:ext uri="{A12FA001-AC4F-418D-AE19-62706E023703}">
                      <ahyp:hlinkClr xmlns:ahyp="http://schemas.microsoft.com/office/drawing/2018/hyperlinkcolor" val="tx"/>
                    </a:ext>
                  </a:extLst>
                </a:hlinkClick>
              </a:rPr>
              <a:t>marketing mix</a:t>
            </a:r>
            <a:r>
              <a:rPr lang="en-US" b="0" i="0">
                <a:effectLst/>
              </a:rPr>
              <a:t>. </a:t>
            </a:r>
          </a:p>
          <a:p>
            <a:pPr marL="0" indent="0"/>
            <a:r>
              <a:rPr lang="en-US" b="0" i="0">
                <a:effectLst/>
              </a:rPr>
              <a:t>Based on the diversity and scope of a food manufacturing business, it needs to settle on or chose a channel or channels that allow for </a:t>
            </a:r>
            <a:r>
              <a:rPr lang="en-US" b="1" i="0">
                <a:effectLst/>
              </a:rPr>
              <a:t>strong  sales generation</a:t>
            </a:r>
            <a:r>
              <a:rPr lang="en-US" b="0" i="0">
                <a:effectLst/>
              </a:rPr>
              <a:t> and </a:t>
            </a:r>
            <a:r>
              <a:rPr lang="en-US" b="1" i="0">
                <a:effectLst/>
              </a:rPr>
              <a:t>ease of access for consumers</a:t>
            </a:r>
            <a:r>
              <a:rPr lang="en-US" b="0" i="0">
                <a:effectLst/>
              </a:rPr>
              <a:t>. </a:t>
            </a:r>
          </a:p>
          <a:p>
            <a:pPr marL="0" indent="0"/>
            <a:endParaRPr lang="en-US" b="0" i="0">
              <a:solidFill>
                <a:srgbClr val="1188A3"/>
              </a:solidFill>
              <a:effectLst/>
              <a:hlinkClick r:id="rId3">
                <a:extLst>
                  <a:ext uri="{A12FA001-AC4F-418D-AE19-62706E023703}">
                    <ahyp:hlinkClr xmlns:ahyp="http://schemas.microsoft.com/office/drawing/2018/hyperlinkcolor" val="tx"/>
                  </a:ext>
                </a:extLst>
              </a:hlinkClick>
            </a:endParaRPr>
          </a:p>
          <a:p>
            <a:pPr marL="0" indent="0"/>
            <a:r>
              <a:rPr lang="en-US" b="0" i="0">
                <a:solidFill>
                  <a:srgbClr val="1188A3"/>
                </a:solidFill>
                <a:effectLst/>
                <a:hlinkClick r:id="rId3">
                  <a:extLst>
                    <a:ext uri="{A12FA001-AC4F-418D-AE19-62706E023703}">
                      <ahyp:hlinkClr xmlns:ahyp="http://schemas.microsoft.com/office/drawing/2018/hyperlinkcolor" val="tx"/>
                    </a:ext>
                  </a:extLst>
                </a:hlinkClick>
              </a:rPr>
              <a:t>Source</a:t>
            </a:r>
            <a:endParaRPr lang="en-IE">
              <a:solidFill>
                <a:srgbClr val="1188A3"/>
              </a:solidFill>
            </a:endParaRPr>
          </a:p>
        </p:txBody>
      </p:sp>
      <p:sp>
        <p:nvSpPr>
          <p:cNvPr id="4" name="Text Placeholder 3">
            <a:extLst>
              <a:ext uri="{FF2B5EF4-FFF2-40B4-BE49-F238E27FC236}">
                <a16:creationId xmlns:a16="http://schemas.microsoft.com/office/drawing/2014/main" id="{D9F7BA6B-4795-4E53-4CE6-FE6C47BE3632}"/>
              </a:ext>
            </a:extLst>
          </p:cNvPr>
          <p:cNvSpPr>
            <a:spLocks noGrp="1"/>
          </p:cNvSpPr>
          <p:nvPr>
            <p:ph type="body" sz="quarter" idx="16"/>
          </p:nvPr>
        </p:nvSpPr>
        <p:spPr/>
        <p:txBody>
          <a:bodyPr>
            <a:normAutofit lnSpcReduction="10000"/>
          </a:bodyPr>
          <a:lstStyle/>
          <a:p>
            <a:r>
              <a:rPr lang="en-IE"/>
              <a:t>Selecting the Channels…</a:t>
            </a:r>
          </a:p>
        </p:txBody>
      </p:sp>
      <p:sp>
        <p:nvSpPr>
          <p:cNvPr id="6" name="Arrow: Chevron 5">
            <a:extLst>
              <a:ext uri="{FF2B5EF4-FFF2-40B4-BE49-F238E27FC236}">
                <a16:creationId xmlns:a16="http://schemas.microsoft.com/office/drawing/2014/main" id="{2CF3D3E8-5C6F-7E6F-7630-01401200C8A9}"/>
              </a:ext>
            </a:extLst>
          </p:cNvPr>
          <p:cNvSpPr/>
          <p:nvPr/>
        </p:nvSpPr>
        <p:spPr>
          <a:xfrm>
            <a:off x="7109012" y="2018190"/>
            <a:ext cx="1398494"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a:solidFill>
                  <a:schemeClr val="tx1"/>
                </a:solidFill>
              </a:rPr>
              <a:t>Producer</a:t>
            </a:r>
          </a:p>
        </p:txBody>
      </p:sp>
      <p:sp>
        <p:nvSpPr>
          <p:cNvPr id="8" name="Arrow: Chevron 7">
            <a:extLst>
              <a:ext uri="{FF2B5EF4-FFF2-40B4-BE49-F238E27FC236}">
                <a16:creationId xmlns:a16="http://schemas.microsoft.com/office/drawing/2014/main" id="{2FE919DA-FAA1-571C-7230-721771329186}"/>
              </a:ext>
            </a:extLst>
          </p:cNvPr>
          <p:cNvSpPr/>
          <p:nvPr/>
        </p:nvSpPr>
        <p:spPr>
          <a:xfrm>
            <a:off x="7109012" y="3316941"/>
            <a:ext cx="2241176"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a:solidFill>
                  <a:schemeClr val="tx1"/>
                </a:solidFill>
              </a:rPr>
              <a:t>Producer</a:t>
            </a:r>
          </a:p>
        </p:txBody>
      </p:sp>
      <p:sp>
        <p:nvSpPr>
          <p:cNvPr id="9" name="Arrow: Chevron 8">
            <a:extLst>
              <a:ext uri="{FF2B5EF4-FFF2-40B4-BE49-F238E27FC236}">
                <a16:creationId xmlns:a16="http://schemas.microsoft.com/office/drawing/2014/main" id="{D50E3C98-FF18-CE32-0056-5E22A1E42485}"/>
              </a:ext>
            </a:extLst>
          </p:cNvPr>
          <p:cNvSpPr/>
          <p:nvPr/>
        </p:nvSpPr>
        <p:spPr>
          <a:xfrm>
            <a:off x="7109011" y="4597494"/>
            <a:ext cx="3953435" cy="484632"/>
          </a:xfrm>
          <a:prstGeom prst="chevron">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tx1"/>
                </a:solidFill>
              </a:rPr>
              <a:t>Producer</a:t>
            </a:r>
          </a:p>
        </p:txBody>
      </p:sp>
      <p:sp>
        <p:nvSpPr>
          <p:cNvPr id="10" name="Arrow: Chevron 9">
            <a:extLst>
              <a:ext uri="{FF2B5EF4-FFF2-40B4-BE49-F238E27FC236}">
                <a16:creationId xmlns:a16="http://schemas.microsoft.com/office/drawing/2014/main" id="{0FB06E46-9855-4762-ED42-F40BB340F0E7}"/>
              </a:ext>
            </a:extLst>
          </p:cNvPr>
          <p:cNvSpPr/>
          <p:nvPr/>
        </p:nvSpPr>
        <p:spPr>
          <a:xfrm>
            <a:off x="8373036" y="2018190"/>
            <a:ext cx="1532964" cy="484632"/>
          </a:xfrm>
          <a:prstGeom prst="chevron">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solidFill>
                  <a:schemeClr val="bg1"/>
                </a:solidFill>
              </a:rPr>
              <a:t>Wholesaler</a:t>
            </a:r>
          </a:p>
        </p:txBody>
      </p:sp>
      <p:sp>
        <p:nvSpPr>
          <p:cNvPr id="11" name="Arrow: Chevron 10">
            <a:extLst>
              <a:ext uri="{FF2B5EF4-FFF2-40B4-BE49-F238E27FC236}">
                <a16:creationId xmlns:a16="http://schemas.microsoft.com/office/drawing/2014/main" id="{305EA940-13B0-9D06-3438-8D2DD94E7F4C}"/>
              </a:ext>
            </a:extLst>
          </p:cNvPr>
          <p:cNvSpPr/>
          <p:nvPr/>
        </p:nvSpPr>
        <p:spPr>
          <a:xfrm>
            <a:off x="9771530" y="2018190"/>
            <a:ext cx="1290917"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a:solidFill>
                  <a:schemeClr val="tx1"/>
                </a:solidFill>
              </a:rPr>
              <a:t>Retailer</a:t>
            </a:r>
          </a:p>
        </p:txBody>
      </p:sp>
      <p:sp>
        <p:nvSpPr>
          <p:cNvPr id="7" name="Rectangle: Rounded Corners 6">
            <a:extLst>
              <a:ext uri="{FF2B5EF4-FFF2-40B4-BE49-F238E27FC236}">
                <a16:creationId xmlns:a16="http://schemas.microsoft.com/office/drawing/2014/main" id="{2078C798-92A9-EE28-E515-1289C76F3411}"/>
              </a:ext>
            </a:extLst>
          </p:cNvPr>
          <p:cNvSpPr/>
          <p:nvPr/>
        </p:nvSpPr>
        <p:spPr>
          <a:xfrm>
            <a:off x="11219330" y="1831870"/>
            <a:ext cx="797859" cy="3539928"/>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E" sz="2400">
                <a:solidFill>
                  <a:srgbClr val="1188A3"/>
                </a:solidFill>
              </a:rPr>
              <a:t>End Consumer</a:t>
            </a:r>
          </a:p>
        </p:txBody>
      </p:sp>
      <p:sp>
        <p:nvSpPr>
          <p:cNvPr id="14" name="Arrow: Chevron 13">
            <a:extLst>
              <a:ext uri="{FF2B5EF4-FFF2-40B4-BE49-F238E27FC236}">
                <a16:creationId xmlns:a16="http://schemas.microsoft.com/office/drawing/2014/main" id="{9BD76479-74A0-84C0-7B95-98A97C885DD3}"/>
              </a:ext>
            </a:extLst>
          </p:cNvPr>
          <p:cNvSpPr/>
          <p:nvPr/>
        </p:nvSpPr>
        <p:spPr>
          <a:xfrm>
            <a:off x="9220201" y="3316941"/>
            <a:ext cx="1842246" cy="484632"/>
          </a:xfrm>
          <a:prstGeom prst="chevron">
            <a:avLst/>
          </a:prstGeom>
          <a:solidFill>
            <a:schemeClr val="accent5">
              <a:lumMod val="60000"/>
              <a:lumOff val="40000"/>
            </a:schemeClr>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500" b="1">
                <a:solidFill>
                  <a:schemeClr val="tx1"/>
                </a:solidFill>
              </a:rPr>
              <a:t>Retailer</a:t>
            </a:r>
          </a:p>
        </p:txBody>
      </p:sp>
      <p:sp>
        <p:nvSpPr>
          <p:cNvPr id="13" name="TextBox 12">
            <a:extLst>
              <a:ext uri="{FF2B5EF4-FFF2-40B4-BE49-F238E27FC236}">
                <a16:creationId xmlns:a16="http://schemas.microsoft.com/office/drawing/2014/main" id="{8193BC5F-98F7-AD64-70DF-15040F68C1EF}"/>
              </a:ext>
            </a:extLst>
          </p:cNvPr>
          <p:cNvSpPr txBox="1"/>
          <p:nvPr/>
        </p:nvSpPr>
        <p:spPr>
          <a:xfrm>
            <a:off x="7391399" y="1034982"/>
            <a:ext cx="3388658" cy="461665"/>
          </a:xfrm>
          <a:prstGeom prst="rect">
            <a:avLst/>
          </a:prstGeom>
          <a:noFill/>
          <a:ln>
            <a:solidFill>
              <a:srgbClr val="1188A3"/>
            </a:solidFill>
          </a:ln>
        </p:spPr>
        <p:txBody>
          <a:bodyPr wrap="square" rtlCol="0">
            <a:spAutoFit/>
          </a:bodyPr>
          <a:lstStyle/>
          <a:p>
            <a:r>
              <a:rPr lang="en-IE" sz="2400" b="1">
                <a:solidFill>
                  <a:srgbClr val="1188A3"/>
                </a:solidFill>
              </a:rPr>
              <a:t>Routes to End Consumer</a:t>
            </a:r>
          </a:p>
        </p:txBody>
      </p:sp>
    </p:spTree>
    <p:extLst>
      <p:ext uri="{BB962C8B-B14F-4D97-AF65-F5344CB8AC3E}">
        <p14:creationId xmlns:p14="http://schemas.microsoft.com/office/powerpoint/2010/main" val="72612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7">
            <a:extLst>
              <a:ext uri="{FF2B5EF4-FFF2-40B4-BE49-F238E27FC236}">
                <a16:creationId xmlns:a16="http://schemas.microsoft.com/office/drawing/2014/main" id="{BBB96996-0593-2CD5-7F62-F0A1B19E0C36}"/>
              </a:ext>
            </a:extLst>
          </p:cNvPr>
          <p:cNvSpPr>
            <a:spLocks noGrp="1"/>
          </p:cNvSpPr>
          <p:nvPr>
            <p:ph type="body" sz="quarter" idx="30"/>
          </p:nvPr>
        </p:nvSpPr>
        <p:spPr>
          <a:xfrm>
            <a:off x="3238693" y="4439482"/>
            <a:ext cx="1732731" cy="1237497"/>
          </a:xfrm>
        </p:spPr>
        <p:txBody>
          <a:bodyPr>
            <a:normAutofit/>
          </a:bodyPr>
          <a:lstStyle/>
          <a:p>
            <a:r>
              <a:rPr lang="en-GB" sz="1600" b="1"/>
              <a:t>O</a:t>
            </a:r>
            <a:r>
              <a:rPr lang="en-GB" sz="1600" b="1" i="0">
                <a:effectLst/>
              </a:rPr>
              <a:t>nline</a:t>
            </a:r>
            <a:r>
              <a:rPr lang="en-GB" sz="1600" b="0" i="0">
                <a:effectLst/>
              </a:rPr>
              <a:t> </a:t>
            </a:r>
            <a:r>
              <a:rPr lang="en-GB" sz="1600" b="1" i="0">
                <a:effectLst/>
              </a:rPr>
              <a:t>Portals</a:t>
            </a:r>
          </a:p>
          <a:p>
            <a:r>
              <a:rPr lang="en-GB" sz="1600" b="0" i="0">
                <a:effectLst/>
              </a:rPr>
              <a:t>- Lower operating cost</a:t>
            </a:r>
            <a:endParaRPr lang="en-GB" sz="1600"/>
          </a:p>
        </p:txBody>
      </p:sp>
      <p:sp>
        <p:nvSpPr>
          <p:cNvPr id="69" name="Text Placeholder 68">
            <a:extLst>
              <a:ext uri="{FF2B5EF4-FFF2-40B4-BE49-F238E27FC236}">
                <a16:creationId xmlns:a16="http://schemas.microsoft.com/office/drawing/2014/main" id="{C1850658-C94D-005B-1EF4-B9B8E373EF14}"/>
              </a:ext>
            </a:extLst>
          </p:cNvPr>
          <p:cNvSpPr>
            <a:spLocks noGrp="1"/>
          </p:cNvSpPr>
          <p:nvPr>
            <p:ph type="body" sz="quarter" idx="31"/>
          </p:nvPr>
        </p:nvSpPr>
        <p:spPr>
          <a:xfrm>
            <a:off x="1315494" y="4439483"/>
            <a:ext cx="1732731" cy="1237497"/>
          </a:xfrm>
        </p:spPr>
        <p:txBody>
          <a:bodyPr>
            <a:normAutofit fontScale="92500" lnSpcReduction="20000"/>
          </a:bodyPr>
          <a:lstStyle/>
          <a:p>
            <a:r>
              <a:rPr lang="en-GB" sz="1700" b="1" i="0">
                <a:effectLst/>
              </a:rPr>
              <a:t>Hospitals</a:t>
            </a:r>
            <a:endParaRPr lang="en-GB" b="1"/>
          </a:p>
          <a:p>
            <a:pPr>
              <a:buFontTx/>
              <a:buChar char="-"/>
            </a:pPr>
            <a:r>
              <a:rPr lang="en-GB"/>
              <a:t> </a:t>
            </a:r>
            <a:r>
              <a:rPr lang="en-GB" sz="1700"/>
              <a:t>Major manufacturers’ route</a:t>
            </a:r>
          </a:p>
          <a:p>
            <a:pPr marL="285750" indent="-285750">
              <a:buFontTx/>
              <a:buChar char="-"/>
            </a:pPr>
            <a:r>
              <a:rPr lang="en-GB" sz="1700"/>
              <a:t>Direct supply</a:t>
            </a:r>
          </a:p>
          <a:p>
            <a:endParaRPr lang="en-GB" b="1" i="0">
              <a:effectLst/>
            </a:endParaRPr>
          </a:p>
        </p:txBody>
      </p:sp>
      <p:sp>
        <p:nvSpPr>
          <p:cNvPr id="70" name="Text Placeholder 69">
            <a:extLst>
              <a:ext uri="{FF2B5EF4-FFF2-40B4-BE49-F238E27FC236}">
                <a16:creationId xmlns:a16="http://schemas.microsoft.com/office/drawing/2014/main" id="{689798BE-68B9-26F4-BE2E-3535A0A3B50E}"/>
              </a:ext>
            </a:extLst>
          </p:cNvPr>
          <p:cNvSpPr>
            <a:spLocks noGrp="1"/>
          </p:cNvSpPr>
          <p:nvPr>
            <p:ph type="body" sz="quarter" idx="32"/>
          </p:nvPr>
        </p:nvSpPr>
        <p:spPr>
          <a:xfrm>
            <a:off x="7342262" y="4439483"/>
            <a:ext cx="1732731" cy="1237497"/>
          </a:xfrm>
        </p:spPr>
        <p:txBody>
          <a:bodyPr>
            <a:normAutofit/>
          </a:bodyPr>
          <a:lstStyle/>
          <a:p>
            <a:r>
              <a:rPr lang="en-GB" sz="1600" b="1"/>
              <a:t>Grocery Stores/ Supermarkets</a:t>
            </a:r>
          </a:p>
          <a:p>
            <a:r>
              <a:rPr lang="en-GB" sz="1600" b="1"/>
              <a:t>- </a:t>
            </a:r>
            <a:r>
              <a:rPr lang="en-GB" sz="1600"/>
              <a:t>Growing segment</a:t>
            </a:r>
            <a:r>
              <a:rPr lang="en-GB" sz="1600" b="1"/>
              <a:t> </a:t>
            </a:r>
          </a:p>
        </p:txBody>
      </p:sp>
      <p:sp>
        <p:nvSpPr>
          <p:cNvPr id="71" name="Text Placeholder 70">
            <a:extLst>
              <a:ext uri="{FF2B5EF4-FFF2-40B4-BE49-F238E27FC236}">
                <a16:creationId xmlns:a16="http://schemas.microsoft.com/office/drawing/2014/main" id="{C1D68750-A758-71E5-BF1D-0F59EB4E4BD9}"/>
              </a:ext>
            </a:extLst>
          </p:cNvPr>
          <p:cNvSpPr>
            <a:spLocks noGrp="1"/>
          </p:cNvSpPr>
          <p:nvPr>
            <p:ph type="body" sz="quarter" idx="33"/>
          </p:nvPr>
        </p:nvSpPr>
        <p:spPr>
          <a:xfrm>
            <a:off x="5209970" y="4439483"/>
            <a:ext cx="1732731" cy="1237497"/>
          </a:xfrm>
        </p:spPr>
        <p:txBody>
          <a:bodyPr>
            <a:normAutofit/>
          </a:bodyPr>
          <a:lstStyle/>
          <a:p>
            <a:r>
              <a:rPr lang="en-GB" sz="1600" b="1"/>
              <a:t>S</a:t>
            </a:r>
            <a:r>
              <a:rPr lang="en-GB" sz="1600" b="1" i="0">
                <a:effectLst/>
              </a:rPr>
              <a:t>enior Care Facilities</a:t>
            </a:r>
          </a:p>
          <a:p>
            <a:r>
              <a:rPr lang="en-GB" sz="1600" b="1"/>
              <a:t>- </a:t>
            </a:r>
            <a:r>
              <a:rPr lang="en-GB" sz="1600"/>
              <a:t>Direct</a:t>
            </a:r>
            <a:r>
              <a:rPr lang="en-GB" sz="1600" b="1"/>
              <a:t> </a:t>
            </a:r>
            <a:r>
              <a:rPr lang="en-GB" sz="1600"/>
              <a:t>supply to end-customers</a:t>
            </a:r>
          </a:p>
        </p:txBody>
      </p:sp>
      <p:sp>
        <p:nvSpPr>
          <p:cNvPr id="72" name="Text Placeholder 71">
            <a:extLst>
              <a:ext uri="{FF2B5EF4-FFF2-40B4-BE49-F238E27FC236}">
                <a16:creationId xmlns:a16="http://schemas.microsoft.com/office/drawing/2014/main" id="{334BB603-AEF6-E151-CA04-651297CB4F71}"/>
              </a:ext>
            </a:extLst>
          </p:cNvPr>
          <p:cNvSpPr>
            <a:spLocks noGrp="1"/>
          </p:cNvSpPr>
          <p:nvPr>
            <p:ph type="body" sz="quarter" idx="34"/>
          </p:nvPr>
        </p:nvSpPr>
        <p:spPr>
          <a:xfrm>
            <a:off x="9144646" y="4439481"/>
            <a:ext cx="1732731" cy="1237497"/>
          </a:xfrm>
        </p:spPr>
        <p:txBody>
          <a:bodyPr>
            <a:normAutofit/>
          </a:bodyPr>
          <a:lstStyle/>
          <a:p>
            <a:r>
              <a:rPr lang="en-GB" sz="1600" b="1"/>
              <a:t>Restaurants</a:t>
            </a:r>
          </a:p>
          <a:p>
            <a:r>
              <a:rPr lang="en-GB" sz="1600"/>
              <a:t>- Direct access to end-customers</a:t>
            </a:r>
          </a:p>
        </p:txBody>
      </p:sp>
      <p:sp>
        <p:nvSpPr>
          <p:cNvPr id="67" name="Text Placeholder 66">
            <a:extLst>
              <a:ext uri="{FF2B5EF4-FFF2-40B4-BE49-F238E27FC236}">
                <a16:creationId xmlns:a16="http://schemas.microsoft.com/office/drawing/2014/main" id="{8BEA5C09-9837-2C3B-C0AE-8072C2E4F889}"/>
              </a:ext>
            </a:extLst>
          </p:cNvPr>
          <p:cNvSpPr>
            <a:spLocks noGrp="1"/>
          </p:cNvSpPr>
          <p:nvPr>
            <p:ph type="body" sz="quarter" idx="29"/>
          </p:nvPr>
        </p:nvSpPr>
        <p:spPr>
          <a:solidFill>
            <a:srgbClr val="FFD100"/>
          </a:solidFill>
        </p:spPr>
        <p:txBody>
          <a:bodyPr anchor="ctr">
            <a:normAutofit lnSpcReduction="10000"/>
          </a:bodyPr>
          <a:lstStyle/>
          <a:p>
            <a:r>
              <a:rPr lang="en-GB"/>
              <a:t> Food for Seniors Distribution Channels by 2035</a:t>
            </a:r>
          </a:p>
        </p:txBody>
      </p:sp>
      <p:pic>
        <p:nvPicPr>
          <p:cNvPr id="78" name="Graphic 77" descr="Fork and knife with solid fill">
            <a:extLst>
              <a:ext uri="{FF2B5EF4-FFF2-40B4-BE49-F238E27FC236}">
                <a16:creationId xmlns:a16="http://schemas.microsoft.com/office/drawing/2014/main" id="{ADD3E36C-DEE6-32CB-0405-F31568BFA2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0668" y="2525044"/>
            <a:ext cx="914400" cy="914400"/>
          </a:xfrm>
          <a:prstGeom prst="rect">
            <a:avLst/>
          </a:prstGeom>
        </p:spPr>
      </p:pic>
      <p:pic>
        <p:nvPicPr>
          <p:cNvPr id="80" name="Graphic 79" descr="Internet with solid fill">
            <a:extLst>
              <a:ext uri="{FF2B5EF4-FFF2-40B4-BE49-F238E27FC236}">
                <a16:creationId xmlns:a16="http://schemas.microsoft.com/office/drawing/2014/main" id="{B7E1EED8-4EE8-301C-DA67-ED39BFFF5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9495" y="2490444"/>
            <a:ext cx="914400" cy="914400"/>
          </a:xfrm>
          <a:prstGeom prst="rect">
            <a:avLst/>
          </a:prstGeom>
        </p:spPr>
      </p:pic>
      <p:pic>
        <p:nvPicPr>
          <p:cNvPr id="82" name="Graphic 81" descr="Online Network with solid fill">
            <a:extLst>
              <a:ext uri="{FF2B5EF4-FFF2-40B4-BE49-F238E27FC236}">
                <a16:creationId xmlns:a16="http://schemas.microsoft.com/office/drawing/2014/main" id="{3234DC82-CFB4-3A1B-DEC2-4FA0D6BFAF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8763" y="2514601"/>
            <a:ext cx="914400" cy="914400"/>
          </a:xfrm>
          <a:prstGeom prst="rect">
            <a:avLst/>
          </a:prstGeom>
        </p:spPr>
      </p:pic>
      <p:pic>
        <p:nvPicPr>
          <p:cNvPr id="84" name="Graphic 83" descr="House with solid fill">
            <a:extLst>
              <a:ext uri="{FF2B5EF4-FFF2-40B4-BE49-F238E27FC236}">
                <a16:creationId xmlns:a16="http://schemas.microsoft.com/office/drawing/2014/main" id="{DBFEA903-3687-F655-D24D-E90733E273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2524388"/>
            <a:ext cx="914400" cy="914400"/>
          </a:xfrm>
          <a:prstGeom prst="rect">
            <a:avLst/>
          </a:prstGeom>
        </p:spPr>
      </p:pic>
      <p:pic>
        <p:nvPicPr>
          <p:cNvPr id="86" name="Graphic 85" descr="Kiosk with solid fill">
            <a:extLst>
              <a:ext uri="{FF2B5EF4-FFF2-40B4-BE49-F238E27FC236}">
                <a16:creationId xmlns:a16="http://schemas.microsoft.com/office/drawing/2014/main" id="{E372BFFF-687E-F3AC-03CA-385C9214FD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74734" y="2490444"/>
            <a:ext cx="914400" cy="914400"/>
          </a:xfrm>
          <a:prstGeom prst="rect">
            <a:avLst/>
          </a:prstGeom>
        </p:spPr>
      </p:pic>
      <p:pic>
        <p:nvPicPr>
          <p:cNvPr id="88" name="Graphic 87" descr="Medical with solid fill">
            <a:extLst>
              <a:ext uri="{FF2B5EF4-FFF2-40B4-BE49-F238E27FC236}">
                <a16:creationId xmlns:a16="http://schemas.microsoft.com/office/drawing/2014/main" id="{0960BE81-E929-C198-606A-A57583DA5B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79459" y="2514600"/>
            <a:ext cx="914400" cy="914400"/>
          </a:xfrm>
          <a:prstGeom prst="rect">
            <a:avLst/>
          </a:prstGeom>
        </p:spPr>
      </p:pic>
      <p:sp>
        <p:nvSpPr>
          <p:cNvPr id="90" name="TextBox 89">
            <a:extLst>
              <a:ext uri="{FF2B5EF4-FFF2-40B4-BE49-F238E27FC236}">
                <a16:creationId xmlns:a16="http://schemas.microsoft.com/office/drawing/2014/main" id="{3B7051CA-A331-7416-5F61-1CE0C213D088}"/>
              </a:ext>
            </a:extLst>
          </p:cNvPr>
          <p:cNvSpPr txBox="1"/>
          <p:nvPr/>
        </p:nvSpPr>
        <p:spPr>
          <a:xfrm>
            <a:off x="9144646" y="6397815"/>
            <a:ext cx="6094708" cy="369332"/>
          </a:xfrm>
          <a:prstGeom prst="rect">
            <a:avLst/>
          </a:prstGeom>
          <a:noFill/>
        </p:spPr>
        <p:txBody>
          <a:bodyPr wrap="square">
            <a:spAutoFit/>
          </a:bodyPr>
          <a:lstStyle/>
          <a:p>
            <a:r>
              <a:rPr lang="en-GB">
                <a:solidFill>
                  <a:srgbClr val="1188A3"/>
                </a:solidFill>
              </a:rPr>
              <a:t>Source: </a:t>
            </a:r>
            <a:r>
              <a:rPr lang="en-GB">
                <a:solidFill>
                  <a:srgbClr val="1188A3"/>
                </a:solidFill>
                <a:hlinkClick r:id="rId14">
                  <a:extLst>
                    <a:ext uri="{A12FA001-AC4F-418D-AE19-62706E023703}">
                      <ahyp:hlinkClr xmlns:ahyp="http://schemas.microsoft.com/office/drawing/2018/hyperlinkcolor" val="tx"/>
                    </a:ext>
                  </a:extLst>
                </a:hlinkClick>
              </a:rPr>
              <a:t>MarketWatch (2018)</a:t>
            </a:r>
            <a:endParaRPr lang="en-GB">
              <a:solidFill>
                <a:srgbClr val="1188A3"/>
              </a:solidFill>
            </a:endParaRPr>
          </a:p>
        </p:txBody>
      </p:sp>
      <p:pic>
        <p:nvPicPr>
          <p:cNvPr id="92" name="Graphic 91" descr="Crown with solid fill">
            <a:extLst>
              <a:ext uri="{FF2B5EF4-FFF2-40B4-BE49-F238E27FC236}">
                <a16:creationId xmlns:a16="http://schemas.microsoft.com/office/drawing/2014/main" id="{B444F4ED-4457-8CFA-4FA9-E7E67D4EFB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370919">
            <a:off x="6347133" y="3981939"/>
            <a:ext cx="708654" cy="708654"/>
          </a:xfrm>
          <a:prstGeom prst="rect">
            <a:avLst/>
          </a:prstGeom>
        </p:spPr>
      </p:pic>
      <p:sp>
        <p:nvSpPr>
          <p:cNvPr id="96" name="TextBox 95">
            <a:extLst>
              <a:ext uri="{FF2B5EF4-FFF2-40B4-BE49-F238E27FC236}">
                <a16:creationId xmlns:a16="http://schemas.microsoft.com/office/drawing/2014/main" id="{AFAB6BC7-DAD0-83D9-70DE-188B35B23205}"/>
              </a:ext>
            </a:extLst>
          </p:cNvPr>
          <p:cNvSpPr txBox="1"/>
          <p:nvPr/>
        </p:nvSpPr>
        <p:spPr>
          <a:xfrm>
            <a:off x="5194351" y="5597976"/>
            <a:ext cx="1803295" cy="646331"/>
          </a:xfrm>
          <a:prstGeom prst="rect">
            <a:avLst/>
          </a:prstGeom>
          <a:noFill/>
        </p:spPr>
        <p:txBody>
          <a:bodyPr wrap="square">
            <a:spAutoFit/>
          </a:bodyPr>
          <a:lstStyle/>
          <a:p>
            <a:pPr algn="ctr"/>
            <a:r>
              <a:rPr lang="en-GB" b="1">
                <a:solidFill>
                  <a:srgbClr val="FFD100"/>
                </a:solidFill>
              </a:rPr>
              <a:t>Expected highest </a:t>
            </a:r>
            <a:br>
              <a:rPr lang="en-GB" b="1">
                <a:solidFill>
                  <a:srgbClr val="FFD100"/>
                </a:solidFill>
              </a:rPr>
            </a:br>
            <a:r>
              <a:rPr lang="en-GB" b="1">
                <a:solidFill>
                  <a:srgbClr val="FFD100"/>
                </a:solidFill>
              </a:rPr>
              <a:t>market share </a:t>
            </a:r>
          </a:p>
        </p:txBody>
      </p:sp>
      <p:cxnSp>
        <p:nvCxnSpPr>
          <p:cNvPr id="98" name="Connector: Curved 97">
            <a:extLst>
              <a:ext uri="{FF2B5EF4-FFF2-40B4-BE49-F238E27FC236}">
                <a16:creationId xmlns:a16="http://schemas.microsoft.com/office/drawing/2014/main" id="{9A7F5149-564F-04D5-EB28-966CC9C72BC3}"/>
              </a:ext>
            </a:extLst>
          </p:cNvPr>
          <p:cNvCxnSpPr>
            <a:cxnSpLocks/>
            <a:stCxn id="96" idx="3"/>
            <a:endCxn id="92" idx="3"/>
          </p:cNvCxnSpPr>
          <p:nvPr/>
        </p:nvCxnSpPr>
        <p:spPr>
          <a:xfrm flipV="1">
            <a:off x="6997646" y="4473851"/>
            <a:ext cx="30338" cy="1447291"/>
          </a:xfrm>
          <a:prstGeom prst="curvedConnector3">
            <a:avLst>
              <a:gd name="adj1" fmla="val 945155"/>
            </a:avLst>
          </a:prstGeom>
          <a:ln>
            <a:tailEnd type="triangle"/>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0BBBB3C0-BD3D-B924-4800-4E233D808FC9}"/>
              </a:ext>
            </a:extLst>
          </p:cNvPr>
          <p:cNvSpPr txBox="1"/>
          <p:nvPr/>
        </p:nvSpPr>
        <p:spPr>
          <a:xfrm>
            <a:off x="4894729" y="6176682"/>
            <a:ext cx="2309451" cy="681318"/>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548864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person, food, preparing&#10;&#10;Description automatically generated">
            <a:extLst>
              <a:ext uri="{FF2B5EF4-FFF2-40B4-BE49-F238E27FC236}">
                <a16:creationId xmlns:a16="http://schemas.microsoft.com/office/drawing/2014/main" id="{EFE0A02C-874F-3799-A273-40C1468F76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028262" y="1695323"/>
            <a:ext cx="2062722" cy="2062722"/>
          </a:xfrm>
        </p:spPr>
      </p:pic>
      <p:pic>
        <p:nvPicPr>
          <p:cNvPr id="33" name="Picture Placeholder 32" descr="A group of people standing outside a food truck&#10;&#10;Description automatically generated with medium confidence">
            <a:extLst>
              <a:ext uri="{FF2B5EF4-FFF2-40B4-BE49-F238E27FC236}">
                <a16:creationId xmlns:a16="http://schemas.microsoft.com/office/drawing/2014/main" id="{AD98CD90-B036-B8B3-9FDC-A94C78AFC57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3716049" y="1704716"/>
            <a:ext cx="2062722" cy="2062722"/>
          </a:xfrm>
        </p:spPr>
      </p:pic>
      <p:pic>
        <p:nvPicPr>
          <p:cNvPr id="35" name="Picture Placeholder 34" descr="A picture containing person, indoor&#10;&#10;Description automatically generated">
            <a:extLst>
              <a:ext uri="{FF2B5EF4-FFF2-40B4-BE49-F238E27FC236}">
                <a16:creationId xmlns:a16="http://schemas.microsoft.com/office/drawing/2014/main" id="{EE993C59-CCC7-9F1C-A19D-2BE1A57F39C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6392225" y="1700414"/>
            <a:ext cx="2062722" cy="2062722"/>
          </a:xfrm>
        </p:spPr>
      </p:pic>
      <p:pic>
        <p:nvPicPr>
          <p:cNvPr id="37" name="Picture Placeholder 36" descr="A group of people standing around a table with food on it&#10;&#10;Description automatically generated with medium confidence">
            <a:extLst>
              <a:ext uri="{FF2B5EF4-FFF2-40B4-BE49-F238E27FC236}">
                <a16:creationId xmlns:a16="http://schemas.microsoft.com/office/drawing/2014/main" id="{A5F1EA4C-6881-A783-2916-89C2F2F9B2EB}"/>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080012" y="1709805"/>
            <a:ext cx="2062722" cy="2062722"/>
          </a:xfrm>
        </p:spPr>
      </p:pic>
      <p:sp>
        <p:nvSpPr>
          <p:cNvPr id="15" name="Text Placeholder 14">
            <a:extLst>
              <a:ext uri="{FF2B5EF4-FFF2-40B4-BE49-F238E27FC236}">
                <a16:creationId xmlns:a16="http://schemas.microsoft.com/office/drawing/2014/main" id="{77BA61B6-5815-2DC7-BB74-B8A6E8E4B0CD}"/>
              </a:ext>
            </a:extLst>
          </p:cNvPr>
          <p:cNvSpPr>
            <a:spLocks noGrp="1"/>
          </p:cNvSpPr>
          <p:nvPr>
            <p:ph type="body" sz="quarter" idx="16"/>
          </p:nvPr>
        </p:nvSpPr>
        <p:spPr>
          <a:xfrm>
            <a:off x="964892" y="3861414"/>
            <a:ext cx="2004489" cy="301749"/>
          </a:xfrm>
        </p:spPr>
        <p:txBody>
          <a:bodyPr>
            <a:normAutofit fontScale="85000" lnSpcReduction="20000"/>
          </a:bodyPr>
          <a:lstStyle/>
          <a:p>
            <a:r>
              <a:rPr lang="en-GB"/>
              <a:t>Local Food Markets</a:t>
            </a:r>
          </a:p>
        </p:txBody>
      </p:sp>
      <p:sp>
        <p:nvSpPr>
          <p:cNvPr id="18" name="Text Placeholder 17">
            <a:extLst>
              <a:ext uri="{FF2B5EF4-FFF2-40B4-BE49-F238E27FC236}">
                <a16:creationId xmlns:a16="http://schemas.microsoft.com/office/drawing/2014/main" id="{2BF67E3A-0A37-9266-0F51-070BBC1B7AF3}"/>
              </a:ext>
            </a:extLst>
          </p:cNvPr>
          <p:cNvSpPr>
            <a:spLocks noGrp="1"/>
          </p:cNvSpPr>
          <p:nvPr>
            <p:ph type="body" sz="quarter" idx="20"/>
          </p:nvPr>
        </p:nvSpPr>
        <p:spPr>
          <a:xfrm>
            <a:off x="3704100" y="3879109"/>
            <a:ext cx="2004489" cy="301749"/>
          </a:xfrm>
        </p:spPr>
        <p:txBody>
          <a:bodyPr>
            <a:normAutofit fontScale="85000" lnSpcReduction="20000"/>
          </a:bodyPr>
          <a:lstStyle/>
          <a:p>
            <a:r>
              <a:rPr lang="en-GB"/>
              <a:t>Food Festivals</a:t>
            </a:r>
          </a:p>
        </p:txBody>
      </p:sp>
      <p:sp>
        <p:nvSpPr>
          <p:cNvPr id="20" name="Text Placeholder 19">
            <a:extLst>
              <a:ext uri="{FF2B5EF4-FFF2-40B4-BE49-F238E27FC236}">
                <a16:creationId xmlns:a16="http://schemas.microsoft.com/office/drawing/2014/main" id="{7BB2AD00-5350-0691-F575-60772EF60795}"/>
              </a:ext>
            </a:extLst>
          </p:cNvPr>
          <p:cNvSpPr>
            <a:spLocks noGrp="1"/>
          </p:cNvSpPr>
          <p:nvPr>
            <p:ph type="body" sz="quarter" idx="22"/>
          </p:nvPr>
        </p:nvSpPr>
        <p:spPr>
          <a:xfrm>
            <a:off x="6399037" y="3849661"/>
            <a:ext cx="2004489" cy="301749"/>
          </a:xfrm>
        </p:spPr>
        <p:txBody>
          <a:bodyPr>
            <a:normAutofit fontScale="85000" lnSpcReduction="20000"/>
          </a:bodyPr>
          <a:lstStyle/>
          <a:p>
            <a:r>
              <a:rPr lang="en-GB"/>
              <a:t>Gyms</a:t>
            </a:r>
          </a:p>
        </p:txBody>
      </p:sp>
      <p:sp>
        <p:nvSpPr>
          <p:cNvPr id="22" name="Text Placeholder 21">
            <a:extLst>
              <a:ext uri="{FF2B5EF4-FFF2-40B4-BE49-F238E27FC236}">
                <a16:creationId xmlns:a16="http://schemas.microsoft.com/office/drawing/2014/main" id="{736EB30B-949B-B233-A4E1-65D17ECA2D38}"/>
              </a:ext>
            </a:extLst>
          </p:cNvPr>
          <p:cNvSpPr>
            <a:spLocks noGrp="1"/>
          </p:cNvSpPr>
          <p:nvPr>
            <p:ph type="body" sz="quarter" idx="24"/>
          </p:nvPr>
        </p:nvSpPr>
        <p:spPr>
          <a:xfrm>
            <a:off x="9138245" y="3867356"/>
            <a:ext cx="2004489" cy="301749"/>
          </a:xfrm>
        </p:spPr>
        <p:txBody>
          <a:bodyPr>
            <a:normAutofit fontScale="85000" lnSpcReduction="20000"/>
          </a:bodyPr>
          <a:lstStyle/>
          <a:p>
            <a:r>
              <a:rPr lang="en-GB"/>
              <a:t>Cooking Schools</a:t>
            </a:r>
          </a:p>
        </p:txBody>
      </p:sp>
      <p:sp>
        <p:nvSpPr>
          <p:cNvPr id="23" name="Text Placeholder 22">
            <a:extLst>
              <a:ext uri="{FF2B5EF4-FFF2-40B4-BE49-F238E27FC236}">
                <a16:creationId xmlns:a16="http://schemas.microsoft.com/office/drawing/2014/main" id="{61007E0D-10BE-2868-152E-B4302B14A223}"/>
              </a:ext>
            </a:extLst>
          </p:cNvPr>
          <p:cNvSpPr>
            <a:spLocks noGrp="1"/>
          </p:cNvSpPr>
          <p:nvPr>
            <p:ph type="body" sz="quarter" idx="25"/>
          </p:nvPr>
        </p:nvSpPr>
        <p:spPr/>
        <p:txBody>
          <a:bodyPr>
            <a:normAutofit lnSpcReduction="10000"/>
          </a:bodyPr>
          <a:lstStyle/>
          <a:p>
            <a:r>
              <a:rPr lang="en-GB"/>
              <a:t>Other Distribution Channels for Active Seniors</a:t>
            </a:r>
          </a:p>
        </p:txBody>
      </p:sp>
      <p:pic>
        <p:nvPicPr>
          <p:cNvPr id="40" name="Picture Placeholder 21" descr="A picture containing text, person, indoor, table&#10;&#10;Description automatically generated">
            <a:extLst>
              <a:ext uri="{FF2B5EF4-FFF2-40B4-BE49-F238E27FC236}">
                <a16:creationId xmlns:a16="http://schemas.microsoft.com/office/drawing/2014/main" id="{E1E4B98D-C55E-311E-B57A-08BE027670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75"/>
          <a:stretch/>
        </p:blipFill>
        <p:spPr>
          <a:xfrm>
            <a:off x="2449634" y="4101418"/>
            <a:ext cx="2083372" cy="2083372"/>
          </a:xfrm>
          <a:prstGeom prst="ellipse">
            <a:avLst/>
          </a:prstGeom>
          <a:solidFill>
            <a:schemeClr val="bg1"/>
          </a:solidFill>
        </p:spPr>
      </p:pic>
      <p:pic>
        <p:nvPicPr>
          <p:cNvPr id="41" name="Picture Placeholder 27" descr="Two people looking at a computer&#10;&#10;Description automatically generated with medium confidence">
            <a:extLst>
              <a:ext uri="{FF2B5EF4-FFF2-40B4-BE49-F238E27FC236}">
                <a16:creationId xmlns:a16="http://schemas.microsoft.com/office/drawing/2014/main" id="{E9D75444-1242-EACC-0161-8FB11553A81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37421" y="4110811"/>
            <a:ext cx="2083372" cy="2083372"/>
          </a:xfrm>
          <a:prstGeom prst="ellipse">
            <a:avLst/>
          </a:prstGeom>
          <a:solidFill>
            <a:schemeClr val="bg1"/>
          </a:solidFill>
        </p:spPr>
      </p:pic>
      <p:pic>
        <p:nvPicPr>
          <p:cNvPr id="42" name="Picture Placeholder 29" descr="A group of people posing for a photo&#10;&#10;Description automatically generated with medium confidence">
            <a:extLst>
              <a:ext uri="{FF2B5EF4-FFF2-40B4-BE49-F238E27FC236}">
                <a16:creationId xmlns:a16="http://schemas.microsoft.com/office/drawing/2014/main" id="{29B02B74-41C8-EE0D-2ABC-EC393606F32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813597" y="4106509"/>
            <a:ext cx="2083372" cy="2083372"/>
          </a:xfrm>
          <a:prstGeom prst="ellipse">
            <a:avLst/>
          </a:prstGeom>
          <a:solidFill>
            <a:schemeClr val="bg1"/>
          </a:solidFill>
        </p:spPr>
      </p:pic>
      <p:sp>
        <p:nvSpPr>
          <p:cNvPr id="44" name="Text Placeholder 11">
            <a:extLst>
              <a:ext uri="{FF2B5EF4-FFF2-40B4-BE49-F238E27FC236}">
                <a16:creationId xmlns:a16="http://schemas.microsoft.com/office/drawing/2014/main" id="{13E23DDA-A52D-35FC-992F-780B3A58F84E}"/>
              </a:ext>
            </a:extLst>
          </p:cNvPr>
          <p:cNvSpPr txBox="1">
            <a:spLocks/>
          </p:cNvSpPr>
          <p:nvPr/>
        </p:nvSpPr>
        <p:spPr>
          <a:xfrm>
            <a:off x="2474989" y="6314394"/>
            <a:ext cx="2004489" cy="30174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Nutritionists</a:t>
            </a:r>
          </a:p>
        </p:txBody>
      </p:sp>
      <p:sp>
        <p:nvSpPr>
          <p:cNvPr id="45" name="Text Placeholder 14">
            <a:extLst>
              <a:ext uri="{FF2B5EF4-FFF2-40B4-BE49-F238E27FC236}">
                <a16:creationId xmlns:a16="http://schemas.microsoft.com/office/drawing/2014/main" id="{285A7389-2FEB-4BBC-2E30-1CA2C7D31292}"/>
              </a:ext>
            </a:extLst>
          </p:cNvPr>
          <p:cNvSpPr txBox="1">
            <a:spLocks/>
          </p:cNvSpPr>
          <p:nvPr/>
        </p:nvSpPr>
        <p:spPr>
          <a:xfrm>
            <a:off x="4945142" y="6270552"/>
            <a:ext cx="2498327" cy="3017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a:t>Geriatricians/Pharmacies</a:t>
            </a:r>
          </a:p>
        </p:txBody>
      </p:sp>
      <p:sp>
        <p:nvSpPr>
          <p:cNvPr id="46" name="Text Placeholder 16">
            <a:extLst>
              <a:ext uri="{FF2B5EF4-FFF2-40B4-BE49-F238E27FC236}">
                <a16:creationId xmlns:a16="http://schemas.microsoft.com/office/drawing/2014/main" id="{4FF5FA5F-9D24-3289-DE12-7B78A81C336A}"/>
              </a:ext>
            </a:extLst>
          </p:cNvPr>
          <p:cNvSpPr txBox="1">
            <a:spLocks/>
          </p:cNvSpPr>
          <p:nvPr/>
        </p:nvSpPr>
        <p:spPr>
          <a:xfrm>
            <a:off x="7909134" y="6302641"/>
            <a:ext cx="2004489" cy="30174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Family/Friends</a:t>
            </a:r>
          </a:p>
        </p:txBody>
      </p:sp>
      <p:sp>
        <p:nvSpPr>
          <p:cNvPr id="48" name="TextBox 47">
            <a:extLst>
              <a:ext uri="{FF2B5EF4-FFF2-40B4-BE49-F238E27FC236}">
                <a16:creationId xmlns:a16="http://schemas.microsoft.com/office/drawing/2014/main" id="{49BE7EC1-BD5F-06DE-8F3B-4423795E3CCF}"/>
              </a:ext>
            </a:extLst>
          </p:cNvPr>
          <p:cNvSpPr txBox="1"/>
          <p:nvPr/>
        </p:nvSpPr>
        <p:spPr>
          <a:xfrm>
            <a:off x="5668" y="6453515"/>
            <a:ext cx="1918447" cy="338554"/>
          </a:xfrm>
          <a:prstGeom prst="rect">
            <a:avLst/>
          </a:prstGeom>
          <a:noFill/>
        </p:spPr>
        <p:txBody>
          <a:bodyPr wrap="square">
            <a:spAutoFit/>
          </a:bodyPr>
          <a:lstStyle/>
          <a:p>
            <a:r>
              <a:rPr lang="en-GB" sz="1600" b="0" i="0">
                <a:solidFill>
                  <a:srgbClr val="1188A3"/>
                </a:solidFill>
                <a:effectLst/>
                <a:hlinkClick r:id="rId9">
                  <a:extLst>
                    <a:ext uri="{A12FA001-AC4F-418D-AE19-62706E023703}">
                      <ahyp:hlinkClr xmlns:ahyp="http://schemas.microsoft.com/office/drawing/2018/hyperlinkcolor" val="tx"/>
                    </a:ext>
                  </a:extLst>
                </a:hlinkClick>
              </a:rPr>
              <a:t>Source:</a:t>
            </a:r>
            <a:endParaRPr lang="en-GB" sz="1600">
              <a:solidFill>
                <a:srgbClr val="1188A3"/>
              </a:solidFill>
            </a:endParaRPr>
          </a:p>
        </p:txBody>
      </p:sp>
    </p:spTree>
    <p:extLst>
      <p:ext uri="{BB962C8B-B14F-4D97-AF65-F5344CB8AC3E}">
        <p14:creationId xmlns:p14="http://schemas.microsoft.com/office/powerpoint/2010/main" val="2124509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4BE96-EAD3-A530-7F27-830231084A5D}"/>
              </a:ext>
            </a:extLst>
          </p:cNvPr>
          <p:cNvSpPr>
            <a:spLocks noGrp="1"/>
          </p:cNvSpPr>
          <p:nvPr>
            <p:ph type="body" sz="quarter" idx="18"/>
          </p:nvPr>
        </p:nvSpPr>
        <p:spPr/>
        <p:txBody>
          <a:bodyPr>
            <a:normAutofit/>
          </a:bodyPr>
          <a:lstStyle/>
          <a:p>
            <a:pPr marL="0" indent="0" algn="l"/>
            <a:r>
              <a:rPr lang="en-US" b="0" i="0">
                <a:effectLst/>
                <a:latin typeface="arboria"/>
              </a:rPr>
              <a:t>Presenting food products or services to the customer (patient, client, end-user) in the right place and at the right time.</a:t>
            </a:r>
          </a:p>
          <a:p>
            <a:pPr algn="l"/>
            <a:r>
              <a:rPr lang="en-US" b="1" i="0">
                <a:effectLst/>
                <a:latin typeface="arboria"/>
              </a:rPr>
              <a:t>Key questions for you: </a:t>
            </a:r>
          </a:p>
          <a:p>
            <a:pPr marL="342900" indent="-342900" algn="l">
              <a:buFont typeface="Arial" panose="020B0604020202020204" pitchFamily="34" charset="0"/>
              <a:buChar char="•"/>
            </a:pPr>
            <a:r>
              <a:rPr lang="en-US" b="0" i="0">
                <a:effectLst/>
                <a:latin typeface="arboria"/>
              </a:rPr>
              <a:t>What would be the ideal place(s) or location(s) to offer or provide your food  products/services? </a:t>
            </a:r>
          </a:p>
          <a:p>
            <a:pPr marL="342900" indent="-342900" algn="l">
              <a:buFont typeface="Arial" panose="020B0604020202020204" pitchFamily="34" charset="0"/>
              <a:buChar char="•"/>
            </a:pPr>
            <a:r>
              <a:rPr lang="en-US" b="0" i="0">
                <a:effectLst/>
                <a:latin typeface="arboria"/>
              </a:rPr>
              <a:t>Do different locations require unique distribution approaches or presentations? </a:t>
            </a:r>
          </a:p>
          <a:p>
            <a:pPr marL="342900" indent="-342900" algn="l">
              <a:buFont typeface="Arial" panose="020B0604020202020204" pitchFamily="34" charset="0"/>
              <a:buChar char="•"/>
            </a:pPr>
            <a:r>
              <a:rPr lang="en-US" b="0" i="0">
                <a:effectLst/>
                <a:latin typeface="arboria"/>
              </a:rPr>
              <a:t>How do end-users get the necessary information to reach a buying decision?</a:t>
            </a:r>
          </a:p>
          <a:p>
            <a:pPr marL="342900" indent="-342900" algn="l">
              <a:buFont typeface="Arial" panose="020B0604020202020204" pitchFamily="34" charset="0"/>
              <a:buChar char="•"/>
            </a:pPr>
            <a:r>
              <a:rPr lang="en-US" b="0" i="0">
                <a:effectLst/>
                <a:latin typeface="arboria"/>
              </a:rPr>
              <a:t>Are there other or additional places (locations) where your products/services should be offered?</a:t>
            </a:r>
          </a:p>
        </p:txBody>
      </p:sp>
      <p:sp>
        <p:nvSpPr>
          <p:cNvPr id="3" name="Text Placeholder 2">
            <a:extLst>
              <a:ext uri="{FF2B5EF4-FFF2-40B4-BE49-F238E27FC236}">
                <a16:creationId xmlns:a16="http://schemas.microsoft.com/office/drawing/2014/main" id="{086312D1-9068-F5D8-177E-0DD53E08C5C6}"/>
              </a:ext>
            </a:extLst>
          </p:cNvPr>
          <p:cNvSpPr>
            <a:spLocks noGrp="1"/>
          </p:cNvSpPr>
          <p:nvPr>
            <p:ph type="body" sz="quarter" idx="16"/>
          </p:nvPr>
        </p:nvSpPr>
        <p:spPr/>
        <p:txBody>
          <a:bodyPr>
            <a:normAutofit lnSpcReduction="10000"/>
          </a:bodyPr>
          <a:lstStyle/>
          <a:p>
            <a:r>
              <a:rPr lang="en-IE" sz="3600"/>
              <a:t>Exercise: Considering the ‘Place’</a:t>
            </a:r>
            <a:endParaRPr lang="en-GB"/>
          </a:p>
        </p:txBody>
      </p:sp>
      <p:grpSp>
        <p:nvGrpSpPr>
          <p:cNvPr id="4" name="Google Shape;518;p39">
            <a:extLst>
              <a:ext uri="{FF2B5EF4-FFF2-40B4-BE49-F238E27FC236}">
                <a16:creationId xmlns:a16="http://schemas.microsoft.com/office/drawing/2014/main" id="{2BB63F88-221D-A07D-FED2-C63DE93D489D}"/>
              </a:ext>
            </a:extLst>
          </p:cNvPr>
          <p:cNvGrpSpPr/>
          <p:nvPr/>
        </p:nvGrpSpPr>
        <p:grpSpPr>
          <a:xfrm>
            <a:off x="10578352" y="509549"/>
            <a:ext cx="573999" cy="643045"/>
            <a:chOff x="1923675" y="1633650"/>
            <a:chExt cx="436000" cy="435975"/>
          </a:xfrm>
          <a:solidFill>
            <a:srgbClr val="85D2E1"/>
          </a:solidFill>
        </p:grpSpPr>
        <p:sp>
          <p:nvSpPr>
            <p:cNvPr id="5" name="Google Shape;519;p39">
              <a:extLst>
                <a:ext uri="{FF2B5EF4-FFF2-40B4-BE49-F238E27FC236}">
                  <a16:creationId xmlns:a16="http://schemas.microsoft.com/office/drawing/2014/main" id="{D199DA6A-A596-9443-14E5-AA5EFFD5A36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B5633E77-92C6-5D28-EC8F-C028983772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B1D64F94-0190-CB5A-AF9D-86BFA9E60B9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C67BA7A2-DFA2-BD5E-99C2-AD36C9A6E28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08302950-2918-ABCB-0F5E-0CDD7E9651C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3E3A2C74-F924-2AE3-9680-3EC716053EE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2773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0E3932C-542E-D25C-BA95-BDF0D51957D4}"/>
              </a:ext>
            </a:extLst>
          </p:cNvPr>
          <p:cNvSpPr>
            <a:spLocks noGrp="1"/>
          </p:cNvSpPr>
          <p:nvPr>
            <p:ph type="body" sz="quarter" idx="16"/>
          </p:nvPr>
        </p:nvSpPr>
        <p:spPr/>
        <p:txBody>
          <a:bodyPr>
            <a:normAutofit fontScale="70000" lnSpcReduction="20000"/>
          </a:bodyPr>
          <a:lstStyle/>
          <a:p>
            <a:r>
              <a:rPr lang="en-GB"/>
              <a:t>Take-Home Messages</a:t>
            </a:r>
          </a:p>
        </p:txBody>
      </p:sp>
      <p:sp>
        <p:nvSpPr>
          <p:cNvPr id="17" name="Text Placeholder 16">
            <a:extLst>
              <a:ext uri="{FF2B5EF4-FFF2-40B4-BE49-F238E27FC236}">
                <a16:creationId xmlns:a16="http://schemas.microsoft.com/office/drawing/2014/main" id="{2C700F2A-793A-13D1-95DF-264F903E29A8}"/>
              </a:ext>
            </a:extLst>
          </p:cNvPr>
          <p:cNvSpPr>
            <a:spLocks noGrp="1"/>
          </p:cNvSpPr>
          <p:nvPr>
            <p:ph type="body" sz="quarter" idx="17"/>
          </p:nvPr>
        </p:nvSpPr>
        <p:spPr/>
        <p:txBody>
          <a:bodyPr>
            <a:normAutofit fontScale="85000" lnSpcReduction="20000"/>
          </a:bodyPr>
          <a:lstStyle/>
          <a:p>
            <a:r>
              <a:rPr lang="en-GB"/>
              <a:t>05</a:t>
            </a:r>
          </a:p>
        </p:txBody>
      </p:sp>
    </p:spTree>
    <p:extLst>
      <p:ext uri="{BB962C8B-B14F-4D97-AF65-F5344CB8AC3E}">
        <p14:creationId xmlns:p14="http://schemas.microsoft.com/office/powerpoint/2010/main" val="4224900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AB0309-515F-7118-61E2-C98EB09D81FC}"/>
              </a:ext>
            </a:extLst>
          </p:cNvPr>
          <p:cNvSpPr>
            <a:spLocks noGrp="1"/>
          </p:cNvSpPr>
          <p:nvPr>
            <p:ph type="body" sz="quarter" idx="16"/>
          </p:nvPr>
        </p:nvSpPr>
        <p:spPr>
          <a:xfrm>
            <a:off x="411245" y="429619"/>
            <a:ext cx="11780755" cy="582221"/>
          </a:xfrm>
        </p:spPr>
        <p:txBody>
          <a:bodyPr>
            <a:noAutofit/>
          </a:bodyPr>
          <a:lstStyle/>
          <a:p>
            <a:r>
              <a:rPr lang="en-US" sz="3400"/>
              <a:t>There are </a:t>
            </a:r>
            <a:r>
              <a:rPr lang="en-US" sz="3400" b="1"/>
              <a:t>5</a:t>
            </a:r>
            <a:r>
              <a:rPr lang="en-US" sz="3400"/>
              <a:t> </a:t>
            </a:r>
            <a:r>
              <a:rPr lang="en-GB" sz="3400" b="1"/>
              <a:t>Common Barriers </a:t>
            </a:r>
            <a:r>
              <a:rPr lang="en-GB" sz="3400"/>
              <a:t>for Seniors to Adopt Innovation!</a:t>
            </a:r>
          </a:p>
        </p:txBody>
      </p:sp>
      <p:sp>
        <p:nvSpPr>
          <p:cNvPr id="6" name="Text Placeholder 5">
            <a:extLst>
              <a:ext uri="{FF2B5EF4-FFF2-40B4-BE49-F238E27FC236}">
                <a16:creationId xmlns:a16="http://schemas.microsoft.com/office/drawing/2014/main" id="{8E1779AE-0FCC-61D2-A6D3-8404ED25DD3D}"/>
              </a:ext>
            </a:extLst>
          </p:cNvPr>
          <p:cNvSpPr>
            <a:spLocks noGrp="1"/>
          </p:cNvSpPr>
          <p:nvPr>
            <p:ph type="body" sz="quarter" idx="21"/>
          </p:nvPr>
        </p:nvSpPr>
        <p:spPr>
          <a:xfrm>
            <a:off x="2632048" y="2906190"/>
            <a:ext cx="1600231" cy="1083643"/>
          </a:xfrm>
        </p:spPr>
        <p:txBody>
          <a:bodyPr>
            <a:normAutofit/>
          </a:bodyPr>
          <a:lstStyle/>
          <a:p>
            <a:pPr marL="0" indent="0"/>
            <a:r>
              <a:rPr lang="en-US"/>
              <a:t>Unfriendly design due to physiological limitations </a:t>
            </a:r>
            <a:endParaRPr lang="en-GB"/>
          </a:p>
        </p:txBody>
      </p:sp>
      <p:sp>
        <p:nvSpPr>
          <p:cNvPr id="8" name="Text Placeholder 7">
            <a:extLst>
              <a:ext uri="{FF2B5EF4-FFF2-40B4-BE49-F238E27FC236}">
                <a16:creationId xmlns:a16="http://schemas.microsoft.com/office/drawing/2014/main" id="{0CBAB555-8414-17E5-4FFD-3A8776E67C51}"/>
              </a:ext>
            </a:extLst>
          </p:cNvPr>
          <p:cNvSpPr>
            <a:spLocks noGrp="1"/>
          </p:cNvSpPr>
          <p:nvPr>
            <p:ph type="body" sz="quarter" idx="26"/>
          </p:nvPr>
        </p:nvSpPr>
        <p:spPr>
          <a:xfrm>
            <a:off x="4597646" y="4146662"/>
            <a:ext cx="1677230" cy="669139"/>
          </a:xfrm>
        </p:spPr>
        <p:txBody>
          <a:bodyPr>
            <a:normAutofit/>
          </a:bodyPr>
          <a:lstStyle/>
          <a:p>
            <a:pPr marL="0" indent="0"/>
            <a:r>
              <a:rPr lang="en-GB" sz="1200"/>
              <a:t>Do not see any clear benefits in using new products</a:t>
            </a:r>
            <a:r>
              <a:rPr lang="en-US" sz="1200"/>
              <a:t>/services </a:t>
            </a:r>
            <a:endParaRPr lang="en-GB" sz="1200"/>
          </a:p>
        </p:txBody>
      </p:sp>
      <p:sp>
        <p:nvSpPr>
          <p:cNvPr id="9" name="Text Placeholder 8">
            <a:extLst>
              <a:ext uri="{FF2B5EF4-FFF2-40B4-BE49-F238E27FC236}">
                <a16:creationId xmlns:a16="http://schemas.microsoft.com/office/drawing/2014/main" id="{7317DC90-3BF4-9D2E-4AEE-5D05EA25A012}"/>
              </a:ext>
            </a:extLst>
          </p:cNvPr>
          <p:cNvSpPr>
            <a:spLocks noGrp="1"/>
          </p:cNvSpPr>
          <p:nvPr>
            <p:ph type="body" sz="quarter" idx="27"/>
          </p:nvPr>
        </p:nvSpPr>
        <p:spPr>
          <a:xfrm>
            <a:off x="4510032" y="3619702"/>
            <a:ext cx="1719865" cy="441986"/>
          </a:xfrm>
        </p:spPr>
        <p:txBody>
          <a:bodyPr>
            <a:noAutofit/>
          </a:bodyPr>
          <a:lstStyle/>
          <a:p>
            <a:pPr marL="0" indent="0"/>
            <a:r>
              <a:rPr lang="en-GB" b="1"/>
              <a:t>Lacking </a:t>
            </a:r>
            <a:br>
              <a:rPr lang="en-GB" b="1"/>
            </a:br>
            <a:r>
              <a:rPr lang="en-GB" b="1"/>
              <a:t>perceived value</a:t>
            </a:r>
          </a:p>
        </p:txBody>
      </p:sp>
      <p:sp>
        <p:nvSpPr>
          <p:cNvPr id="11" name="Text Placeholder 10">
            <a:extLst>
              <a:ext uri="{FF2B5EF4-FFF2-40B4-BE49-F238E27FC236}">
                <a16:creationId xmlns:a16="http://schemas.microsoft.com/office/drawing/2014/main" id="{71240B6C-BF26-BAC5-5DC2-545BC4305688}"/>
              </a:ext>
            </a:extLst>
          </p:cNvPr>
          <p:cNvSpPr>
            <a:spLocks noGrp="1"/>
          </p:cNvSpPr>
          <p:nvPr>
            <p:ph type="body" sz="quarter" idx="29"/>
          </p:nvPr>
        </p:nvSpPr>
        <p:spPr>
          <a:xfrm>
            <a:off x="6954211" y="3385336"/>
            <a:ext cx="2130961" cy="356388"/>
          </a:xfrm>
        </p:spPr>
        <p:txBody>
          <a:bodyPr>
            <a:noAutofit/>
          </a:bodyPr>
          <a:lstStyle/>
          <a:p>
            <a:r>
              <a:rPr lang="en-GB" b="1"/>
              <a:t>Enduring cultural values</a:t>
            </a:r>
          </a:p>
          <a:p>
            <a:endParaRPr lang="en-GB"/>
          </a:p>
        </p:txBody>
      </p:sp>
      <p:sp>
        <p:nvSpPr>
          <p:cNvPr id="12" name="Text Placeholder 11">
            <a:extLst>
              <a:ext uri="{FF2B5EF4-FFF2-40B4-BE49-F238E27FC236}">
                <a16:creationId xmlns:a16="http://schemas.microsoft.com/office/drawing/2014/main" id="{2F9F4227-6A52-9443-DEB7-8C33D0F5F4F4}"/>
              </a:ext>
            </a:extLst>
          </p:cNvPr>
          <p:cNvSpPr>
            <a:spLocks noGrp="1"/>
          </p:cNvSpPr>
          <p:nvPr>
            <p:ph type="body" sz="quarter" idx="30"/>
          </p:nvPr>
        </p:nvSpPr>
        <p:spPr>
          <a:xfrm>
            <a:off x="9085172" y="2593982"/>
            <a:ext cx="2333958" cy="880763"/>
          </a:xfrm>
        </p:spPr>
        <p:txBody>
          <a:bodyPr>
            <a:normAutofit lnSpcReduction="10000"/>
          </a:bodyPr>
          <a:lstStyle/>
          <a:p>
            <a:pPr>
              <a:spcBef>
                <a:spcPts val="0"/>
              </a:spcBef>
            </a:pPr>
            <a:r>
              <a:rPr lang="en-GB" sz="1200"/>
              <a:t>Fear that the new products</a:t>
            </a:r>
            <a:r>
              <a:rPr lang="en-US" sz="1200"/>
              <a:t>/services</a:t>
            </a:r>
            <a:r>
              <a:rPr lang="en-GB" sz="1200"/>
              <a:t> may be: </a:t>
            </a:r>
          </a:p>
          <a:p>
            <a:pPr marL="285750" indent="-285750" algn="l">
              <a:spcBef>
                <a:spcPts val="0"/>
              </a:spcBef>
              <a:buFont typeface="Arial" panose="020B0604020202020204" pitchFamily="34" charset="0"/>
              <a:buChar char="•"/>
            </a:pPr>
            <a:r>
              <a:rPr lang="en-GB" sz="1200"/>
              <a:t>harmful to life</a:t>
            </a:r>
          </a:p>
          <a:p>
            <a:pPr marL="285750" indent="-285750" algn="l">
              <a:spcBef>
                <a:spcPts val="0"/>
              </a:spcBef>
              <a:buFont typeface="Arial" panose="020B0604020202020204" pitchFamily="34" charset="0"/>
              <a:buChar char="•"/>
            </a:pPr>
            <a:r>
              <a:rPr lang="en-GB" sz="1200"/>
              <a:t>unworthy to invest</a:t>
            </a:r>
          </a:p>
          <a:p>
            <a:pPr marL="285750" indent="-285750" algn="l">
              <a:spcBef>
                <a:spcPts val="0"/>
              </a:spcBef>
              <a:buFont typeface="Arial" panose="020B0604020202020204" pitchFamily="34" charset="0"/>
              <a:buChar char="•"/>
            </a:pPr>
            <a:r>
              <a:rPr lang="en-GB" sz="1200"/>
              <a:t>not performing as desired</a:t>
            </a:r>
          </a:p>
        </p:txBody>
      </p:sp>
      <p:sp>
        <p:nvSpPr>
          <p:cNvPr id="13" name="Text Placeholder 12">
            <a:extLst>
              <a:ext uri="{FF2B5EF4-FFF2-40B4-BE49-F238E27FC236}">
                <a16:creationId xmlns:a16="http://schemas.microsoft.com/office/drawing/2014/main" id="{E257082D-10F7-2CD5-3D68-FE45F0BBB1CE}"/>
              </a:ext>
            </a:extLst>
          </p:cNvPr>
          <p:cNvSpPr>
            <a:spLocks noGrp="1"/>
          </p:cNvSpPr>
          <p:nvPr>
            <p:ph type="body" sz="quarter" idx="31"/>
          </p:nvPr>
        </p:nvSpPr>
        <p:spPr>
          <a:xfrm>
            <a:off x="9081526" y="2119951"/>
            <a:ext cx="2333958" cy="402086"/>
          </a:xfrm>
        </p:spPr>
        <p:txBody>
          <a:bodyPr>
            <a:noAutofit/>
          </a:bodyPr>
          <a:lstStyle/>
          <a:p>
            <a:r>
              <a:rPr lang="en-GB" b="1"/>
              <a:t>Physical, Economic, and </a:t>
            </a:r>
            <a:br>
              <a:rPr lang="en-GB" b="1"/>
            </a:br>
            <a:r>
              <a:rPr lang="en-GB" b="1"/>
              <a:t>Functional Risk</a:t>
            </a:r>
          </a:p>
        </p:txBody>
      </p:sp>
      <p:sp>
        <p:nvSpPr>
          <p:cNvPr id="14" name="Text Placeholder 13">
            <a:extLst>
              <a:ext uri="{FF2B5EF4-FFF2-40B4-BE49-F238E27FC236}">
                <a16:creationId xmlns:a16="http://schemas.microsoft.com/office/drawing/2014/main" id="{DCF90D5A-4D6B-C5D1-E2D9-D3D1F247A12D}"/>
              </a:ext>
            </a:extLst>
          </p:cNvPr>
          <p:cNvSpPr>
            <a:spLocks noGrp="1"/>
          </p:cNvSpPr>
          <p:nvPr>
            <p:ph type="body" sz="quarter" idx="32"/>
          </p:nvPr>
        </p:nvSpPr>
        <p:spPr>
          <a:xfrm>
            <a:off x="5645112" y="2214208"/>
            <a:ext cx="1983853" cy="1125049"/>
          </a:xfrm>
        </p:spPr>
        <p:txBody>
          <a:bodyPr>
            <a:normAutofit/>
          </a:bodyPr>
          <a:lstStyle/>
          <a:p>
            <a:pPr marL="0" indent="0"/>
            <a:r>
              <a:rPr lang="en-GB" sz="1200"/>
              <a:t>Active elderly perceive themselves as younger and healthier than peers and are more willing to try new products</a:t>
            </a:r>
            <a:r>
              <a:rPr lang="en-US" sz="1200"/>
              <a:t>/services</a:t>
            </a:r>
            <a:r>
              <a:rPr lang="en-GB" sz="1200"/>
              <a:t> </a:t>
            </a:r>
          </a:p>
        </p:txBody>
      </p:sp>
      <p:sp>
        <p:nvSpPr>
          <p:cNvPr id="15" name="Text Placeholder 14">
            <a:extLst>
              <a:ext uri="{FF2B5EF4-FFF2-40B4-BE49-F238E27FC236}">
                <a16:creationId xmlns:a16="http://schemas.microsoft.com/office/drawing/2014/main" id="{7B9997FC-74AB-1F96-5082-9950F909A4EE}"/>
              </a:ext>
            </a:extLst>
          </p:cNvPr>
          <p:cNvSpPr>
            <a:spLocks noGrp="1"/>
          </p:cNvSpPr>
          <p:nvPr>
            <p:ph type="body" sz="quarter" idx="33"/>
          </p:nvPr>
        </p:nvSpPr>
        <p:spPr>
          <a:xfrm>
            <a:off x="5659370" y="1887731"/>
            <a:ext cx="1740791" cy="316584"/>
          </a:xfrm>
        </p:spPr>
        <p:txBody>
          <a:bodyPr>
            <a:normAutofit/>
          </a:bodyPr>
          <a:lstStyle/>
          <a:p>
            <a:r>
              <a:rPr lang="en-GB" b="1"/>
              <a:t>Self-image</a:t>
            </a:r>
          </a:p>
        </p:txBody>
      </p:sp>
      <p:sp>
        <p:nvSpPr>
          <p:cNvPr id="16" name="Text Placeholder 15">
            <a:extLst>
              <a:ext uri="{FF2B5EF4-FFF2-40B4-BE49-F238E27FC236}">
                <a16:creationId xmlns:a16="http://schemas.microsoft.com/office/drawing/2014/main" id="{8E1CE68C-1492-1002-375B-B8AECD75D332}"/>
              </a:ext>
            </a:extLst>
          </p:cNvPr>
          <p:cNvSpPr>
            <a:spLocks noGrp="1"/>
          </p:cNvSpPr>
          <p:nvPr>
            <p:ph type="body" sz="quarter" idx="34"/>
          </p:nvPr>
        </p:nvSpPr>
        <p:spPr/>
        <p:txBody>
          <a:bodyPr/>
          <a:lstStyle/>
          <a:p>
            <a:r>
              <a:rPr lang="en-GB"/>
              <a:t>1</a:t>
            </a:r>
          </a:p>
        </p:txBody>
      </p:sp>
      <p:sp>
        <p:nvSpPr>
          <p:cNvPr id="17" name="Text Placeholder 16">
            <a:extLst>
              <a:ext uri="{FF2B5EF4-FFF2-40B4-BE49-F238E27FC236}">
                <a16:creationId xmlns:a16="http://schemas.microsoft.com/office/drawing/2014/main" id="{7D9B55FA-5EAB-62DC-2C96-6E140F99C61C}"/>
              </a:ext>
            </a:extLst>
          </p:cNvPr>
          <p:cNvSpPr>
            <a:spLocks noGrp="1"/>
          </p:cNvSpPr>
          <p:nvPr>
            <p:ph type="body" sz="quarter" idx="35"/>
          </p:nvPr>
        </p:nvSpPr>
        <p:spPr/>
        <p:txBody>
          <a:bodyPr/>
          <a:lstStyle/>
          <a:p>
            <a:r>
              <a:rPr lang="en-GB"/>
              <a:t>2</a:t>
            </a:r>
          </a:p>
        </p:txBody>
      </p:sp>
      <p:sp>
        <p:nvSpPr>
          <p:cNvPr id="18" name="Text Placeholder 17">
            <a:extLst>
              <a:ext uri="{FF2B5EF4-FFF2-40B4-BE49-F238E27FC236}">
                <a16:creationId xmlns:a16="http://schemas.microsoft.com/office/drawing/2014/main" id="{147A8273-BEBF-9A57-4615-FE28DAC0FCF7}"/>
              </a:ext>
            </a:extLst>
          </p:cNvPr>
          <p:cNvSpPr>
            <a:spLocks noGrp="1"/>
          </p:cNvSpPr>
          <p:nvPr>
            <p:ph type="body" sz="quarter" idx="36"/>
          </p:nvPr>
        </p:nvSpPr>
        <p:spPr/>
        <p:txBody>
          <a:bodyPr/>
          <a:lstStyle/>
          <a:p>
            <a:r>
              <a:rPr lang="en-GB"/>
              <a:t>3</a:t>
            </a:r>
          </a:p>
        </p:txBody>
      </p:sp>
      <p:sp>
        <p:nvSpPr>
          <p:cNvPr id="19" name="Text Placeholder 18">
            <a:extLst>
              <a:ext uri="{FF2B5EF4-FFF2-40B4-BE49-F238E27FC236}">
                <a16:creationId xmlns:a16="http://schemas.microsoft.com/office/drawing/2014/main" id="{F86D2D85-E292-B8DB-130F-427421D96421}"/>
              </a:ext>
            </a:extLst>
          </p:cNvPr>
          <p:cNvSpPr>
            <a:spLocks noGrp="1"/>
          </p:cNvSpPr>
          <p:nvPr>
            <p:ph type="body" sz="quarter" idx="37"/>
          </p:nvPr>
        </p:nvSpPr>
        <p:spPr/>
        <p:txBody>
          <a:bodyPr/>
          <a:lstStyle/>
          <a:p>
            <a:r>
              <a:rPr lang="en-GB"/>
              <a:t>4</a:t>
            </a:r>
          </a:p>
        </p:txBody>
      </p:sp>
      <p:sp>
        <p:nvSpPr>
          <p:cNvPr id="20" name="Text Placeholder 19">
            <a:extLst>
              <a:ext uri="{FF2B5EF4-FFF2-40B4-BE49-F238E27FC236}">
                <a16:creationId xmlns:a16="http://schemas.microsoft.com/office/drawing/2014/main" id="{AC6015A9-8C71-AD9B-CE65-739304139DC3}"/>
              </a:ext>
            </a:extLst>
          </p:cNvPr>
          <p:cNvSpPr>
            <a:spLocks noGrp="1"/>
          </p:cNvSpPr>
          <p:nvPr>
            <p:ph type="body" sz="quarter" idx="38"/>
          </p:nvPr>
        </p:nvSpPr>
        <p:spPr/>
        <p:txBody>
          <a:bodyPr/>
          <a:lstStyle/>
          <a:p>
            <a:r>
              <a:rPr lang="en-GB"/>
              <a:t>5</a:t>
            </a:r>
          </a:p>
        </p:txBody>
      </p:sp>
      <p:sp>
        <p:nvSpPr>
          <p:cNvPr id="21" name="Text Placeholder 8">
            <a:extLst>
              <a:ext uri="{FF2B5EF4-FFF2-40B4-BE49-F238E27FC236}">
                <a16:creationId xmlns:a16="http://schemas.microsoft.com/office/drawing/2014/main" id="{395061B1-53C2-62A6-EA09-F72391918FEE}"/>
              </a:ext>
            </a:extLst>
          </p:cNvPr>
          <p:cNvSpPr txBox="1">
            <a:spLocks/>
          </p:cNvSpPr>
          <p:nvPr/>
        </p:nvSpPr>
        <p:spPr>
          <a:xfrm>
            <a:off x="2519678" y="2389288"/>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a:t>Incompatible </a:t>
            </a:r>
            <a:br>
              <a:rPr lang="en-US" b="1"/>
            </a:br>
            <a:r>
              <a:rPr lang="en-US" b="1"/>
              <a:t>product usage</a:t>
            </a:r>
            <a:endParaRPr lang="en-GB" b="1"/>
          </a:p>
        </p:txBody>
      </p:sp>
      <p:sp>
        <p:nvSpPr>
          <p:cNvPr id="35" name="TextBox 34">
            <a:extLst>
              <a:ext uri="{FF2B5EF4-FFF2-40B4-BE49-F238E27FC236}">
                <a16:creationId xmlns:a16="http://schemas.microsoft.com/office/drawing/2014/main" id="{0693AA61-E933-CE1F-B1D6-505EA03E31AD}"/>
              </a:ext>
            </a:extLst>
          </p:cNvPr>
          <p:cNvSpPr txBox="1"/>
          <p:nvPr/>
        </p:nvSpPr>
        <p:spPr>
          <a:xfrm>
            <a:off x="6003354" y="6248286"/>
            <a:ext cx="614921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188A3"/>
                </a:solidFill>
                <a:effectLst/>
                <a:uLnTx/>
                <a:uFillTx/>
                <a:latin typeface="Calibri" panose="020F0502020204030204"/>
                <a:ea typeface="+mn-ea"/>
                <a:cs typeface="+mn-cs"/>
              </a:rPr>
              <a:t>Source: </a:t>
            </a:r>
            <a:r>
              <a:rPr kumimoji="0" lang="en-US" sz="1100" i="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Lunsford, Dale A., Burnett, Melissa S. (1992). Marketing Product Innovations to the Elderly: Understanding the Barriers to Adoption. </a:t>
            </a:r>
            <a:r>
              <a:rPr kumimoji="0" lang="en-US" sz="1100" i="1"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The Journal of Consumer Marketing, 9</a:t>
            </a:r>
            <a:r>
              <a:rPr kumimoji="0" lang="en-US" sz="110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(4)</a:t>
            </a:r>
            <a:r>
              <a:rPr kumimoji="0" lang="en-US" sz="1100" i="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 53-62.</a:t>
            </a:r>
            <a:endParaRPr kumimoji="0" lang="en-US" sz="1100" i="0" u="none" strike="noStrike" kern="1200" cap="none" spc="0" normalizeH="0" baseline="0" noProof="0">
              <a:ln>
                <a:noFill/>
              </a:ln>
              <a:solidFill>
                <a:srgbClr val="1188A3"/>
              </a:solidFill>
              <a:effectLst/>
              <a:uLnTx/>
              <a:uFillTx/>
              <a:latin typeface="Calibri" panose="020F0502020204030204"/>
              <a:ea typeface="+mn-ea"/>
              <a:cs typeface="+mn-cs"/>
            </a:endParaRPr>
          </a:p>
        </p:txBody>
      </p:sp>
      <p:sp>
        <p:nvSpPr>
          <p:cNvPr id="32" name="Text Placeholder 9">
            <a:extLst>
              <a:ext uri="{FF2B5EF4-FFF2-40B4-BE49-F238E27FC236}">
                <a16:creationId xmlns:a16="http://schemas.microsoft.com/office/drawing/2014/main" id="{B4347E22-4E8B-BD88-4802-2780B3D04014}"/>
              </a:ext>
            </a:extLst>
          </p:cNvPr>
          <p:cNvSpPr txBox="1">
            <a:spLocks/>
          </p:cNvSpPr>
          <p:nvPr/>
        </p:nvSpPr>
        <p:spPr>
          <a:xfrm>
            <a:off x="7238200" y="3903349"/>
            <a:ext cx="1593742" cy="887943"/>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200"/>
              <a:t>Thrift, hard work and loyalty are good virtues, leading to cost-saving habits and greater loyalty</a:t>
            </a:r>
          </a:p>
        </p:txBody>
      </p:sp>
    </p:spTree>
    <p:extLst>
      <p:ext uri="{BB962C8B-B14F-4D97-AF65-F5344CB8AC3E}">
        <p14:creationId xmlns:p14="http://schemas.microsoft.com/office/powerpoint/2010/main" val="1266510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B2249-5AE8-2986-1BF4-1A7915BF5359}"/>
              </a:ext>
            </a:extLst>
          </p:cNvPr>
          <p:cNvSpPr>
            <a:spLocks noGrp="1"/>
          </p:cNvSpPr>
          <p:nvPr>
            <p:ph type="body" sz="quarter" idx="16"/>
          </p:nvPr>
        </p:nvSpPr>
        <p:spPr>
          <a:xfrm>
            <a:off x="304362" y="251963"/>
            <a:ext cx="10731883" cy="582221"/>
          </a:xfrm>
        </p:spPr>
        <p:txBody>
          <a:bodyPr>
            <a:normAutofit lnSpcReduction="10000"/>
          </a:bodyPr>
          <a:lstStyle/>
          <a:p>
            <a:r>
              <a:rPr lang="en-IE"/>
              <a:t>Some Ideas of how to </a:t>
            </a:r>
            <a:r>
              <a:rPr lang="en-IE" b="1"/>
              <a:t>Overcome</a:t>
            </a:r>
            <a:r>
              <a:rPr lang="en-IE"/>
              <a:t> these Barriers</a:t>
            </a:r>
          </a:p>
        </p:txBody>
      </p:sp>
      <p:sp>
        <p:nvSpPr>
          <p:cNvPr id="4" name="Text Placeholder 3">
            <a:extLst>
              <a:ext uri="{FF2B5EF4-FFF2-40B4-BE49-F238E27FC236}">
                <a16:creationId xmlns:a16="http://schemas.microsoft.com/office/drawing/2014/main" id="{7C6168F8-0C07-C811-7FE9-51D3F1104E4E}"/>
              </a:ext>
            </a:extLst>
          </p:cNvPr>
          <p:cNvSpPr>
            <a:spLocks noGrp="1"/>
          </p:cNvSpPr>
          <p:nvPr>
            <p:ph type="body" sz="quarter" idx="21"/>
          </p:nvPr>
        </p:nvSpPr>
        <p:spPr>
          <a:xfrm>
            <a:off x="1615268" y="4372696"/>
            <a:ext cx="2374026" cy="1544009"/>
          </a:xfrm>
        </p:spPr>
        <p:txBody>
          <a:bodyPr>
            <a:normAutofit/>
          </a:bodyPr>
          <a:lstStyle/>
          <a:p>
            <a:pPr marL="285750" indent="-285750" algn="l">
              <a:spcBef>
                <a:spcPts val="600"/>
              </a:spcBef>
              <a:buFont typeface="Arial" panose="020B0604020202020204" pitchFamily="34" charset="0"/>
              <a:buChar char="•"/>
            </a:pPr>
            <a:r>
              <a:rPr lang="en-US" sz="1400" b="1">
                <a:solidFill>
                  <a:srgbClr val="28AF95"/>
                </a:solidFill>
              </a:rPr>
              <a:t>Avoid stereotypes </a:t>
            </a:r>
            <a:r>
              <a:rPr lang="en-US" sz="1400" b="1"/>
              <a:t>(e.g., disabilities or impairments) and labelling their age</a:t>
            </a:r>
          </a:p>
          <a:p>
            <a:pPr marL="285750" indent="-285750" algn="l">
              <a:spcBef>
                <a:spcPts val="600"/>
              </a:spcBef>
              <a:buFont typeface="Arial" panose="020B0604020202020204" pitchFamily="34" charset="0"/>
              <a:buChar char="•"/>
            </a:pPr>
            <a:r>
              <a:rPr lang="en-GB" sz="1400" b="1"/>
              <a:t>Create an </a:t>
            </a:r>
            <a:r>
              <a:rPr lang="en-GB" sz="1400" b="1">
                <a:solidFill>
                  <a:srgbClr val="28AF95"/>
                </a:solidFill>
              </a:rPr>
              <a:t>inter-generational design/appeal</a:t>
            </a:r>
          </a:p>
          <a:p>
            <a:pPr marL="285750" indent="-285750" algn="l">
              <a:buFont typeface="Arial" panose="020B0604020202020204" pitchFamily="34" charset="0"/>
              <a:buChar char="•"/>
            </a:pPr>
            <a:endParaRPr lang="en-IE"/>
          </a:p>
        </p:txBody>
      </p:sp>
      <p:sp>
        <p:nvSpPr>
          <p:cNvPr id="14" name="Text Placeholder 13">
            <a:extLst>
              <a:ext uri="{FF2B5EF4-FFF2-40B4-BE49-F238E27FC236}">
                <a16:creationId xmlns:a16="http://schemas.microsoft.com/office/drawing/2014/main" id="{C8A509A1-BD76-E296-0EE8-90C2A4255E82}"/>
              </a:ext>
            </a:extLst>
          </p:cNvPr>
          <p:cNvSpPr>
            <a:spLocks noGrp="1"/>
          </p:cNvSpPr>
          <p:nvPr>
            <p:ph type="body" sz="quarter" idx="34"/>
          </p:nvPr>
        </p:nvSpPr>
        <p:spPr/>
        <p:txBody>
          <a:bodyPr/>
          <a:lstStyle/>
          <a:p>
            <a:r>
              <a:rPr lang="en-IE"/>
              <a:t>1</a:t>
            </a:r>
          </a:p>
        </p:txBody>
      </p:sp>
      <p:sp>
        <p:nvSpPr>
          <p:cNvPr id="15" name="Text Placeholder 14">
            <a:extLst>
              <a:ext uri="{FF2B5EF4-FFF2-40B4-BE49-F238E27FC236}">
                <a16:creationId xmlns:a16="http://schemas.microsoft.com/office/drawing/2014/main" id="{C5560885-862B-F041-B94D-01EA5CAA7E51}"/>
              </a:ext>
            </a:extLst>
          </p:cNvPr>
          <p:cNvSpPr>
            <a:spLocks noGrp="1"/>
          </p:cNvSpPr>
          <p:nvPr>
            <p:ph type="body" sz="quarter" idx="35"/>
          </p:nvPr>
        </p:nvSpPr>
        <p:spPr/>
        <p:txBody>
          <a:bodyPr/>
          <a:lstStyle/>
          <a:p>
            <a:r>
              <a:rPr lang="en-IE"/>
              <a:t>2</a:t>
            </a:r>
          </a:p>
        </p:txBody>
      </p:sp>
      <p:sp>
        <p:nvSpPr>
          <p:cNvPr id="16" name="Text Placeholder 15">
            <a:extLst>
              <a:ext uri="{FF2B5EF4-FFF2-40B4-BE49-F238E27FC236}">
                <a16:creationId xmlns:a16="http://schemas.microsoft.com/office/drawing/2014/main" id="{83233FEE-5224-D328-7A90-83F37197C21B}"/>
              </a:ext>
            </a:extLst>
          </p:cNvPr>
          <p:cNvSpPr>
            <a:spLocks noGrp="1"/>
          </p:cNvSpPr>
          <p:nvPr>
            <p:ph type="body" sz="quarter" idx="36"/>
          </p:nvPr>
        </p:nvSpPr>
        <p:spPr/>
        <p:txBody>
          <a:bodyPr/>
          <a:lstStyle/>
          <a:p>
            <a:r>
              <a:rPr lang="en-IE"/>
              <a:t>3</a:t>
            </a:r>
          </a:p>
        </p:txBody>
      </p:sp>
      <p:sp>
        <p:nvSpPr>
          <p:cNvPr id="17" name="Text Placeholder 16">
            <a:extLst>
              <a:ext uri="{FF2B5EF4-FFF2-40B4-BE49-F238E27FC236}">
                <a16:creationId xmlns:a16="http://schemas.microsoft.com/office/drawing/2014/main" id="{C8349912-C124-4B49-3920-FFEF742B50B3}"/>
              </a:ext>
            </a:extLst>
          </p:cNvPr>
          <p:cNvSpPr>
            <a:spLocks noGrp="1"/>
          </p:cNvSpPr>
          <p:nvPr>
            <p:ph type="body" sz="quarter" idx="37"/>
          </p:nvPr>
        </p:nvSpPr>
        <p:spPr/>
        <p:txBody>
          <a:bodyPr/>
          <a:lstStyle/>
          <a:p>
            <a:r>
              <a:rPr lang="en-IE"/>
              <a:t>4</a:t>
            </a:r>
          </a:p>
        </p:txBody>
      </p:sp>
      <p:sp>
        <p:nvSpPr>
          <p:cNvPr id="18" name="Text Placeholder 17">
            <a:extLst>
              <a:ext uri="{FF2B5EF4-FFF2-40B4-BE49-F238E27FC236}">
                <a16:creationId xmlns:a16="http://schemas.microsoft.com/office/drawing/2014/main" id="{A7613435-F395-2E21-6CAB-15C0CE0B8B8D}"/>
              </a:ext>
            </a:extLst>
          </p:cNvPr>
          <p:cNvSpPr>
            <a:spLocks noGrp="1"/>
          </p:cNvSpPr>
          <p:nvPr>
            <p:ph type="body" sz="quarter" idx="38"/>
          </p:nvPr>
        </p:nvSpPr>
        <p:spPr/>
        <p:txBody>
          <a:bodyPr/>
          <a:lstStyle/>
          <a:p>
            <a:r>
              <a:rPr lang="en-IE"/>
              <a:t>5</a:t>
            </a:r>
          </a:p>
        </p:txBody>
      </p:sp>
      <p:sp>
        <p:nvSpPr>
          <p:cNvPr id="19" name="Text Placeholder 8">
            <a:extLst>
              <a:ext uri="{FF2B5EF4-FFF2-40B4-BE49-F238E27FC236}">
                <a16:creationId xmlns:a16="http://schemas.microsoft.com/office/drawing/2014/main" id="{64A573ED-04EF-7465-9ED0-77C265963D4E}"/>
              </a:ext>
            </a:extLst>
          </p:cNvPr>
          <p:cNvSpPr txBox="1">
            <a:spLocks/>
          </p:cNvSpPr>
          <p:nvPr/>
        </p:nvSpPr>
        <p:spPr>
          <a:xfrm>
            <a:off x="2567521" y="2885205"/>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a:t>Incompatible </a:t>
            </a:r>
            <a:br>
              <a:rPr lang="en-US" b="1"/>
            </a:br>
            <a:r>
              <a:rPr lang="en-US" b="1"/>
              <a:t>product usage</a:t>
            </a:r>
            <a:endParaRPr lang="en-GB" b="1"/>
          </a:p>
        </p:txBody>
      </p:sp>
      <p:sp>
        <p:nvSpPr>
          <p:cNvPr id="20" name="Text Placeholder 8">
            <a:extLst>
              <a:ext uri="{FF2B5EF4-FFF2-40B4-BE49-F238E27FC236}">
                <a16:creationId xmlns:a16="http://schemas.microsoft.com/office/drawing/2014/main" id="{3E39DB31-6A9C-7EE8-3B6B-E9FB0E9C98CF}"/>
              </a:ext>
            </a:extLst>
          </p:cNvPr>
          <p:cNvSpPr txBox="1">
            <a:spLocks/>
          </p:cNvSpPr>
          <p:nvPr/>
        </p:nvSpPr>
        <p:spPr>
          <a:xfrm>
            <a:off x="4498037" y="3802448"/>
            <a:ext cx="1719865" cy="4419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b="1"/>
              <a:t>Lacking </a:t>
            </a:r>
            <a:br>
              <a:rPr lang="en-GB" b="1"/>
            </a:br>
            <a:r>
              <a:rPr lang="en-GB" b="1"/>
              <a:t>perceived value</a:t>
            </a:r>
          </a:p>
        </p:txBody>
      </p:sp>
      <p:sp>
        <p:nvSpPr>
          <p:cNvPr id="21" name="Text Placeholder 14">
            <a:extLst>
              <a:ext uri="{FF2B5EF4-FFF2-40B4-BE49-F238E27FC236}">
                <a16:creationId xmlns:a16="http://schemas.microsoft.com/office/drawing/2014/main" id="{91001FAA-639F-097B-2F93-5A7D1D51B7B5}"/>
              </a:ext>
            </a:extLst>
          </p:cNvPr>
          <p:cNvSpPr txBox="1">
            <a:spLocks/>
          </p:cNvSpPr>
          <p:nvPr/>
        </p:nvSpPr>
        <p:spPr>
          <a:xfrm>
            <a:off x="5670304" y="2265058"/>
            <a:ext cx="1740791" cy="31658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Self-image</a:t>
            </a:r>
          </a:p>
        </p:txBody>
      </p:sp>
      <p:sp>
        <p:nvSpPr>
          <p:cNvPr id="23" name="Text Placeholder 10">
            <a:extLst>
              <a:ext uri="{FF2B5EF4-FFF2-40B4-BE49-F238E27FC236}">
                <a16:creationId xmlns:a16="http://schemas.microsoft.com/office/drawing/2014/main" id="{0E9CE48B-C59C-E6CC-18D5-ACD34A1D0D05}"/>
              </a:ext>
            </a:extLst>
          </p:cNvPr>
          <p:cNvSpPr txBox="1">
            <a:spLocks/>
          </p:cNvSpPr>
          <p:nvPr/>
        </p:nvSpPr>
        <p:spPr>
          <a:xfrm>
            <a:off x="6954211" y="3610784"/>
            <a:ext cx="2130961" cy="35638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Enduring cultural values</a:t>
            </a:r>
          </a:p>
          <a:p>
            <a:endParaRPr lang="en-GB"/>
          </a:p>
        </p:txBody>
      </p:sp>
      <p:sp>
        <p:nvSpPr>
          <p:cNvPr id="24" name="Text Placeholder 12">
            <a:extLst>
              <a:ext uri="{FF2B5EF4-FFF2-40B4-BE49-F238E27FC236}">
                <a16:creationId xmlns:a16="http://schemas.microsoft.com/office/drawing/2014/main" id="{F250F71F-C845-11C5-0C04-CB0FECEDA7CF}"/>
              </a:ext>
            </a:extLst>
          </p:cNvPr>
          <p:cNvSpPr txBox="1">
            <a:spLocks/>
          </p:cNvSpPr>
          <p:nvPr/>
        </p:nvSpPr>
        <p:spPr>
          <a:xfrm>
            <a:off x="9174845" y="2611716"/>
            <a:ext cx="2333958" cy="402086"/>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Physical, Economic &amp; </a:t>
            </a:r>
            <a:br>
              <a:rPr lang="en-GB" b="1"/>
            </a:br>
            <a:r>
              <a:rPr lang="en-GB" b="1"/>
              <a:t>Functional Risk</a:t>
            </a:r>
          </a:p>
        </p:txBody>
      </p:sp>
      <p:sp>
        <p:nvSpPr>
          <p:cNvPr id="25" name="Arrow: Curved Right 24">
            <a:extLst>
              <a:ext uri="{FF2B5EF4-FFF2-40B4-BE49-F238E27FC236}">
                <a16:creationId xmlns:a16="http://schemas.microsoft.com/office/drawing/2014/main" id="{0CA8D0DF-517D-21BD-B864-5D618D372A36}"/>
              </a:ext>
            </a:extLst>
          </p:cNvPr>
          <p:cNvSpPr/>
          <p:nvPr/>
        </p:nvSpPr>
        <p:spPr>
          <a:xfrm>
            <a:off x="1725084" y="3649321"/>
            <a:ext cx="412955" cy="748241"/>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 Placeholder 6">
            <a:extLst>
              <a:ext uri="{FF2B5EF4-FFF2-40B4-BE49-F238E27FC236}">
                <a16:creationId xmlns:a16="http://schemas.microsoft.com/office/drawing/2014/main" id="{EA5604E8-E055-AB9F-75B4-07747935A782}"/>
              </a:ext>
            </a:extLst>
          </p:cNvPr>
          <p:cNvSpPr txBox="1">
            <a:spLocks/>
          </p:cNvSpPr>
          <p:nvPr/>
        </p:nvSpPr>
        <p:spPr>
          <a:xfrm>
            <a:off x="4279889" y="5463900"/>
            <a:ext cx="2994596" cy="1083643"/>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a:t>Place </a:t>
            </a:r>
            <a:r>
              <a:rPr lang="en-US" sz="1400" b="1" err="1"/>
              <a:t>emphasise</a:t>
            </a:r>
            <a:r>
              <a:rPr lang="en-US" sz="1400" b="1"/>
              <a:t> on </a:t>
            </a:r>
            <a:r>
              <a:rPr lang="en-US" sz="1400" b="1">
                <a:solidFill>
                  <a:srgbClr val="28AF95"/>
                </a:solidFill>
              </a:rPr>
              <a:t>value and user experiences</a:t>
            </a:r>
            <a:r>
              <a:rPr lang="en-US" sz="1400" b="1"/>
              <a:t>, not style and possession</a:t>
            </a:r>
          </a:p>
          <a:p>
            <a:pPr marL="285750" indent="-285750" algn="l">
              <a:buFont typeface="Arial" panose="020B0604020202020204" pitchFamily="34" charset="0"/>
              <a:buChar char="•"/>
            </a:pPr>
            <a:r>
              <a:rPr lang="en-US" sz="1400" b="1" i="0">
                <a:effectLst/>
                <a:latin typeface="Calibri "/>
              </a:rPr>
              <a:t>Marketing through </a:t>
            </a:r>
            <a:r>
              <a:rPr lang="en-US" sz="1400" b="1" i="0">
                <a:solidFill>
                  <a:srgbClr val="28AF95"/>
                </a:solidFill>
                <a:effectLst/>
                <a:latin typeface="Calibri "/>
              </a:rPr>
              <a:t>peers, relatives, or children</a:t>
            </a:r>
            <a:endParaRPr lang="en-GB" sz="1400" b="1">
              <a:solidFill>
                <a:srgbClr val="28AF95"/>
              </a:solidFill>
            </a:endParaRPr>
          </a:p>
        </p:txBody>
      </p:sp>
      <p:sp>
        <p:nvSpPr>
          <p:cNvPr id="27" name="Arrow: Curved Right 26">
            <a:extLst>
              <a:ext uri="{FF2B5EF4-FFF2-40B4-BE49-F238E27FC236}">
                <a16:creationId xmlns:a16="http://schemas.microsoft.com/office/drawing/2014/main" id="{2867839C-E143-43C1-0C3F-F468AC3D1765}"/>
              </a:ext>
            </a:extLst>
          </p:cNvPr>
          <p:cNvSpPr/>
          <p:nvPr/>
        </p:nvSpPr>
        <p:spPr>
          <a:xfrm flipH="1">
            <a:off x="6689718" y="4839037"/>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urved Right 27">
            <a:extLst>
              <a:ext uri="{FF2B5EF4-FFF2-40B4-BE49-F238E27FC236}">
                <a16:creationId xmlns:a16="http://schemas.microsoft.com/office/drawing/2014/main" id="{509EB3B4-D946-62AD-9077-0CDDEE04C6C8}"/>
              </a:ext>
            </a:extLst>
          </p:cNvPr>
          <p:cNvSpPr/>
          <p:nvPr/>
        </p:nvSpPr>
        <p:spPr>
          <a:xfrm rot="4202792" flipV="1">
            <a:off x="6377127" y="696850"/>
            <a:ext cx="389941" cy="924551"/>
          </a:xfrm>
          <a:prstGeom prst="curvedRightArrow">
            <a:avLst>
              <a:gd name="adj1" fmla="val 25000"/>
              <a:gd name="adj2" fmla="val 52282"/>
              <a:gd name="adj3" fmla="val 499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6">
            <a:extLst>
              <a:ext uri="{FF2B5EF4-FFF2-40B4-BE49-F238E27FC236}">
                <a16:creationId xmlns:a16="http://schemas.microsoft.com/office/drawing/2014/main" id="{CCF4E912-20F3-5460-C2FF-BD3FEC1C8174}"/>
              </a:ext>
            </a:extLst>
          </p:cNvPr>
          <p:cNvSpPr txBox="1">
            <a:spLocks/>
          </p:cNvSpPr>
          <p:nvPr/>
        </p:nvSpPr>
        <p:spPr>
          <a:xfrm>
            <a:off x="6881437" y="1016874"/>
            <a:ext cx="1815120" cy="80050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a:t>Place </a:t>
            </a:r>
            <a:r>
              <a:rPr lang="en-US" sz="1400" b="1" err="1"/>
              <a:t>emphasise</a:t>
            </a:r>
            <a:r>
              <a:rPr lang="en-US" sz="1400" b="1"/>
              <a:t> on </a:t>
            </a:r>
            <a:r>
              <a:rPr lang="en-US" sz="1400" b="1">
                <a:solidFill>
                  <a:srgbClr val="28AF95"/>
                </a:solidFill>
              </a:rPr>
              <a:t>values and user experiences</a:t>
            </a:r>
            <a:r>
              <a:rPr lang="en-US" sz="1400" b="1"/>
              <a:t>,</a:t>
            </a:r>
            <a:r>
              <a:rPr lang="en-GB" sz="1400" b="1"/>
              <a:t> not problems</a:t>
            </a:r>
            <a:endParaRPr lang="en-US" sz="1400" b="1"/>
          </a:p>
        </p:txBody>
      </p:sp>
      <p:sp>
        <p:nvSpPr>
          <p:cNvPr id="30" name="Text Placeholder 6">
            <a:extLst>
              <a:ext uri="{FF2B5EF4-FFF2-40B4-BE49-F238E27FC236}">
                <a16:creationId xmlns:a16="http://schemas.microsoft.com/office/drawing/2014/main" id="{FD745578-B7AF-7110-DC3B-EFE82778024B}"/>
              </a:ext>
            </a:extLst>
          </p:cNvPr>
          <p:cNvSpPr txBox="1">
            <a:spLocks/>
          </p:cNvSpPr>
          <p:nvPr/>
        </p:nvSpPr>
        <p:spPr>
          <a:xfrm>
            <a:off x="7411095" y="5180586"/>
            <a:ext cx="2228344" cy="919998"/>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400" b="1">
                <a:solidFill>
                  <a:srgbClr val="28AF95"/>
                </a:solidFill>
              </a:rPr>
              <a:t>Align product/service image </a:t>
            </a:r>
            <a:r>
              <a:rPr lang="en-US" sz="1400" b="1"/>
              <a:t>with these values</a:t>
            </a:r>
            <a:endParaRPr lang="en-GB" sz="1400" b="1"/>
          </a:p>
        </p:txBody>
      </p:sp>
      <p:sp>
        <p:nvSpPr>
          <p:cNvPr id="32" name="Arrow: Curved Right 31">
            <a:extLst>
              <a:ext uri="{FF2B5EF4-FFF2-40B4-BE49-F238E27FC236}">
                <a16:creationId xmlns:a16="http://schemas.microsoft.com/office/drawing/2014/main" id="{F3DC157B-0883-7BC1-0D39-FF1668E1875F}"/>
              </a:ext>
            </a:extLst>
          </p:cNvPr>
          <p:cNvSpPr/>
          <p:nvPr/>
        </p:nvSpPr>
        <p:spPr>
          <a:xfrm flipH="1">
            <a:off x="9089189" y="4352862"/>
            <a:ext cx="383439" cy="734798"/>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 Placeholder 6">
            <a:extLst>
              <a:ext uri="{FF2B5EF4-FFF2-40B4-BE49-F238E27FC236}">
                <a16:creationId xmlns:a16="http://schemas.microsoft.com/office/drawing/2014/main" id="{D99BED82-A24E-75F0-B669-C6767DD5269A}"/>
              </a:ext>
            </a:extLst>
          </p:cNvPr>
          <p:cNvSpPr txBox="1">
            <a:spLocks/>
          </p:cNvSpPr>
          <p:nvPr/>
        </p:nvSpPr>
        <p:spPr>
          <a:xfrm>
            <a:off x="9974909" y="4280011"/>
            <a:ext cx="2556359" cy="1462254"/>
          </a:xfrm>
          <a:prstGeom prst="rect">
            <a:avLst/>
          </a:prstGeom>
        </p:spPr>
        <p:txBody>
          <a:bodyPr vert="horz" lIns="91440" tIns="45720" rIns="91440" bIns="45720" rtlCol="0">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a:spcBef>
                <a:spcPts val="600"/>
              </a:spcBef>
              <a:buFont typeface="Arial" panose="020B0604020202020204" pitchFamily="34" charset="0"/>
              <a:buChar char="•"/>
            </a:pPr>
            <a:r>
              <a:rPr lang="en-US" sz="1400" b="1"/>
              <a:t>Provide product/service </a:t>
            </a:r>
            <a:r>
              <a:rPr lang="en-US" sz="1400" b="1">
                <a:solidFill>
                  <a:srgbClr val="28AF95"/>
                </a:solidFill>
              </a:rPr>
              <a:t>comparisons</a:t>
            </a:r>
          </a:p>
          <a:p>
            <a:pPr marL="171450" indent="-171450" algn="l">
              <a:spcBef>
                <a:spcPts val="600"/>
              </a:spcBef>
              <a:buFont typeface="Arial" panose="020B0604020202020204" pitchFamily="34" charset="0"/>
              <a:buChar char="•"/>
            </a:pPr>
            <a:r>
              <a:rPr lang="en-US" sz="1400" b="1"/>
              <a:t>Emphasise on </a:t>
            </a:r>
            <a:r>
              <a:rPr lang="en-US" sz="1400" b="1">
                <a:solidFill>
                  <a:srgbClr val="28AF95"/>
                </a:solidFill>
              </a:rPr>
              <a:t>relationship building and welcome browsing</a:t>
            </a:r>
          </a:p>
          <a:p>
            <a:pPr marL="171450" indent="-171450" algn="l">
              <a:spcBef>
                <a:spcPts val="600"/>
              </a:spcBef>
              <a:buFont typeface="Arial" panose="020B0604020202020204" pitchFamily="34" charset="0"/>
              <a:buChar char="•"/>
            </a:pPr>
            <a:r>
              <a:rPr lang="en-US" sz="1400" b="1"/>
              <a:t>Offer </a:t>
            </a:r>
            <a:r>
              <a:rPr lang="en-US" sz="1400" b="1">
                <a:solidFill>
                  <a:srgbClr val="28AF95"/>
                </a:solidFill>
              </a:rPr>
              <a:t>free trials</a:t>
            </a:r>
          </a:p>
          <a:p>
            <a:pPr marL="171450" indent="-171450" algn="l">
              <a:spcBef>
                <a:spcPts val="600"/>
              </a:spcBef>
              <a:buFont typeface="Arial" panose="020B0604020202020204" pitchFamily="34" charset="0"/>
              <a:buChar char="•"/>
            </a:pPr>
            <a:r>
              <a:rPr lang="en-US" sz="1400" b="1"/>
              <a:t>Emphasise the products/services as an opportunity that </a:t>
            </a:r>
            <a:r>
              <a:rPr lang="en-US" sz="1400" b="1">
                <a:solidFill>
                  <a:srgbClr val="28AF95"/>
                </a:solidFill>
              </a:rPr>
              <a:t>meets unfulfilled needs</a:t>
            </a:r>
          </a:p>
        </p:txBody>
      </p:sp>
      <p:sp>
        <p:nvSpPr>
          <p:cNvPr id="34" name="Arrow: Curved Right 33">
            <a:extLst>
              <a:ext uri="{FF2B5EF4-FFF2-40B4-BE49-F238E27FC236}">
                <a16:creationId xmlns:a16="http://schemas.microsoft.com/office/drawing/2014/main" id="{2A6E85C6-CCC8-DD15-3264-1B11E65A6EF0}"/>
              </a:ext>
            </a:extLst>
          </p:cNvPr>
          <p:cNvSpPr/>
          <p:nvPr/>
        </p:nvSpPr>
        <p:spPr>
          <a:xfrm flipH="1">
            <a:off x="11445607" y="3362396"/>
            <a:ext cx="383439" cy="990466"/>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292926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801702-8EA6-3ABF-494E-5058E51AB38D}"/>
              </a:ext>
            </a:extLst>
          </p:cNvPr>
          <p:cNvSpPr>
            <a:spLocks noGrp="1"/>
          </p:cNvSpPr>
          <p:nvPr>
            <p:ph type="body" sz="quarter" idx="16"/>
          </p:nvPr>
        </p:nvSpPr>
        <p:spPr>
          <a:xfrm>
            <a:off x="235789" y="1599621"/>
            <a:ext cx="3610082" cy="3498873"/>
          </a:xfrm>
        </p:spPr>
        <p:txBody>
          <a:bodyPr>
            <a:normAutofit fontScale="92500"/>
          </a:bodyPr>
          <a:lstStyle/>
          <a:p>
            <a:pPr algn="ctr">
              <a:lnSpc>
                <a:spcPct val="110000"/>
              </a:lnSpc>
            </a:pPr>
            <a:r>
              <a:rPr lang="en-GB"/>
              <a:t>Some ideas for addressing </a:t>
            </a:r>
            <a:r>
              <a:rPr lang="en-GB" b="1"/>
              <a:t>Seniors’ Unique Needs </a:t>
            </a:r>
            <a:r>
              <a:rPr lang="en-GB"/>
              <a:t>in Product and Service Innovation in the Food Industry</a:t>
            </a:r>
          </a:p>
        </p:txBody>
      </p:sp>
      <p:sp>
        <p:nvSpPr>
          <p:cNvPr id="4" name="Text Placeholder 3">
            <a:extLst>
              <a:ext uri="{FF2B5EF4-FFF2-40B4-BE49-F238E27FC236}">
                <a16:creationId xmlns:a16="http://schemas.microsoft.com/office/drawing/2014/main" id="{FD840540-2C8B-45E2-CC7A-F660C99A18FE}"/>
              </a:ext>
            </a:extLst>
          </p:cNvPr>
          <p:cNvSpPr>
            <a:spLocks noGrp="1"/>
          </p:cNvSpPr>
          <p:nvPr>
            <p:ph type="body" sz="quarter" idx="19"/>
          </p:nvPr>
        </p:nvSpPr>
        <p:spPr>
          <a:xfrm>
            <a:off x="4369722" y="2953252"/>
            <a:ext cx="4482663" cy="651123"/>
          </a:xfrm>
          <a:ln>
            <a:solidFill>
              <a:srgbClr val="1188A3"/>
            </a:solidFill>
          </a:ln>
        </p:spPr>
        <p:txBody>
          <a:bodyPr>
            <a:noAutofit/>
          </a:bodyPr>
          <a:lstStyle/>
          <a:p>
            <a:pPr marL="0" indent="0" algn="l"/>
            <a:r>
              <a:rPr lang="en-GB" sz="1600"/>
              <a:t>Design elderly-oriented solutions that highlight self-sufficiency, autonomy and comfort</a:t>
            </a:r>
          </a:p>
        </p:txBody>
      </p:sp>
      <p:sp>
        <p:nvSpPr>
          <p:cNvPr id="5" name="Text Placeholder 4">
            <a:extLst>
              <a:ext uri="{FF2B5EF4-FFF2-40B4-BE49-F238E27FC236}">
                <a16:creationId xmlns:a16="http://schemas.microsoft.com/office/drawing/2014/main" id="{C5A519AA-98B0-82CB-63C8-FDB48BB135AA}"/>
              </a:ext>
            </a:extLst>
          </p:cNvPr>
          <p:cNvSpPr>
            <a:spLocks noGrp="1"/>
          </p:cNvSpPr>
          <p:nvPr>
            <p:ph type="body" sz="quarter" idx="20"/>
          </p:nvPr>
        </p:nvSpPr>
        <p:spPr>
          <a:xfrm>
            <a:off x="4096871" y="2690437"/>
            <a:ext cx="5405717" cy="442320"/>
          </a:xfrm>
        </p:spPr>
        <p:txBody>
          <a:bodyPr>
            <a:noAutofit/>
          </a:bodyPr>
          <a:lstStyle/>
          <a:p>
            <a:pPr algn="l"/>
            <a:r>
              <a:rPr lang="en-GB" sz="1600"/>
              <a:t>3. Be </a:t>
            </a:r>
            <a:r>
              <a:rPr lang="en-GB" sz="1600">
                <a:solidFill>
                  <a:srgbClr val="1188A3"/>
                </a:solidFill>
              </a:rPr>
              <a:t>elderly-friendly</a:t>
            </a:r>
            <a:r>
              <a:rPr lang="en-GB" sz="1600"/>
              <a:t> and emphasise on </a:t>
            </a:r>
            <a:r>
              <a:rPr lang="en-GB" sz="1600">
                <a:solidFill>
                  <a:srgbClr val="1188A3"/>
                </a:solidFill>
              </a:rPr>
              <a:t>customer experience</a:t>
            </a:r>
          </a:p>
        </p:txBody>
      </p:sp>
      <p:sp>
        <p:nvSpPr>
          <p:cNvPr id="6" name="Text Placeholder 5">
            <a:extLst>
              <a:ext uri="{FF2B5EF4-FFF2-40B4-BE49-F238E27FC236}">
                <a16:creationId xmlns:a16="http://schemas.microsoft.com/office/drawing/2014/main" id="{D28E75B3-1BC4-A1B8-ED50-6FC55A7AD328}"/>
              </a:ext>
            </a:extLst>
          </p:cNvPr>
          <p:cNvSpPr>
            <a:spLocks noGrp="1"/>
          </p:cNvSpPr>
          <p:nvPr>
            <p:ph type="body" sz="quarter" idx="21"/>
          </p:nvPr>
        </p:nvSpPr>
        <p:spPr>
          <a:xfrm>
            <a:off x="5303138" y="527711"/>
            <a:ext cx="4509247" cy="740771"/>
          </a:xfrm>
          <a:ln>
            <a:solidFill>
              <a:srgbClr val="1188A3"/>
            </a:solidFill>
          </a:ln>
        </p:spPr>
        <p:txBody>
          <a:bodyPr>
            <a:noAutofit/>
          </a:bodyPr>
          <a:lstStyle/>
          <a:p>
            <a:pPr marL="0" indent="0" algn="l"/>
            <a:r>
              <a:rPr lang="en-US" sz="1600"/>
              <a:t>D</a:t>
            </a:r>
            <a:r>
              <a:rPr lang="en-US" sz="1600" b="0" i="0" u="none" strike="noStrike" baseline="0"/>
              <a:t>elve into seniors’ changes in social roles and their needs with age (e.g., as grandparents, as workforce and single household)  </a:t>
            </a:r>
          </a:p>
          <a:p>
            <a:pPr marL="0" indent="0" algn="l"/>
            <a:endParaRPr lang="en-US" sz="1600" b="0" i="0" u="none" strike="noStrike" baseline="0"/>
          </a:p>
          <a:p>
            <a:pPr marL="0" indent="0" algn="l"/>
            <a:endParaRPr lang="en-GB" sz="1600"/>
          </a:p>
        </p:txBody>
      </p:sp>
      <p:sp>
        <p:nvSpPr>
          <p:cNvPr id="7" name="Text Placeholder 6">
            <a:extLst>
              <a:ext uri="{FF2B5EF4-FFF2-40B4-BE49-F238E27FC236}">
                <a16:creationId xmlns:a16="http://schemas.microsoft.com/office/drawing/2014/main" id="{F09A8DA0-C5F8-435F-3462-442D062009C6}"/>
              </a:ext>
            </a:extLst>
          </p:cNvPr>
          <p:cNvSpPr>
            <a:spLocks noGrp="1"/>
          </p:cNvSpPr>
          <p:nvPr>
            <p:ph type="body" sz="quarter" idx="22"/>
          </p:nvPr>
        </p:nvSpPr>
        <p:spPr>
          <a:xfrm>
            <a:off x="5303138" y="157516"/>
            <a:ext cx="4968385" cy="362713"/>
          </a:xfrm>
        </p:spPr>
        <p:txBody>
          <a:bodyPr>
            <a:noAutofit/>
          </a:bodyPr>
          <a:lstStyle/>
          <a:p>
            <a:pPr algn="l"/>
            <a:r>
              <a:rPr lang="en-GB" sz="1600"/>
              <a:t>1. </a:t>
            </a:r>
            <a:r>
              <a:rPr lang="en-GB" sz="1600">
                <a:solidFill>
                  <a:srgbClr val="1188A3"/>
                </a:solidFill>
              </a:rPr>
              <a:t>New business directions </a:t>
            </a:r>
            <a:r>
              <a:rPr lang="en-GB" sz="1600"/>
              <a:t>for changing social roles</a:t>
            </a:r>
          </a:p>
        </p:txBody>
      </p:sp>
      <p:sp>
        <p:nvSpPr>
          <p:cNvPr id="8" name="Text Placeholder 7">
            <a:extLst>
              <a:ext uri="{FF2B5EF4-FFF2-40B4-BE49-F238E27FC236}">
                <a16:creationId xmlns:a16="http://schemas.microsoft.com/office/drawing/2014/main" id="{55C8E112-B6DB-DCE0-144C-3BA40F71DAF0}"/>
              </a:ext>
            </a:extLst>
          </p:cNvPr>
          <p:cNvSpPr>
            <a:spLocks noGrp="1"/>
          </p:cNvSpPr>
          <p:nvPr>
            <p:ph type="body" sz="quarter" idx="23"/>
          </p:nvPr>
        </p:nvSpPr>
        <p:spPr>
          <a:xfrm>
            <a:off x="5303138" y="5352772"/>
            <a:ext cx="4673994" cy="651123"/>
          </a:xfrm>
          <a:ln>
            <a:solidFill>
              <a:srgbClr val="1188A3"/>
            </a:solidFill>
          </a:ln>
        </p:spPr>
        <p:txBody>
          <a:bodyPr>
            <a:noAutofit/>
          </a:bodyPr>
          <a:lstStyle/>
          <a:p>
            <a:pPr marL="0" indent="0" algn="l"/>
            <a:r>
              <a:rPr lang="en-GB" sz="1600"/>
              <a:t>Reinforce active ageing image rather than chronological ageing</a:t>
            </a:r>
          </a:p>
        </p:txBody>
      </p:sp>
      <p:sp>
        <p:nvSpPr>
          <p:cNvPr id="9" name="Text Placeholder 8">
            <a:extLst>
              <a:ext uri="{FF2B5EF4-FFF2-40B4-BE49-F238E27FC236}">
                <a16:creationId xmlns:a16="http://schemas.microsoft.com/office/drawing/2014/main" id="{13BA90E1-995C-738D-8ECA-843108E211BC}"/>
              </a:ext>
            </a:extLst>
          </p:cNvPr>
          <p:cNvSpPr>
            <a:spLocks noGrp="1"/>
          </p:cNvSpPr>
          <p:nvPr>
            <p:ph type="body" sz="quarter" idx="24"/>
          </p:nvPr>
        </p:nvSpPr>
        <p:spPr>
          <a:xfrm>
            <a:off x="5303138" y="5019209"/>
            <a:ext cx="5022070" cy="267162"/>
          </a:xfrm>
        </p:spPr>
        <p:txBody>
          <a:bodyPr>
            <a:noAutofit/>
          </a:bodyPr>
          <a:lstStyle/>
          <a:p>
            <a:pPr algn="l"/>
            <a:r>
              <a:rPr lang="en-GB" sz="1600"/>
              <a:t>5. Focus on </a:t>
            </a:r>
            <a:r>
              <a:rPr lang="en-GB" sz="1600">
                <a:solidFill>
                  <a:srgbClr val="1188A3"/>
                </a:solidFill>
              </a:rPr>
              <a:t>quality,</a:t>
            </a:r>
            <a:r>
              <a:rPr lang="en-GB" sz="1600"/>
              <a:t> </a:t>
            </a:r>
            <a:r>
              <a:rPr lang="en-GB" sz="1600">
                <a:solidFill>
                  <a:srgbClr val="1188A3"/>
                </a:solidFill>
              </a:rPr>
              <a:t>spirituality</a:t>
            </a:r>
            <a:r>
              <a:rPr lang="en-GB" sz="1600"/>
              <a:t> and </a:t>
            </a:r>
            <a:r>
              <a:rPr lang="en-GB" sz="1600">
                <a:solidFill>
                  <a:srgbClr val="1188A3"/>
                </a:solidFill>
              </a:rPr>
              <a:t>positive self-image</a:t>
            </a:r>
          </a:p>
        </p:txBody>
      </p:sp>
      <p:sp>
        <p:nvSpPr>
          <p:cNvPr id="10" name="Text Placeholder 9">
            <a:extLst>
              <a:ext uri="{FF2B5EF4-FFF2-40B4-BE49-F238E27FC236}">
                <a16:creationId xmlns:a16="http://schemas.microsoft.com/office/drawing/2014/main" id="{D9DE7143-C51E-4CCA-31E9-4082BF5B2E8A}"/>
              </a:ext>
            </a:extLst>
          </p:cNvPr>
          <p:cNvSpPr>
            <a:spLocks noGrp="1"/>
          </p:cNvSpPr>
          <p:nvPr>
            <p:ph type="body" sz="quarter" idx="25"/>
          </p:nvPr>
        </p:nvSpPr>
        <p:spPr>
          <a:xfrm>
            <a:off x="4691601" y="4107167"/>
            <a:ext cx="4476366" cy="651123"/>
          </a:xfrm>
          <a:ln>
            <a:solidFill>
              <a:srgbClr val="1188A3"/>
            </a:solidFill>
          </a:ln>
        </p:spPr>
        <p:txBody>
          <a:bodyPr>
            <a:noAutofit/>
          </a:bodyPr>
          <a:lstStyle/>
          <a:p>
            <a:pPr marL="0" indent="0" algn="l"/>
            <a:r>
              <a:rPr lang="en-GB" sz="1600"/>
              <a:t>Exploiting such desires to encourage positive initiatives from older customers</a:t>
            </a:r>
          </a:p>
        </p:txBody>
      </p:sp>
      <p:sp>
        <p:nvSpPr>
          <p:cNvPr id="11" name="Text Placeholder 10">
            <a:extLst>
              <a:ext uri="{FF2B5EF4-FFF2-40B4-BE49-F238E27FC236}">
                <a16:creationId xmlns:a16="http://schemas.microsoft.com/office/drawing/2014/main" id="{74473B03-BE99-C778-2175-1F624C1BA22C}"/>
              </a:ext>
            </a:extLst>
          </p:cNvPr>
          <p:cNvSpPr>
            <a:spLocks noGrp="1"/>
          </p:cNvSpPr>
          <p:nvPr>
            <p:ph type="body" sz="quarter" idx="26"/>
          </p:nvPr>
        </p:nvSpPr>
        <p:spPr>
          <a:xfrm>
            <a:off x="4463970" y="3785447"/>
            <a:ext cx="4355067" cy="267162"/>
          </a:xfrm>
        </p:spPr>
        <p:txBody>
          <a:bodyPr>
            <a:noAutofit/>
          </a:bodyPr>
          <a:lstStyle/>
          <a:p>
            <a:pPr algn="l"/>
            <a:r>
              <a:rPr lang="en-GB" sz="1600"/>
              <a:t>4. Focus on </a:t>
            </a:r>
            <a:r>
              <a:rPr lang="en-GB" sz="1600">
                <a:solidFill>
                  <a:srgbClr val="1188A3"/>
                </a:solidFill>
              </a:rPr>
              <a:t>fun, self-efficacy and social </a:t>
            </a:r>
            <a:r>
              <a:rPr lang="en-GB" sz="1600"/>
              <a:t>elements</a:t>
            </a:r>
          </a:p>
        </p:txBody>
      </p:sp>
      <p:sp>
        <p:nvSpPr>
          <p:cNvPr id="12" name="Text Placeholder 11">
            <a:extLst>
              <a:ext uri="{FF2B5EF4-FFF2-40B4-BE49-F238E27FC236}">
                <a16:creationId xmlns:a16="http://schemas.microsoft.com/office/drawing/2014/main" id="{13C4E0C0-3B74-912B-A7DC-D0F5F1E883F3}"/>
              </a:ext>
            </a:extLst>
          </p:cNvPr>
          <p:cNvSpPr>
            <a:spLocks noGrp="1"/>
          </p:cNvSpPr>
          <p:nvPr>
            <p:ph type="body" sz="quarter" idx="27"/>
          </p:nvPr>
        </p:nvSpPr>
        <p:spPr>
          <a:xfrm>
            <a:off x="4691601" y="1746441"/>
            <a:ext cx="4778884" cy="780117"/>
          </a:xfrm>
          <a:ln>
            <a:solidFill>
              <a:srgbClr val="1188A3"/>
            </a:solidFill>
          </a:ln>
        </p:spPr>
        <p:txBody>
          <a:bodyPr>
            <a:noAutofit/>
          </a:bodyPr>
          <a:lstStyle/>
          <a:p>
            <a:pPr marL="0" indent="0" algn="l"/>
            <a:r>
              <a:rPr lang="en-US" sz="1600"/>
              <a:t>Carefully address the most common stereotypes about older women, the gender gap, and aged people; place emphasise on self-care products and services </a:t>
            </a:r>
            <a:endParaRPr lang="en-GB" sz="1600"/>
          </a:p>
        </p:txBody>
      </p:sp>
      <p:sp>
        <p:nvSpPr>
          <p:cNvPr id="13" name="Text Placeholder 12">
            <a:extLst>
              <a:ext uri="{FF2B5EF4-FFF2-40B4-BE49-F238E27FC236}">
                <a16:creationId xmlns:a16="http://schemas.microsoft.com/office/drawing/2014/main" id="{BA4BAE13-6B17-D687-23FC-4395A51FD676}"/>
              </a:ext>
            </a:extLst>
          </p:cNvPr>
          <p:cNvSpPr>
            <a:spLocks noGrp="1"/>
          </p:cNvSpPr>
          <p:nvPr>
            <p:ph type="body" sz="quarter" idx="28"/>
          </p:nvPr>
        </p:nvSpPr>
        <p:spPr>
          <a:xfrm>
            <a:off x="4463970" y="1449554"/>
            <a:ext cx="4388416" cy="442320"/>
          </a:xfrm>
        </p:spPr>
        <p:txBody>
          <a:bodyPr>
            <a:normAutofit/>
          </a:bodyPr>
          <a:lstStyle/>
          <a:p>
            <a:pPr algn="l"/>
            <a:r>
              <a:rPr lang="en-GB" sz="1600"/>
              <a:t>2. Focus on </a:t>
            </a:r>
            <a:r>
              <a:rPr lang="en-GB" sz="1600">
                <a:solidFill>
                  <a:srgbClr val="1188A3"/>
                </a:solidFill>
              </a:rPr>
              <a:t>new gender roles </a:t>
            </a:r>
            <a:r>
              <a:rPr lang="en-GB" sz="1600"/>
              <a:t>and </a:t>
            </a:r>
            <a:r>
              <a:rPr lang="en-GB" sz="1600">
                <a:solidFill>
                  <a:srgbClr val="1188A3"/>
                </a:solidFill>
              </a:rPr>
              <a:t>self-care</a:t>
            </a:r>
          </a:p>
        </p:txBody>
      </p:sp>
      <p:sp>
        <p:nvSpPr>
          <p:cNvPr id="14" name="TextBox 13">
            <a:extLst>
              <a:ext uri="{FF2B5EF4-FFF2-40B4-BE49-F238E27FC236}">
                <a16:creationId xmlns:a16="http://schemas.microsoft.com/office/drawing/2014/main" id="{77A135FE-909E-8616-EE54-D677CAAB7B3B}"/>
              </a:ext>
            </a:extLst>
          </p:cNvPr>
          <p:cNvSpPr txBox="1"/>
          <p:nvPr/>
        </p:nvSpPr>
        <p:spPr>
          <a:xfrm>
            <a:off x="9094694" y="6531976"/>
            <a:ext cx="6194612" cy="307777"/>
          </a:xfrm>
          <a:prstGeom prst="rect">
            <a:avLst/>
          </a:prstGeom>
          <a:noFill/>
        </p:spPr>
        <p:txBody>
          <a:bodyPr wrap="square">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Guido, </a:t>
            </a:r>
            <a:r>
              <a:rPr lang="en-GB" sz="1400" err="1">
                <a:solidFill>
                  <a:srgbClr val="1188A3"/>
                </a:solidFill>
                <a:hlinkClick r:id="rId2">
                  <a:extLst>
                    <a:ext uri="{A12FA001-AC4F-418D-AE19-62706E023703}">
                      <ahyp:hlinkClr xmlns:ahyp="http://schemas.microsoft.com/office/drawing/2018/hyperlinkcolor" val="tx"/>
                    </a:ext>
                  </a:extLst>
                </a:hlinkClick>
              </a:rPr>
              <a:t>Ugolini</a:t>
            </a:r>
            <a:r>
              <a:rPr lang="en-GB" sz="1400">
                <a:solidFill>
                  <a:srgbClr val="1188A3"/>
                </a:solidFill>
                <a:hlinkClick r:id="rId2">
                  <a:extLst>
                    <a:ext uri="{A12FA001-AC4F-418D-AE19-62706E023703}">
                      <ahyp:hlinkClr xmlns:ahyp="http://schemas.microsoft.com/office/drawing/2018/hyperlinkcolor" val="tx"/>
                    </a:ext>
                  </a:extLst>
                </a:hlinkClick>
              </a:rPr>
              <a:t> &amp; </a:t>
            </a:r>
            <a:r>
              <a:rPr lang="en-GB" sz="1400" err="1">
                <a:solidFill>
                  <a:srgbClr val="1188A3"/>
                </a:solidFill>
                <a:hlinkClick r:id="rId2">
                  <a:extLst>
                    <a:ext uri="{A12FA001-AC4F-418D-AE19-62706E023703}">
                      <ahyp:hlinkClr xmlns:ahyp="http://schemas.microsoft.com/office/drawing/2018/hyperlinkcolor" val="tx"/>
                    </a:ext>
                  </a:extLst>
                </a:hlinkClick>
              </a:rPr>
              <a:t>Sestino</a:t>
            </a:r>
            <a:r>
              <a:rPr lang="en-GB" sz="1400">
                <a:solidFill>
                  <a:srgbClr val="1188A3"/>
                </a:solidFill>
                <a:hlinkClick r:id="rId2">
                  <a:extLst>
                    <a:ext uri="{A12FA001-AC4F-418D-AE19-62706E023703}">
                      <ahyp:hlinkClr xmlns:ahyp="http://schemas.microsoft.com/office/drawing/2018/hyperlinkcolor" val="tx"/>
                    </a:ext>
                  </a:extLst>
                </a:hlinkClick>
              </a:rPr>
              <a:t> (2022)</a:t>
            </a:r>
            <a:endParaRPr lang="en-GB" sz="1400">
              <a:solidFill>
                <a:srgbClr val="1188A3"/>
              </a:solidFill>
            </a:endParaRPr>
          </a:p>
        </p:txBody>
      </p:sp>
      <p:pic>
        <p:nvPicPr>
          <p:cNvPr id="15" name="Picture 14" descr="Icon&#10;&#10;Description automatically generated with medium confidence">
            <a:extLst>
              <a:ext uri="{FF2B5EF4-FFF2-40B4-BE49-F238E27FC236}">
                <a16:creationId xmlns:a16="http://schemas.microsoft.com/office/drawing/2014/main" id="{0D5B2BA6-08D7-803C-03FB-FF14824443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0676" y="2355703"/>
            <a:ext cx="1135535" cy="1554108"/>
          </a:xfrm>
          <a:prstGeom prst="rect">
            <a:avLst/>
          </a:prstGeom>
        </p:spPr>
      </p:pic>
    </p:spTree>
    <p:extLst>
      <p:ext uri="{BB962C8B-B14F-4D97-AF65-F5344CB8AC3E}">
        <p14:creationId xmlns:p14="http://schemas.microsoft.com/office/powerpoint/2010/main" val="294688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BF656C-DE29-C660-5857-A34A64EBD3AE}"/>
              </a:ext>
            </a:extLst>
          </p:cNvPr>
          <p:cNvSpPr>
            <a:spLocks noGrp="1"/>
          </p:cNvSpPr>
          <p:nvPr>
            <p:ph type="body" sz="quarter" idx="18"/>
          </p:nvPr>
        </p:nvSpPr>
        <p:spPr/>
        <p:txBody>
          <a:bodyPr>
            <a:normAutofit lnSpcReduction="10000"/>
          </a:bodyPr>
          <a:lstStyle/>
          <a:p>
            <a:pPr marL="342900" indent="-342900">
              <a:buFont typeface="Arial" panose="020B0604020202020204" pitchFamily="34" charset="0"/>
              <a:buChar char="•"/>
            </a:pPr>
            <a:r>
              <a:rPr lang="en-IE"/>
              <a:t>Using a strategic Business Model is imperative to success in this Market Segment</a:t>
            </a:r>
          </a:p>
          <a:p>
            <a:pPr marL="342900" indent="-342900">
              <a:buFont typeface="Arial" panose="020B0604020202020204" pitchFamily="34" charset="0"/>
              <a:buChar char="•"/>
            </a:pPr>
            <a:r>
              <a:rPr lang="en-IE"/>
              <a:t>The 9 sections of a Business Model Canvas will answer most of your questions</a:t>
            </a:r>
          </a:p>
          <a:p>
            <a:pPr marL="342900" indent="-342900">
              <a:buFont typeface="Arial" panose="020B0604020202020204" pitchFamily="34" charset="0"/>
              <a:buChar char="•"/>
            </a:pPr>
            <a:r>
              <a:rPr lang="en-GB"/>
              <a:t>Some relevant business models are: </a:t>
            </a:r>
          </a:p>
          <a:p>
            <a:pPr marL="914400" lvl="1" indent="-457200">
              <a:buFont typeface="+mj-lt"/>
              <a:buAutoNum type="arabicPeriod"/>
            </a:pPr>
            <a:r>
              <a:rPr lang="en-GB" b="1" spc="0">
                <a:solidFill>
                  <a:srgbClr val="000000"/>
                </a:solidFill>
                <a:latin typeface="+mn-lt"/>
              </a:rPr>
              <a:t>Experience selling</a:t>
            </a:r>
          </a:p>
          <a:p>
            <a:pPr marL="914400" lvl="1" indent="-457200">
              <a:buFont typeface="+mj-lt"/>
              <a:buAutoNum type="arabicPeriod"/>
            </a:pPr>
            <a:r>
              <a:rPr lang="en-GB" b="1" spc="0">
                <a:solidFill>
                  <a:srgbClr val="000000"/>
                </a:solidFill>
                <a:latin typeface="+mn-lt"/>
              </a:rPr>
              <a:t>Self-serving </a:t>
            </a:r>
            <a:r>
              <a:rPr lang="en-GB" spc="0">
                <a:solidFill>
                  <a:srgbClr val="000000"/>
                </a:solidFill>
                <a:latin typeface="+mn-lt"/>
              </a:rPr>
              <a:t>(e.g., convenient food)</a:t>
            </a:r>
          </a:p>
          <a:p>
            <a:pPr marL="914400" lvl="1" indent="-457200">
              <a:buFont typeface="+mj-lt"/>
              <a:buAutoNum type="arabicPeriod"/>
            </a:pPr>
            <a:r>
              <a:rPr lang="en-GB" b="1" spc="0">
                <a:solidFill>
                  <a:srgbClr val="000000"/>
                </a:solidFill>
                <a:latin typeface="+mn-lt"/>
              </a:rPr>
              <a:t>Digitalisation </a:t>
            </a:r>
            <a:r>
              <a:rPr lang="en-GB" spc="0">
                <a:solidFill>
                  <a:srgbClr val="000000"/>
                </a:solidFill>
                <a:latin typeface="+mn-lt"/>
              </a:rPr>
              <a:t>(e.g., fresh meal delivery)</a:t>
            </a:r>
          </a:p>
          <a:p>
            <a:pPr marL="342900" indent="-342900">
              <a:buFont typeface="Arial" panose="020B0604020202020204" pitchFamily="34" charset="0"/>
              <a:buChar char="•"/>
            </a:pPr>
            <a:r>
              <a:rPr lang="en-GB" spc="0">
                <a:solidFill>
                  <a:srgbClr val="000000"/>
                </a:solidFill>
                <a:latin typeface="+mn-lt"/>
              </a:rPr>
              <a:t>Determining the correct price point for this segment is crucial</a:t>
            </a:r>
          </a:p>
          <a:p>
            <a:pPr marL="342900" indent="-342900">
              <a:buFont typeface="Arial" panose="020B0604020202020204" pitchFamily="34" charset="0"/>
              <a:buChar char="•"/>
            </a:pPr>
            <a:r>
              <a:rPr lang="en-GB"/>
              <a:t>There are several routes to market that suit the senior market…explore your options and what best meets the needs of your end-user</a:t>
            </a:r>
          </a:p>
          <a:p>
            <a:pPr marL="342900" indent="-342900">
              <a:buFont typeface="Arial" panose="020B0604020202020204" pitchFamily="34" charset="0"/>
              <a:buChar char="•"/>
            </a:pPr>
            <a:r>
              <a:rPr lang="en-GB" b="1" spc="0">
                <a:solidFill>
                  <a:srgbClr val="000000"/>
                </a:solidFill>
                <a:latin typeface="+mn-lt"/>
              </a:rPr>
              <a:t>REMAIN USER-CENTRIC IN ALL YOUR DECISIONS!</a:t>
            </a:r>
          </a:p>
          <a:p>
            <a:pPr marL="342900" indent="-342900">
              <a:buFont typeface="Arial" panose="020B0604020202020204" pitchFamily="34" charset="0"/>
              <a:buChar char="•"/>
            </a:pPr>
            <a:endParaRPr lang="en-IE"/>
          </a:p>
        </p:txBody>
      </p:sp>
      <p:sp>
        <p:nvSpPr>
          <p:cNvPr id="3" name="Text Placeholder 2">
            <a:extLst>
              <a:ext uri="{FF2B5EF4-FFF2-40B4-BE49-F238E27FC236}">
                <a16:creationId xmlns:a16="http://schemas.microsoft.com/office/drawing/2014/main" id="{75DD5D4D-169B-0AD7-37CF-4965DC28F042}"/>
              </a:ext>
            </a:extLst>
          </p:cNvPr>
          <p:cNvSpPr>
            <a:spLocks noGrp="1"/>
          </p:cNvSpPr>
          <p:nvPr>
            <p:ph type="body" sz="quarter" idx="16"/>
          </p:nvPr>
        </p:nvSpPr>
        <p:spPr>
          <a:xfrm>
            <a:off x="734714" y="651064"/>
            <a:ext cx="10808102" cy="582221"/>
          </a:xfrm>
        </p:spPr>
        <p:txBody>
          <a:bodyPr>
            <a:normAutofit lnSpcReduction="10000"/>
          </a:bodyPr>
          <a:lstStyle/>
          <a:p>
            <a:r>
              <a:rPr lang="en-IE"/>
              <a:t>Other Take-Home Messages </a:t>
            </a:r>
          </a:p>
        </p:txBody>
      </p:sp>
      <p:pic>
        <p:nvPicPr>
          <p:cNvPr id="4" name="Picture 3" descr="Icon&#10;&#10;Description automatically generated with medium confidence">
            <a:extLst>
              <a:ext uri="{FF2B5EF4-FFF2-40B4-BE49-F238E27FC236}">
                <a16:creationId xmlns:a16="http://schemas.microsoft.com/office/drawing/2014/main" id="{12FD2DE7-F1A4-2A25-13B2-3CEB55D4C9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3452" y="293821"/>
            <a:ext cx="1135535" cy="1554108"/>
          </a:xfrm>
          <a:prstGeom prst="rect">
            <a:avLst/>
          </a:prstGeom>
        </p:spPr>
      </p:pic>
    </p:spTree>
    <p:extLst>
      <p:ext uri="{BB962C8B-B14F-4D97-AF65-F5344CB8AC3E}">
        <p14:creationId xmlns:p14="http://schemas.microsoft.com/office/powerpoint/2010/main" val="338189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01C85A0-73C0-1A6C-FB1A-5A5DE4693B7F}"/>
              </a:ext>
            </a:extLst>
          </p:cNvPr>
          <p:cNvSpPr>
            <a:spLocks noGrp="1"/>
          </p:cNvSpPr>
          <p:nvPr>
            <p:ph type="body" sz="quarter" idx="18"/>
          </p:nvPr>
        </p:nvSpPr>
        <p:spPr>
          <a:xfrm>
            <a:off x="285710" y="1538691"/>
            <a:ext cx="11335990" cy="4170546"/>
          </a:xfrm>
        </p:spPr>
        <p:txBody>
          <a:bodyPr>
            <a:noAutofit/>
          </a:bodyPr>
          <a:lstStyle/>
          <a:p>
            <a:pPr indent="0">
              <a:lnSpc>
                <a:spcPct val="120000"/>
              </a:lnSpc>
              <a:defRPr/>
            </a:pPr>
            <a:r>
              <a:rPr kumimoji="0" lang="en-GB" b="0" i="0" u="none" strike="noStrike" kern="1200" cap="none" spc="0" normalizeH="0" baseline="0" noProof="0">
                <a:ln>
                  <a:noFill/>
                </a:ln>
                <a:solidFill>
                  <a:srgbClr val="000000"/>
                </a:solidFill>
                <a:effectLst/>
                <a:uLnTx/>
                <a:uFillTx/>
                <a:ea typeface="+mn-ea"/>
                <a:cs typeface="+mn-cs"/>
              </a:rPr>
              <a:t>While one might think seniors are less likely to try new products and services</a:t>
            </a:r>
            <a:r>
              <a:rPr kumimoji="0" lang="en-US" b="0" i="0" u="none" strike="noStrike" kern="1200" cap="none" spc="0" normalizeH="0" baseline="0" noProof="0">
                <a:ln>
                  <a:noFill/>
                </a:ln>
                <a:solidFill>
                  <a:srgbClr val="000000"/>
                </a:solidFill>
                <a:effectLst/>
                <a:uLnTx/>
                <a:uFillTx/>
                <a:ea typeface="+mn-ea"/>
                <a:cs typeface="+mn-cs"/>
              </a:rPr>
              <a:t>, it can be influenced by their </a:t>
            </a:r>
            <a:r>
              <a:rPr kumimoji="0" lang="en-US" b="1" i="0" u="none" strike="noStrike" kern="1200" cap="none" spc="0" normalizeH="0" baseline="0" noProof="0">
                <a:ln>
                  <a:noFill/>
                </a:ln>
                <a:solidFill>
                  <a:srgbClr val="000000"/>
                </a:solidFill>
                <a:effectLst/>
                <a:uLnTx/>
                <a:uFillTx/>
                <a:ea typeface="+mn-ea"/>
                <a:cs typeface="+mn-cs"/>
              </a:rPr>
              <a:t>perceived cognitive age</a:t>
            </a:r>
            <a:r>
              <a:rPr kumimoji="0" lang="en-US" b="0" i="0" u="none" strike="noStrike" kern="1200" cap="none" spc="0" normalizeH="0" baseline="0" noProof="0">
                <a:ln>
                  <a:noFill/>
                </a:ln>
                <a:effectLst/>
                <a:uLnTx/>
                <a:uFillTx/>
                <a:ea typeface="+mn-ea"/>
                <a:cs typeface="+mn-cs"/>
              </a:rPr>
              <a:t>. For instance, </a:t>
            </a:r>
            <a:r>
              <a:rPr lang="en-US"/>
              <a:t>a</a:t>
            </a:r>
            <a:r>
              <a:rPr lang="en-US">
                <a:solidFill>
                  <a:srgbClr val="1188A3"/>
                </a:solidFill>
              </a:rPr>
              <a:t> </a:t>
            </a:r>
            <a:r>
              <a:rPr lang="en-US">
                <a:solidFill>
                  <a:srgbClr val="1188A3"/>
                </a:solidFill>
                <a:hlinkClick r:id="rId2">
                  <a:extLst>
                    <a:ext uri="{A12FA001-AC4F-418D-AE19-62706E023703}">
                      <ahyp:hlinkClr xmlns:ahyp="http://schemas.microsoft.com/office/drawing/2018/hyperlinkcolor" val="tx"/>
                    </a:ext>
                  </a:extLst>
                </a:hlinkClick>
              </a:rPr>
              <a:t>study</a:t>
            </a:r>
            <a:r>
              <a:rPr lang="en-US">
                <a:solidFill>
                  <a:srgbClr val="1188A3"/>
                </a:solidFill>
              </a:rPr>
              <a:t> </a:t>
            </a:r>
            <a:r>
              <a:rPr kumimoji="0" lang="en-US" b="0" i="0" u="none" strike="noStrike" kern="1200" cap="none" spc="0" normalizeH="0" baseline="0" noProof="0">
                <a:ln>
                  <a:noFill/>
                </a:ln>
                <a:effectLst/>
                <a:uLnTx/>
                <a:uFillTx/>
                <a:ea typeface="+mn-ea"/>
                <a:cs typeface="+mn-cs"/>
              </a:rPr>
              <a:t>suggests that seniors can be </a:t>
            </a:r>
            <a:r>
              <a:rPr kumimoji="0" lang="en-US" b="0" i="0" u="sng" strike="noStrike" kern="1200" cap="none" spc="0" normalizeH="0" baseline="0" noProof="0">
                <a:ln>
                  <a:noFill/>
                </a:ln>
                <a:effectLst/>
                <a:uLnTx/>
                <a:uFillTx/>
                <a:ea typeface="+mn-ea"/>
                <a:cs typeface="+mn-cs"/>
              </a:rPr>
              <a:t>more open to experimenting with innovations</a:t>
            </a:r>
            <a:r>
              <a:rPr kumimoji="0" lang="en-US" b="0" i="0" u="none" strike="noStrike" kern="1200" cap="none" spc="0" normalizeH="0" baseline="0" noProof="0">
                <a:ln>
                  <a:noFill/>
                </a:ln>
                <a:effectLst/>
                <a:uLnTx/>
                <a:uFillTx/>
                <a:ea typeface="+mn-ea"/>
                <a:cs typeface="+mn-cs"/>
              </a:rPr>
              <a:t> than their younger counterparts in the </a:t>
            </a:r>
            <a:r>
              <a:rPr kumimoji="0" lang="en-US" i="0" u="none" strike="noStrike" kern="1200" cap="none" spc="0" normalizeH="0" baseline="0" noProof="0">
                <a:ln>
                  <a:noFill/>
                </a:ln>
                <a:effectLst/>
                <a:uLnTx/>
                <a:uFillTx/>
                <a:ea typeface="+mn-ea"/>
                <a:cs typeface="+mn-cs"/>
              </a:rPr>
              <a:t>hedonic/luxury goods </a:t>
            </a:r>
            <a:r>
              <a:rPr kumimoji="0" lang="en-US" b="0" i="0" u="none" strike="noStrike" kern="1200" cap="none" spc="0" normalizeH="0" baseline="0" noProof="0">
                <a:ln>
                  <a:noFill/>
                </a:ln>
                <a:effectLst/>
                <a:uLnTx/>
                <a:uFillTx/>
                <a:ea typeface="+mn-ea"/>
                <a:cs typeface="+mn-cs"/>
              </a:rPr>
              <a:t>sector. </a:t>
            </a:r>
          </a:p>
          <a:p>
            <a:pPr indent="0">
              <a:lnSpc>
                <a:spcPct val="120000"/>
              </a:lnSpc>
              <a:defRPr/>
            </a:pPr>
            <a:r>
              <a:rPr kumimoji="0" lang="en-US" b="0" i="0" u="none" strike="noStrike" kern="1200" cap="none" spc="0" normalizeH="0" baseline="0" noProof="0">
                <a:ln>
                  <a:noFill/>
                </a:ln>
                <a:effectLst/>
                <a:uLnTx/>
                <a:uFillTx/>
                <a:ea typeface="+mn-ea"/>
                <a:cs typeface="+mn-cs"/>
              </a:rPr>
              <a:t>According to </a:t>
            </a:r>
            <a:r>
              <a:rPr kumimoji="0" lang="en-US" b="0" i="0" u="none" strike="noStrike" kern="1200" cap="none" spc="0" normalizeH="0" baseline="0" noProof="0">
                <a:ln>
                  <a:noFill/>
                </a:ln>
                <a:solidFill>
                  <a:srgbClr val="1188A3"/>
                </a:solidFill>
                <a:effectLst/>
                <a:uLnTx/>
                <a:uFillTx/>
                <a:ea typeface="+mn-ea"/>
                <a:cs typeface="+mn-cs"/>
                <a:hlinkClick r:id="rId3">
                  <a:extLst>
                    <a:ext uri="{A12FA001-AC4F-418D-AE19-62706E023703}">
                      <ahyp:hlinkClr xmlns:ahyp="http://schemas.microsoft.com/office/drawing/2018/hyperlinkcolor" val="tx"/>
                    </a:ext>
                  </a:extLst>
                </a:hlinkClick>
              </a:rPr>
              <a:t>Guido, </a:t>
            </a:r>
            <a:r>
              <a:rPr kumimoji="0" lang="en-US" b="0" i="0" u="none" strike="noStrike" kern="1200" cap="none" spc="0" normalizeH="0" baseline="0" noProof="0" err="1">
                <a:ln>
                  <a:noFill/>
                </a:ln>
                <a:solidFill>
                  <a:srgbClr val="1188A3"/>
                </a:solidFill>
                <a:effectLst/>
                <a:uLnTx/>
                <a:uFillTx/>
                <a:ea typeface="+mn-ea"/>
                <a:cs typeface="+mn-cs"/>
                <a:hlinkClick r:id="rId3">
                  <a:extLst>
                    <a:ext uri="{A12FA001-AC4F-418D-AE19-62706E023703}">
                      <ahyp:hlinkClr xmlns:ahyp="http://schemas.microsoft.com/office/drawing/2018/hyperlinkcolor" val="tx"/>
                    </a:ext>
                  </a:extLst>
                </a:hlinkClick>
              </a:rPr>
              <a:t>Amatulli</a:t>
            </a:r>
            <a:r>
              <a:rPr kumimoji="0" lang="en-US" b="0" i="0" u="none" strike="noStrike" kern="1200" cap="none" spc="0" normalizeH="0" baseline="0" noProof="0">
                <a:ln>
                  <a:noFill/>
                </a:ln>
                <a:solidFill>
                  <a:srgbClr val="1188A3"/>
                </a:solidFill>
                <a:effectLst/>
                <a:uLnTx/>
                <a:uFillTx/>
                <a:ea typeface="+mn-ea"/>
                <a:cs typeface="+mn-cs"/>
                <a:hlinkClick r:id="rId3">
                  <a:extLst>
                    <a:ext uri="{A12FA001-AC4F-418D-AE19-62706E023703}">
                      <ahyp:hlinkClr xmlns:ahyp="http://schemas.microsoft.com/office/drawing/2018/hyperlinkcolor" val="tx"/>
                    </a:ext>
                  </a:extLst>
                </a:hlinkClick>
              </a:rPr>
              <a:t> &amp; Peluso, 2014 </a:t>
            </a:r>
            <a:r>
              <a:rPr kumimoji="0" lang="en-US" b="0" i="0" u="none" strike="noStrike" kern="1200" cap="none" spc="0" normalizeH="0" baseline="0" noProof="0">
                <a:ln>
                  <a:noFill/>
                </a:ln>
                <a:solidFill>
                  <a:srgbClr val="1188A3"/>
                </a:solidFill>
                <a:effectLst/>
                <a:uLnTx/>
                <a:uFillTx/>
                <a:ea typeface="+mn-ea"/>
                <a:cs typeface="+mn-cs"/>
              </a:rPr>
              <a:t>,  </a:t>
            </a:r>
            <a:r>
              <a:rPr kumimoji="0" lang="en-US" b="0" i="0" u="none" strike="noStrike" kern="1200" cap="none" spc="0" normalizeH="0" baseline="0" noProof="0">
                <a:ln>
                  <a:noFill/>
                </a:ln>
                <a:effectLst/>
                <a:uLnTx/>
                <a:uFillTx/>
                <a:ea typeface="+mn-ea"/>
                <a:cs typeface="+mn-cs"/>
              </a:rPr>
              <a:t>older consumers tend to </a:t>
            </a:r>
            <a:r>
              <a:rPr kumimoji="0" lang="en-US" b="1" i="0" u="none" strike="noStrike" kern="1200" cap="none" spc="0" normalizeH="0" baseline="0" noProof="0">
                <a:ln>
                  <a:noFill/>
                </a:ln>
                <a:effectLst/>
                <a:uLnTx/>
                <a:uFillTx/>
                <a:ea typeface="+mn-ea"/>
                <a:cs typeface="+mn-cs"/>
              </a:rPr>
              <a:t>perceive themselves as younger </a:t>
            </a:r>
            <a:r>
              <a:rPr kumimoji="0" lang="en-US" b="0" i="0" u="none" strike="noStrike" kern="1200" cap="none" spc="0" normalizeH="0" baseline="0" noProof="0">
                <a:ln>
                  <a:noFill/>
                </a:ln>
                <a:effectLst/>
                <a:uLnTx/>
                <a:uFillTx/>
                <a:ea typeface="+mn-ea"/>
                <a:cs typeface="+mn-cs"/>
              </a:rPr>
              <a:t>while pursuing hedonic consumer goals compared to utilitarian/the basics  ones. This</a:t>
            </a:r>
            <a:r>
              <a:rPr lang="en-US"/>
              <a:t> suggests </a:t>
            </a:r>
            <a:r>
              <a:rPr lang="en-US" b="1"/>
              <a:t>different positioning is required </a:t>
            </a:r>
            <a:r>
              <a:rPr lang="en-US"/>
              <a:t>when commercialising hedonic products  compared to utilitarian products (e.g. medications).</a:t>
            </a:r>
          </a:p>
          <a:p>
            <a:pPr indent="0">
              <a:lnSpc>
                <a:spcPct val="120000"/>
              </a:lnSpc>
              <a:defRPr/>
            </a:pPr>
            <a:r>
              <a:rPr lang="en-US" b="1"/>
              <a:t>				</a:t>
            </a:r>
          </a:p>
          <a:p>
            <a:pPr indent="0">
              <a:lnSpc>
                <a:spcPct val="120000"/>
              </a:lnSpc>
              <a:defRPr/>
            </a:pPr>
            <a:endParaRPr lang="en-US"/>
          </a:p>
        </p:txBody>
      </p:sp>
      <p:sp>
        <p:nvSpPr>
          <p:cNvPr id="19" name="Text Placeholder 18">
            <a:extLst>
              <a:ext uri="{FF2B5EF4-FFF2-40B4-BE49-F238E27FC236}">
                <a16:creationId xmlns:a16="http://schemas.microsoft.com/office/drawing/2014/main" id="{5F02376E-820B-6BA0-87EB-C35AC42324E2}"/>
              </a:ext>
            </a:extLst>
          </p:cNvPr>
          <p:cNvSpPr>
            <a:spLocks noGrp="1"/>
          </p:cNvSpPr>
          <p:nvPr>
            <p:ph type="body" sz="quarter" idx="16"/>
          </p:nvPr>
        </p:nvSpPr>
        <p:spPr>
          <a:xfrm>
            <a:off x="243840" y="209005"/>
            <a:ext cx="11150930" cy="1201783"/>
          </a:xfrm>
          <a:solidFill>
            <a:srgbClr val="FFD100"/>
          </a:solidFill>
        </p:spPr>
        <p:txBody>
          <a:bodyPr anchor="ctr">
            <a:normAutofit/>
          </a:bodyPr>
          <a:lstStyle/>
          <a:p>
            <a:pPr marL="229870"/>
            <a:r>
              <a:rPr lang="en-US"/>
              <a:t>Cognitive Age can Affect Seniors’ Openness to Innovative Products and Services</a:t>
            </a:r>
            <a:endParaRPr lang="en-IE">
              <a:ea typeface="Calibri" panose="020F0502020204030204"/>
              <a:cs typeface="Calibri" panose="020F0502020204030204"/>
            </a:endParaRPr>
          </a:p>
        </p:txBody>
      </p:sp>
    </p:spTree>
    <p:extLst>
      <p:ext uri="{BB962C8B-B14F-4D97-AF65-F5344CB8AC3E}">
        <p14:creationId xmlns:p14="http://schemas.microsoft.com/office/powerpoint/2010/main" val="17239604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356022" y="538843"/>
            <a:ext cx="4751758" cy="4221935"/>
          </a:xfrm>
        </p:spPr>
        <p:txBody>
          <a:bodyPr>
            <a:normAutofit fontScale="55000" lnSpcReduction="20000"/>
          </a:bodyPr>
          <a:lstStyle/>
          <a:p>
            <a:pPr algn="ctr">
              <a:lnSpc>
                <a:spcPct val="120000"/>
              </a:lnSpc>
            </a:pPr>
            <a:r>
              <a:rPr lang="en-US"/>
              <a:t>Well Done.</a:t>
            </a:r>
          </a:p>
          <a:p>
            <a:pPr algn="ctr">
              <a:lnSpc>
                <a:spcPct val="120000"/>
              </a:lnSpc>
            </a:pPr>
            <a:r>
              <a:rPr lang="en-US"/>
              <a:t>You have completed Module 5. The final piece of our learning journey in creating Innovative Food for Seniors is </a:t>
            </a:r>
          </a:p>
          <a:p>
            <a:pPr algn="ctr">
              <a:lnSpc>
                <a:spcPct val="120000"/>
              </a:lnSpc>
            </a:pPr>
            <a:r>
              <a:rPr lang="en-US"/>
              <a:t>Module 6</a:t>
            </a:r>
          </a:p>
          <a:p>
            <a:pPr algn="ctr">
              <a:lnSpc>
                <a:spcPct val="120000"/>
              </a:lnSpc>
            </a:pPr>
            <a:r>
              <a:rPr lang="en-US"/>
              <a:t> </a:t>
            </a:r>
            <a:r>
              <a:rPr lang="en-GB" sz="5400" b="1">
                <a:solidFill>
                  <a:srgbClr val="000000"/>
                </a:solidFill>
                <a:effectLst/>
                <a:latin typeface="Montserrat"/>
                <a:ea typeface="Calibri" panose="020F0502020204030204" pitchFamily="34" charset="0"/>
                <a:cs typeface="Times New Roman" panose="02020603050405020304" pitchFamily="18" charset="0"/>
              </a:rPr>
              <a:t>Marketing to the Senior Sector</a:t>
            </a:r>
            <a:endParaRPr lang="en-IE" sz="5400" b="1">
              <a:solidFill>
                <a:srgbClr val="000000"/>
              </a:solidFill>
              <a:latin typeface="Montserrat"/>
            </a:endParaRPr>
          </a:p>
          <a:p>
            <a:endParaRPr lang="en-US"/>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2192D26-8314-0848-4C2E-740FE482DA50}"/>
              </a:ext>
            </a:extLst>
          </p:cNvPr>
          <p:cNvSpPr>
            <a:spLocks noGrp="1"/>
          </p:cNvSpPr>
          <p:nvPr>
            <p:ph type="body" sz="quarter" idx="18"/>
          </p:nvPr>
        </p:nvSpPr>
        <p:spPr>
          <a:xfrm>
            <a:off x="342204" y="1489166"/>
            <a:ext cx="8087694" cy="4364787"/>
          </a:xfrm>
        </p:spPr>
        <p:txBody>
          <a:bodyPr>
            <a:normAutofit/>
          </a:bodyPr>
          <a:lstStyle/>
          <a:p>
            <a:pPr indent="0"/>
            <a:r>
              <a:rPr lang="en-US"/>
              <a:t>While conventional seniors see their cognitive age lower than their chronological age by </a:t>
            </a:r>
            <a:r>
              <a:rPr lang="en-US" b="1"/>
              <a:t>7</a:t>
            </a:r>
            <a:r>
              <a:rPr lang="en-US"/>
              <a:t> years on average; the average difference can be up to </a:t>
            </a:r>
            <a:r>
              <a:rPr lang="en-US" b="1" u="sng"/>
              <a:t>12</a:t>
            </a:r>
            <a:r>
              <a:rPr lang="en-US"/>
              <a:t> years for modern seniors!</a:t>
            </a:r>
          </a:p>
          <a:p>
            <a:pPr indent="0"/>
            <a:r>
              <a:rPr lang="en-US" b="1"/>
              <a:t>Some unique characteristics of modern seniors are:</a:t>
            </a:r>
          </a:p>
          <a:p>
            <a:pPr marL="468000" indent="-457200">
              <a:spcAft>
                <a:spcPts val="600"/>
              </a:spcAft>
              <a:buFont typeface="Arial" panose="020B0604020202020204" pitchFamily="34" charset="0"/>
              <a:buChar char="•"/>
            </a:pPr>
            <a:r>
              <a:rPr lang="en-US"/>
              <a:t>They enjoy</a:t>
            </a:r>
            <a:r>
              <a:rPr lang="en-US" b="1"/>
              <a:t> positive active ageing </a:t>
            </a:r>
          </a:p>
          <a:p>
            <a:pPr marL="468000" indent="-457200">
              <a:spcAft>
                <a:spcPts val="600"/>
              </a:spcAft>
              <a:buFont typeface="Arial" panose="020B0604020202020204" pitchFamily="34" charset="0"/>
              <a:buChar char="•"/>
            </a:pPr>
            <a:r>
              <a:rPr lang="en-US"/>
              <a:t>They are </a:t>
            </a:r>
            <a:r>
              <a:rPr lang="en-US" b="1"/>
              <a:t>less anxious </a:t>
            </a:r>
            <a:r>
              <a:rPr lang="en-US"/>
              <a:t>about mortality</a:t>
            </a:r>
          </a:p>
          <a:p>
            <a:pPr marL="468000" indent="-457200">
              <a:spcAft>
                <a:spcPts val="600"/>
              </a:spcAft>
              <a:buFont typeface="Arial" panose="020B0604020202020204" pitchFamily="34" charset="0"/>
              <a:buChar char="•"/>
            </a:pPr>
            <a:r>
              <a:rPr lang="en-US"/>
              <a:t>They are</a:t>
            </a:r>
            <a:r>
              <a:rPr lang="en-US" b="1"/>
              <a:t> more satisfied </a:t>
            </a:r>
            <a:r>
              <a:rPr lang="en-US"/>
              <a:t>with their health level  &amp; social life</a:t>
            </a:r>
          </a:p>
          <a:p>
            <a:pPr marL="468000" indent="-457200">
              <a:spcAft>
                <a:spcPts val="600"/>
              </a:spcAft>
              <a:buFont typeface="Arial" panose="020B0604020202020204" pitchFamily="34" charset="0"/>
              <a:buChar char="•"/>
            </a:pPr>
            <a:r>
              <a:rPr lang="en-US"/>
              <a:t>They have</a:t>
            </a:r>
            <a:r>
              <a:rPr lang="en-US" b="1"/>
              <a:t> greater spending capacity</a:t>
            </a:r>
            <a:endParaRPr lang="en-US"/>
          </a:p>
        </p:txBody>
      </p:sp>
      <p:sp>
        <p:nvSpPr>
          <p:cNvPr id="13" name="Text Placeholder 12">
            <a:extLst>
              <a:ext uri="{FF2B5EF4-FFF2-40B4-BE49-F238E27FC236}">
                <a16:creationId xmlns:a16="http://schemas.microsoft.com/office/drawing/2014/main" id="{AC5088E5-321F-9118-04A7-6505B75A21FA}"/>
              </a:ext>
            </a:extLst>
          </p:cNvPr>
          <p:cNvSpPr>
            <a:spLocks noGrp="1"/>
          </p:cNvSpPr>
          <p:nvPr>
            <p:ph type="body" sz="quarter" idx="16"/>
          </p:nvPr>
        </p:nvSpPr>
        <p:spPr>
          <a:xfrm>
            <a:off x="482165" y="561104"/>
            <a:ext cx="10808102" cy="582221"/>
          </a:xfrm>
        </p:spPr>
        <p:txBody>
          <a:bodyPr>
            <a:normAutofit lnSpcReduction="10000"/>
          </a:bodyPr>
          <a:lstStyle/>
          <a:p>
            <a:r>
              <a:rPr lang="en-GB"/>
              <a:t>The </a:t>
            </a:r>
            <a:r>
              <a:rPr lang="en-GB" b="1"/>
              <a:t>Cognitive Needs </a:t>
            </a:r>
            <a:r>
              <a:rPr lang="en-GB"/>
              <a:t>of Modern Seniors </a:t>
            </a:r>
          </a:p>
        </p:txBody>
      </p:sp>
      <p:sp>
        <p:nvSpPr>
          <p:cNvPr id="4" name="TextBox 3">
            <a:extLst>
              <a:ext uri="{FF2B5EF4-FFF2-40B4-BE49-F238E27FC236}">
                <a16:creationId xmlns:a16="http://schemas.microsoft.com/office/drawing/2014/main" id="{0706EED7-6B53-6634-B3C2-6652C1159B57}"/>
              </a:ext>
            </a:extLst>
          </p:cNvPr>
          <p:cNvSpPr txBox="1"/>
          <p:nvPr/>
        </p:nvSpPr>
        <p:spPr>
          <a:xfrm>
            <a:off x="6161507" y="5217545"/>
            <a:ext cx="1061857" cy="369332"/>
          </a:xfrm>
          <a:prstGeom prst="rect">
            <a:avLst/>
          </a:prstGeom>
          <a:noFill/>
        </p:spPr>
        <p:txBody>
          <a:bodyPr wrap="square">
            <a:spAutoFit/>
          </a:bodyPr>
          <a:lstStyle/>
          <a:p>
            <a:r>
              <a:rPr kumimoji="0" lang="en-US" sz="1800" b="0" i="0" u="none" strike="noStrike" kern="1200" cap="none" spc="0" normalizeH="0" baseline="0" noProof="0">
                <a:ln>
                  <a:noFill/>
                </a:ln>
                <a:solidFill>
                  <a:srgbClr val="1188A3"/>
                </a:solidFill>
                <a:effectLst/>
                <a:uLnTx/>
                <a:uFillTx/>
                <a:ea typeface="+mn-ea"/>
                <a:cs typeface="+mn-cs"/>
                <a:hlinkClick r:id="rId2">
                  <a:extLst>
                    <a:ext uri="{A12FA001-AC4F-418D-AE19-62706E023703}">
                      <ahyp:hlinkClr xmlns:ahyp="http://schemas.microsoft.com/office/drawing/2018/hyperlinkcolor" val="tx"/>
                    </a:ext>
                  </a:extLst>
                </a:hlinkClick>
              </a:rPr>
              <a:t>Source</a:t>
            </a:r>
            <a:endParaRPr lang="en-US" sz="1800" b="0" i="0" u="none" strike="noStrike" baseline="0">
              <a:solidFill>
                <a:srgbClr val="1188A3"/>
              </a:solidFill>
              <a:latin typeface="MyriadPro-Semibold"/>
            </a:endParaRPr>
          </a:p>
        </p:txBody>
      </p:sp>
      <p:pic>
        <p:nvPicPr>
          <p:cNvPr id="3" name="Picture 2" descr="Two old men giving each other a high five">
            <a:extLst>
              <a:ext uri="{FF2B5EF4-FFF2-40B4-BE49-F238E27FC236}">
                <a16:creationId xmlns:a16="http://schemas.microsoft.com/office/drawing/2014/main" id="{6CA5D840-85E2-FD73-1B74-DDD413E4F6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3112" y="1663337"/>
            <a:ext cx="3476684" cy="2856412"/>
          </a:xfrm>
          <a:prstGeom prst="rect">
            <a:avLst/>
          </a:prstGeom>
        </p:spPr>
      </p:pic>
    </p:spTree>
    <p:extLst>
      <p:ext uri="{BB962C8B-B14F-4D97-AF65-F5344CB8AC3E}">
        <p14:creationId xmlns:p14="http://schemas.microsoft.com/office/powerpoint/2010/main" val="331772648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B237A-44E2-41A0-8C94-647EAD871804}">
  <ds:schemaRefs>
    <ds:schemaRef ds:uri="41f5c9df-7cea-428a-8452-da6b62a57c0f"/>
    <ds:schemaRef ds:uri="539e4a8c-7e7c-4ea1-8c2e-f9bf51a8c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38FD0C-879A-4C95-B3E2-D3AC563DF30B}">
  <ds:schemaRefs>
    <ds:schemaRef ds:uri="http://schemas.microsoft.com/sharepoint/v3/contenttype/forms"/>
  </ds:schemaRefs>
</ds:datastoreItem>
</file>

<file path=customXml/itemProps3.xml><?xml version="1.0" encoding="utf-8"?>
<ds:datastoreItem xmlns:ds="http://schemas.openxmlformats.org/officeDocument/2006/customXml" ds:itemID="{CDA5764B-886E-4670-9427-10BB1FCD47DA}">
  <ds:schemaRefs>
    <ds:schemaRef ds:uri="41f5c9df-7cea-428a-8452-da6b62a57c0f"/>
    <ds:schemaRef ds:uri="539e4a8c-7e7c-4ea1-8c2e-f9bf51a8c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7103</Words>
  <Application>Microsoft Macintosh PowerPoint</Application>
  <PresentationFormat>Widescreen</PresentationFormat>
  <Paragraphs>670</Paragraphs>
  <Slides>80</Slides>
  <Notes>16</Notes>
  <HiddenSlides>0</HiddenSlides>
  <MMClips>3</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80</vt:i4>
      </vt:variant>
    </vt:vector>
  </HeadingPairs>
  <TitlesOfParts>
    <vt:vector size="103" baseType="lpstr">
      <vt:lpstr>arboria</vt:lpstr>
      <vt:lpstr>Arial</vt:lpstr>
      <vt:lpstr>Avenir</vt:lpstr>
      <vt:lpstr>Bradley Hand ITC</vt:lpstr>
      <vt:lpstr>Calibri</vt:lpstr>
      <vt:lpstr>Calibri </vt:lpstr>
      <vt:lpstr>Calibri (Body)</vt:lpstr>
      <vt:lpstr>Calibri Light</vt:lpstr>
      <vt:lpstr>FrutigerLTCom-Light</vt:lpstr>
      <vt:lpstr>Gilroy-SemiBold</vt:lpstr>
      <vt:lpstr>Lato</vt:lpstr>
      <vt:lpstr>Lato Heavy</vt:lpstr>
      <vt:lpstr>Lato Regular</vt:lpstr>
      <vt:lpstr>Lato Semibold</vt:lpstr>
      <vt:lpstr>Montserrat</vt:lpstr>
      <vt:lpstr>Montserrat Light</vt:lpstr>
      <vt:lpstr>Montserrat Medium</vt:lpstr>
      <vt:lpstr>MyriadPro-Semibold</vt:lpstr>
      <vt:lpstr>nyt-imperial</vt:lpstr>
      <vt:lpstr>Quattrocento Sans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cp:revision>
  <dcterms:created xsi:type="dcterms:W3CDTF">2020-10-14T13:32:04Z</dcterms:created>
  <dcterms:modified xsi:type="dcterms:W3CDTF">2022-07-21T13:06:50Z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