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24E_7D5326F0.xml" ContentType="application/vnd.ms-powerpoint.comments+xml"/>
  <Override PartName="/ppt/comments/modernComment_11F5_D10ADA06.xml" ContentType="application/vnd.ms-powerpoint.comments+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17"/>
  </p:notesMasterIdLst>
  <p:sldIdLst>
    <p:sldId id="4682" r:id="rId5"/>
    <p:sldId id="4683" r:id="rId6"/>
    <p:sldId id="4608" r:id="rId7"/>
    <p:sldId id="4610" r:id="rId8"/>
    <p:sldId id="4611" r:id="rId9"/>
    <p:sldId id="4613" r:id="rId10"/>
    <p:sldId id="4614" r:id="rId11"/>
    <p:sldId id="4615" r:id="rId12"/>
    <p:sldId id="4616" r:id="rId13"/>
    <p:sldId id="4619" r:id="rId14"/>
    <p:sldId id="4626" r:id="rId15"/>
    <p:sldId id="4620" r:id="rId16"/>
    <p:sldId id="4624" r:id="rId17"/>
    <p:sldId id="4625" r:id="rId18"/>
    <p:sldId id="4629" r:id="rId19"/>
    <p:sldId id="4684" r:id="rId20"/>
    <p:sldId id="4618" r:id="rId21"/>
    <p:sldId id="4621" r:id="rId22"/>
    <p:sldId id="4679" r:id="rId23"/>
    <p:sldId id="4370" r:id="rId24"/>
    <p:sldId id="4569" r:id="rId25"/>
    <p:sldId id="4603" r:id="rId26"/>
    <p:sldId id="4685" r:id="rId27"/>
    <p:sldId id="4571" r:id="rId28"/>
    <p:sldId id="4570" r:id="rId29"/>
    <p:sldId id="4574" r:id="rId30"/>
    <p:sldId id="4573" r:id="rId31"/>
    <p:sldId id="4575" r:id="rId32"/>
    <p:sldId id="4576" r:id="rId33"/>
    <p:sldId id="4577" r:id="rId34"/>
    <p:sldId id="4579" r:id="rId35"/>
    <p:sldId id="4582" r:id="rId36"/>
    <p:sldId id="4605" r:id="rId37"/>
    <p:sldId id="4581" r:id="rId38"/>
    <p:sldId id="4583" r:id="rId39"/>
    <p:sldId id="4352" r:id="rId40"/>
    <p:sldId id="4578" r:id="rId41"/>
    <p:sldId id="4585" r:id="rId42"/>
    <p:sldId id="4586" r:id="rId43"/>
    <p:sldId id="4587" r:id="rId44"/>
    <p:sldId id="4588" r:id="rId45"/>
    <p:sldId id="4686" r:id="rId46"/>
    <p:sldId id="4590" r:id="rId47"/>
    <p:sldId id="4591" r:id="rId48"/>
    <p:sldId id="4592" r:id="rId49"/>
    <p:sldId id="4600" r:id="rId50"/>
    <p:sldId id="4596" r:id="rId51"/>
    <p:sldId id="4597" r:id="rId52"/>
    <p:sldId id="4598" r:id="rId53"/>
    <p:sldId id="4593" r:id="rId54"/>
    <p:sldId id="4599" r:id="rId55"/>
    <p:sldId id="4602" r:id="rId56"/>
    <p:sldId id="4680" r:id="rId57"/>
    <p:sldId id="4601" r:id="rId58"/>
    <p:sldId id="4607" r:id="rId59"/>
    <p:sldId id="4687" r:id="rId60"/>
    <p:sldId id="4681" r:id="rId61"/>
    <p:sldId id="4631" r:id="rId62"/>
    <p:sldId id="4652" r:id="rId63"/>
    <p:sldId id="4653" r:id="rId64"/>
    <p:sldId id="4656" r:id="rId65"/>
    <p:sldId id="4655" r:id="rId66"/>
    <p:sldId id="4657" r:id="rId67"/>
    <p:sldId id="4659" r:id="rId68"/>
    <p:sldId id="4654" r:id="rId69"/>
    <p:sldId id="4658" r:id="rId70"/>
    <p:sldId id="4630" r:id="rId71"/>
    <p:sldId id="4632" r:id="rId72"/>
    <p:sldId id="4633" r:id="rId73"/>
    <p:sldId id="4634" r:id="rId74"/>
    <p:sldId id="4627" r:id="rId75"/>
    <p:sldId id="4622" r:id="rId76"/>
    <p:sldId id="4635" r:id="rId77"/>
    <p:sldId id="4636" r:id="rId78"/>
    <p:sldId id="4628" r:id="rId79"/>
    <p:sldId id="4637" r:id="rId80"/>
    <p:sldId id="4688" r:id="rId81"/>
    <p:sldId id="4639" r:id="rId82"/>
    <p:sldId id="4640" r:id="rId83"/>
    <p:sldId id="4644" r:id="rId84"/>
    <p:sldId id="4645" r:id="rId85"/>
    <p:sldId id="4646" r:id="rId86"/>
    <p:sldId id="4643" r:id="rId87"/>
    <p:sldId id="4647" r:id="rId88"/>
    <p:sldId id="4641" r:id="rId89"/>
    <p:sldId id="4648" r:id="rId90"/>
    <p:sldId id="4649" r:id="rId91"/>
    <p:sldId id="4568" r:id="rId92"/>
    <p:sldId id="4662" r:id="rId93"/>
    <p:sldId id="268" r:id="rId94"/>
    <p:sldId id="4663" r:id="rId95"/>
    <p:sldId id="4664" r:id="rId96"/>
    <p:sldId id="4665" r:id="rId97"/>
    <p:sldId id="4666" r:id="rId98"/>
    <p:sldId id="4667" r:id="rId99"/>
    <p:sldId id="4668" r:id="rId100"/>
    <p:sldId id="4669" r:id="rId101"/>
    <p:sldId id="4673" r:id="rId102"/>
    <p:sldId id="4670" r:id="rId103"/>
    <p:sldId id="4671" r:id="rId104"/>
    <p:sldId id="4674" r:id="rId105"/>
    <p:sldId id="4672" r:id="rId106"/>
    <p:sldId id="4675" r:id="rId107"/>
    <p:sldId id="4676" r:id="rId108"/>
    <p:sldId id="4677" r:id="rId109"/>
    <p:sldId id="4660" r:id="rId110"/>
    <p:sldId id="4661" r:id="rId111"/>
    <p:sldId id="4650" r:id="rId112"/>
    <p:sldId id="4651" r:id="rId113"/>
    <p:sldId id="4678" r:id="rId114"/>
    <p:sldId id="4567" r:id="rId115"/>
    <p:sldId id="4263"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A6E311D4-25E8-F2DD-AF9A-C3A73481D750}" name="Paula Whyte" initials="PW" userId="d5c41e6a024c80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8A3"/>
    <a:srgbClr val="FED100"/>
    <a:srgbClr val="086D6E"/>
    <a:srgbClr val="13B7B3"/>
    <a:srgbClr val="FFD100"/>
    <a:srgbClr val="85D2E1"/>
    <a:srgbClr val="000000"/>
    <a:srgbClr val="70B2BE"/>
    <a:srgbClr val="28AF95"/>
    <a:srgbClr val="005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E4306-AD00-4E95-8530-6257A157BC6C}" v="85" dt="2022-06-14T13:48:50.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3"/>
  </p:normalViewPr>
  <p:slideViewPr>
    <p:cSldViewPr snapToGrid="0" snapToObjects="1">
      <p:cViewPr varScale="1">
        <p:scale>
          <a:sx n="128" d="100"/>
          <a:sy n="128" d="100"/>
        </p:scale>
        <p:origin x="520" y="208"/>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a1b8e930-d272-4933-b1a2-fcb29f5bf117" providerId="ADAL" clId="{2C1E4306-AD00-4E95-8530-6257A157BC6C}"/>
    <pc:docChg chg="undo custSel modSld">
      <pc:chgData name="Paula Whyte ( Momentum Consulting )" userId="a1b8e930-d272-4933-b1a2-fcb29f5bf117" providerId="ADAL" clId="{2C1E4306-AD00-4E95-8530-6257A157BC6C}" dt="2022-06-28T15:06:20.960" v="81" actId="478"/>
      <pc:docMkLst>
        <pc:docMk/>
      </pc:docMkLst>
      <pc:sldChg chg="delSp mod">
        <pc:chgData name="Paula Whyte ( Momentum Consulting )" userId="a1b8e930-d272-4933-b1a2-fcb29f5bf117" providerId="ADAL" clId="{2C1E4306-AD00-4E95-8530-6257A157BC6C}" dt="2022-06-28T15:06:20.960" v="81" actId="478"/>
        <pc:sldMkLst>
          <pc:docMk/>
          <pc:sldMk cId="626405232" sldId="4596"/>
        </pc:sldMkLst>
        <pc:spChg chg="del">
          <ac:chgData name="Paula Whyte ( Momentum Consulting )" userId="a1b8e930-d272-4933-b1a2-fcb29f5bf117" providerId="ADAL" clId="{2C1E4306-AD00-4E95-8530-6257A157BC6C}" dt="2022-06-28T15:06:20.960" v="81" actId="478"/>
          <ac:spMkLst>
            <pc:docMk/>
            <pc:sldMk cId="626405232" sldId="4596"/>
            <ac:spMk id="7" creationId="{F0BB8879-0639-6FE9-600A-20929F8F6927}"/>
          </ac:spMkLst>
        </pc:spChg>
      </pc:sldChg>
      <pc:sldChg chg="modSp mod">
        <pc:chgData name="Paula Whyte ( Momentum Consulting )" userId="a1b8e930-d272-4933-b1a2-fcb29f5bf117" providerId="ADAL" clId="{2C1E4306-AD00-4E95-8530-6257A157BC6C}" dt="2022-06-14T13:48:41.583" v="80" actId="1076"/>
        <pc:sldMkLst>
          <pc:docMk/>
          <pc:sldMk cId="1924308540" sldId="4610"/>
        </pc:sldMkLst>
        <pc:picChg chg="mod">
          <ac:chgData name="Paula Whyte ( Momentum Consulting )" userId="a1b8e930-d272-4933-b1a2-fcb29f5bf117" providerId="ADAL" clId="{2C1E4306-AD00-4E95-8530-6257A157BC6C}" dt="2022-06-14T13:48:41.583" v="80" actId="1076"/>
          <ac:picMkLst>
            <pc:docMk/>
            <pc:sldMk cId="1924308540" sldId="4610"/>
            <ac:picMk id="6" creationId="{A8F7FFC4-4056-4B2E-8B5B-E6C8E08FAD10}"/>
          </ac:picMkLst>
        </pc:picChg>
      </pc:sldChg>
      <pc:sldChg chg="delCm">
        <pc:chgData name="Paula Whyte ( Momentum Consulting )" userId="a1b8e930-d272-4933-b1a2-fcb29f5bf117" providerId="ADAL" clId="{2C1E4306-AD00-4E95-8530-6257A157BC6C}" dt="2022-06-14T13:28:53.241" v="0"/>
        <pc:sldMkLst>
          <pc:docMk/>
          <pc:sldMk cId="613225335" sldId="4613"/>
        </pc:sldMkLst>
      </pc:sldChg>
      <pc:sldChg chg="modSp mod">
        <pc:chgData name="Paula Whyte ( Momentum Consulting )" userId="a1b8e930-d272-4933-b1a2-fcb29f5bf117" providerId="ADAL" clId="{2C1E4306-AD00-4E95-8530-6257A157BC6C}" dt="2022-06-14T13:32:03.730" v="77" actId="207"/>
        <pc:sldMkLst>
          <pc:docMk/>
          <pc:sldMk cId="2363581330" sldId="4658"/>
        </pc:sldMkLst>
        <pc:spChg chg="mod">
          <ac:chgData name="Paula Whyte ( Momentum Consulting )" userId="a1b8e930-d272-4933-b1a2-fcb29f5bf117" providerId="ADAL" clId="{2C1E4306-AD00-4E95-8530-6257A157BC6C}" dt="2022-06-14T13:32:03.730" v="77" actId="207"/>
          <ac:spMkLst>
            <pc:docMk/>
            <pc:sldMk cId="2363581330" sldId="4658"/>
            <ac:spMk id="17" creationId="{7507B886-86E5-577D-E6D1-1B8A50FA62F0}"/>
          </ac:spMkLst>
        </pc:spChg>
      </pc:sldChg>
      <pc:sldChg chg="modSp mod">
        <pc:chgData name="Paula Whyte ( Momentum Consulting )" userId="a1b8e930-d272-4933-b1a2-fcb29f5bf117" providerId="ADAL" clId="{2C1E4306-AD00-4E95-8530-6257A157BC6C}" dt="2022-06-14T13:29:49.129" v="76" actId="1076"/>
        <pc:sldMkLst>
          <pc:docMk/>
          <pc:sldMk cId="1774116562" sldId="4679"/>
        </pc:sldMkLst>
        <pc:spChg chg="mod">
          <ac:chgData name="Paula Whyte ( Momentum Consulting )" userId="a1b8e930-d272-4933-b1a2-fcb29f5bf117" providerId="ADAL" clId="{2C1E4306-AD00-4E95-8530-6257A157BC6C}" dt="2022-06-14T13:29:49.129" v="76" actId="1076"/>
          <ac:spMkLst>
            <pc:docMk/>
            <pc:sldMk cId="1774116562" sldId="4679"/>
            <ac:spMk id="14" creationId="{8B2343E8-4A19-8018-6B6A-6F8648F28F0D}"/>
          </ac:spMkLst>
        </pc:spChg>
      </pc:sldChg>
      <pc:sldChg chg="modSp mod">
        <pc:chgData name="Paula Whyte ( Momentum Consulting )" userId="a1b8e930-d272-4933-b1a2-fcb29f5bf117" providerId="ADAL" clId="{2C1E4306-AD00-4E95-8530-6257A157BC6C}" dt="2022-06-14T13:37:22.208" v="78" actId="207"/>
        <pc:sldMkLst>
          <pc:docMk/>
          <pc:sldMk cId="927720585" sldId="4685"/>
        </pc:sldMkLst>
        <pc:spChg chg="mod">
          <ac:chgData name="Paula Whyte ( Momentum Consulting )" userId="a1b8e930-d272-4933-b1a2-fcb29f5bf117" providerId="ADAL" clId="{2C1E4306-AD00-4E95-8530-6257A157BC6C}" dt="2022-06-14T13:37:22.208" v="78" actId="207"/>
          <ac:spMkLst>
            <pc:docMk/>
            <pc:sldMk cId="927720585" sldId="4685"/>
            <ac:spMk id="6" creationId="{1F842FD2-5508-42E4-91FB-434AC8A777F8}"/>
          </ac:spMkLst>
        </pc:spChg>
      </pc:sldChg>
    </pc:docChg>
  </pc:docChgLst>
</pc:chgInfo>
</file>

<file path=ppt/comments/modernComment_11F5_D10ADA06.xml><?xml version="1.0" encoding="utf-8"?>
<p188:cmLst xmlns:a="http://schemas.openxmlformats.org/drawingml/2006/main" xmlns:r="http://schemas.openxmlformats.org/officeDocument/2006/relationships" xmlns:p188="http://schemas.microsoft.com/office/powerpoint/2018/8/main">
  <p188:cm id="{B264EC91-CD9A-40F0-90CF-C218FF91F361}" authorId="{A6E311D4-25E8-F2DD-AF9A-C3A73481D750}" created="2022-05-10T08:24:24.266">
    <pc:sldMkLst xmlns:pc="http://schemas.microsoft.com/office/powerpoint/2013/main/command">
      <pc:docMk/>
      <pc:sldMk cId="3507149318" sldId="4597"/>
    </pc:sldMkLst>
    <p188:txBody>
      <a:bodyPr/>
      <a:lstStyle/>
      <a:p>
        <a:r>
          <a:rPr lang="en-IE"/>
          <a:t>Insert link to your respective Local / regional Food safety authority</a:t>
        </a:r>
      </a:p>
    </p188:txBody>
  </p188:cm>
</p188:cmLst>
</file>

<file path=ppt/comments/modernComment_124E_7D5326F0.xml><?xml version="1.0" encoding="utf-8"?>
<p188:cmLst xmlns:a="http://schemas.openxmlformats.org/drawingml/2006/main" xmlns:r="http://schemas.openxmlformats.org/officeDocument/2006/relationships" xmlns:p188="http://schemas.microsoft.com/office/powerpoint/2018/8/main">
  <p188:cm id="{0B5788DF-19D6-4351-BC4A-3F49D1AE6D81}" authorId="{A6E311D4-25E8-F2DD-AF9A-C3A73481D750}" created="2022-05-10T10:14:31.008">
    <ac:deMkLst xmlns:ac="http://schemas.microsoft.com/office/drawing/2013/main/command">
      <pc:docMk xmlns:pc="http://schemas.microsoft.com/office/powerpoint/2013/main/command"/>
      <pc:sldMk xmlns:pc="http://schemas.microsoft.com/office/powerpoint/2013/main/command" cId="2102601456" sldId="4686"/>
      <ac:picMk id="26" creationId="{152BEA3A-B3EA-4BB6-B436-5055D61F75C5}"/>
    </ac:deMkLst>
    <p188:txBody>
      <a:bodyPr/>
      <a:lstStyle/>
      <a:p>
        <a:r>
          <a:rPr lang="en-IE"/>
          <a:t>This graphic can be switched out for the same or similar in your respective languages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18020-3E36-D245-962B-AB4ECD9A6A3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7ABF91A2-85BC-C843-8E77-EB54E2806DD9}">
      <dgm:prSet custT="1"/>
      <dgm:spPr>
        <a:xfrm>
          <a:off x="4494319" y="48610"/>
          <a:ext cx="2333291" cy="2333291"/>
        </a:xfrm>
        <a:prstGeom prst="ellipse">
          <a:avLst/>
        </a:prstGeom>
        <a:solidFill>
          <a:srgbClr val="B32C76">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GB"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2D89E989-747D-5642-A732-01D2A1AAAC42}" type="parTrans" cxnId="{221E8A39-8770-3942-A0EA-7C031769596C}">
      <dgm:prSet/>
      <dgm:spPr/>
      <dgm:t>
        <a:bodyPr/>
        <a:lstStyle/>
        <a:p>
          <a:endParaRPr lang="en-GB"/>
        </a:p>
      </dgm:t>
    </dgm:pt>
    <dgm:pt modelId="{6A628E09-4A5C-324E-9F7B-584A4A79822A}" type="sibTrans" cxnId="{221E8A39-8770-3942-A0EA-7C031769596C}">
      <dgm:prSet/>
      <dgm:spPr/>
      <dgm:t>
        <a:bodyPr/>
        <a:lstStyle/>
        <a:p>
          <a:endParaRPr lang="en-GB"/>
        </a:p>
      </dgm:t>
    </dgm:pt>
    <dgm:pt modelId="{A85E2446-4730-8F4D-A04F-97AAEB5C2EC9}">
      <dgm:prSet custT="1"/>
      <dgm:spPr>
        <a:xfrm>
          <a:off x="5336248" y="1506917"/>
          <a:ext cx="2333291" cy="2333291"/>
        </a:xfrm>
        <a:prstGeom prst="ellipse">
          <a:avLst/>
        </a:prstGeom>
        <a:solidFill>
          <a:srgbClr val="007DA8">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GB"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E7591A7A-B94C-954E-9EAA-E1A5EE4AE3FC}" type="parTrans" cxnId="{3641A418-EA24-2C44-BF75-1DC9FB2BFAC4}">
      <dgm:prSet/>
      <dgm:spPr/>
      <dgm:t>
        <a:bodyPr/>
        <a:lstStyle/>
        <a:p>
          <a:endParaRPr lang="en-GB"/>
        </a:p>
      </dgm:t>
    </dgm:pt>
    <dgm:pt modelId="{79495E25-3C84-FA42-B55F-442599C0AAC8}" type="sibTrans" cxnId="{3641A418-EA24-2C44-BF75-1DC9FB2BFAC4}">
      <dgm:prSet/>
      <dgm:spPr/>
      <dgm:t>
        <a:bodyPr/>
        <a:lstStyle/>
        <a:p>
          <a:endParaRPr lang="en-GB"/>
        </a:p>
      </dgm:t>
    </dgm:pt>
    <dgm:pt modelId="{6C330A9D-0DE1-9C49-8B1A-CBDBA9AEFAF2}">
      <dgm:prSet custT="1"/>
      <dgm:spPr>
        <a:xfrm>
          <a:off x="3652389" y="1506917"/>
          <a:ext cx="2333291" cy="2333291"/>
        </a:xfrm>
        <a:prstGeom prst="ellipse">
          <a:avLst/>
        </a:prstGeom>
        <a:solidFill>
          <a:srgbClr val="D27826">
            <a:alpha val="50000"/>
          </a:srgbClr>
        </a:solidFill>
        <a:ln w="12700" cap="flat" cmpd="sng" algn="ctr">
          <a:solidFill>
            <a:sysClr val="window" lastClr="FFFFFF">
              <a:hueOff val="0"/>
              <a:satOff val="0"/>
              <a:lumOff val="0"/>
              <a:alphaOff val="0"/>
            </a:sysClr>
          </a:solidFill>
          <a:prstDash val="solid"/>
          <a:miter lim="800000"/>
        </a:ln>
        <a:effectLst/>
      </dgm:spPr>
      <dgm:t>
        <a:bodyPr/>
        <a:lstStyle/>
        <a:p>
          <a:pPr>
            <a:spcAft>
              <a:spcPts val="0"/>
            </a:spcAft>
            <a:buNone/>
          </a:pPr>
          <a:endParaRPr lang="en-GB"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86B3E093-03DC-9641-BA39-5663E81D1AD0}" type="parTrans" cxnId="{DD7DB299-0A97-8747-B1B4-B74B25E9B366}">
      <dgm:prSet/>
      <dgm:spPr/>
      <dgm:t>
        <a:bodyPr/>
        <a:lstStyle/>
        <a:p>
          <a:endParaRPr lang="en-GB"/>
        </a:p>
      </dgm:t>
    </dgm:pt>
    <dgm:pt modelId="{FB29904B-C756-8745-95C8-1CF2812FCE12}" type="sibTrans" cxnId="{DD7DB299-0A97-8747-B1B4-B74B25E9B366}">
      <dgm:prSet/>
      <dgm:spPr/>
      <dgm:t>
        <a:bodyPr/>
        <a:lstStyle/>
        <a:p>
          <a:endParaRPr lang="en-GB"/>
        </a:p>
      </dgm:t>
    </dgm:pt>
    <dgm:pt modelId="{78C19AAD-6FA7-3F46-8760-D39C7E7BF071}" type="pres">
      <dgm:prSet presAssocID="{43618020-3E36-D245-962B-AB4ECD9A6A3C}" presName="compositeShape" presStyleCnt="0">
        <dgm:presLayoutVars>
          <dgm:chMax val="7"/>
          <dgm:dir/>
          <dgm:resizeHandles val="exact"/>
        </dgm:presLayoutVars>
      </dgm:prSet>
      <dgm:spPr/>
    </dgm:pt>
    <dgm:pt modelId="{AA7064AC-D49C-684F-BC37-F7A6FD8C5784}" type="pres">
      <dgm:prSet presAssocID="{7ABF91A2-85BC-C843-8E77-EB54E2806DD9}" presName="circ1" presStyleLbl="vennNode1" presStyleIdx="0" presStyleCnt="3" custLinFactNeighborX="723" custLinFactNeighborY="-2251"/>
      <dgm:spPr/>
    </dgm:pt>
    <dgm:pt modelId="{E1D9E6F4-8E18-CA4C-A600-41FB0FDCB4B3}" type="pres">
      <dgm:prSet presAssocID="{7ABF91A2-85BC-C843-8E77-EB54E2806DD9}" presName="circ1Tx" presStyleLbl="revTx" presStyleIdx="0" presStyleCnt="0">
        <dgm:presLayoutVars>
          <dgm:chMax val="0"/>
          <dgm:chPref val="0"/>
          <dgm:bulletEnabled val="1"/>
        </dgm:presLayoutVars>
      </dgm:prSet>
      <dgm:spPr/>
    </dgm:pt>
    <dgm:pt modelId="{2E9DF4D5-3EFB-EE48-BFDA-78F3F70CA632}" type="pres">
      <dgm:prSet presAssocID="{A85E2446-4730-8F4D-A04F-97AAEB5C2EC9}" presName="circ2" presStyleLbl="vennNode1" presStyleIdx="1" presStyleCnt="3"/>
      <dgm:spPr/>
    </dgm:pt>
    <dgm:pt modelId="{E7B47944-5C98-2B4E-9866-10CB058681B2}" type="pres">
      <dgm:prSet presAssocID="{A85E2446-4730-8F4D-A04F-97AAEB5C2EC9}" presName="circ2Tx" presStyleLbl="revTx" presStyleIdx="0" presStyleCnt="0">
        <dgm:presLayoutVars>
          <dgm:chMax val="0"/>
          <dgm:chPref val="0"/>
          <dgm:bulletEnabled val="1"/>
        </dgm:presLayoutVars>
      </dgm:prSet>
      <dgm:spPr/>
    </dgm:pt>
    <dgm:pt modelId="{CF99BF2F-9287-9A46-9119-CB5E20A04F78}" type="pres">
      <dgm:prSet presAssocID="{6C330A9D-0DE1-9C49-8B1A-CBDBA9AEFAF2}" presName="circ3" presStyleLbl="vennNode1" presStyleIdx="2" presStyleCnt="3"/>
      <dgm:spPr/>
    </dgm:pt>
    <dgm:pt modelId="{E1408C6B-A6A1-C240-B62A-E7C000D24856}" type="pres">
      <dgm:prSet presAssocID="{6C330A9D-0DE1-9C49-8B1A-CBDBA9AEFAF2}" presName="circ3Tx" presStyleLbl="revTx" presStyleIdx="0" presStyleCnt="0">
        <dgm:presLayoutVars>
          <dgm:chMax val="0"/>
          <dgm:chPref val="0"/>
          <dgm:bulletEnabled val="1"/>
        </dgm:presLayoutVars>
      </dgm:prSet>
      <dgm:spPr/>
    </dgm:pt>
  </dgm:ptLst>
  <dgm:cxnLst>
    <dgm:cxn modelId="{3641A418-EA24-2C44-BF75-1DC9FB2BFAC4}" srcId="{43618020-3E36-D245-962B-AB4ECD9A6A3C}" destId="{A85E2446-4730-8F4D-A04F-97AAEB5C2EC9}" srcOrd="1" destOrd="0" parTransId="{E7591A7A-B94C-954E-9EAA-E1A5EE4AE3FC}" sibTransId="{79495E25-3C84-FA42-B55F-442599C0AAC8}"/>
    <dgm:cxn modelId="{221E8A39-8770-3942-A0EA-7C031769596C}" srcId="{43618020-3E36-D245-962B-AB4ECD9A6A3C}" destId="{7ABF91A2-85BC-C843-8E77-EB54E2806DD9}" srcOrd="0" destOrd="0" parTransId="{2D89E989-747D-5642-A732-01D2A1AAAC42}" sibTransId="{6A628E09-4A5C-324E-9F7B-584A4A79822A}"/>
    <dgm:cxn modelId="{6469B342-A4B2-0341-A8DC-867D5DC30C15}" type="presOf" srcId="{43618020-3E36-D245-962B-AB4ECD9A6A3C}" destId="{78C19AAD-6FA7-3F46-8760-D39C7E7BF071}" srcOrd="0" destOrd="0" presId="urn:microsoft.com/office/officeart/2005/8/layout/venn1"/>
    <dgm:cxn modelId="{044C9648-5CBB-8A4D-92F7-CC66E682803E}" type="presOf" srcId="{A85E2446-4730-8F4D-A04F-97AAEB5C2EC9}" destId="{E7B47944-5C98-2B4E-9866-10CB058681B2}" srcOrd="1" destOrd="0" presId="urn:microsoft.com/office/officeart/2005/8/layout/venn1"/>
    <dgm:cxn modelId="{DDC17669-1235-2B40-9F83-ED30EDBE6AE5}" type="presOf" srcId="{6C330A9D-0DE1-9C49-8B1A-CBDBA9AEFAF2}" destId="{CF99BF2F-9287-9A46-9119-CB5E20A04F78}" srcOrd="0" destOrd="0" presId="urn:microsoft.com/office/officeart/2005/8/layout/venn1"/>
    <dgm:cxn modelId="{DD7DB299-0A97-8747-B1B4-B74B25E9B366}" srcId="{43618020-3E36-D245-962B-AB4ECD9A6A3C}" destId="{6C330A9D-0DE1-9C49-8B1A-CBDBA9AEFAF2}" srcOrd="2" destOrd="0" parTransId="{86B3E093-03DC-9641-BA39-5663E81D1AD0}" sibTransId="{FB29904B-C756-8745-95C8-1CF2812FCE12}"/>
    <dgm:cxn modelId="{88D2CE99-7BB4-D74A-8D89-9B243CD6785C}" type="presOf" srcId="{A85E2446-4730-8F4D-A04F-97AAEB5C2EC9}" destId="{2E9DF4D5-3EFB-EE48-BFDA-78F3F70CA632}" srcOrd="0" destOrd="0" presId="urn:microsoft.com/office/officeart/2005/8/layout/venn1"/>
    <dgm:cxn modelId="{BC7942D6-E311-1443-935D-EC6F60472E76}" type="presOf" srcId="{7ABF91A2-85BC-C843-8E77-EB54E2806DD9}" destId="{E1D9E6F4-8E18-CA4C-A600-41FB0FDCB4B3}" srcOrd="1" destOrd="0" presId="urn:microsoft.com/office/officeart/2005/8/layout/venn1"/>
    <dgm:cxn modelId="{E90384DB-F537-1540-97A8-296DDF848662}" type="presOf" srcId="{6C330A9D-0DE1-9C49-8B1A-CBDBA9AEFAF2}" destId="{E1408C6B-A6A1-C240-B62A-E7C000D24856}" srcOrd="1" destOrd="0" presId="urn:microsoft.com/office/officeart/2005/8/layout/venn1"/>
    <dgm:cxn modelId="{313ED7F6-B34A-7748-944B-A816C6819158}" type="presOf" srcId="{7ABF91A2-85BC-C843-8E77-EB54E2806DD9}" destId="{AA7064AC-D49C-684F-BC37-F7A6FD8C5784}" srcOrd="0" destOrd="0" presId="urn:microsoft.com/office/officeart/2005/8/layout/venn1"/>
    <dgm:cxn modelId="{0DC3EFFC-AD30-D740-B42A-FEE0A0F1511B}" type="presParOf" srcId="{78C19AAD-6FA7-3F46-8760-D39C7E7BF071}" destId="{AA7064AC-D49C-684F-BC37-F7A6FD8C5784}" srcOrd="0" destOrd="0" presId="urn:microsoft.com/office/officeart/2005/8/layout/venn1"/>
    <dgm:cxn modelId="{F59BF759-724B-4641-AA0F-D722F20A0724}" type="presParOf" srcId="{78C19AAD-6FA7-3F46-8760-D39C7E7BF071}" destId="{E1D9E6F4-8E18-CA4C-A600-41FB0FDCB4B3}" srcOrd="1" destOrd="0" presId="urn:microsoft.com/office/officeart/2005/8/layout/venn1"/>
    <dgm:cxn modelId="{D336A779-398E-4442-8A3E-42DDC59B5526}" type="presParOf" srcId="{78C19AAD-6FA7-3F46-8760-D39C7E7BF071}" destId="{2E9DF4D5-3EFB-EE48-BFDA-78F3F70CA632}" srcOrd="2" destOrd="0" presId="urn:microsoft.com/office/officeart/2005/8/layout/venn1"/>
    <dgm:cxn modelId="{9557BDD8-DF05-374D-97B5-8CE3AF3B068E}" type="presParOf" srcId="{78C19AAD-6FA7-3F46-8760-D39C7E7BF071}" destId="{E7B47944-5C98-2B4E-9866-10CB058681B2}" srcOrd="3" destOrd="0" presId="urn:microsoft.com/office/officeart/2005/8/layout/venn1"/>
    <dgm:cxn modelId="{4D1F2F36-7A11-1A41-8DA2-CC531D48EF81}" type="presParOf" srcId="{78C19AAD-6FA7-3F46-8760-D39C7E7BF071}" destId="{CF99BF2F-9287-9A46-9119-CB5E20A04F78}" srcOrd="4" destOrd="0" presId="urn:microsoft.com/office/officeart/2005/8/layout/venn1"/>
    <dgm:cxn modelId="{1E493A58-A861-FD42-BD0F-3B49FB740F35}" type="presParOf" srcId="{78C19AAD-6FA7-3F46-8760-D39C7E7BF071}" destId="{E1408C6B-A6A1-C240-B62A-E7C000D248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C06AE5-C0EB-8849-BE8F-48AB493A1CA4}" type="doc">
      <dgm:prSet loTypeId="urn:microsoft.com/office/officeart/2005/8/layout/chevron2" loCatId="" qsTypeId="urn:microsoft.com/office/officeart/2005/8/quickstyle/simple2" qsCatId="simple" csTypeId="urn:microsoft.com/office/officeart/2005/8/colors/colorful5" csCatId="colorful" phldr="1"/>
      <dgm:spPr/>
      <dgm:t>
        <a:bodyPr/>
        <a:lstStyle/>
        <a:p>
          <a:endParaRPr lang="en-GB"/>
        </a:p>
      </dgm:t>
    </dgm:pt>
    <dgm:pt modelId="{A7ED4057-FB99-C94A-8BEE-8A49DCF3A2A7}">
      <dgm:prSet phldrT="[Text]"/>
      <dgm:spPr>
        <a:xfrm rot="5400000">
          <a:off x="-161088" y="162847"/>
          <a:ext cx="1073923" cy="751746"/>
        </a:xfrm>
        <a:prstGeom prst="chevron">
          <a:avLst/>
        </a:prstGeom>
        <a:solidFill>
          <a:schemeClr val="accent5">
            <a:lumMod val="75000"/>
          </a:schemeClr>
        </a:solidFill>
        <a:ln w="12700" cap="flat" cmpd="sng" algn="ctr">
          <a:solidFill>
            <a:schemeClr val="accent5">
              <a:lumMod val="75000"/>
            </a:schemeClr>
          </a:solidFill>
          <a:prstDash val="solid"/>
          <a:miter lim="800000"/>
        </a:ln>
        <a:effectLst/>
      </dgm:spPr>
      <dgm:t>
        <a:bodyPr/>
        <a:lstStyle/>
        <a:p>
          <a:pPr>
            <a:buNone/>
          </a:pPr>
          <a:r>
            <a:rPr lang="en-GB" b="1" dirty="0">
              <a:solidFill>
                <a:sysClr val="window" lastClr="FFFFFF"/>
              </a:solidFill>
              <a:latin typeface="Arial" panose="020B0604020202020204" pitchFamily="34" charset="0"/>
              <a:ea typeface="+mn-ea"/>
              <a:cs typeface="Arial" panose="020B0604020202020204" pitchFamily="34" charset="0"/>
            </a:rPr>
            <a:t>Phase</a:t>
          </a:r>
          <a:r>
            <a:rPr lang="en-GB" b="1" dirty="0">
              <a:solidFill>
                <a:sysClr val="window" lastClr="FFFFFF"/>
              </a:solidFill>
              <a:latin typeface="Georgia"/>
              <a:ea typeface="+mn-ea"/>
              <a:cs typeface="+mn-cs"/>
            </a:rPr>
            <a:t> </a:t>
          </a:r>
          <a:r>
            <a:rPr lang="en-GB" b="1" dirty="0">
              <a:solidFill>
                <a:sysClr val="window" lastClr="FFFFFF"/>
              </a:solidFill>
              <a:latin typeface="Arial" panose="020B0604020202020204" pitchFamily="34" charset="0"/>
              <a:ea typeface="+mn-ea"/>
              <a:cs typeface="Arial" panose="020B0604020202020204" pitchFamily="34" charset="0"/>
            </a:rPr>
            <a:t>1</a:t>
          </a:r>
        </a:p>
      </dgm:t>
    </dgm:pt>
    <dgm:pt modelId="{1E032628-B333-1143-B958-AB3E329177ED}" type="parTrans" cxnId="{DCCF57EF-DC8E-904D-B719-3ED18A048997}">
      <dgm:prSet/>
      <dgm:spPr/>
      <dgm:t>
        <a:bodyPr/>
        <a:lstStyle/>
        <a:p>
          <a:endParaRPr lang="en-GB"/>
        </a:p>
      </dgm:t>
    </dgm:pt>
    <dgm:pt modelId="{4D4B1CE8-4A33-9445-A136-2863D0ABBD4E}" type="sibTrans" cxnId="{DCCF57EF-DC8E-904D-B719-3ED18A048997}">
      <dgm:prSet/>
      <dgm:spPr/>
      <dgm:t>
        <a:bodyPr/>
        <a:lstStyle/>
        <a:p>
          <a:endParaRPr lang="en-GB"/>
        </a:p>
      </dgm:t>
    </dgm:pt>
    <dgm:pt modelId="{92374502-EAD2-144B-B57B-18A8BFE55D75}">
      <dgm:prSet phldrT="[Text]" custT="1"/>
      <dgm:spPr>
        <a:xfrm rot="5400000">
          <a:off x="2567286" y="-1813781"/>
          <a:ext cx="698050" cy="4329130"/>
        </a:xfrm>
        <a:prstGeom prst="round2SameRect">
          <a:avLst/>
        </a:prstGeom>
        <a:solidFill>
          <a:sysClr val="window" lastClr="FFFFFF">
            <a:alpha val="90000"/>
            <a:hueOff val="0"/>
            <a:satOff val="0"/>
            <a:lumOff val="0"/>
            <a:alphaOff val="0"/>
          </a:sysClr>
        </a:solidFill>
        <a:ln w="12700" cap="flat" cmpd="sng" algn="ctr">
          <a:solidFill>
            <a:schemeClr val="accent5">
              <a:lumMod val="75000"/>
            </a:schemeClr>
          </a:solidFill>
          <a:prstDash val="solid"/>
          <a:miter lim="800000"/>
        </a:ln>
        <a:effectLst/>
      </dgm:spPr>
      <dgm:t>
        <a:bodyPr/>
        <a:lstStyle/>
        <a:p>
          <a:pPr>
            <a:buChar char="•"/>
          </a:pPr>
          <a:r>
            <a:rPr lang="en-GB" sz="20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Idea generation</a:t>
          </a:r>
        </a:p>
      </dgm:t>
    </dgm:pt>
    <dgm:pt modelId="{4BF9FD09-8684-2242-BD73-88C3AB4C4EE0}" type="parTrans" cxnId="{E189D7A1-FE2C-7141-8F0C-F1470BEB5A91}">
      <dgm:prSet/>
      <dgm:spPr/>
      <dgm:t>
        <a:bodyPr/>
        <a:lstStyle/>
        <a:p>
          <a:endParaRPr lang="en-GB"/>
        </a:p>
      </dgm:t>
    </dgm:pt>
    <dgm:pt modelId="{D89D27D2-E139-F54B-BA9A-3E6177FE8DD9}" type="sibTrans" cxnId="{E189D7A1-FE2C-7141-8F0C-F1470BEB5A91}">
      <dgm:prSet/>
      <dgm:spPr/>
      <dgm:t>
        <a:bodyPr/>
        <a:lstStyle/>
        <a:p>
          <a:endParaRPr lang="en-GB"/>
        </a:p>
      </dgm:t>
    </dgm:pt>
    <dgm:pt modelId="{669A2354-319A-B145-A5AD-A80AAEB21F90}">
      <dgm:prSet phldrT="[Text]"/>
      <dgm:spPr>
        <a:xfrm rot="5400000">
          <a:off x="-161088" y="1119460"/>
          <a:ext cx="1073923" cy="751746"/>
        </a:xfrm>
        <a:prstGeom prst="chevron">
          <a:avLst/>
        </a:prstGeom>
        <a:solidFill>
          <a:srgbClr val="FFC000"/>
        </a:solidFill>
        <a:ln w="12700" cap="flat" cmpd="sng" algn="ctr">
          <a:solidFill>
            <a:srgbClr val="FFC000"/>
          </a:solidFill>
          <a:prstDash val="solid"/>
          <a:miter lim="800000"/>
        </a:ln>
        <a:effectLst/>
      </dgm:spPr>
      <dgm:t>
        <a:bodyPr/>
        <a:lstStyle/>
        <a:p>
          <a:pPr>
            <a:buNone/>
          </a:pPr>
          <a:r>
            <a:rPr lang="en-GB" b="1" dirty="0">
              <a:solidFill>
                <a:sysClr val="window" lastClr="FFFFFF"/>
              </a:solidFill>
              <a:latin typeface="Arial" panose="020B0604020202020204" pitchFamily="34" charset="0"/>
              <a:ea typeface="+mn-ea"/>
              <a:cs typeface="Arial" panose="020B0604020202020204" pitchFamily="34" charset="0"/>
            </a:rPr>
            <a:t>Phase</a:t>
          </a:r>
          <a:r>
            <a:rPr lang="en-GB" b="1" dirty="0">
              <a:solidFill>
                <a:sysClr val="window" lastClr="FFFFFF"/>
              </a:solidFill>
              <a:latin typeface="Georgia"/>
              <a:ea typeface="+mn-ea"/>
              <a:cs typeface="+mn-cs"/>
            </a:rPr>
            <a:t> </a:t>
          </a:r>
          <a:r>
            <a:rPr lang="en-GB" b="1" dirty="0">
              <a:solidFill>
                <a:sysClr val="window" lastClr="FFFFFF"/>
              </a:solidFill>
              <a:latin typeface="Arial" panose="020B0604020202020204" pitchFamily="34" charset="0"/>
              <a:ea typeface="+mn-ea"/>
              <a:cs typeface="Arial" panose="020B0604020202020204" pitchFamily="34" charset="0"/>
            </a:rPr>
            <a:t>2</a:t>
          </a:r>
        </a:p>
      </dgm:t>
    </dgm:pt>
    <dgm:pt modelId="{82AE7E47-288A-184D-8458-F956CFB87B9E}" type="parTrans" cxnId="{867222B7-6111-B147-AEBC-53E9F98DE413}">
      <dgm:prSet/>
      <dgm:spPr/>
      <dgm:t>
        <a:bodyPr/>
        <a:lstStyle/>
        <a:p>
          <a:endParaRPr lang="en-GB"/>
        </a:p>
      </dgm:t>
    </dgm:pt>
    <dgm:pt modelId="{81D19BF4-B1C0-F848-BCF6-6E2A6DAF7D32}" type="sibTrans" cxnId="{867222B7-6111-B147-AEBC-53E9F98DE413}">
      <dgm:prSet/>
      <dgm:spPr/>
      <dgm:t>
        <a:bodyPr/>
        <a:lstStyle/>
        <a:p>
          <a:endParaRPr lang="en-GB"/>
        </a:p>
      </dgm:t>
    </dgm:pt>
    <dgm:pt modelId="{880777F6-342C-D040-ACCC-2C0689461B17}">
      <dgm:prSet phldrT="[Text]" custT="1"/>
      <dgm:spPr>
        <a:xfrm rot="5400000">
          <a:off x="2567286" y="-857168"/>
          <a:ext cx="698050" cy="4329130"/>
        </a:xfrm>
        <a:prstGeom prst="round2SameRect">
          <a:avLst/>
        </a:prstGeom>
        <a:solidFill>
          <a:sysClr val="window" lastClr="FFFFFF">
            <a:alpha val="90000"/>
            <a:hueOff val="0"/>
            <a:satOff val="0"/>
            <a:lumOff val="0"/>
            <a:alphaOff val="0"/>
          </a:sysClr>
        </a:solidFill>
        <a:ln w="12700" cap="flat" cmpd="sng" algn="ctr">
          <a:solidFill>
            <a:srgbClr val="FFC000"/>
          </a:solidFill>
          <a:prstDash val="solid"/>
          <a:miter lim="800000"/>
        </a:ln>
        <a:effectLst/>
      </dgm:spPr>
      <dgm:t>
        <a:bodyPr/>
        <a:lstStyle/>
        <a:p>
          <a:pPr>
            <a:buChar char="•"/>
          </a:pPr>
          <a:r>
            <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Idea screening &amp; feasibility</a:t>
          </a:r>
        </a:p>
      </dgm:t>
    </dgm:pt>
    <dgm:pt modelId="{8B9F4429-5E7F-BB44-89D0-4A31F8DAD635}" type="parTrans" cxnId="{A88F4C2F-5ACD-754A-8EAF-90820F7A05F6}">
      <dgm:prSet/>
      <dgm:spPr/>
      <dgm:t>
        <a:bodyPr/>
        <a:lstStyle/>
        <a:p>
          <a:endParaRPr lang="en-GB"/>
        </a:p>
      </dgm:t>
    </dgm:pt>
    <dgm:pt modelId="{561293B1-73DC-5940-B83C-45B70E16A505}" type="sibTrans" cxnId="{A88F4C2F-5ACD-754A-8EAF-90820F7A05F6}">
      <dgm:prSet/>
      <dgm:spPr/>
      <dgm:t>
        <a:bodyPr/>
        <a:lstStyle/>
        <a:p>
          <a:endParaRPr lang="en-GB"/>
        </a:p>
      </dgm:t>
    </dgm:pt>
    <dgm:pt modelId="{E057CADC-EE2B-294C-B865-E5D9A20DCE2D}">
      <dgm:prSet phldrT="[Text]"/>
      <dgm:spPr>
        <a:xfrm rot="5400000">
          <a:off x="-161088" y="2076073"/>
          <a:ext cx="1073923" cy="751746"/>
        </a:xfrm>
        <a:prstGeom prst="chevron">
          <a:avLst/>
        </a:prstGeom>
        <a:solidFill>
          <a:schemeClr val="accent6">
            <a:lumMod val="75000"/>
          </a:schemeClr>
        </a:solidFill>
        <a:ln w="12700" cap="flat" cmpd="sng" algn="ctr">
          <a:solidFill>
            <a:schemeClr val="accent6">
              <a:lumMod val="75000"/>
            </a:schemeClr>
          </a:solidFill>
          <a:prstDash val="solid"/>
          <a:miter lim="800000"/>
        </a:ln>
        <a:effectLst/>
      </dgm:spPr>
      <dgm:t>
        <a:bodyPr/>
        <a:lstStyle/>
        <a:p>
          <a:pPr>
            <a:buNone/>
          </a:pPr>
          <a:r>
            <a:rPr lang="en-GB" b="1" dirty="0">
              <a:solidFill>
                <a:sysClr val="window" lastClr="FFFFFF"/>
              </a:solidFill>
              <a:latin typeface="Arial" panose="020B0604020202020204" pitchFamily="34" charset="0"/>
              <a:ea typeface="+mn-ea"/>
              <a:cs typeface="Arial" panose="020B0604020202020204" pitchFamily="34" charset="0"/>
            </a:rPr>
            <a:t>Phase</a:t>
          </a:r>
          <a:r>
            <a:rPr lang="en-GB" b="1" dirty="0">
              <a:solidFill>
                <a:sysClr val="window" lastClr="FFFFFF"/>
              </a:solidFill>
              <a:latin typeface="Georgia"/>
              <a:ea typeface="+mn-ea"/>
              <a:cs typeface="+mn-cs"/>
            </a:rPr>
            <a:t> </a:t>
          </a:r>
          <a:r>
            <a:rPr lang="en-GB" b="1" dirty="0">
              <a:solidFill>
                <a:sysClr val="window" lastClr="FFFFFF"/>
              </a:solidFill>
              <a:latin typeface="Arial" panose="020B0604020202020204" pitchFamily="34" charset="0"/>
              <a:ea typeface="+mn-ea"/>
              <a:cs typeface="Arial" panose="020B0604020202020204" pitchFamily="34" charset="0"/>
            </a:rPr>
            <a:t>3</a:t>
          </a:r>
        </a:p>
      </dgm:t>
    </dgm:pt>
    <dgm:pt modelId="{F9D3B641-9341-AB4D-8BAD-9B6912A748FA}" type="parTrans" cxnId="{339A0FDB-FAA3-F84D-AB5C-802003B0DD38}">
      <dgm:prSet/>
      <dgm:spPr/>
      <dgm:t>
        <a:bodyPr/>
        <a:lstStyle/>
        <a:p>
          <a:endParaRPr lang="en-GB"/>
        </a:p>
      </dgm:t>
    </dgm:pt>
    <dgm:pt modelId="{DDD9B2C0-A985-5644-A9FD-CEB56D79BD41}" type="sibTrans" cxnId="{339A0FDB-FAA3-F84D-AB5C-802003B0DD38}">
      <dgm:prSet/>
      <dgm:spPr/>
      <dgm:t>
        <a:bodyPr/>
        <a:lstStyle/>
        <a:p>
          <a:endParaRPr lang="en-GB"/>
        </a:p>
      </dgm:t>
    </dgm:pt>
    <dgm:pt modelId="{C69DD675-0428-8C4F-9084-05B7C3B3ACCC}">
      <dgm:prSet phldrT="[Text]" custT="1"/>
      <dgm:spPr>
        <a:xfrm rot="5400000">
          <a:off x="2567286" y="99444"/>
          <a:ext cx="698050" cy="4329130"/>
        </a:xfrm>
        <a:prstGeom prst="round2SameRect">
          <a:avLst/>
        </a:prstGeom>
        <a:solidFill>
          <a:sysClr val="window" lastClr="FFFFFF">
            <a:alpha val="90000"/>
            <a:hueOff val="0"/>
            <a:satOff val="0"/>
            <a:lumOff val="0"/>
            <a:alphaOff val="0"/>
          </a:sysClr>
        </a:solidFill>
        <a:ln w="12700" cap="flat" cmpd="sng" algn="ctr">
          <a:solidFill>
            <a:schemeClr val="accent6">
              <a:lumMod val="75000"/>
            </a:schemeClr>
          </a:solidFill>
          <a:prstDash val="solid"/>
          <a:miter lim="800000"/>
        </a:ln>
        <a:effectLst/>
      </dgm:spPr>
      <dgm:t>
        <a:bodyPr/>
        <a:lstStyle/>
        <a:p>
          <a:pPr>
            <a:buChar char="•"/>
          </a:pPr>
          <a:r>
            <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Product development and testing </a:t>
          </a:r>
        </a:p>
      </dgm:t>
    </dgm:pt>
    <dgm:pt modelId="{FA697EE8-4567-D943-BD95-A8625B871EAC}" type="parTrans" cxnId="{10FB4374-3781-2448-BF85-470C8AEBF96F}">
      <dgm:prSet/>
      <dgm:spPr/>
      <dgm:t>
        <a:bodyPr/>
        <a:lstStyle/>
        <a:p>
          <a:endParaRPr lang="en-GB"/>
        </a:p>
      </dgm:t>
    </dgm:pt>
    <dgm:pt modelId="{4F7A4AC2-719A-7C45-AA83-0F2591463072}" type="sibTrans" cxnId="{10FB4374-3781-2448-BF85-470C8AEBF96F}">
      <dgm:prSet/>
      <dgm:spPr/>
      <dgm:t>
        <a:bodyPr/>
        <a:lstStyle/>
        <a:p>
          <a:endParaRPr lang="en-GB"/>
        </a:p>
      </dgm:t>
    </dgm:pt>
    <dgm:pt modelId="{C4D4EF56-F788-DE4C-A061-DDCA9B96378F}">
      <dgm:prSet/>
      <dgm:spPr>
        <a:xfrm rot="5400000">
          <a:off x="-161088" y="3032686"/>
          <a:ext cx="1073923" cy="751746"/>
        </a:xfrm>
        <a:prstGeom prst="chevron">
          <a:avLst/>
        </a:prstGeom>
        <a:solidFill>
          <a:srgbClr val="85D2E1"/>
        </a:solidFill>
        <a:ln w="12700" cap="flat" cmpd="sng" algn="ctr">
          <a:solidFill>
            <a:srgbClr val="85D2E1"/>
          </a:solidFill>
          <a:prstDash val="solid"/>
          <a:miter lim="800000"/>
        </a:ln>
        <a:effectLst/>
      </dgm:spPr>
      <dgm:t>
        <a:bodyPr/>
        <a:lstStyle/>
        <a:p>
          <a:pPr>
            <a:buNone/>
          </a:pPr>
          <a:r>
            <a:rPr lang="en-GB" b="1" dirty="0">
              <a:solidFill>
                <a:sysClr val="window" lastClr="FFFFFF"/>
              </a:solidFill>
              <a:latin typeface="Arial" panose="020B0604020202020204" pitchFamily="34" charset="0"/>
              <a:ea typeface="+mn-ea"/>
              <a:cs typeface="Arial" panose="020B0604020202020204" pitchFamily="34" charset="0"/>
            </a:rPr>
            <a:t>Phase 4</a:t>
          </a:r>
        </a:p>
      </dgm:t>
    </dgm:pt>
    <dgm:pt modelId="{9352E54A-D547-1643-B270-A4405389CA2F}" type="parTrans" cxnId="{33541C42-9572-064A-9A19-2B9B6688495D}">
      <dgm:prSet/>
      <dgm:spPr/>
      <dgm:t>
        <a:bodyPr/>
        <a:lstStyle/>
        <a:p>
          <a:endParaRPr lang="en-GB"/>
        </a:p>
      </dgm:t>
    </dgm:pt>
    <dgm:pt modelId="{3681731B-1FAE-6649-BA97-728804F6D2ED}" type="sibTrans" cxnId="{33541C42-9572-064A-9A19-2B9B6688495D}">
      <dgm:prSet/>
      <dgm:spPr/>
      <dgm:t>
        <a:bodyPr/>
        <a:lstStyle/>
        <a:p>
          <a:endParaRPr lang="en-GB"/>
        </a:p>
      </dgm:t>
    </dgm:pt>
    <dgm:pt modelId="{BA8FBE03-0DDC-554C-9B82-B97DF416D2BD}">
      <dgm:prSet/>
      <dgm:spPr>
        <a:xfrm rot="5400000">
          <a:off x="-161088" y="3989299"/>
          <a:ext cx="1073923" cy="751746"/>
        </a:xfrm>
        <a:prstGeom prst="chevron">
          <a:avLst/>
        </a:prstGeom>
        <a:solidFill>
          <a:srgbClr val="70B2BE"/>
        </a:solidFill>
        <a:ln w="12700" cap="flat" cmpd="sng" algn="ctr">
          <a:solidFill>
            <a:srgbClr val="70B2BE"/>
          </a:solidFill>
          <a:prstDash val="solid"/>
          <a:miter lim="800000"/>
        </a:ln>
        <a:effectLst/>
      </dgm:spPr>
      <dgm:t>
        <a:bodyPr/>
        <a:lstStyle/>
        <a:p>
          <a:pPr>
            <a:buNone/>
          </a:pPr>
          <a:r>
            <a:rPr lang="en-GB" b="1" dirty="0">
              <a:solidFill>
                <a:sysClr val="window" lastClr="FFFFFF"/>
              </a:solidFill>
              <a:latin typeface="Arial" panose="020B0604020202020204" pitchFamily="34" charset="0"/>
              <a:ea typeface="+mn-ea"/>
              <a:cs typeface="Arial" panose="020B0604020202020204" pitchFamily="34" charset="0"/>
            </a:rPr>
            <a:t>Phase 5</a:t>
          </a:r>
        </a:p>
      </dgm:t>
    </dgm:pt>
    <dgm:pt modelId="{B2CF2C3A-5956-0E47-87AE-8DD3F43987A8}" type="parTrans" cxnId="{20988FA6-0E93-BD4C-830E-B2A3C8F8A120}">
      <dgm:prSet/>
      <dgm:spPr/>
      <dgm:t>
        <a:bodyPr/>
        <a:lstStyle/>
        <a:p>
          <a:endParaRPr lang="en-GB"/>
        </a:p>
      </dgm:t>
    </dgm:pt>
    <dgm:pt modelId="{75137347-9C1D-B445-B171-50A607A9F7CE}" type="sibTrans" cxnId="{20988FA6-0E93-BD4C-830E-B2A3C8F8A120}">
      <dgm:prSet/>
      <dgm:spPr/>
      <dgm:t>
        <a:bodyPr/>
        <a:lstStyle/>
        <a:p>
          <a:endParaRPr lang="en-GB"/>
        </a:p>
      </dgm:t>
    </dgm:pt>
    <dgm:pt modelId="{93312847-347F-F44B-918C-E1D4259AC544}">
      <dgm:prSet custT="1"/>
      <dgm:spPr>
        <a:xfrm rot="5400000">
          <a:off x="2567286" y="1056057"/>
          <a:ext cx="698050" cy="4329130"/>
        </a:xfrm>
        <a:prstGeom prst="round2SameRect">
          <a:avLst/>
        </a:prstGeom>
        <a:solidFill>
          <a:sysClr val="window" lastClr="FFFFFF">
            <a:alpha val="90000"/>
            <a:hueOff val="0"/>
            <a:satOff val="0"/>
            <a:lumOff val="0"/>
            <a:alphaOff val="0"/>
          </a:sysClr>
        </a:solidFill>
        <a:ln w="12700" cap="flat" cmpd="sng" algn="ctr">
          <a:solidFill>
            <a:srgbClr val="85D2E1"/>
          </a:solidFill>
          <a:prstDash val="solid"/>
          <a:miter lim="800000"/>
        </a:ln>
        <a:effectLst/>
      </dgm:spPr>
      <dgm:t>
        <a:bodyPr/>
        <a:lstStyle/>
        <a:p>
          <a:pPr>
            <a:buChar char="•"/>
          </a:pPr>
          <a:r>
            <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Production &amp; launch </a:t>
          </a:r>
        </a:p>
      </dgm:t>
    </dgm:pt>
    <dgm:pt modelId="{1607134F-1C0C-0E45-A570-3B3010373CBA}" type="parTrans" cxnId="{62484C5B-933B-1346-93D4-B957DF5EF399}">
      <dgm:prSet/>
      <dgm:spPr/>
      <dgm:t>
        <a:bodyPr/>
        <a:lstStyle/>
        <a:p>
          <a:endParaRPr lang="en-GB"/>
        </a:p>
      </dgm:t>
    </dgm:pt>
    <dgm:pt modelId="{EA80F5B5-07BD-1141-928A-BEBFFB69E4CD}" type="sibTrans" cxnId="{62484C5B-933B-1346-93D4-B957DF5EF399}">
      <dgm:prSet/>
      <dgm:spPr/>
      <dgm:t>
        <a:bodyPr/>
        <a:lstStyle/>
        <a:p>
          <a:endParaRPr lang="en-GB"/>
        </a:p>
      </dgm:t>
    </dgm:pt>
    <dgm:pt modelId="{E58BC72C-9D49-414F-8467-2871449CDCC6}">
      <dgm:prSet custT="1"/>
      <dgm:spPr>
        <a:xfrm rot="5400000">
          <a:off x="2567286" y="2012670"/>
          <a:ext cx="698050" cy="4329130"/>
        </a:xfrm>
        <a:prstGeom prst="round2SameRect">
          <a:avLst/>
        </a:prstGeom>
        <a:solidFill>
          <a:sysClr val="window" lastClr="FFFFFF">
            <a:alpha val="90000"/>
            <a:hueOff val="0"/>
            <a:satOff val="0"/>
            <a:lumOff val="0"/>
            <a:alphaOff val="0"/>
          </a:sysClr>
        </a:solidFill>
        <a:ln w="12700" cap="flat" cmpd="sng" algn="ctr">
          <a:solidFill>
            <a:srgbClr val="70B2BE"/>
          </a:solidFill>
          <a:prstDash val="solid"/>
          <a:miter lim="800000"/>
        </a:ln>
        <a:effectLst/>
      </dgm:spPr>
      <dgm:t>
        <a:bodyPr/>
        <a:lstStyle/>
        <a:p>
          <a:pPr>
            <a:buChar char="•"/>
          </a:pPr>
          <a:r>
            <a:rPr lang="en-GB"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Post launch </a:t>
          </a:r>
        </a:p>
      </dgm:t>
    </dgm:pt>
    <dgm:pt modelId="{7EE7CDDC-BADE-4442-86C6-B3FF51C95535}" type="parTrans" cxnId="{5E59668A-362D-AE4E-844A-5A9116A46F5B}">
      <dgm:prSet/>
      <dgm:spPr/>
      <dgm:t>
        <a:bodyPr/>
        <a:lstStyle/>
        <a:p>
          <a:endParaRPr lang="en-GB"/>
        </a:p>
      </dgm:t>
    </dgm:pt>
    <dgm:pt modelId="{5249EC33-E43A-4140-9307-C11D1913DEE1}" type="sibTrans" cxnId="{5E59668A-362D-AE4E-844A-5A9116A46F5B}">
      <dgm:prSet/>
      <dgm:spPr/>
      <dgm:t>
        <a:bodyPr/>
        <a:lstStyle/>
        <a:p>
          <a:endParaRPr lang="en-GB"/>
        </a:p>
      </dgm:t>
    </dgm:pt>
    <dgm:pt modelId="{5C2B4F58-C059-F549-A41B-FF56DDC661F2}" type="pres">
      <dgm:prSet presAssocID="{A0C06AE5-C0EB-8849-BE8F-48AB493A1CA4}" presName="linearFlow" presStyleCnt="0">
        <dgm:presLayoutVars>
          <dgm:dir/>
          <dgm:animLvl val="lvl"/>
          <dgm:resizeHandles val="exact"/>
        </dgm:presLayoutVars>
      </dgm:prSet>
      <dgm:spPr/>
    </dgm:pt>
    <dgm:pt modelId="{06BB62C8-5372-ED45-820D-F92B5F09B7DB}" type="pres">
      <dgm:prSet presAssocID="{A7ED4057-FB99-C94A-8BEE-8A49DCF3A2A7}" presName="composite" presStyleCnt="0"/>
      <dgm:spPr/>
    </dgm:pt>
    <dgm:pt modelId="{B21FB3B6-AA77-A84D-ACEE-BF397686E3A0}" type="pres">
      <dgm:prSet presAssocID="{A7ED4057-FB99-C94A-8BEE-8A49DCF3A2A7}" presName="parentText" presStyleLbl="alignNode1" presStyleIdx="0" presStyleCnt="5" custLinFactNeighborY="0">
        <dgm:presLayoutVars>
          <dgm:chMax val="1"/>
          <dgm:bulletEnabled val="1"/>
        </dgm:presLayoutVars>
      </dgm:prSet>
      <dgm:spPr/>
    </dgm:pt>
    <dgm:pt modelId="{8B85E9DF-E0BE-B841-9040-25E03C4BC5B8}" type="pres">
      <dgm:prSet presAssocID="{A7ED4057-FB99-C94A-8BEE-8A49DCF3A2A7}" presName="descendantText" presStyleLbl="alignAcc1" presStyleIdx="0" presStyleCnt="5">
        <dgm:presLayoutVars>
          <dgm:bulletEnabled val="1"/>
        </dgm:presLayoutVars>
      </dgm:prSet>
      <dgm:spPr/>
    </dgm:pt>
    <dgm:pt modelId="{3C1AFC1D-36D0-CC47-8A56-8CFE62B6615B}" type="pres">
      <dgm:prSet presAssocID="{4D4B1CE8-4A33-9445-A136-2863D0ABBD4E}" presName="sp" presStyleCnt="0"/>
      <dgm:spPr/>
    </dgm:pt>
    <dgm:pt modelId="{677752CF-B8E9-AF44-A063-287B5FC9EF75}" type="pres">
      <dgm:prSet presAssocID="{669A2354-319A-B145-A5AD-A80AAEB21F90}" presName="composite" presStyleCnt="0"/>
      <dgm:spPr/>
    </dgm:pt>
    <dgm:pt modelId="{0F312CBC-97CB-074E-8397-899850EAF1D6}" type="pres">
      <dgm:prSet presAssocID="{669A2354-319A-B145-A5AD-A80AAEB21F90}" presName="parentText" presStyleLbl="alignNode1" presStyleIdx="1" presStyleCnt="5">
        <dgm:presLayoutVars>
          <dgm:chMax val="1"/>
          <dgm:bulletEnabled val="1"/>
        </dgm:presLayoutVars>
      </dgm:prSet>
      <dgm:spPr/>
    </dgm:pt>
    <dgm:pt modelId="{7E96C00A-CEEA-004A-B3F3-76C4BBD0BD44}" type="pres">
      <dgm:prSet presAssocID="{669A2354-319A-B145-A5AD-A80AAEB21F90}" presName="descendantText" presStyleLbl="alignAcc1" presStyleIdx="1" presStyleCnt="5" custLinFactNeighborX="0" custLinFactNeighborY="-4596">
        <dgm:presLayoutVars>
          <dgm:bulletEnabled val="1"/>
        </dgm:presLayoutVars>
      </dgm:prSet>
      <dgm:spPr/>
    </dgm:pt>
    <dgm:pt modelId="{F339B1CB-3889-D44B-87C2-ADF672466A3E}" type="pres">
      <dgm:prSet presAssocID="{81D19BF4-B1C0-F848-BCF6-6E2A6DAF7D32}" presName="sp" presStyleCnt="0"/>
      <dgm:spPr/>
    </dgm:pt>
    <dgm:pt modelId="{B78B05D9-6013-7C4C-88A2-4DA924E309AB}" type="pres">
      <dgm:prSet presAssocID="{E057CADC-EE2B-294C-B865-E5D9A20DCE2D}" presName="composite" presStyleCnt="0"/>
      <dgm:spPr/>
    </dgm:pt>
    <dgm:pt modelId="{F9D6CB84-AEF2-754C-BC0B-3442F0714617}" type="pres">
      <dgm:prSet presAssocID="{E057CADC-EE2B-294C-B865-E5D9A20DCE2D}" presName="parentText" presStyleLbl="alignNode1" presStyleIdx="2" presStyleCnt="5">
        <dgm:presLayoutVars>
          <dgm:chMax val="1"/>
          <dgm:bulletEnabled val="1"/>
        </dgm:presLayoutVars>
      </dgm:prSet>
      <dgm:spPr/>
    </dgm:pt>
    <dgm:pt modelId="{0D9D0431-178B-6540-9D0A-66017C7E51B1}" type="pres">
      <dgm:prSet presAssocID="{E057CADC-EE2B-294C-B865-E5D9A20DCE2D}" presName="descendantText" presStyleLbl="alignAcc1" presStyleIdx="2" presStyleCnt="5">
        <dgm:presLayoutVars>
          <dgm:bulletEnabled val="1"/>
        </dgm:presLayoutVars>
      </dgm:prSet>
      <dgm:spPr/>
    </dgm:pt>
    <dgm:pt modelId="{2A073058-18E8-D049-9AC2-6E856D6DD4F2}" type="pres">
      <dgm:prSet presAssocID="{DDD9B2C0-A985-5644-A9FD-CEB56D79BD41}" presName="sp" presStyleCnt="0"/>
      <dgm:spPr/>
    </dgm:pt>
    <dgm:pt modelId="{613D6616-6B23-1349-89F0-1BBF4104EE5D}" type="pres">
      <dgm:prSet presAssocID="{C4D4EF56-F788-DE4C-A061-DDCA9B96378F}" presName="composite" presStyleCnt="0"/>
      <dgm:spPr/>
    </dgm:pt>
    <dgm:pt modelId="{E0FF4792-221D-804A-A2B2-DDC561AE309F}" type="pres">
      <dgm:prSet presAssocID="{C4D4EF56-F788-DE4C-A061-DDCA9B96378F}" presName="parentText" presStyleLbl="alignNode1" presStyleIdx="3" presStyleCnt="5">
        <dgm:presLayoutVars>
          <dgm:chMax val="1"/>
          <dgm:bulletEnabled val="1"/>
        </dgm:presLayoutVars>
      </dgm:prSet>
      <dgm:spPr/>
    </dgm:pt>
    <dgm:pt modelId="{D510EA3B-DE9A-9A4A-A286-BDBF8FA1D7A2}" type="pres">
      <dgm:prSet presAssocID="{C4D4EF56-F788-DE4C-A061-DDCA9B96378F}" presName="descendantText" presStyleLbl="alignAcc1" presStyleIdx="3" presStyleCnt="5">
        <dgm:presLayoutVars>
          <dgm:bulletEnabled val="1"/>
        </dgm:presLayoutVars>
      </dgm:prSet>
      <dgm:spPr/>
    </dgm:pt>
    <dgm:pt modelId="{0F92A2CE-D7B6-664F-9E2F-96D88549FF55}" type="pres">
      <dgm:prSet presAssocID="{3681731B-1FAE-6649-BA97-728804F6D2ED}" presName="sp" presStyleCnt="0"/>
      <dgm:spPr/>
    </dgm:pt>
    <dgm:pt modelId="{4B0D2990-0B9C-CD40-8A36-593A6F68FB54}" type="pres">
      <dgm:prSet presAssocID="{BA8FBE03-0DDC-554C-9B82-B97DF416D2BD}" presName="composite" presStyleCnt="0"/>
      <dgm:spPr/>
    </dgm:pt>
    <dgm:pt modelId="{C438879D-4462-0449-B983-94C1307D8213}" type="pres">
      <dgm:prSet presAssocID="{BA8FBE03-0DDC-554C-9B82-B97DF416D2BD}" presName="parentText" presStyleLbl="alignNode1" presStyleIdx="4" presStyleCnt="5">
        <dgm:presLayoutVars>
          <dgm:chMax val="1"/>
          <dgm:bulletEnabled val="1"/>
        </dgm:presLayoutVars>
      </dgm:prSet>
      <dgm:spPr/>
    </dgm:pt>
    <dgm:pt modelId="{8B783787-6537-8B41-AE0F-DB00A7A137B5}" type="pres">
      <dgm:prSet presAssocID="{BA8FBE03-0DDC-554C-9B82-B97DF416D2BD}" presName="descendantText" presStyleLbl="alignAcc1" presStyleIdx="4" presStyleCnt="5">
        <dgm:presLayoutVars>
          <dgm:bulletEnabled val="1"/>
        </dgm:presLayoutVars>
      </dgm:prSet>
      <dgm:spPr/>
    </dgm:pt>
  </dgm:ptLst>
  <dgm:cxnLst>
    <dgm:cxn modelId="{94582F29-E97C-8041-A64C-84CDECE75778}" type="presOf" srcId="{C4D4EF56-F788-DE4C-A061-DDCA9B96378F}" destId="{E0FF4792-221D-804A-A2B2-DDC561AE309F}" srcOrd="0" destOrd="0" presId="urn:microsoft.com/office/officeart/2005/8/layout/chevron2"/>
    <dgm:cxn modelId="{A88F4C2F-5ACD-754A-8EAF-90820F7A05F6}" srcId="{669A2354-319A-B145-A5AD-A80AAEB21F90}" destId="{880777F6-342C-D040-ACCC-2C0689461B17}" srcOrd="0" destOrd="0" parTransId="{8B9F4429-5E7F-BB44-89D0-4A31F8DAD635}" sibTransId="{561293B1-73DC-5940-B83C-45B70E16A505}"/>
    <dgm:cxn modelId="{62858B30-5BB7-1C45-A5DE-5DB9D6A82030}" type="presOf" srcId="{BA8FBE03-0DDC-554C-9B82-B97DF416D2BD}" destId="{C438879D-4462-0449-B983-94C1307D8213}" srcOrd="0" destOrd="0" presId="urn:microsoft.com/office/officeart/2005/8/layout/chevron2"/>
    <dgm:cxn modelId="{7E1A1933-2D02-B742-B8E8-FE5D7827AEE6}" type="presOf" srcId="{E58BC72C-9D49-414F-8467-2871449CDCC6}" destId="{8B783787-6537-8B41-AE0F-DB00A7A137B5}" srcOrd="0" destOrd="0" presId="urn:microsoft.com/office/officeart/2005/8/layout/chevron2"/>
    <dgm:cxn modelId="{D0CEE13C-A387-6540-A496-9418AAE842C1}" type="presOf" srcId="{C69DD675-0428-8C4F-9084-05B7C3B3ACCC}" destId="{0D9D0431-178B-6540-9D0A-66017C7E51B1}" srcOrd="0" destOrd="0" presId="urn:microsoft.com/office/officeart/2005/8/layout/chevron2"/>
    <dgm:cxn modelId="{D1A5683E-2D26-0144-B92B-CFCA48ECC3A4}" type="presOf" srcId="{880777F6-342C-D040-ACCC-2C0689461B17}" destId="{7E96C00A-CEEA-004A-B3F3-76C4BBD0BD44}" srcOrd="0" destOrd="0" presId="urn:microsoft.com/office/officeart/2005/8/layout/chevron2"/>
    <dgm:cxn modelId="{33541C42-9572-064A-9A19-2B9B6688495D}" srcId="{A0C06AE5-C0EB-8849-BE8F-48AB493A1CA4}" destId="{C4D4EF56-F788-DE4C-A061-DDCA9B96378F}" srcOrd="3" destOrd="0" parTransId="{9352E54A-D547-1643-B270-A4405389CA2F}" sibTransId="{3681731B-1FAE-6649-BA97-728804F6D2ED}"/>
    <dgm:cxn modelId="{6FA09F45-CFBE-FB46-ABD0-3E5C2D34D61D}" type="presOf" srcId="{A0C06AE5-C0EB-8849-BE8F-48AB493A1CA4}" destId="{5C2B4F58-C059-F549-A41B-FF56DDC661F2}" srcOrd="0" destOrd="0" presId="urn:microsoft.com/office/officeart/2005/8/layout/chevron2"/>
    <dgm:cxn modelId="{6106384F-A9A3-0D49-93E7-C4CDB2B8CA4A}" type="presOf" srcId="{92374502-EAD2-144B-B57B-18A8BFE55D75}" destId="{8B85E9DF-E0BE-B841-9040-25E03C4BC5B8}" srcOrd="0" destOrd="0" presId="urn:microsoft.com/office/officeart/2005/8/layout/chevron2"/>
    <dgm:cxn modelId="{62484C5B-933B-1346-93D4-B957DF5EF399}" srcId="{C4D4EF56-F788-DE4C-A061-DDCA9B96378F}" destId="{93312847-347F-F44B-918C-E1D4259AC544}" srcOrd="0" destOrd="0" parTransId="{1607134F-1C0C-0E45-A570-3B3010373CBA}" sibTransId="{EA80F5B5-07BD-1141-928A-BEBFFB69E4CD}"/>
    <dgm:cxn modelId="{10FB4374-3781-2448-BF85-470C8AEBF96F}" srcId="{E057CADC-EE2B-294C-B865-E5D9A20DCE2D}" destId="{C69DD675-0428-8C4F-9084-05B7C3B3ACCC}" srcOrd="0" destOrd="0" parTransId="{FA697EE8-4567-D943-BD95-A8625B871EAC}" sibTransId="{4F7A4AC2-719A-7C45-AA83-0F2591463072}"/>
    <dgm:cxn modelId="{26801C7E-1547-4E47-B03E-834BCA9234F2}" type="presOf" srcId="{A7ED4057-FB99-C94A-8BEE-8A49DCF3A2A7}" destId="{B21FB3B6-AA77-A84D-ACEE-BF397686E3A0}" srcOrd="0" destOrd="0" presId="urn:microsoft.com/office/officeart/2005/8/layout/chevron2"/>
    <dgm:cxn modelId="{5E59668A-362D-AE4E-844A-5A9116A46F5B}" srcId="{BA8FBE03-0DDC-554C-9B82-B97DF416D2BD}" destId="{E58BC72C-9D49-414F-8467-2871449CDCC6}" srcOrd="0" destOrd="0" parTransId="{7EE7CDDC-BADE-4442-86C6-B3FF51C95535}" sibTransId="{5249EC33-E43A-4140-9307-C11D1913DEE1}"/>
    <dgm:cxn modelId="{E189D7A1-FE2C-7141-8F0C-F1470BEB5A91}" srcId="{A7ED4057-FB99-C94A-8BEE-8A49DCF3A2A7}" destId="{92374502-EAD2-144B-B57B-18A8BFE55D75}" srcOrd="0" destOrd="0" parTransId="{4BF9FD09-8684-2242-BD73-88C3AB4C4EE0}" sibTransId="{D89D27D2-E139-F54B-BA9A-3E6177FE8DD9}"/>
    <dgm:cxn modelId="{20988FA6-0E93-BD4C-830E-B2A3C8F8A120}" srcId="{A0C06AE5-C0EB-8849-BE8F-48AB493A1CA4}" destId="{BA8FBE03-0DDC-554C-9B82-B97DF416D2BD}" srcOrd="4" destOrd="0" parTransId="{B2CF2C3A-5956-0E47-87AE-8DD3F43987A8}" sibTransId="{75137347-9C1D-B445-B171-50A607A9F7CE}"/>
    <dgm:cxn modelId="{867222B7-6111-B147-AEBC-53E9F98DE413}" srcId="{A0C06AE5-C0EB-8849-BE8F-48AB493A1CA4}" destId="{669A2354-319A-B145-A5AD-A80AAEB21F90}" srcOrd="1" destOrd="0" parTransId="{82AE7E47-288A-184D-8458-F956CFB87B9E}" sibTransId="{81D19BF4-B1C0-F848-BCF6-6E2A6DAF7D32}"/>
    <dgm:cxn modelId="{339A0FDB-FAA3-F84D-AB5C-802003B0DD38}" srcId="{A0C06AE5-C0EB-8849-BE8F-48AB493A1CA4}" destId="{E057CADC-EE2B-294C-B865-E5D9A20DCE2D}" srcOrd="2" destOrd="0" parTransId="{F9D3B641-9341-AB4D-8BAD-9B6912A748FA}" sibTransId="{DDD9B2C0-A985-5644-A9FD-CEB56D79BD41}"/>
    <dgm:cxn modelId="{7F1734EE-45FF-7943-A74C-6A1DFA8A0733}" type="presOf" srcId="{93312847-347F-F44B-918C-E1D4259AC544}" destId="{D510EA3B-DE9A-9A4A-A286-BDBF8FA1D7A2}" srcOrd="0" destOrd="0" presId="urn:microsoft.com/office/officeart/2005/8/layout/chevron2"/>
    <dgm:cxn modelId="{905B4FEE-9414-FF48-8D39-637EB2302B5E}" type="presOf" srcId="{E057CADC-EE2B-294C-B865-E5D9A20DCE2D}" destId="{F9D6CB84-AEF2-754C-BC0B-3442F0714617}" srcOrd="0" destOrd="0" presId="urn:microsoft.com/office/officeart/2005/8/layout/chevron2"/>
    <dgm:cxn modelId="{DCCF57EF-DC8E-904D-B719-3ED18A048997}" srcId="{A0C06AE5-C0EB-8849-BE8F-48AB493A1CA4}" destId="{A7ED4057-FB99-C94A-8BEE-8A49DCF3A2A7}" srcOrd="0" destOrd="0" parTransId="{1E032628-B333-1143-B958-AB3E329177ED}" sibTransId="{4D4B1CE8-4A33-9445-A136-2863D0ABBD4E}"/>
    <dgm:cxn modelId="{C9FB94FA-95BF-4849-9ADE-F5F4512082D2}" type="presOf" srcId="{669A2354-319A-B145-A5AD-A80AAEB21F90}" destId="{0F312CBC-97CB-074E-8397-899850EAF1D6}" srcOrd="0" destOrd="0" presId="urn:microsoft.com/office/officeart/2005/8/layout/chevron2"/>
    <dgm:cxn modelId="{96357A10-8D39-7946-B6F2-4F2016BBAAE9}" type="presParOf" srcId="{5C2B4F58-C059-F549-A41B-FF56DDC661F2}" destId="{06BB62C8-5372-ED45-820D-F92B5F09B7DB}" srcOrd="0" destOrd="0" presId="urn:microsoft.com/office/officeart/2005/8/layout/chevron2"/>
    <dgm:cxn modelId="{71EDB551-F8B4-8C4A-AD18-04EAF1A2661B}" type="presParOf" srcId="{06BB62C8-5372-ED45-820D-F92B5F09B7DB}" destId="{B21FB3B6-AA77-A84D-ACEE-BF397686E3A0}" srcOrd="0" destOrd="0" presId="urn:microsoft.com/office/officeart/2005/8/layout/chevron2"/>
    <dgm:cxn modelId="{EB927D83-9576-3942-B4A8-7745CFA02B75}" type="presParOf" srcId="{06BB62C8-5372-ED45-820D-F92B5F09B7DB}" destId="{8B85E9DF-E0BE-B841-9040-25E03C4BC5B8}" srcOrd="1" destOrd="0" presId="urn:microsoft.com/office/officeart/2005/8/layout/chevron2"/>
    <dgm:cxn modelId="{296997BD-B353-2143-8E3C-86FBBECEB0AD}" type="presParOf" srcId="{5C2B4F58-C059-F549-A41B-FF56DDC661F2}" destId="{3C1AFC1D-36D0-CC47-8A56-8CFE62B6615B}" srcOrd="1" destOrd="0" presId="urn:microsoft.com/office/officeart/2005/8/layout/chevron2"/>
    <dgm:cxn modelId="{9D750110-1DB7-7C4E-A8B2-921809BCC8AE}" type="presParOf" srcId="{5C2B4F58-C059-F549-A41B-FF56DDC661F2}" destId="{677752CF-B8E9-AF44-A063-287B5FC9EF75}" srcOrd="2" destOrd="0" presId="urn:microsoft.com/office/officeart/2005/8/layout/chevron2"/>
    <dgm:cxn modelId="{DD234ADC-E765-AB4E-8A1A-DB66C91ACE61}" type="presParOf" srcId="{677752CF-B8E9-AF44-A063-287B5FC9EF75}" destId="{0F312CBC-97CB-074E-8397-899850EAF1D6}" srcOrd="0" destOrd="0" presId="urn:microsoft.com/office/officeart/2005/8/layout/chevron2"/>
    <dgm:cxn modelId="{D5D06B89-F8B5-D848-9E23-EF886ADDE062}" type="presParOf" srcId="{677752CF-B8E9-AF44-A063-287B5FC9EF75}" destId="{7E96C00A-CEEA-004A-B3F3-76C4BBD0BD44}" srcOrd="1" destOrd="0" presId="urn:microsoft.com/office/officeart/2005/8/layout/chevron2"/>
    <dgm:cxn modelId="{C85A1D52-08D0-F94D-8578-0FA3A993A791}" type="presParOf" srcId="{5C2B4F58-C059-F549-A41B-FF56DDC661F2}" destId="{F339B1CB-3889-D44B-87C2-ADF672466A3E}" srcOrd="3" destOrd="0" presId="urn:microsoft.com/office/officeart/2005/8/layout/chevron2"/>
    <dgm:cxn modelId="{35AA8E71-7E42-E04B-969F-6CA7C1801339}" type="presParOf" srcId="{5C2B4F58-C059-F549-A41B-FF56DDC661F2}" destId="{B78B05D9-6013-7C4C-88A2-4DA924E309AB}" srcOrd="4" destOrd="0" presId="urn:microsoft.com/office/officeart/2005/8/layout/chevron2"/>
    <dgm:cxn modelId="{EF682877-F60E-FB44-9ECF-244FA55D7904}" type="presParOf" srcId="{B78B05D9-6013-7C4C-88A2-4DA924E309AB}" destId="{F9D6CB84-AEF2-754C-BC0B-3442F0714617}" srcOrd="0" destOrd="0" presId="urn:microsoft.com/office/officeart/2005/8/layout/chevron2"/>
    <dgm:cxn modelId="{414FDB63-684A-9245-9BB7-A3FC3C8E2514}" type="presParOf" srcId="{B78B05D9-6013-7C4C-88A2-4DA924E309AB}" destId="{0D9D0431-178B-6540-9D0A-66017C7E51B1}" srcOrd="1" destOrd="0" presId="urn:microsoft.com/office/officeart/2005/8/layout/chevron2"/>
    <dgm:cxn modelId="{25062694-7F50-7D49-A11D-D9EAA1B7BEF8}" type="presParOf" srcId="{5C2B4F58-C059-F549-A41B-FF56DDC661F2}" destId="{2A073058-18E8-D049-9AC2-6E856D6DD4F2}" srcOrd="5" destOrd="0" presId="urn:microsoft.com/office/officeart/2005/8/layout/chevron2"/>
    <dgm:cxn modelId="{4FCCC4C2-B459-3E45-9828-40A7CAA1EE57}" type="presParOf" srcId="{5C2B4F58-C059-F549-A41B-FF56DDC661F2}" destId="{613D6616-6B23-1349-89F0-1BBF4104EE5D}" srcOrd="6" destOrd="0" presId="urn:microsoft.com/office/officeart/2005/8/layout/chevron2"/>
    <dgm:cxn modelId="{5BAE27DA-A313-124F-9AEE-BB99DE0D4825}" type="presParOf" srcId="{613D6616-6B23-1349-89F0-1BBF4104EE5D}" destId="{E0FF4792-221D-804A-A2B2-DDC561AE309F}" srcOrd="0" destOrd="0" presId="urn:microsoft.com/office/officeart/2005/8/layout/chevron2"/>
    <dgm:cxn modelId="{464CDB77-AEF2-3C45-B227-DA36DF878F6C}" type="presParOf" srcId="{613D6616-6B23-1349-89F0-1BBF4104EE5D}" destId="{D510EA3B-DE9A-9A4A-A286-BDBF8FA1D7A2}" srcOrd="1" destOrd="0" presId="urn:microsoft.com/office/officeart/2005/8/layout/chevron2"/>
    <dgm:cxn modelId="{362555BE-E31B-8849-8765-F6CF64532BFD}" type="presParOf" srcId="{5C2B4F58-C059-F549-A41B-FF56DDC661F2}" destId="{0F92A2CE-D7B6-664F-9E2F-96D88549FF55}" srcOrd="7" destOrd="0" presId="urn:microsoft.com/office/officeart/2005/8/layout/chevron2"/>
    <dgm:cxn modelId="{0D9701C2-FBEE-4F4E-A760-427F36DC8045}" type="presParOf" srcId="{5C2B4F58-C059-F549-A41B-FF56DDC661F2}" destId="{4B0D2990-0B9C-CD40-8A36-593A6F68FB54}" srcOrd="8" destOrd="0" presId="urn:microsoft.com/office/officeart/2005/8/layout/chevron2"/>
    <dgm:cxn modelId="{8E65E59E-2FD2-0C47-86B7-9AD6B2925AFC}" type="presParOf" srcId="{4B0D2990-0B9C-CD40-8A36-593A6F68FB54}" destId="{C438879D-4462-0449-B983-94C1307D8213}" srcOrd="0" destOrd="0" presId="urn:microsoft.com/office/officeart/2005/8/layout/chevron2"/>
    <dgm:cxn modelId="{1C59EAC9-EB77-1943-8463-6A46E67A6DF9}" type="presParOf" srcId="{4B0D2990-0B9C-CD40-8A36-593A6F68FB54}" destId="{8B783787-6537-8B41-AE0F-DB00A7A137B5}"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F31B72-0F86-7A45-BF6F-412E1A887AAA}"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GB"/>
        </a:p>
      </dgm:t>
    </dgm:pt>
    <dgm:pt modelId="{5E65006E-05E7-EA4A-BA12-FD364EA49D49}">
      <dgm:prSet phldrT="[Text]"/>
      <dgm:spPr>
        <a:xfrm>
          <a:off x="1763114" y="847062"/>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Georgia"/>
              <a:ea typeface="+mn-ea"/>
              <a:cs typeface="+mn-cs"/>
            </a:rPr>
            <a:t>ideas</a:t>
          </a:r>
        </a:p>
      </dgm:t>
    </dgm:pt>
    <dgm:pt modelId="{6F43A6F2-DBD0-014F-AD6A-41013A5D4778}" type="parTrans" cxnId="{B07536A5-7AAD-764D-ABBC-6B4671DD7912}">
      <dgm:prSet/>
      <dgm:spPr/>
      <dgm:t>
        <a:bodyPr/>
        <a:lstStyle/>
        <a:p>
          <a:endParaRPr lang="en-GB"/>
        </a:p>
      </dgm:t>
    </dgm:pt>
    <dgm:pt modelId="{E758AC20-2309-CA44-A995-85BD621A33A6}" type="sibTrans" cxnId="{B07536A5-7AAD-764D-ABBC-6B4671DD7912}">
      <dgm:prSet/>
      <dgm:spPr/>
      <dgm:t>
        <a:bodyPr/>
        <a:lstStyle/>
        <a:p>
          <a:endParaRPr lang="en-GB"/>
        </a:p>
      </dgm:t>
    </dgm:pt>
    <dgm:pt modelId="{EECA6691-F40B-F540-8D67-AB04D54ABA97}">
      <dgm:prSet phldrT="[Text]"/>
      <dgm:spPr>
        <a:xfrm>
          <a:off x="918288" y="1046881"/>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Georgia"/>
              <a:ea typeface="+mn-ea"/>
              <a:cs typeface="+mn-cs"/>
            </a:rPr>
            <a:t>ideas</a:t>
          </a:r>
        </a:p>
      </dgm:t>
    </dgm:pt>
    <dgm:pt modelId="{D5853872-80DC-3F4A-9162-28FCE35F748F}" type="parTrans" cxnId="{FAB128BA-FAB3-2746-93BA-AEF7A36D6602}">
      <dgm:prSet/>
      <dgm:spPr/>
      <dgm:t>
        <a:bodyPr/>
        <a:lstStyle/>
        <a:p>
          <a:endParaRPr lang="en-GB"/>
        </a:p>
      </dgm:t>
    </dgm:pt>
    <dgm:pt modelId="{EDD50338-8761-984B-A622-4255A119C849}" type="sibTrans" cxnId="{FAB128BA-FAB3-2746-93BA-AEF7A36D6602}">
      <dgm:prSet/>
      <dgm:spPr/>
      <dgm:t>
        <a:bodyPr/>
        <a:lstStyle/>
        <a:p>
          <a:endParaRPr lang="en-GB"/>
        </a:p>
      </dgm:t>
    </dgm:pt>
    <dgm:pt modelId="{1BB25332-E5E3-BE46-AD0A-9443FABA501A}">
      <dgm:prSet phldrT="[Text]"/>
      <dgm:spPr>
        <a:xfrm>
          <a:off x="1509666" y="1666910"/>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 lastClr="FFFFFF"/>
              </a:solidFill>
              <a:latin typeface="Georgia"/>
              <a:ea typeface="+mn-ea"/>
              <a:cs typeface="+mn-cs"/>
            </a:rPr>
            <a:t>ideas</a:t>
          </a:r>
        </a:p>
      </dgm:t>
    </dgm:pt>
    <dgm:pt modelId="{9749B271-80E4-284F-8863-B55CC55B7C15}" type="parTrans" cxnId="{EE5F1580-ECA9-EC4B-915A-8F8EAFBDA9AF}">
      <dgm:prSet/>
      <dgm:spPr/>
      <dgm:t>
        <a:bodyPr/>
        <a:lstStyle/>
        <a:p>
          <a:endParaRPr lang="en-GB"/>
        </a:p>
      </dgm:t>
    </dgm:pt>
    <dgm:pt modelId="{3288AA4D-E156-A84D-93A3-62B2BD670EC3}" type="sibTrans" cxnId="{EE5F1580-ECA9-EC4B-915A-8F8EAFBDA9AF}">
      <dgm:prSet/>
      <dgm:spPr/>
      <dgm:t>
        <a:bodyPr/>
        <a:lstStyle/>
        <a:p>
          <a:endParaRPr lang="en-GB"/>
        </a:p>
      </dgm:t>
    </dgm:pt>
    <dgm:pt modelId="{23EC99F4-07D3-FA4E-A985-47FCF972A904}">
      <dgm:prSet phldrT="[Text]"/>
      <dgm:spPr>
        <a:xfrm>
          <a:off x="814676" y="3056088"/>
          <a:ext cx="2203893" cy="550973"/>
        </a:xfrm>
        <a:prstGeom prst="rect">
          <a:avLst/>
        </a:prstGeom>
        <a:noFill/>
        <a:ln>
          <a:noFill/>
        </a:ln>
        <a:effectLst/>
      </dgm:spPr>
      <dgm:t>
        <a:bodyPr/>
        <a:lstStyle/>
        <a:p>
          <a:pPr>
            <a:buNone/>
          </a:pPr>
          <a:r>
            <a:rPr lang="en-GB" b="1" dirty="0">
              <a:solidFill>
                <a:srgbClr val="005697"/>
              </a:solidFill>
              <a:latin typeface="+mn-lt"/>
              <a:ea typeface="+mn-ea"/>
              <a:cs typeface="+mn-cs"/>
            </a:rPr>
            <a:t>Feasible &amp; viable ideas or solutions</a:t>
          </a:r>
        </a:p>
      </dgm:t>
    </dgm:pt>
    <dgm:pt modelId="{7B4803DD-D5D9-E34C-9975-528FC983E8C8}" type="parTrans" cxnId="{DAD44099-474F-BC4C-932A-F655FF4816A5}">
      <dgm:prSet/>
      <dgm:spPr/>
      <dgm:t>
        <a:bodyPr/>
        <a:lstStyle/>
        <a:p>
          <a:endParaRPr lang="en-GB"/>
        </a:p>
      </dgm:t>
    </dgm:pt>
    <dgm:pt modelId="{AEAF4985-499A-ED41-90AC-DE705A40E543}" type="sibTrans" cxnId="{DAD44099-474F-BC4C-932A-F655FF4816A5}">
      <dgm:prSet/>
      <dgm:spPr/>
      <dgm:t>
        <a:bodyPr/>
        <a:lstStyle/>
        <a:p>
          <a:endParaRPr lang="en-GB"/>
        </a:p>
      </dgm:t>
    </dgm:pt>
    <dgm:pt modelId="{E524AA15-C46A-914D-8D16-ACED8A282BA1}" type="pres">
      <dgm:prSet presAssocID="{78F31B72-0F86-7A45-BF6F-412E1A887AAA}" presName="Name0" presStyleCnt="0">
        <dgm:presLayoutVars>
          <dgm:chMax val="4"/>
          <dgm:resizeHandles val="exact"/>
        </dgm:presLayoutVars>
      </dgm:prSet>
      <dgm:spPr/>
    </dgm:pt>
    <dgm:pt modelId="{E288937E-21EE-324A-ADFB-01755E9532B2}" type="pres">
      <dgm:prSet presAssocID="{78F31B72-0F86-7A45-BF6F-412E1A887AAA}" presName="ellipse" presStyleLbl="trBgShp" presStyleIdx="0" presStyleCnt="1"/>
      <dgm:spPr>
        <a:xfrm>
          <a:off x="648311" y="780578"/>
          <a:ext cx="2369184" cy="822786"/>
        </a:xfrm>
        <a:prstGeom prst="ellipse">
          <a:avLst/>
        </a:prstGeom>
        <a:solidFill>
          <a:srgbClr val="005697">
            <a:tint val="50000"/>
            <a:alpha val="40000"/>
            <a:hueOff val="0"/>
            <a:satOff val="0"/>
            <a:lumOff val="0"/>
            <a:alphaOff val="0"/>
          </a:srgbClr>
        </a:solidFill>
        <a:ln>
          <a:noFill/>
        </a:ln>
        <a:effectLst/>
      </dgm:spPr>
    </dgm:pt>
    <dgm:pt modelId="{9FCE2A42-00B2-5B4F-8C32-7EF560835CEE}" type="pres">
      <dgm:prSet presAssocID="{78F31B72-0F86-7A45-BF6F-412E1A887AAA}" presName="arrow1" presStyleLbl="fgShp" presStyleIdx="0" presStyleCnt="1" custScaleY="243038"/>
      <dgm:spPr>
        <a:xfrm>
          <a:off x="1607005" y="2795303"/>
          <a:ext cx="459144" cy="293852"/>
        </a:xfrm>
        <a:prstGeom prst="downArrow">
          <a:avLst/>
        </a:prstGeom>
        <a:solidFill>
          <a:srgbClr val="005697">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657DE1-E22D-8C4B-ACD9-F0F60CCFBD6B}" type="pres">
      <dgm:prSet presAssocID="{78F31B72-0F86-7A45-BF6F-412E1A887AAA}" presName="rectangle" presStyleLbl="revTx" presStyleIdx="0" presStyleCnt="1" custScaleY="154634" custLinFactNeighborX="3278" custLinFactNeighborY="62612">
        <dgm:presLayoutVars>
          <dgm:bulletEnabled val="1"/>
        </dgm:presLayoutVars>
      </dgm:prSet>
      <dgm:spPr/>
    </dgm:pt>
    <dgm:pt modelId="{86F846DF-5616-904C-B6C4-BC629A7F9E6D}" type="pres">
      <dgm:prSet presAssocID="{EECA6691-F40B-F540-8D67-AB04D54ABA97}" presName="item1" presStyleLbl="node1" presStyleIdx="0" presStyleCnt="3">
        <dgm:presLayoutVars>
          <dgm:bulletEnabled val="1"/>
        </dgm:presLayoutVars>
      </dgm:prSet>
      <dgm:spPr/>
    </dgm:pt>
    <dgm:pt modelId="{4221386A-6C62-504E-9D3A-056E921FEF29}" type="pres">
      <dgm:prSet presAssocID="{1BB25332-E5E3-BE46-AD0A-9443FABA501A}" presName="item2" presStyleLbl="node1" presStyleIdx="1" presStyleCnt="3">
        <dgm:presLayoutVars>
          <dgm:bulletEnabled val="1"/>
        </dgm:presLayoutVars>
      </dgm:prSet>
      <dgm:spPr/>
    </dgm:pt>
    <dgm:pt modelId="{BE4D8382-4B5C-514C-A51B-D6690D647C6D}" type="pres">
      <dgm:prSet presAssocID="{23EC99F4-07D3-FA4E-A985-47FCF972A904}" presName="item3" presStyleLbl="node1" presStyleIdx="2" presStyleCnt="3">
        <dgm:presLayoutVars>
          <dgm:bulletEnabled val="1"/>
        </dgm:presLayoutVars>
      </dgm:prSet>
      <dgm:spPr/>
    </dgm:pt>
    <dgm:pt modelId="{4CA1BC4C-DB5F-494E-A1A4-2803BDEDF52C}" type="pres">
      <dgm:prSet presAssocID="{78F31B72-0F86-7A45-BF6F-412E1A887AAA}" presName="funnel" presStyleLbl="trAlignAcc1" presStyleIdx="0" presStyleCnt="1" custLinFactNeighborX="-2493" custLinFactNeighborY="389"/>
      <dgm:spPr>
        <a:xfrm>
          <a:off x="486873" y="687567"/>
          <a:ext cx="2571208" cy="2056966"/>
        </a:xfrm>
        <a:prstGeom prst="funnel">
          <a:avLst/>
        </a:prstGeom>
        <a:solidFill>
          <a:sysClr val="window" lastClr="FFFFFF">
            <a:alpha val="40000"/>
            <a:hueOff val="0"/>
            <a:satOff val="0"/>
            <a:lumOff val="0"/>
            <a:alphaOff val="0"/>
          </a:sysClr>
        </a:solidFill>
        <a:ln w="6350" cap="flat" cmpd="sng" algn="ctr">
          <a:solidFill>
            <a:srgbClr val="005697">
              <a:hueOff val="0"/>
              <a:satOff val="0"/>
              <a:lumOff val="0"/>
              <a:alphaOff val="0"/>
            </a:srgbClr>
          </a:solidFill>
          <a:prstDash val="solid"/>
          <a:miter lim="800000"/>
        </a:ln>
        <a:effectLst/>
      </dgm:spPr>
    </dgm:pt>
  </dgm:ptLst>
  <dgm:cxnLst>
    <dgm:cxn modelId="{69D4B61E-7979-2749-97A2-9510912237AE}" type="presOf" srcId="{23EC99F4-07D3-FA4E-A985-47FCF972A904}" destId="{4B657DE1-E22D-8C4B-ACD9-F0F60CCFBD6B}" srcOrd="0" destOrd="0" presId="urn:microsoft.com/office/officeart/2005/8/layout/funnel1"/>
    <dgm:cxn modelId="{A7853175-1B97-294C-A20B-54B13BDDAE16}" type="presOf" srcId="{EECA6691-F40B-F540-8D67-AB04D54ABA97}" destId="{4221386A-6C62-504E-9D3A-056E921FEF29}" srcOrd="0" destOrd="0" presId="urn:microsoft.com/office/officeart/2005/8/layout/funnel1"/>
    <dgm:cxn modelId="{EE5F1580-ECA9-EC4B-915A-8F8EAFBDA9AF}" srcId="{78F31B72-0F86-7A45-BF6F-412E1A887AAA}" destId="{1BB25332-E5E3-BE46-AD0A-9443FABA501A}" srcOrd="2" destOrd="0" parTransId="{9749B271-80E4-284F-8863-B55CC55B7C15}" sibTransId="{3288AA4D-E156-A84D-93A3-62B2BD670EC3}"/>
    <dgm:cxn modelId="{73950681-CC99-0648-9930-2701D16DBB0B}" type="presOf" srcId="{78F31B72-0F86-7A45-BF6F-412E1A887AAA}" destId="{E524AA15-C46A-914D-8D16-ACED8A282BA1}" srcOrd="0" destOrd="0" presId="urn:microsoft.com/office/officeart/2005/8/layout/funnel1"/>
    <dgm:cxn modelId="{DAD44099-474F-BC4C-932A-F655FF4816A5}" srcId="{78F31B72-0F86-7A45-BF6F-412E1A887AAA}" destId="{23EC99F4-07D3-FA4E-A985-47FCF972A904}" srcOrd="3" destOrd="0" parTransId="{7B4803DD-D5D9-E34C-9975-528FC983E8C8}" sibTransId="{AEAF4985-499A-ED41-90AC-DE705A40E543}"/>
    <dgm:cxn modelId="{B07536A5-7AAD-764D-ABBC-6B4671DD7912}" srcId="{78F31B72-0F86-7A45-BF6F-412E1A887AAA}" destId="{5E65006E-05E7-EA4A-BA12-FD364EA49D49}" srcOrd="0" destOrd="0" parTransId="{6F43A6F2-DBD0-014F-AD6A-41013A5D4778}" sibTransId="{E758AC20-2309-CA44-A995-85BD621A33A6}"/>
    <dgm:cxn modelId="{AD0037AA-1960-3B46-8DCA-29898C04C474}" type="presOf" srcId="{5E65006E-05E7-EA4A-BA12-FD364EA49D49}" destId="{BE4D8382-4B5C-514C-A51B-D6690D647C6D}" srcOrd="0" destOrd="0" presId="urn:microsoft.com/office/officeart/2005/8/layout/funnel1"/>
    <dgm:cxn modelId="{FAB128BA-FAB3-2746-93BA-AEF7A36D6602}" srcId="{78F31B72-0F86-7A45-BF6F-412E1A887AAA}" destId="{EECA6691-F40B-F540-8D67-AB04D54ABA97}" srcOrd="1" destOrd="0" parTransId="{D5853872-80DC-3F4A-9162-28FCE35F748F}" sibTransId="{EDD50338-8761-984B-A622-4255A119C849}"/>
    <dgm:cxn modelId="{47D52ACE-28EB-9942-9811-0B877995CFCC}" type="presOf" srcId="{1BB25332-E5E3-BE46-AD0A-9443FABA501A}" destId="{86F846DF-5616-904C-B6C4-BC629A7F9E6D}" srcOrd="0" destOrd="0" presId="urn:microsoft.com/office/officeart/2005/8/layout/funnel1"/>
    <dgm:cxn modelId="{518B4294-BF64-EA4B-8AB5-89837775BFDF}" type="presParOf" srcId="{E524AA15-C46A-914D-8D16-ACED8A282BA1}" destId="{E288937E-21EE-324A-ADFB-01755E9532B2}" srcOrd="0" destOrd="0" presId="urn:microsoft.com/office/officeart/2005/8/layout/funnel1"/>
    <dgm:cxn modelId="{1428E2BF-C643-3F4D-A21E-9E4B3608456B}" type="presParOf" srcId="{E524AA15-C46A-914D-8D16-ACED8A282BA1}" destId="{9FCE2A42-00B2-5B4F-8C32-7EF560835CEE}" srcOrd="1" destOrd="0" presId="urn:microsoft.com/office/officeart/2005/8/layout/funnel1"/>
    <dgm:cxn modelId="{FAA0D5B0-D5D9-1B4A-A5AA-AB5C1DA01F2C}" type="presParOf" srcId="{E524AA15-C46A-914D-8D16-ACED8A282BA1}" destId="{4B657DE1-E22D-8C4B-ACD9-F0F60CCFBD6B}" srcOrd="2" destOrd="0" presId="urn:microsoft.com/office/officeart/2005/8/layout/funnel1"/>
    <dgm:cxn modelId="{CDCB05BF-7773-734A-BAFB-326CFD78292D}" type="presParOf" srcId="{E524AA15-C46A-914D-8D16-ACED8A282BA1}" destId="{86F846DF-5616-904C-B6C4-BC629A7F9E6D}" srcOrd="3" destOrd="0" presId="urn:microsoft.com/office/officeart/2005/8/layout/funnel1"/>
    <dgm:cxn modelId="{D88C693D-9E4F-7F48-B521-D4C34FFE482A}" type="presParOf" srcId="{E524AA15-C46A-914D-8D16-ACED8A282BA1}" destId="{4221386A-6C62-504E-9D3A-056E921FEF29}" srcOrd="4" destOrd="0" presId="urn:microsoft.com/office/officeart/2005/8/layout/funnel1"/>
    <dgm:cxn modelId="{E6E5F7BD-F98B-4C4B-BAE9-DC0FE51024CF}" type="presParOf" srcId="{E524AA15-C46A-914D-8D16-ACED8A282BA1}" destId="{BE4D8382-4B5C-514C-A51B-D6690D647C6D}" srcOrd="5" destOrd="0" presId="urn:microsoft.com/office/officeart/2005/8/layout/funnel1"/>
    <dgm:cxn modelId="{935214A0-65B0-DA4C-A774-4BEFAC4A6B95}" type="presParOf" srcId="{E524AA15-C46A-914D-8D16-ACED8A282BA1}" destId="{4CA1BC4C-DB5F-494E-A1A4-2803BDEDF52C}"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47092F-C7AF-F44F-BB7C-79DEF94C0B8B}"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GB"/>
        </a:p>
      </dgm:t>
    </dgm:pt>
    <dgm:pt modelId="{CC37C46E-15DC-2748-AAFB-BE87628FA5B8}">
      <dgm:prSet phldrT="[Text]"/>
      <dgm:spPr>
        <a:solidFill>
          <a:srgbClr val="70B2BE"/>
        </a:solidFill>
      </dgm:spPr>
      <dgm:t>
        <a:bodyPr/>
        <a:lstStyle/>
        <a:p>
          <a:r>
            <a:rPr lang="en-GB" b="1" dirty="0"/>
            <a:t>1. Analytical methods</a:t>
          </a:r>
        </a:p>
        <a:p>
          <a:r>
            <a:rPr lang="en-GB" dirty="0"/>
            <a:t>(Objective)</a:t>
          </a:r>
        </a:p>
      </dgm:t>
    </dgm:pt>
    <dgm:pt modelId="{DE21AFFF-0D7D-5A4E-84C9-C5AF26191423}" type="parTrans" cxnId="{DCBE5CFC-2256-E047-9DFC-2D91DE8675A8}">
      <dgm:prSet/>
      <dgm:spPr/>
      <dgm:t>
        <a:bodyPr/>
        <a:lstStyle/>
        <a:p>
          <a:endParaRPr lang="en-GB"/>
        </a:p>
      </dgm:t>
    </dgm:pt>
    <dgm:pt modelId="{B337F5F1-7DD7-914A-82ED-0F88685413AA}" type="sibTrans" cxnId="{DCBE5CFC-2256-E047-9DFC-2D91DE8675A8}">
      <dgm:prSet/>
      <dgm:spPr/>
      <dgm:t>
        <a:bodyPr/>
        <a:lstStyle/>
        <a:p>
          <a:endParaRPr lang="en-GB"/>
        </a:p>
      </dgm:t>
    </dgm:pt>
    <dgm:pt modelId="{9B87B787-71FA-B340-B09E-AA2BB3096324}">
      <dgm:prSet phldrT="[Text]"/>
      <dgm:spPr>
        <a:ln>
          <a:solidFill>
            <a:schemeClr val="bg1"/>
          </a:solidFill>
        </a:ln>
      </dgm:spPr>
      <dgm:t>
        <a:bodyPr/>
        <a:lstStyle/>
        <a:p>
          <a:r>
            <a:rPr lang="en-GB" dirty="0">
              <a:solidFill>
                <a:srgbClr val="1188A3"/>
              </a:solidFill>
            </a:rPr>
            <a:t>Discrimination tests</a:t>
          </a:r>
        </a:p>
      </dgm:t>
    </dgm:pt>
    <dgm:pt modelId="{DF324809-55B6-6B4B-A152-5ECC5DB567AA}" type="parTrans" cxnId="{B99E9C29-7707-7142-94B9-6E45C83829CB}">
      <dgm:prSet/>
      <dgm:spPr>
        <a:ln>
          <a:solidFill>
            <a:schemeClr val="bg1"/>
          </a:solidFill>
        </a:ln>
      </dgm:spPr>
      <dgm:t>
        <a:bodyPr/>
        <a:lstStyle/>
        <a:p>
          <a:endParaRPr lang="en-GB"/>
        </a:p>
      </dgm:t>
    </dgm:pt>
    <dgm:pt modelId="{81562981-6668-E04F-B0F9-7EE6585E5127}" type="sibTrans" cxnId="{B99E9C29-7707-7142-94B9-6E45C83829CB}">
      <dgm:prSet/>
      <dgm:spPr/>
      <dgm:t>
        <a:bodyPr/>
        <a:lstStyle/>
        <a:p>
          <a:endParaRPr lang="en-GB"/>
        </a:p>
      </dgm:t>
    </dgm:pt>
    <dgm:pt modelId="{D37CC231-6BE8-C743-AF23-3225B0360DB8}">
      <dgm:prSet phldrT="[Text]"/>
      <dgm:spPr>
        <a:ln>
          <a:solidFill>
            <a:schemeClr val="bg1"/>
          </a:solidFill>
        </a:ln>
      </dgm:spPr>
      <dgm:t>
        <a:bodyPr/>
        <a:lstStyle/>
        <a:p>
          <a:r>
            <a:rPr lang="en-GB" dirty="0">
              <a:solidFill>
                <a:srgbClr val="1188A3"/>
              </a:solidFill>
            </a:rPr>
            <a:t>Descriptive tests (profiling) </a:t>
          </a:r>
        </a:p>
      </dgm:t>
    </dgm:pt>
    <dgm:pt modelId="{EAD2C92E-03EA-8A4A-B687-FB2594688BF3}" type="parTrans" cxnId="{F122B073-142F-0C47-9F73-90AA97803A0A}">
      <dgm:prSet/>
      <dgm:spPr>
        <a:solidFill>
          <a:srgbClr val="70B2BE"/>
        </a:solidFill>
        <a:ln>
          <a:solidFill>
            <a:schemeClr val="bg1"/>
          </a:solidFill>
        </a:ln>
      </dgm:spPr>
      <dgm:t>
        <a:bodyPr/>
        <a:lstStyle/>
        <a:p>
          <a:endParaRPr lang="en-GB"/>
        </a:p>
      </dgm:t>
    </dgm:pt>
    <dgm:pt modelId="{106532B3-17F8-164A-9E81-98FCDC927A11}" type="sibTrans" cxnId="{F122B073-142F-0C47-9F73-90AA97803A0A}">
      <dgm:prSet/>
      <dgm:spPr/>
      <dgm:t>
        <a:bodyPr/>
        <a:lstStyle/>
        <a:p>
          <a:endParaRPr lang="en-GB"/>
        </a:p>
      </dgm:t>
    </dgm:pt>
    <dgm:pt modelId="{405C431B-E56F-774E-B111-DD5D93174BE7}">
      <dgm:prSet phldrT="[Text]"/>
      <dgm:spPr>
        <a:solidFill>
          <a:srgbClr val="70B2BE"/>
        </a:solidFill>
      </dgm:spPr>
      <dgm:t>
        <a:bodyPr/>
        <a:lstStyle/>
        <a:p>
          <a:r>
            <a:rPr lang="en-GB" b="1" dirty="0"/>
            <a:t>2. Affective methods</a:t>
          </a:r>
          <a:r>
            <a:rPr lang="en-GB" dirty="0"/>
            <a:t>  </a:t>
          </a:r>
        </a:p>
        <a:p>
          <a:r>
            <a:rPr lang="en-GB" dirty="0"/>
            <a:t>(Subjective)</a:t>
          </a:r>
        </a:p>
      </dgm:t>
    </dgm:pt>
    <dgm:pt modelId="{17752626-3DD0-AE40-86AD-6FA7ABB2FC36}" type="parTrans" cxnId="{DC87B98A-26BC-A041-9F0C-8F9ED8F34014}">
      <dgm:prSet/>
      <dgm:spPr/>
      <dgm:t>
        <a:bodyPr/>
        <a:lstStyle/>
        <a:p>
          <a:endParaRPr lang="en-GB"/>
        </a:p>
      </dgm:t>
    </dgm:pt>
    <dgm:pt modelId="{12E6E3D3-D2F5-7B4C-B506-50379BC471D1}" type="sibTrans" cxnId="{DC87B98A-26BC-A041-9F0C-8F9ED8F34014}">
      <dgm:prSet/>
      <dgm:spPr/>
      <dgm:t>
        <a:bodyPr/>
        <a:lstStyle/>
        <a:p>
          <a:endParaRPr lang="en-GB"/>
        </a:p>
      </dgm:t>
    </dgm:pt>
    <dgm:pt modelId="{03640C50-6FD3-5748-92B7-1E967C60294C}">
      <dgm:prSet phldrT="[Text]"/>
      <dgm:spPr>
        <a:ln>
          <a:solidFill>
            <a:schemeClr val="bg1"/>
          </a:solidFill>
        </a:ln>
      </dgm:spPr>
      <dgm:t>
        <a:bodyPr/>
        <a:lstStyle/>
        <a:p>
          <a:r>
            <a:rPr lang="en-GB" dirty="0">
              <a:solidFill>
                <a:srgbClr val="1188A3"/>
              </a:solidFill>
            </a:rPr>
            <a:t>Preference tests</a:t>
          </a:r>
        </a:p>
      </dgm:t>
    </dgm:pt>
    <dgm:pt modelId="{2AF9DCEE-52F0-D641-B957-F95F9FC96347}" type="parTrans" cxnId="{226F3A11-67C9-F74A-83A5-CC5EB4931F5E}">
      <dgm:prSet/>
      <dgm:spPr>
        <a:ln>
          <a:solidFill>
            <a:schemeClr val="bg1"/>
          </a:solidFill>
        </a:ln>
      </dgm:spPr>
      <dgm:t>
        <a:bodyPr/>
        <a:lstStyle/>
        <a:p>
          <a:endParaRPr lang="en-GB"/>
        </a:p>
      </dgm:t>
    </dgm:pt>
    <dgm:pt modelId="{B384D447-6FC1-A14D-A7FD-3F9AF3EAAABA}" type="sibTrans" cxnId="{226F3A11-67C9-F74A-83A5-CC5EB4931F5E}">
      <dgm:prSet/>
      <dgm:spPr/>
      <dgm:t>
        <a:bodyPr/>
        <a:lstStyle/>
        <a:p>
          <a:endParaRPr lang="en-GB"/>
        </a:p>
      </dgm:t>
    </dgm:pt>
    <dgm:pt modelId="{11E8AB47-0246-4548-9588-DFF7427B72D4}">
      <dgm:prSet phldrT="[Text]"/>
      <dgm:spPr>
        <a:ln>
          <a:solidFill>
            <a:schemeClr val="bg1"/>
          </a:solidFill>
        </a:ln>
      </dgm:spPr>
      <dgm:t>
        <a:bodyPr/>
        <a:lstStyle/>
        <a:p>
          <a:r>
            <a:rPr lang="en-GB" dirty="0">
              <a:solidFill>
                <a:srgbClr val="1188A3"/>
              </a:solidFill>
            </a:rPr>
            <a:t>Acceptance tests </a:t>
          </a:r>
        </a:p>
      </dgm:t>
    </dgm:pt>
    <dgm:pt modelId="{1C1E51A8-1967-1541-B0D8-F8AB4FA9980C}" type="parTrans" cxnId="{66EA08D2-AB0A-9242-9763-E477463A29D7}">
      <dgm:prSet/>
      <dgm:spPr>
        <a:ln>
          <a:solidFill>
            <a:schemeClr val="bg1"/>
          </a:solidFill>
        </a:ln>
      </dgm:spPr>
      <dgm:t>
        <a:bodyPr/>
        <a:lstStyle/>
        <a:p>
          <a:endParaRPr lang="en-GB"/>
        </a:p>
      </dgm:t>
    </dgm:pt>
    <dgm:pt modelId="{0EAFBD6D-738F-244A-AC50-F8C05F8E9E2C}" type="sibTrans" cxnId="{66EA08D2-AB0A-9242-9763-E477463A29D7}">
      <dgm:prSet/>
      <dgm:spPr/>
      <dgm:t>
        <a:bodyPr/>
        <a:lstStyle/>
        <a:p>
          <a:endParaRPr lang="en-GB"/>
        </a:p>
      </dgm:t>
    </dgm:pt>
    <dgm:pt modelId="{6624E245-B6B4-B74B-9B54-EA2A5C6E093C}" type="pres">
      <dgm:prSet presAssocID="{BD47092F-C7AF-F44F-BB7C-79DEF94C0B8B}" presName="diagram" presStyleCnt="0">
        <dgm:presLayoutVars>
          <dgm:chPref val="1"/>
          <dgm:dir/>
          <dgm:animOne val="branch"/>
          <dgm:animLvl val="lvl"/>
          <dgm:resizeHandles/>
        </dgm:presLayoutVars>
      </dgm:prSet>
      <dgm:spPr/>
    </dgm:pt>
    <dgm:pt modelId="{793CFB15-EBCB-E64C-B979-6DDF2163B8BA}" type="pres">
      <dgm:prSet presAssocID="{CC37C46E-15DC-2748-AAFB-BE87628FA5B8}" presName="root" presStyleCnt="0"/>
      <dgm:spPr/>
    </dgm:pt>
    <dgm:pt modelId="{0F2ADC48-0843-0B4B-9876-6986B31828CA}" type="pres">
      <dgm:prSet presAssocID="{CC37C46E-15DC-2748-AAFB-BE87628FA5B8}" presName="rootComposite" presStyleCnt="0"/>
      <dgm:spPr/>
    </dgm:pt>
    <dgm:pt modelId="{0D775627-1C9E-864C-9A03-2D6908F58947}" type="pres">
      <dgm:prSet presAssocID="{CC37C46E-15DC-2748-AAFB-BE87628FA5B8}" presName="rootText" presStyleLbl="node1" presStyleIdx="0" presStyleCnt="2"/>
      <dgm:spPr/>
    </dgm:pt>
    <dgm:pt modelId="{FEA8C386-A333-7D4B-B223-549C47ADC88D}" type="pres">
      <dgm:prSet presAssocID="{CC37C46E-15DC-2748-AAFB-BE87628FA5B8}" presName="rootConnector" presStyleLbl="node1" presStyleIdx="0" presStyleCnt="2"/>
      <dgm:spPr/>
    </dgm:pt>
    <dgm:pt modelId="{86A09818-44B8-CD4F-9614-536287C92802}" type="pres">
      <dgm:prSet presAssocID="{CC37C46E-15DC-2748-AAFB-BE87628FA5B8}" presName="childShape" presStyleCnt="0"/>
      <dgm:spPr/>
    </dgm:pt>
    <dgm:pt modelId="{EA19937C-A11E-4149-BABA-1F1A9F948212}" type="pres">
      <dgm:prSet presAssocID="{DF324809-55B6-6B4B-A152-5ECC5DB567AA}" presName="Name13" presStyleLbl="parChTrans1D2" presStyleIdx="0" presStyleCnt="4"/>
      <dgm:spPr/>
    </dgm:pt>
    <dgm:pt modelId="{E7047E00-EF66-D940-9313-1E1A7077958F}" type="pres">
      <dgm:prSet presAssocID="{9B87B787-71FA-B340-B09E-AA2BB3096324}" presName="childText" presStyleLbl="bgAcc1" presStyleIdx="0" presStyleCnt="4">
        <dgm:presLayoutVars>
          <dgm:bulletEnabled val="1"/>
        </dgm:presLayoutVars>
      </dgm:prSet>
      <dgm:spPr/>
    </dgm:pt>
    <dgm:pt modelId="{FF2E987D-07F6-054A-8218-DA71AC1C71FE}" type="pres">
      <dgm:prSet presAssocID="{EAD2C92E-03EA-8A4A-B687-FB2594688BF3}" presName="Name13" presStyleLbl="parChTrans1D2" presStyleIdx="1" presStyleCnt="4"/>
      <dgm:spPr/>
    </dgm:pt>
    <dgm:pt modelId="{078E4EF9-9D8C-4B4C-8B1D-264EE42C9D99}" type="pres">
      <dgm:prSet presAssocID="{D37CC231-6BE8-C743-AF23-3225B0360DB8}" presName="childText" presStyleLbl="bgAcc1" presStyleIdx="1" presStyleCnt="4">
        <dgm:presLayoutVars>
          <dgm:bulletEnabled val="1"/>
        </dgm:presLayoutVars>
      </dgm:prSet>
      <dgm:spPr/>
    </dgm:pt>
    <dgm:pt modelId="{240C4699-DBF9-9142-AF1B-8B2F4376705A}" type="pres">
      <dgm:prSet presAssocID="{405C431B-E56F-774E-B111-DD5D93174BE7}" presName="root" presStyleCnt="0"/>
      <dgm:spPr/>
    </dgm:pt>
    <dgm:pt modelId="{67E8B603-C367-234B-9E9F-5D0DB461886E}" type="pres">
      <dgm:prSet presAssocID="{405C431B-E56F-774E-B111-DD5D93174BE7}" presName="rootComposite" presStyleCnt="0"/>
      <dgm:spPr/>
    </dgm:pt>
    <dgm:pt modelId="{B38823DD-6BBA-884E-8CB9-F9D1F96507FA}" type="pres">
      <dgm:prSet presAssocID="{405C431B-E56F-774E-B111-DD5D93174BE7}" presName="rootText" presStyleLbl="node1" presStyleIdx="1" presStyleCnt="2"/>
      <dgm:spPr/>
    </dgm:pt>
    <dgm:pt modelId="{73AE8113-E061-0041-BC25-27B9585A8B35}" type="pres">
      <dgm:prSet presAssocID="{405C431B-E56F-774E-B111-DD5D93174BE7}" presName="rootConnector" presStyleLbl="node1" presStyleIdx="1" presStyleCnt="2"/>
      <dgm:spPr/>
    </dgm:pt>
    <dgm:pt modelId="{A6F9F800-A890-AA45-8FB5-D1D93B85590F}" type="pres">
      <dgm:prSet presAssocID="{405C431B-E56F-774E-B111-DD5D93174BE7}" presName="childShape" presStyleCnt="0"/>
      <dgm:spPr/>
    </dgm:pt>
    <dgm:pt modelId="{DE9C4F89-3C1A-D84C-B1E6-1B379DC20838}" type="pres">
      <dgm:prSet presAssocID="{2AF9DCEE-52F0-D641-B957-F95F9FC96347}" presName="Name13" presStyleLbl="parChTrans1D2" presStyleIdx="2" presStyleCnt="4"/>
      <dgm:spPr/>
    </dgm:pt>
    <dgm:pt modelId="{764563DA-2E64-C748-BF35-B3A0B960507B}" type="pres">
      <dgm:prSet presAssocID="{03640C50-6FD3-5748-92B7-1E967C60294C}" presName="childText" presStyleLbl="bgAcc1" presStyleIdx="2" presStyleCnt="4">
        <dgm:presLayoutVars>
          <dgm:bulletEnabled val="1"/>
        </dgm:presLayoutVars>
      </dgm:prSet>
      <dgm:spPr/>
    </dgm:pt>
    <dgm:pt modelId="{757666B8-9FBB-9241-9A2E-5E464C9B83C0}" type="pres">
      <dgm:prSet presAssocID="{1C1E51A8-1967-1541-B0D8-F8AB4FA9980C}" presName="Name13" presStyleLbl="parChTrans1D2" presStyleIdx="3" presStyleCnt="4"/>
      <dgm:spPr/>
    </dgm:pt>
    <dgm:pt modelId="{23F5844C-4FCF-3B46-B33C-1305AF4A3FB6}" type="pres">
      <dgm:prSet presAssocID="{11E8AB47-0246-4548-9588-DFF7427B72D4}" presName="childText" presStyleLbl="bgAcc1" presStyleIdx="3" presStyleCnt="4" custLinFactNeighborX="-1209" custLinFactNeighborY="139">
        <dgm:presLayoutVars>
          <dgm:bulletEnabled val="1"/>
        </dgm:presLayoutVars>
      </dgm:prSet>
      <dgm:spPr/>
    </dgm:pt>
  </dgm:ptLst>
  <dgm:cxnLst>
    <dgm:cxn modelId="{DE6A7809-4C35-BE4C-B238-C6CCB22A4406}" type="presOf" srcId="{EAD2C92E-03EA-8A4A-B687-FB2594688BF3}" destId="{FF2E987D-07F6-054A-8218-DA71AC1C71FE}" srcOrd="0" destOrd="0" presId="urn:microsoft.com/office/officeart/2005/8/layout/hierarchy3"/>
    <dgm:cxn modelId="{226F3A11-67C9-F74A-83A5-CC5EB4931F5E}" srcId="{405C431B-E56F-774E-B111-DD5D93174BE7}" destId="{03640C50-6FD3-5748-92B7-1E967C60294C}" srcOrd="0" destOrd="0" parTransId="{2AF9DCEE-52F0-D641-B957-F95F9FC96347}" sibTransId="{B384D447-6FC1-A14D-A7FD-3F9AF3EAAABA}"/>
    <dgm:cxn modelId="{B99E9C29-7707-7142-94B9-6E45C83829CB}" srcId="{CC37C46E-15DC-2748-AAFB-BE87628FA5B8}" destId="{9B87B787-71FA-B340-B09E-AA2BB3096324}" srcOrd="0" destOrd="0" parTransId="{DF324809-55B6-6B4B-A152-5ECC5DB567AA}" sibTransId="{81562981-6668-E04F-B0F9-7EE6585E5127}"/>
    <dgm:cxn modelId="{70E72640-1B0F-5F40-A36B-208A79B153F3}" type="presOf" srcId="{DF324809-55B6-6B4B-A152-5ECC5DB567AA}" destId="{EA19937C-A11E-4149-BABA-1F1A9F948212}" srcOrd="0" destOrd="0" presId="urn:microsoft.com/office/officeart/2005/8/layout/hierarchy3"/>
    <dgm:cxn modelId="{8ED44C46-6051-CD43-A2B2-BDAD13996EE7}" type="presOf" srcId="{1C1E51A8-1967-1541-B0D8-F8AB4FA9980C}" destId="{757666B8-9FBB-9241-9A2E-5E464C9B83C0}" srcOrd="0" destOrd="0" presId="urn:microsoft.com/office/officeart/2005/8/layout/hierarchy3"/>
    <dgm:cxn modelId="{B382176E-C661-8A44-8318-DBC1CDF333D8}" type="presOf" srcId="{CC37C46E-15DC-2748-AAFB-BE87628FA5B8}" destId="{0D775627-1C9E-864C-9A03-2D6908F58947}" srcOrd="0" destOrd="0" presId="urn:microsoft.com/office/officeart/2005/8/layout/hierarchy3"/>
    <dgm:cxn modelId="{F122B073-142F-0C47-9F73-90AA97803A0A}" srcId="{CC37C46E-15DC-2748-AAFB-BE87628FA5B8}" destId="{D37CC231-6BE8-C743-AF23-3225B0360DB8}" srcOrd="1" destOrd="0" parTransId="{EAD2C92E-03EA-8A4A-B687-FB2594688BF3}" sibTransId="{106532B3-17F8-164A-9E81-98FCDC927A11}"/>
    <dgm:cxn modelId="{DC87B98A-26BC-A041-9F0C-8F9ED8F34014}" srcId="{BD47092F-C7AF-F44F-BB7C-79DEF94C0B8B}" destId="{405C431B-E56F-774E-B111-DD5D93174BE7}" srcOrd="1" destOrd="0" parTransId="{17752626-3DD0-AE40-86AD-6FA7ABB2FC36}" sibTransId="{12E6E3D3-D2F5-7B4C-B506-50379BC471D1}"/>
    <dgm:cxn modelId="{56F4BD8F-C59E-6840-A7D2-01093E813371}" type="presOf" srcId="{2AF9DCEE-52F0-D641-B957-F95F9FC96347}" destId="{DE9C4F89-3C1A-D84C-B1E6-1B379DC20838}" srcOrd="0" destOrd="0" presId="urn:microsoft.com/office/officeart/2005/8/layout/hierarchy3"/>
    <dgm:cxn modelId="{3BEF0C99-319F-784B-BB96-C98265A55E27}" type="presOf" srcId="{405C431B-E56F-774E-B111-DD5D93174BE7}" destId="{B38823DD-6BBA-884E-8CB9-F9D1F96507FA}" srcOrd="0" destOrd="0" presId="urn:microsoft.com/office/officeart/2005/8/layout/hierarchy3"/>
    <dgm:cxn modelId="{60A1669B-0888-B940-BABA-0EB9A40778AB}" type="presOf" srcId="{405C431B-E56F-774E-B111-DD5D93174BE7}" destId="{73AE8113-E061-0041-BC25-27B9585A8B35}" srcOrd="1" destOrd="0" presId="urn:microsoft.com/office/officeart/2005/8/layout/hierarchy3"/>
    <dgm:cxn modelId="{CDF4DBA8-D5E7-0843-86E9-06637C77F66A}" type="presOf" srcId="{9B87B787-71FA-B340-B09E-AA2BB3096324}" destId="{E7047E00-EF66-D940-9313-1E1A7077958F}" srcOrd="0" destOrd="0" presId="urn:microsoft.com/office/officeart/2005/8/layout/hierarchy3"/>
    <dgm:cxn modelId="{29676BAC-734D-6C4C-84A3-3DCB02D6811B}" type="presOf" srcId="{03640C50-6FD3-5748-92B7-1E967C60294C}" destId="{764563DA-2E64-C748-BF35-B3A0B960507B}" srcOrd="0" destOrd="0" presId="urn:microsoft.com/office/officeart/2005/8/layout/hierarchy3"/>
    <dgm:cxn modelId="{3140FEB5-7A1F-4C47-98E4-C156929C1C11}" type="presOf" srcId="{D37CC231-6BE8-C743-AF23-3225B0360DB8}" destId="{078E4EF9-9D8C-4B4C-8B1D-264EE42C9D99}" srcOrd="0" destOrd="0" presId="urn:microsoft.com/office/officeart/2005/8/layout/hierarchy3"/>
    <dgm:cxn modelId="{DC1939C5-116A-5F4F-9294-3DEA022C66B5}" type="presOf" srcId="{CC37C46E-15DC-2748-AAFB-BE87628FA5B8}" destId="{FEA8C386-A333-7D4B-B223-549C47ADC88D}" srcOrd="1" destOrd="0" presId="urn:microsoft.com/office/officeart/2005/8/layout/hierarchy3"/>
    <dgm:cxn modelId="{66EA08D2-AB0A-9242-9763-E477463A29D7}" srcId="{405C431B-E56F-774E-B111-DD5D93174BE7}" destId="{11E8AB47-0246-4548-9588-DFF7427B72D4}" srcOrd="1" destOrd="0" parTransId="{1C1E51A8-1967-1541-B0D8-F8AB4FA9980C}" sibTransId="{0EAFBD6D-738F-244A-AC50-F8C05F8E9E2C}"/>
    <dgm:cxn modelId="{0F14ADD3-F13E-AC4C-9843-D42F8CC5493C}" type="presOf" srcId="{11E8AB47-0246-4548-9588-DFF7427B72D4}" destId="{23F5844C-4FCF-3B46-B33C-1305AF4A3FB6}" srcOrd="0" destOrd="0" presId="urn:microsoft.com/office/officeart/2005/8/layout/hierarchy3"/>
    <dgm:cxn modelId="{ED3519E3-5625-B64B-B1D2-B468535A319E}" type="presOf" srcId="{BD47092F-C7AF-F44F-BB7C-79DEF94C0B8B}" destId="{6624E245-B6B4-B74B-9B54-EA2A5C6E093C}" srcOrd="0" destOrd="0" presId="urn:microsoft.com/office/officeart/2005/8/layout/hierarchy3"/>
    <dgm:cxn modelId="{DCBE5CFC-2256-E047-9DFC-2D91DE8675A8}" srcId="{BD47092F-C7AF-F44F-BB7C-79DEF94C0B8B}" destId="{CC37C46E-15DC-2748-AAFB-BE87628FA5B8}" srcOrd="0" destOrd="0" parTransId="{DE21AFFF-0D7D-5A4E-84C9-C5AF26191423}" sibTransId="{B337F5F1-7DD7-914A-82ED-0F88685413AA}"/>
    <dgm:cxn modelId="{A00D1016-C4F3-0241-9F81-38F7EDA665A0}" type="presParOf" srcId="{6624E245-B6B4-B74B-9B54-EA2A5C6E093C}" destId="{793CFB15-EBCB-E64C-B979-6DDF2163B8BA}" srcOrd="0" destOrd="0" presId="urn:microsoft.com/office/officeart/2005/8/layout/hierarchy3"/>
    <dgm:cxn modelId="{41B9B76A-1960-7C46-BE67-475A5623BBFE}" type="presParOf" srcId="{793CFB15-EBCB-E64C-B979-6DDF2163B8BA}" destId="{0F2ADC48-0843-0B4B-9876-6986B31828CA}" srcOrd="0" destOrd="0" presId="urn:microsoft.com/office/officeart/2005/8/layout/hierarchy3"/>
    <dgm:cxn modelId="{8980B09B-C00E-C24C-9728-4462F872D9EC}" type="presParOf" srcId="{0F2ADC48-0843-0B4B-9876-6986B31828CA}" destId="{0D775627-1C9E-864C-9A03-2D6908F58947}" srcOrd="0" destOrd="0" presId="urn:microsoft.com/office/officeart/2005/8/layout/hierarchy3"/>
    <dgm:cxn modelId="{BDFEBB43-79D1-B84A-95FF-77D65B728EED}" type="presParOf" srcId="{0F2ADC48-0843-0B4B-9876-6986B31828CA}" destId="{FEA8C386-A333-7D4B-B223-549C47ADC88D}" srcOrd="1" destOrd="0" presId="urn:microsoft.com/office/officeart/2005/8/layout/hierarchy3"/>
    <dgm:cxn modelId="{7EA1E3A2-56D7-AE44-91CE-192A93FF3E4C}" type="presParOf" srcId="{793CFB15-EBCB-E64C-B979-6DDF2163B8BA}" destId="{86A09818-44B8-CD4F-9614-536287C92802}" srcOrd="1" destOrd="0" presId="urn:microsoft.com/office/officeart/2005/8/layout/hierarchy3"/>
    <dgm:cxn modelId="{4BA6959A-2027-3742-828C-6C1F4C3E40A5}" type="presParOf" srcId="{86A09818-44B8-CD4F-9614-536287C92802}" destId="{EA19937C-A11E-4149-BABA-1F1A9F948212}" srcOrd="0" destOrd="0" presId="urn:microsoft.com/office/officeart/2005/8/layout/hierarchy3"/>
    <dgm:cxn modelId="{90CD84C9-CF97-6441-8132-C8A346BEA6B5}" type="presParOf" srcId="{86A09818-44B8-CD4F-9614-536287C92802}" destId="{E7047E00-EF66-D940-9313-1E1A7077958F}" srcOrd="1" destOrd="0" presId="urn:microsoft.com/office/officeart/2005/8/layout/hierarchy3"/>
    <dgm:cxn modelId="{10A8E905-BA90-A447-B318-B302ADECEB1A}" type="presParOf" srcId="{86A09818-44B8-CD4F-9614-536287C92802}" destId="{FF2E987D-07F6-054A-8218-DA71AC1C71FE}" srcOrd="2" destOrd="0" presId="urn:microsoft.com/office/officeart/2005/8/layout/hierarchy3"/>
    <dgm:cxn modelId="{D2961444-DE4E-CC44-8026-76BC19ACD32B}" type="presParOf" srcId="{86A09818-44B8-CD4F-9614-536287C92802}" destId="{078E4EF9-9D8C-4B4C-8B1D-264EE42C9D99}" srcOrd="3" destOrd="0" presId="urn:microsoft.com/office/officeart/2005/8/layout/hierarchy3"/>
    <dgm:cxn modelId="{318C2417-506E-C640-BD2A-86883CC3B34E}" type="presParOf" srcId="{6624E245-B6B4-B74B-9B54-EA2A5C6E093C}" destId="{240C4699-DBF9-9142-AF1B-8B2F4376705A}" srcOrd="1" destOrd="0" presId="urn:microsoft.com/office/officeart/2005/8/layout/hierarchy3"/>
    <dgm:cxn modelId="{37239AE6-143A-DA4B-9EA4-77B4F948BF57}" type="presParOf" srcId="{240C4699-DBF9-9142-AF1B-8B2F4376705A}" destId="{67E8B603-C367-234B-9E9F-5D0DB461886E}" srcOrd="0" destOrd="0" presId="urn:microsoft.com/office/officeart/2005/8/layout/hierarchy3"/>
    <dgm:cxn modelId="{43277B60-3CD9-E946-8EBE-3196AE0135C7}" type="presParOf" srcId="{67E8B603-C367-234B-9E9F-5D0DB461886E}" destId="{B38823DD-6BBA-884E-8CB9-F9D1F96507FA}" srcOrd="0" destOrd="0" presId="urn:microsoft.com/office/officeart/2005/8/layout/hierarchy3"/>
    <dgm:cxn modelId="{5D5D67E3-AD6D-5A47-8D17-DC87041F145F}" type="presParOf" srcId="{67E8B603-C367-234B-9E9F-5D0DB461886E}" destId="{73AE8113-E061-0041-BC25-27B9585A8B35}" srcOrd="1" destOrd="0" presId="urn:microsoft.com/office/officeart/2005/8/layout/hierarchy3"/>
    <dgm:cxn modelId="{3DFF1ACD-4340-5246-B4E6-B3DC205617EC}" type="presParOf" srcId="{240C4699-DBF9-9142-AF1B-8B2F4376705A}" destId="{A6F9F800-A890-AA45-8FB5-D1D93B85590F}" srcOrd="1" destOrd="0" presId="urn:microsoft.com/office/officeart/2005/8/layout/hierarchy3"/>
    <dgm:cxn modelId="{AB977493-313C-7848-8550-E079B8014FB1}" type="presParOf" srcId="{A6F9F800-A890-AA45-8FB5-D1D93B85590F}" destId="{DE9C4F89-3C1A-D84C-B1E6-1B379DC20838}" srcOrd="0" destOrd="0" presId="urn:microsoft.com/office/officeart/2005/8/layout/hierarchy3"/>
    <dgm:cxn modelId="{47D6CD11-080F-4044-BA95-B991C56965CE}" type="presParOf" srcId="{A6F9F800-A890-AA45-8FB5-D1D93B85590F}" destId="{764563DA-2E64-C748-BF35-B3A0B960507B}" srcOrd="1" destOrd="0" presId="urn:microsoft.com/office/officeart/2005/8/layout/hierarchy3"/>
    <dgm:cxn modelId="{DE660215-7ED4-1A40-BD9B-D681F8F36357}" type="presParOf" srcId="{A6F9F800-A890-AA45-8FB5-D1D93B85590F}" destId="{757666B8-9FBB-9241-9A2E-5E464C9B83C0}" srcOrd="2" destOrd="0" presId="urn:microsoft.com/office/officeart/2005/8/layout/hierarchy3"/>
    <dgm:cxn modelId="{2E92FCC4-2461-304E-A3B1-70EDBAF8C7FE}" type="presParOf" srcId="{A6F9F800-A890-AA45-8FB5-D1D93B85590F}" destId="{23F5844C-4FCF-3B46-B33C-1305AF4A3FB6}" srcOrd="3" destOrd="0" presId="urn:microsoft.com/office/officeart/2005/8/layout/hierarchy3"/>
  </dgm:cxnLst>
  <dgm:bg>
    <a:solidFill>
      <a:srgbClr val="FFD100"/>
    </a:solidFill>
  </dgm:bg>
  <dgm:whole>
    <a:ln>
      <a:solidFill>
        <a:srgbClr val="FFD1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5E8D38-5498-7E4F-B608-1F97CE776A91}"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96C73EF6-89CE-3846-BA32-B7A497AA6B83}">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dirty="0">
              <a:solidFill>
                <a:srgbClr val="002060"/>
              </a:solidFill>
            </a:rPr>
            <a:t>Defining sensory attributes </a:t>
          </a:r>
        </a:p>
      </dgm:t>
    </dgm:pt>
    <dgm:pt modelId="{BC7767B5-E541-874B-8F6B-620173D585B2}" type="parTrans" cxnId="{8B36FD40-E3F3-D148-BAE7-9CCDD48E2BE8}">
      <dgm:prSet/>
      <dgm:spPr/>
      <dgm:t>
        <a:bodyPr/>
        <a:lstStyle/>
        <a:p>
          <a:endParaRPr lang="en-GB" b="1">
            <a:solidFill>
              <a:srgbClr val="002060"/>
            </a:solidFill>
          </a:endParaRPr>
        </a:p>
      </dgm:t>
    </dgm:pt>
    <dgm:pt modelId="{6D63A9DA-3857-4C4F-838A-7DBD139C20B0}" type="sibTrans" cxnId="{8B36FD40-E3F3-D148-BAE7-9CCDD48E2BE8}">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62EA243D-3A18-E54E-BC7B-769C45F063DE}">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dirty="0">
              <a:solidFill>
                <a:srgbClr val="002060"/>
              </a:solidFill>
            </a:rPr>
            <a:t>Pilot to production </a:t>
          </a:r>
        </a:p>
      </dgm:t>
    </dgm:pt>
    <dgm:pt modelId="{E4B532F8-AC8B-B04A-AB78-632D1FA1824A}" type="parTrans" cxnId="{5EEF6C55-D02D-9B46-B288-BFDADC5D33D8}">
      <dgm:prSet/>
      <dgm:spPr/>
      <dgm:t>
        <a:bodyPr/>
        <a:lstStyle/>
        <a:p>
          <a:endParaRPr lang="en-GB" b="1">
            <a:solidFill>
              <a:srgbClr val="002060"/>
            </a:solidFill>
          </a:endParaRPr>
        </a:p>
      </dgm:t>
    </dgm:pt>
    <dgm:pt modelId="{DD2ED3FB-24BB-2348-9E04-920113F0AFEF}" type="sibTrans" cxnId="{5EEF6C55-D02D-9B46-B288-BFDADC5D33D8}">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6E3DD07B-F745-744C-8966-5DECA223CEA5}">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dirty="0">
              <a:solidFill>
                <a:srgbClr val="002060"/>
              </a:solidFill>
            </a:rPr>
            <a:t>Sensory based shelf life </a:t>
          </a:r>
        </a:p>
      </dgm:t>
    </dgm:pt>
    <dgm:pt modelId="{824063DA-7B56-204E-875F-8535A6A4DE36}" type="parTrans" cxnId="{973F8377-2E81-4F46-988A-98C6AB50BCA5}">
      <dgm:prSet/>
      <dgm:spPr/>
      <dgm:t>
        <a:bodyPr/>
        <a:lstStyle/>
        <a:p>
          <a:endParaRPr lang="en-GB" b="1">
            <a:solidFill>
              <a:srgbClr val="002060"/>
            </a:solidFill>
          </a:endParaRPr>
        </a:p>
      </dgm:t>
    </dgm:pt>
    <dgm:pt modelId="{A0E30B10-7F09-AC44-9443-A779EF239F88}" type="sibTrans" cxnId="{973F8377-2E81-4F46-988A-98C6AB50BCA5}">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E5545B07-531C-B34D-A667-D61ED4B7F138}">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dirty="0">
              <a:solidFill>
                <a:srgbClr val="002060"/>
              </a:solidFill>
            </a:rPr>
            <a:t>Sensory specifications </a:t>
          </a:r>
        </a:p>
      </dgm:t>
    </dgm:pt>
    <dgm:pt modelId="{79BC5B2D-DAC2-2749-BE31-F4FA44D5FE84}" type="parTrans" cxnId="{06B2EAD9-7598-D14A-8C04-5B84748A10FA}">
      <dgm:prSet/>
      <dgm:spPr/>
      <dgm:t>
        <a:bodyPr/>
        <a:lstStyle/>
        <a:p>
          <a:endParaRPr lang="en-GB" b="1">
            <a:solidFill>
              <a:srgbClr val="002060"/>
            </a:solidFill>
          </a:endParaRPr>
        </a:p>
      </dgm:t>
    </dgm:pt>
    <dgm:pt modelId="{ED4F827D-D998-F34E-B239-FEDE6FD6AB1C}" type="sibTrans" cxnId="{06B2EAD9-7598-D14A-8C04-5B84748A10FA}">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8F6AD323-237B-0149-A57B-D72549DA119D}">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dirty="0">
              <a:solidFill>
                <a:srgbClr val="002060"/>
              </a:solidFill>
            </a:rPr>
            <a:t>On-going quality assurance (QA)</a:t>
          </a:r>
        </a:p>
      </dgm:t>
    </dgm:pt>
    <dgm:pt modelId="{7FB2C75A-6AAD-B740-82F0-929535124BE4}" type="parTrans" cxnId="{0A627F20-4571-E747-BFCD-33F1DFB6CBD7}">
      <dgm:prSet/>
      <dgm:spPr/>
      <dgm:t>
        <a:bodyPr/>
        <a:lstStyle/>
        <a:p>
          <a:endParaRPr lang="en-GB" b="1">
            <a:solidFill>
              <a:srgbClr val="002060"/>
            </a:solidFill>
          </a:endParaRPr>
        </a:p>
      </dgm:t>
    </dgm:pt>
    <dgm:pt modelId="{D0F5B8C8-6ACC-794B-ABB1-3B69D4CEC7DD}" type="sibTrans" cxnId="{0A627F20-4571-E747-BFCD-33F1DFB6CBD7}">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3B18C54D-BBBF-6541-AC3F-7F28EF631E05}">
      <dgm:prSet>
        <dgm:style>
          <a:lnRef idx="1">
            <a:schemeClr val="accent4"/>
          </a:lnRef>
          <a:fillRef idx="2">
            <a:schemeClr val="accent4"/>
          </a:fillRef>
          <a:effectRef idx="1">
            <a:schemeClr val="accent4"/>
          </a:effectRef>
          <a:fontRef idx="minor">
            <a:schemeClr val="dk1"/>
          </a:fontRef>
        </dgm:style>
      </dgm:prSet>
      <dgm:spPr/>
      <dgm:t>
        <a:bodyPr/>
        <a:lstStyle/>
        <a:p>
          <a:r>
            <a:rPr lang="en-GB" b="1" dirty="0">
              <a:solidFill>
                <a:srgbClr val="002060"/>
              </a:solidFill>
            </a:rPr>
            <a:t>Kitchen scale to pilot </a:t>
          </a:r>
        </a:p>
      </dgm:t>
    </dgm:pt>
    <dgm:pt modelId="{7C9FC3F4-A2BD-EC40-8B87-1536D710A1AC}" type="parTrans" cxnId="{59E9190A-04F7-7C41-B1D0-1D4E2B1F2B4D}">
      <dgm:prSet/>
      <dgm:spPr/>
      <dgm:t>
        <a:bodyPr/>
        <a:lstStyle/>
        <a:p>
          <a:endParaRPr lang="en-GB" b="1">
            <a:solidFill>
              <a:srgbClr val="002060"/>
            </a:solidFill>
          </a:endParaRPr>
        </a:p>
      </dgm:t>
    </dgm:pt>
    <dgm:pt modelId="{8A1CDD94-6EC9-984A-B3FC-FD37A1CAA783}" type="sibTrans" cxnId="{59E9190A-04F7-7C41-B1D0-1D4E2B1F2B4D}">
      <dgm:prSet>
        <dgm:style>
          <a:lnRef idx="3">
            <a:schemeClr val="accent4"/>
          </a:lnRef>
          <a:fillRef idx="0">
            <a:schemeClr val="accent4"/>
          </a:fillRef>
          <a:effectRef idx="2">
            <a:schemeClr val="accent4"/>
          </a:effectRef>
          <a:fontRef idx="minor">
            <a:schemeClr val="tx1"/>
          </a:fontRef>
        </dgm:style>
      </dgm:prSet>
      <dgm:spPr/>
      <dgm:t>
        <a:bodyPr/>
        <a:lstStyle/>
        <a:p>
          <a:endParaRPr lang="en-GB" b="1">
            <a:solidFill>
              <a:srgbClr val="002060"/>
            </a:solidFill>
          </a:endParaRPr>
        </a:p>
      </dgm:t>
    </dgm:pt>
    <dgm:pt modelId="{A3A94E00-77CA-F249-9658-49472CC9D9E9}" type="pres">
      <dgm:prSet presAssocID="{EA5E8D38-5498-7E4F-B608-1F97CE776A91}" presName="cycle" presStyleCnt="0">
        <dgm:presLayoutVars>
          <dgm:dir/>
          <dgm:resizeHandles val="exact"/>
        </dgm:presLayoutVars>
      </dgm:prSet>
      <dgm:spPr/>
    </dgm:pt>
    <dgm:pt modelId="{85EFE9BC-3057-C04A-906C-8D70F50673C0}" type="pres">
      <dgm:prSet presAssocID="{96C73EF6-89CE-3846-BA32-B7A497AA6B83}" presName="node" presStyleLbl="node1" presStyleIdx="0" presStyleCnt="6">
        <dgm:presLayoutVars>
          <dgm:bulletEnabled val="1"/>
        </dgm:presLayoutVars>
      </dgm:prSet>
      <dgm:spPr/>
    </dgm:pt>
    <dgm:pt modelId="{F6D8D876-5635-CE40-99EC-A0735F498A6E}" type="pres">
      <dgm:prSet presAssocID="{96C73EF6-89CE-3846-BA32-B7A497AA6B83}" presName="spNode" presStyleCnt="0"/>
      <dgm:spPr/>
    </dgm:pt>
    <dgm:pt modelId="{3E55BE95-3151-9040-BB00-C25483CB7CE9}" type="pres">
      <dgm:prSet presAssocID="{6D63A9DA-3857-4C4F-838A-7DBD139C20B0}" presName="sibTrans" presStyleLbl="sibTrans1D1" presStyleIdx="0" presStyleCnt="6"/>
      <dgm:spPr/>
    </dgm:pt>
    <dgm:pt modelId="{F88944C0-8E28-874C-93B4-F73E9BFA2613}" type="pres">
      <dgm:prSet presAssocID="{3B18C54D-BBBF-6541-AC3F-7F28EF631E05}" presName="node" presStyleLbl="node1" presStyleIdx="1" presStyleCnt="6">
        <dgm:presLayoutVars>
          <dgm:bulletEnabled val="1"/>
        </dgm:presLayoutVars>
      </dgm:prSet>
      <dgm:spPr/>
    </dgm:pt>
    <dgm:pt modelId="{F8CECC30-E1BB-7642-9166-A0E75A33CCD8}" type="pres">
      <dgm:prSet presAssocID="{3B18C54D-BBBF-6541-AC3F-7F28EF631E05}" presName="spNode" presStyleCnt="0"/>
      <dgm:spPr/>
    </dgm:pt>
    <dgm:pt modelId="{06415173-344B-454C-841F-175C8F773A45}" type="pres">
      <dgm:prSet presAssocID="{8A1CDD94-6EC9-984A-B3FC-FD37A1CAA783}" presName="sibTrans" presStyleLbl="sibTrans1D1" presStyleIdx="1" presStyleCnt="6"/>
      <dgm:spPr/>
    </dgm:pt>
    <dgm:pt modelId="{4655D273-22A7-1A4C-889A-F787DC6BAF0C}" type="pres">
      <dgm:prSet presAssocID="{62EA243D-3A18-E54E-BC7B-769C45F063DE}" presName="node" presStyleLbl="node1" presStyleIdx="2" presStyleCnt="6">
        <dgm:presLayoutVars>
          <dgm:bulletEnabled val="1"/>
        </dgm:presLayoutVars>
      </dgm:prSet>
      <dgm:spPr/>
    </dgm:pt>
    <dgm:pt modelId="{5CF601AB-FC30-8D4D-8C3B-079AF872CD24}" type="pres">
      <dgm:prSet presAssocID="{62EA243D-3A18-E54E-BC7B-769C45F063DE}" presName="spNode" presStyleCnt="0"/>
      <dgm:spPr/>
    </dgm:pt>
    <dgm:pt modelId="{9F309819-1FE2-B646-8A59-E523210A1A1B}" type="pres">
      <dgm:prSet presAssocID="{DD2ED3FB-24BB-2348-9E04-920113F0AFEF}" presName="sibTrans" presStyleLbl="sibTrans1D1" presStyleIdx="2" presStyleCnt="6"/>
      <dgm:spPr/>
    </dgm:pt>
    <dgm:pt modelId="{CF1E9E9E-D050-0549-905C-80DF349AC799}" type="pres">
      <dgm:prSet presAssocID="{6E3DD07B-F745-744C-8966-5DECA223CEA5}" presName="node" presStyleLbl="node1" presStyleIdx="3" presStyleCnt="6">
        <dgm:presLayoutVars>
          <dgm:bulletEnabled val="1"/>
        </dgm:presLayoutVars>
      </dgm:prSet>
      <dgm:spPr/>
    </dgm:pt>
    <dgm:pt modelId="{3EFF67A4-D5A7-644B-87B4-A7CE152A3CF7}" type="pres">
      <dgm:prSet presAssocID="{6E3DD07B-F745-744C-8966-5DECA223CEA5}" presName="spNode" presStyleCnt="0"/>
      <dgm:spPr/>
    </dgm:pt>
    <dgm:pt modelId="{F6E7CBBB-226B-6D43-9196-B8663FCC093F}" type="pres">
      <dgm:prSet presAssocID="{A0E30B10-7F09-AC44-9443-A779EF239F88}" presName="sibTrans" presStyleLbl="sibTrans1D1" presStyleIdx="3" presStyleCnt="6"/>
      <dgm:spPr/>
    </dgm:pt>
    <dgm:pt modelId="{8DD88442-BA6C-F846-898A-27A02838B48A}" type="pres">
      <dgm:prSet presAssocID="{E5545B07-531C-B34D-A667-D61ED4B7F138}" presName="node" presStyleLbl="node1" presStyleIdx="4" presStyleCnt="6">
        <dgm:presLayoutVars>
          <dgm:bulletEnabled val="1"/>
        </dgm:presLayoutVars>
      </dgm:prSet>
      <dgm:spPr/>
    </dgm:pt>
    <dgm:pt modelId="{1950C775-C17E-7744-90C8-B52591D9FB6A}" type="pres">
      <dgm:prSet presAssocID="{E5545B07-531C-B34D-A667-D61ED4B7F138}" presName="spNode" presStyleCnt="0"/>
      <dgm:spPr/>
    </dgm:pt>
    <dgm:pt modelId="{E9AFC248-FE5A-964E-8B09-D7B6F5DE442F}" type="pres">
      <dgm:prSet presAssocID="{ED4F827D-D998-F34E-B239-FEDE6FD6AB1C}" presName="sibTrans" presStyleLbl="sibTrans1D1" presStyleIdx="4" presStyleCnt="6"/>
      <dgm:spPr/>
    </dgm:pt>
    <dgm:pt modelId="{68F362C0-89EF-A545-AAC5-7266BD3DBD3A}" type="pres">
      <dgm:prSet presAssocID="{8F6AD323-237B-0149-A57B-D72549DA119D}" presName="node" presStyleLbl="node1" presStyleIdx="5" presStyleCnt="6">
        <dgm:presLayoutVars>
          <dgm:bulletEnabled val="1"/>
        </dgm:presLayoutVars>
      </dgm:prSet>
      <dgm:spPr/>
    </dgm:pt>
    <dgm:pt modelId="{DC7C556A-D3F9-A54B-AEF5-CAE104D1804A}" type="pres">
      <dgm:prSet presAssocID="{8F6AD323-237B-0149-A57B-D72549DA119D}" presName="spNode" presStyleCnt="0"/>
      <dgm:spPr/>
    </dgm:pt>
    <dgm:pt modelId="{B794E12F-F718-FE49-984C-3223FE0F93B4}" type="pres">
      <dgm:prSet presAssocID="{D0F5B8C8-6ACC-794B-ABB1-3B69D4CEC7DD}" presName="sibTrans" presStyleLbl="sibTrans1D1" presStyleIdx="5" presStyleCnt="6"/>
      <dgm:spPr/>
    </dgm:pt>
  </dgm:ptLst>
  <dgm:cxnLst>
    <dgm:cxn modelId="{59E9190A-04F7-7C41-B1D0-1D4E2B1F2B4D}" srcId="{EA5E8D38-5498-7E4F-B608-1F97CE776A91}" destId="{3B18C54D-BBBF-6541-AC3F-7F28EF631E05}" srcOrd="1" destOrd="0" parTransId="{7C9FC3F4-A2BD-EC40-8B87-1536D710A1AC}" sibTransId="{8A1CDD94-6EC9-984A-B3FC-FD37A1CAA783}"/>
    <dgm:cxn modelId="{45625D0A-8C66-B444-B7BC-CED5FD69426C}" type="presOf" srcId="{8A1CDD94-6EC9-984A-B3FC-FD37A1CAA783}" destId="{06415173-344B-454C-841F-175C8F773A45}" srcOrd="0" destOrd="0" presId="urn:microsoft.com/office/officeart/2005/8/layout/cycle5"/>
    <dgm:cxn modelId="{C79A4C10-8B59-7547-A582-60F5A73955D3}" type="presOf" srcId="{D0F5B8C8-6ACC-794B-ABB1-3B69D4CEC7DD}" destId="{B794E12F-F718-FE49-984C-3223FE0F93B4}" srcOrd="0" destOrd="0" presId="urn:microsoft.com/office/officeart/2005/8/layout/cycle5"/>
    <dgm:cxn modelId="{76E1C61B-83FD-1240-85F1-A225D0044298}" type="presOf" srcId="{8F6AD323-237B-0149-A57B-D72549DA119D}" destId="{68F362C0-89EF-A545-AAC5-7266BD3DBD3A}" srcOrd="0" destOrd="0" presId="urn:microsoft.com/office/officeart/2005/8/layout/cycle5"/>
    <dgm:cxn modelId="{0A627F20-4571-E747-BFCD-33F1DFB6CBD7}" srcId="{EA5E8D38-5498-7E4F-B608-1F97CE776A91}" destId="{8F6AD323-237B-0149-A57B-D72549DA119D}" srcOrd="5" destOrd="0" parTransId="{7FB2C75A-6AAD-B740-82F0-929535124BE4}" sibTransId="{D0F5B8C8-6ACC-794B-ABB1-3B69D4CEC7DD}"/>
    <dgm:cxn modelId="{8767E734-D108-E544-B9CE-B0E77526758A}" type="presOf" srcId="{E5545B07-531C-B34D-A667-D61ED4B7F138}" destId="{8DD88442-BA6C-F846-898A-27A02838B48A}" srcOrd="0" destOrd="0" presId="urn:microsoft.com/office/officeart/2005/8/layout/cycle5"/>
    <dgm:cxn modelId="{8B36FD40-E3F3-D148-BAE7-9CCDD48E2BE8}" srcId="{EA5E8D38-5498-7E4F-B608-1F97CE776A91}" destId="{96C73EF6-89CE-3846-BA32-B7A497AA6B83}" srcOrd="0" destOrd="0" parTransId="{BC7767B5-E541-874B-8F6B-620173D585B2}" sibTransId="{6D63A9DA-3857-4C4F-838A-7DBD139C20B0}"/>
    <dgm:cxn modelId="{5EEF6C55-D02D-9B46-B288-BFDADC5D33D8}" srcId="{EA5E8D38-5498-7E4F-B608-1F97CE776A91}" destId="{62EA243D-3A18-E54E-BC7B-769C45F063DE}" srcOrd="2" destOrd="0" parTransId="{E4B532F8-AC8B-B04A-AB78-632D1FA1824A}" sibTransId="{DD2ED3FB-24BB-2348-9E04-920113F0AFEF}"/>
    <dgm:cxn modelId="{973F8377-2E81-4F46-988A-98C6AB50BCA5}" srcId="{EA5E8D38-5498-7E4F-B608-1F97CE776A91}" destId="{6E3DD07B-F745-744C-8966-5DECA223CEA5}" srcOrd="3" destOrd="0" parTransId="{824063DA-7B56-204E-875F-8535A6A4DE36}" sibTransId="{A0E30B10-7F09-AC44-9443-A779EF239F88}"/>
    <dgm:cxn modelId="{867F877C-503F-DE48-B1B7-F95EF6AEA739}" type="presOf" srcId="{62EA243D-3A18-E54E-BC7B-769C45F063DE}" destId="{4655D273-22A7-1A4C-889A-F787DC6BAF0C}" srcOrd="0" destOrd="0" presId="urn:microsoft.com/office/officeart/2005/8/layout/cycle5"/>
    <dgm:cxn modelId="{B3713089-66B0-7741-AA59-582007273771}" type="presOf" srcId="{3B18C54D-BBBF-6541-AC3F-7F28EF631E05}" destId="{F88944C0-8E28-874C-93B4-F73E9BFA2613}" srcOrd="0" destOrd="0" presId="urn:microsoft.com/office/officeart/2005/8/layout/cycle5"/>
    <dgm:cxn modelId="{8F6E4F8B-572E-5844-9AF7-46D57814A019}" type="presOf" srcId="{EA5E8D38-5498-7E4F-B608-1F97CE776A91}" destId="{A3A94E00-77CA-F249-9658-49472CC9D9E9}" srcOrd="0" destOrd="0" presId="urn:microsoft.com/office/officeart/2005/8/layout/cycle5"/>
    <dgm:cxn modelId="{5BBDF599-D957-7E4D-9C2C-08DEC22AAAF9}" type="presOf" srcId="{6D63A9DA-3857-4C4F-838A-7DBD139C20B0}" destId="{3E55BE95-3151-9040-BB00-C25483CB7CE9}" srcOrd="0" destOrd="0" presId="urn:microsoft.com/office/officeart/2005/8/layout/cycle5"/>
    <dgm:cxn modelId="{67BA51B8-AA48-9643-AC0D-6EFCD88FAA1D}" type="presOf" srcId="{ED4F827D-D998-F34E-B239-FEDE6FD6AB1C}" destId="{E9AFC248-FE5A-964E-8B09-D7B6F5DE442F}" srcOrd="0" destOrd="0" presId="urn:microsoft.com/office/officeart/2005/8/layout/cycle5"/>
    <dgm:cxn modelId="{06B2EAD9-7598-D14A-8C04-5B84748A10FA}" srcId="{EA5E8D38-5498-7E4F-B608-1F97CE776A91}" destId="{E5545B07-531C-B34D-A667-D61ED4B7F138}" srcOrd="4" destOrd="0" parTransId="{79BC5B2D-DAC2-2749-BE31-F4FA44D5FE84}" sibTransId="{ED4F827D-D998-F34E-B239-FEDE6FD6AB1C}"/>
    <dgm:cxn modelId="{4C8927DD-D1F6-2045-8C04-76BB81CBC5A1}" type="presOf" srcId="{A0E30B10-7F09-AC44-9443-A779EF239F88}" destId="{F6E7CBBB-226B-6D43-9196-B8663FCC093F}" srcOrd="0" destOrd="0" presId="urn:microsoft.com/office/officeart/2005/8/layout/cycle5"/>
    <dgm:cxn modelId="{947495E8-47C0-1B43-959B-4D5C13C5D16A}" type="presOf" srcId="{96C73EF6-89CE-3846-BA32-B7A497AA6B83}" destId="{85EFE9BC-3057-C04A-906C-8D70F50673C0}" srcOrd="0" destOrd="0" presId="urn:microsoft.com/office/officeart/2005/8/layout/cycle5"/>
    <dgm:cxn modelId="{278AA1EA-BEAA-834A-9FB4-A7503F8ABC83}" type="presOf" srcId="{DD2ED3FB-24BB-2348-9E04-920113F0AFEF}" destId="{9F309819-1FE2-B646-8A59-E523210A1A1B}" srcOrd="0" destOrd="0" presId="urn:microsoft.com/office/officeart/2005/8/layout/cycle5"/>
    <dgm:cxn modelId="{2DAFE4FD-20E7-2243-92F9-3F7483EFA7F4}" type="presOf" srcId="{6E3DD07B-F745-744C-8966-5DECA223CEA5}" destId="{CF1E9E9E-D050-0549-905C-80DF349AC799}" srcOrd="0" destOrd="0" presId="urn:microsoft.com/office/officeart/2005/8/layout/cycle5"/>
    <dgm:cxn modelId="{96368798-63FE-BE49-90F6-72583E76B45D}" type="presParOf" srcId="{A3A94E00-77CA-F249-9658-49472CC9D9E9}" destId="{85EFE9BC-3057-C04A-906C-8D70F50673C0}" srcOrd="0" destOrd="0" presId="urn:microsoft.com/office/officeart/2005/8/layout/cycle5"/>
    <dgm:cxn modelId="{4CF8D57F-534D-C147-BA7F-DF72899731F7}" type="presParOf" srcId="{A3A94E00-77CA-F249-9658-49472CC9D9E9}" destId="{F6D8D876-5635-CE40-99EC-A0735F498A6E}" srcOrd="1" destOrd="0" presId="urn:microsoft.com/office/officeart/2005/8/layout/cycle5"/>
    <dgm:cxn modelId="{DBB34BA1-B8C0-5E43-9415-C7DF387233D0}" type="presParOf" srcId="{A3A94E00-77CA-F249-9658-49472CC9D9E9}" destId="{3E55BE95-3151-9040-BB00-C25483CB7CE9}" srcOrd="2" destOrd="0" presId="urn:microsoft.com/office/officeart/2005/8/layout/cycle5"/>
    <dgm:cxn modelId="{0EC4D6B3-D6A6-654D-8FD8-9F7632FE1EC4}" type="presParOf" srcId="{A3A94E00-77CA-F249-9658-49472CC9D9E9}" destId="{F88944C0-8E28-874C-93B4-F73E9BFA2613}" srcOrd="3" destOrd="0" presId="urn:microsoft.com/office/officeart/2005/8/layout/cycle5"/>
    <dgm:cxn modelId="{4802D82A-C980-964C-B19B-6A31525AB432}" type="presParOf" srcId="{A3A94E00-77CA-F249-9658-49472CC9D9E9}" destId="{F8CECC30-E1BB-7642-9166-A0E75A33CCD8}" srcOrd="4" destOrd="0" presId="urn:microsoft.com/office/officeart/2005/8/layout/cycle5"/>
    <dgm:cxn modelId="{A7CF7FBE-9447-F54E-992C-E8339FB26B6F}" type="presParOf" srcId="{A3A94E00-77CA-F249-9658-49472CC9D9E9}" destId="{06415173-344B-454C-841F-175C8F773A45}" srcOrd="5" destOrd="0" presId="urn:microsoft.com/office/officeart/2005/8/layout/cycle5"/>
    <dgm:cxn modelId="{74A045A6-FD6B-CC4E-ACC6-53FB405F94A1}" type="presParOf" srcId="{A3A94E00-77CA-F249-9658-49472CC9D9E9}" destId="{4655D273-22A7-1A4C-889A-F787DC6BAF0C}" srcOrd="6" destOrd="0" presId="urn:microsoft.com/office/officeart/2005/8/layout/cycle5"/>
    <dgm:cxn modelId="{C744A3A2-EAFF-9C4E-91F7-DE293AED9A8D}" type="presParOf" srcId="{A3A94E00-77CA-F249-9658-49472CC9D9E9}" destId="{5CF601AB-FC30-8D4D-8C3B-079AF872CD24}" srcOrd="7" destOrd="0" presId="urn:microsoft.com/office/officeart/2005/8/layout/cycle5"/>
    <dgm:cxn modelId="{ED844544-F3B1-D040-B763-BF1EBCD00F3D}" type="presParOf" srcId="{A3A94E00-77CA-F249-9658-49472CC9D9E9}" destId="{9F309819-1FE2-B646-8A59-E523210A1A1B}" srcOrd="8" destOrd="0" presId="urn:microsoft.com/office/officeart/2005/8/layout/cycle5"/>
    <dgm:cxn modelId="{F5610C22-5967-2343-8B85-94A89D518238}" type="presParOf" srcId="{A3A94E00-77CA-F249-9658-49472CC9D9E9}" destId="{CF1E9E9E-D050-0549-905C-80DF349AC799}" srcOrd="9" destOrd="0" presId="urn:microsoft.com/office/officeart/2005/8/layout/cycle5"/>
    <dgm:cxn modelId="{9578540B-88C7-394E-8133-3B4A5F2B1D46}" type="presParOf" srcId="{A3A94E00-77CA-F249-9658-49472CC9D9E9}" destId="{3EFF67A4-D5A7-644B-87B4-A7CE152A3CF7}" srcOrd="10" destOrd="0" presId="urn:microsoft.com/office/officeart/2005/8/layout/cycle5"/>
    <dgm:cxn modelId="{B75FC44B-27B0-084D-99F7-27494AFE8FBC}" type="presParOf" srcId="{A3A94E00-77CA-F249-9658-49472CC9D9E9}" destId="{F6E7CBBB-226B-6D43-9196-B8663FCC093F}" srcOrd="11" destOrd="0" presId="urn:microsoft.com/office/officeart/2005/8/layout/cycle5"/>
    <dgm:cxn modelId="{E2F7ABDE-89BF-3545-B779-2D6F86AE2036}" type="presParOf" srcId="{A3A94E00-77CA-F249-9658-49472CC9D9E9}" destId="{8DD88442-BA6C-F846-898A-27A02838B48A}" srcOrd="12" destOrd="0" presId="urn:microsoft.com/office/officeart/2005/8/layout/cycle5"/>
    <dgm:cxn modelId="{5A42B9C6-66D8-514C-81E5-CF3F40EBAF90}" type="presParOf" srcId="{A3A94E00-77CA-F249-9658-49472CC9D9E9}" destId="{1950C775-C17E-7744-90C8-B52591D9FB6A}" srcOrd="13" destOrd="0" presId="urn:microsoft.com/office/officeart/2005/8/layout/cycle5"/>
    <dgm:cxn modelId="{235EA68C-9188-B446-90FB-FCBA1F395B60}" type="presParOf" srcId="{A3A94E00-77CA-F249-9658-49472CC9D9E9}" destId="{E9AFC248-FE5A-964E-8B09-D7B6F5DE442F}" srcOrd="14" destOrd="0" presId="urn:microsoft.com/office/officeart/2005/8/layout/cycle5"/>
    <dgm:cxn modelId="{F9E58B4D-6E91-0341-B2C9-6DBB397228FB}" type="presParOf" srcId="{A3A94E00-77CA-F249-9658-49472CC9D9E9}" destId="{68F362C0-89EF-A545-AAC5-7266BD3DBD3A}" srcOrd="15" destOrd="0" presId="urn:microsoft.com/office/officeart/2005/8/layout/cycle5"/>
    <dgm:cxn modelId="{130B936D-E328-4945-8973-15E4749A25E2}" type="presParOf" srcId="{A3A94E00-77CA-F249-9658-49472CC9D9E9}" destId="{DC7C556A-D3F9-A54B-AEF5-CAE104D1804A}" srcOrd="16" destOrd="0" presId="urn:microsoft.com/office/officeart/2005/8/layout/cycle5"/>
    <dgm:cxn modelId="{37F0E3BB-6F4C-854C-940F-B0D4DFCAC432}" type="presParOf" srcId="{A3A94E00-77CA-F249-9658-49472CC9D9E9}" destId="{B794E12F-F718-FE49-984C-3223FE0F93B4}"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064AC-D49C-684F-BC37-F7A6FD8C5784}">
      <dsp:nvSpPr>
        <dsp:cNvPr id="0" name=""/>
        <dsp:cNvSpPr/>
      </dsp:nvSpPr>
      <dsp:spPr>
        <a:xfrm>
          <a:off x="4511188" y="0"/>
          <a:ext cx="2333291" cy="2333291"/>
        </a:xfrm>
        <a:prstGeom prst="ellipse">
          <a:avLst/>
        </a:prstGeom>
        <a:solidFill>
          <a:srgbClr val="B32C76">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5072876" y="562091"/>
        <a:ext cx="1209916" cy="742449"/>
      </dsp:txXfrm>
    </dsp:sp>
    <dsp:sp modelId="{2E9DF4D5-3EFB-EE48-BFDA-78F3F70CA632}">
      <dsp:nvSpPr>
        <dsp:cNvPr id="0" name=""/>
        <dsp:cNvSpPr/>
      </dsp:nvSpPr>
      <dsp:spPr>
        <a:xfrm>
          <a:off x="5336248" y="1506917"/>
          <a:ext cx="2333291" cy="2333291"/>
        </a:xfrm>
        <a:prstGeom prst="ellipse">
          <a:avLst/>
        </a:prstGeom>
        <a:solidFill>
          <a:srgbClr val="007DA8">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6254867" y="2297620"/>
        <a:ext cx="989932" cy="907438"/>
      </dsp:txXfrm>
    </dsp:sp>
    <dsp:sp modelId="{CF99BF2F-9287-9A46-9119-CB5E20A04F78}">
      <dsp:nvSpPr>
        <dsp:cNvPr id="0" name=""/>
        <dsp:cNvSpPr/>
      </dsp:nvSpPr>
      <dsp:spPr>
        <a:xfrm>
          <a:off x="3652389" y="1506917"/>
          <a:ext cx="2333291" cy="2333291"/>
        </a:xfrm>
        <a:prstGeom prst="ellipse">
          <a:avLst/>
        </a:prstGeom>
        <a:solidFill>
          <a:srgbClr val="D27826">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ts val="0"/>
            </a:spcAft>
            <a:buNone/>
          </a:pPr>
          <a:endParaRPr lang="en-GB"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4077129" y="2297620"/>
        <a:ext cx="989932" cy="907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FB3B6-AA77-A84D-ACEE-BF397686E3A0}">
      <dsp:nvSpPr>
        <dsp:cNvPr id="0" name=""/>
        <dsp:cNvSpPr/>
      </dsp:nvSpPr>
      <dsp:spPr>
        <a:xfrm rot="5400000">
          <a:off x="-161088" y="162847"/>
          <a:ext cx="1073923" cy="751746"/>
        </a:xfrm>
        <a:prstGeom prst="chevron">
          <a:avLst/>
        </a:prstGeom>
        <a:solidFill>
          <a:schemeClr val="accent5">
            <a:lumMod val="75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ysClr val="window" lastClr="FFFFFF"/>
              </a:solidFill>
              <a:latin typeface="Arial" panose="020B0604020202020204" pitchFamily="34" charset="0"/>
              <a:ea typeface="+mn-ea"/>
              <a:cs typeface="Arial" panose="020B0604020202020204" pitchFamily="34" charset="0"/>
            </a:rPr>
            <a:t>Phase</a:t>
          </a:r>
          <a:r>
            <a:rPr lang="en-GB" sz="1500" b="1" kern="1200" dirty="0">
              <a:solidFill>
                <a:sysClr val="window" lastClr="FFFFFF"/>
              </a:solidFill>
              <a:latin typeface="Georgia"/>
              <a:ea typeface="+mn-ea"/>
              <a:cs typeface="+mn-cs"/>
            </a:rPr>
            <a:t> </a:t>
          </a:r>
          <a:r>
            <a:rPr lang="en-GB" sz="1500" b="1" kern="1200" dirty="0">
              <a:solidFill>
                <a:sysClr val="window" lastClr="FFFFFF"/>
              </a:solidFill>
              <a:latin typeface="Arial" panose="020B0604020202020204" pitchFamily="34" charset="0"/>
              <a:ea typeface="+mn-ea"/>
              <a:cs typeface="Arial" panose="020B0604020202020204" pitchFamily="34" charset="0"/>
            </a:rPr>
            <a:t>1</a:t>
          </a:r>
        </a:p>
      </dsp:txBody>
      <dsp:txXfrm rot="-5400000">
        <a:off x="1" y="377631"/>
        <a:ext cx="751746" cy="322177"/>
      </dsp:txXfrm>
    </dsp:sp>
    <dsp:sp modelId="{8B85E9DF-E0BE-B841-9040-25E03C4BC5B8}">
      <dsp:nvSpPr>
        <dsp:cNvPr id="0" name=""/>
        <dsp:cNvSpPr/>
      </dsp:nvSpPr>
      <dsp:spPr>
        <a:xfrm rot="5400000">
          <a:off x="2567286" y="-1813781"/>
          <a:ext cx="698050" cy="4329130"/>
        </a:xfrm>
        <a:prstGeom prst="round2SameRect">
          <a:avLst/>
        </a:prstGeom>
        <a:solidFill>
          <a:sysClr val="window" lastClr="FFFFFF">
            <a:alpha val="90000"/>
            <a:hueOff val="0"/>
            <a:satOff val="0"/>
            <a:lumOff val="0"/>
            <a:alphaOff val="0"/>
          </a:sys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b="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Idea generation</a:t>
          </a:r>
        </a:p>
      </dsp:txBody>
      <dsp:txXfrm rot="-5400000">
        <a:off x="751746" y="35835"/>
        <a:ext cx="4295054" cy="629898"/>
      </dsp:txXfrm>
    </dsp:sp>
    <dsp:sp modelId="{0F312CBC-97CB-074E-8397-899850EAF1D6}">
      <dsp:nvSpPr>
        <dsp:cNvPr id="0" name=""/>
        <dsp:cNvSpPr/>
      </dsp:nvSpPr>
      <dsp:spPr>
        <a:xfrm rot="5400000">
          <a:off x="-161088" y="1119460"/>
          <a:ext cx="1073923" cy="751746"/>
        </a:xfrm>
        <a:prstGeom prst="chevron">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ysClr val="window" lastClr="FFFFFF"/>
              </a:solidFill>
              <a:latin typeface="Arial" panose="020B0604020202020204" pitchFamily="34" charset="0"/>
              <a:ea typeface="+mn-ea"/>
              <a:cs typeface="Arial" panose="020B0604020202020204" pitchFamily="34" charset="0"/>
            </a:rPr>
            <a:t>Phase</a:t>
          </a:r>
          <a:r>
            <a:rPr lang="en-GB" sz="1500" b="1" kern="1200" dirty="0">
              <a:solidFill>
                <a:sysClr val="window" lastClr="FFFFFF"/>
              </a:solidFill>
              <a:latin typeface="Georgia"/>
              <a:ea typeface="+mn-ea"/>
              <a:cs typeface="+mn-cs"/>
            </a:rPr>
            <a:t> </a:t>
          </a:r>
          <a:r>
            <a:rPr lang="en-GB" sz="1500" b="1" kern="1200" dirty="0">
              <a:solidFill>
                <a:sysClr val="window" lastClr="FFFFFF"/>
              </a:solidFill>
              <a:latin typeface="Arial" panose="020B0604020202020204" pitchFamily="34" charset="0"/>
              <a:ea typeface="+mn-ea"/>
              <a:cs typeface="Arial" panose="020B0604020202020204" pitchFamily="34" charset="0"/>
            </a:rPr>
            <a:t>2</a:t>
          </a:r>
        </a:p>
      </dsp:txBody>
      <dsp:txXfrm rot="-5400000">
        <a:off x="1" y="1334244"/>
        <a:ext cx="751746" cy="322177"/>
      </dsp:txXfrm>
    </dsp:sp>
    <dsp:sp modelId="{7E96C00A-CEEA-004A-B3F3-76C4BBD0BD44}">
      <dsp:nvSpPr>
        <dsp:cNvPr id="0" name=""/>
        <dsp:cNvSpPr/>
      </dsp:nvSpPr>
      <dsp:spPr>
        <a:xfrm rot="5400000">
          <a:off x="2567286" y="-889250"/>
          <a:ext cx="698050" cy="4329130"/>
        </a:xfrm>
        <a:prstGeom prst="round2SameRect">
          <a:avLst/>
        </a:prstGeom>
        <a:solidFill>
          <a:sysClr val="window" lastClr="FFFFFF">
            <a:alpha val="90000"/>
            <a:hueOff val="0"/>
            <a:satOff val="0"/>
            <a:lumOff val="0"/>
            <a:alphaOff val="0"/>
          </a:sys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Idea screening &amp; feasibility</a:t>
          </a:r>
        </a:p>
      </dsp:txBody>
      <dsp:txXfrm rot="-5400000">
        <a:off x="751746" y="960366"/>
        <a:ext cx="4295054" cy="629898"/>
      </dsp:txXfrm>
    </dsp:sp>
    <dsp:sp modelId="{F9D6CB84-AEF2-754C-BC0B-3442F0714617}">
      <dsp:nvSpPr>
        <dsp:cNvPr id="0" name=""/>
        <dsp:cNvSpPr/>
      </dsp:nvSpPr>
      <dsp:spPr>
        <a:xfrm rot="5400000">
          <a:off x="-161088" y="2076073"/>
          <a:ext cx="1073923" cy="751746"/>
        </a:xfrm>
        <a:prstGeom prst="chevron">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ysClr val="window" lastClr="FFFFFF"/>
              </a:solidFill>
              <a:latin typeface="Arial" panose="020B0604020202020204" pitchFamily="34" charset="0"/>
              <a:ea typeface="+mn-ea"/>
              <a:cs typeface="Arial" panose="020B0604020202020204" pitchFamily="34" charset="0"/>
            </a:rPr>
            <a:t>Phase</a:t>
          </a:r>
          <a:r>
            <a:rPr lang="en-GB" sz="1500" b="1" kern="1200" dirty="0">
              <a:solidFill>
                <a:sysClr val="window" lastClr="FFFFFF"/>
              </a:solidFill>
              <a:latin typeface="Georgia"/>
              <a:ea typeface="+mn-ea"/>
              <a:cs typeface="+mn-cs"/>
            </a:rPr>
            <a:t> </a:t>
          </a:r>
          <a:r>
            <a:rPr lang="en-GB" sz="1500" b="1" kern="1200" dirty="0">
              <a:solidFill>
                <a:sysClr val="window" lastClr="FFFFFF"/>
              </a:solidFill>
              <a:latin typeface="Arial" panose="020B0604020202020204" pitchFamily="34" charset="0"/>
              <a:ea typeface="+mn-ea"/>
              <a:cs typeface="Arial" panose="020B0604020202020204" pitchFamily="34" charset="0"/>
            </a:rPr>
            <a:t>3</a:t>
          </a:r>
        </a:p>
      </dsp:txBody>
      <dsp:txXfrm rot="-5400000">
        <a:off x="1" y="2290857"/>
        <a:ext cx="751746" cy="322177"/>
      </dsp:txXfrm>
    </dsp:sp>
    <dsp:sp modelId="{0D9D0431-178B-6540-9D0A-66017C7E51B1}">
      <dsp:nvSpPr>
        <dsp:cNvPr id="0" name=""/>
        <dsp:cNvSpPr/>
      </dsp:nvSpPr>
      <dsp:spPr>
        <a:xfrm rot="5400000">
          <a:off x="2567286" y="99444"/>
          <a:ext cx="698050" cy="4329130"/>
        </a:xfrm>
        <a:prstGeom prst="round2SameRect">
          <a:avLst/>
        </a:prstGeom>
        <a:solidFill>
          <a:sysClr val="window" lastClr="FFFFFF">
            <a:alpha val="90000"/>
            <a:hueOff val="0"/>
            <a:satOff val="0"/>
            <a:lumOff val="0"/>
            <a:alphaOff val="0"/>
          </a:sys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Product development and testing </a:t>
          </a:r>
        </a:p>
      </dsp:txBody>
      <dsp:txXfrm rot="-5400000">
        <a:off x="751746" y="1949060"/>
        <a:ext cx="4295054" cy="629898"/>
      </dsp:txXfrm>
    </dsp:sp>
    <dsp:sp modelId="{E0FF4792-221D-804A-A2B2-DDC561AE309F}">
      <dsp:nvSpPr>
        <dsp:cNvPr id="0" name=""/>
        <dsp:cNvSpPr/>
      </dsp:nvSpPr>
      <dsp:spPr>
        <a:xfrm rot="5400000">
          <a:off x="-161088" y="3032686"/>
          <a:ext cx="1073923" cy="751746"/>
        </a:xfrm>
        <a:prstGeom prst="chevron">
          <a:avLst/>
        </a:prstGeom>
        <a:solidFill>
          <a:srgbClr val="85D2E1"/>
        </a:solidFill>
        <a:ln w="12700" cap="flat" cmpd="sng" algn="ctr">
          <a:solidFill>
            <a:srgbClr val="85D2E1"/>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ysClr val="window" lastClr="FFFFFF"/>
              </a:solidFill>
              <a:latin typeface="Arial" panose="020B0604020202020204" pitchFamily="34" charset="0"/>
              <a:ea typeface="+mn-ea"/>
              <a:cs typeface="Arial" panose="020B0604020202020204" pitchFamily="34" charset="0"/>
            </a:rPr>
            <a:t>Phase 4</a:t>
          </a:r>
        </a:p>
      </dsp:txBody>
      <dsp:txXfrm rot="-5400000">
        <a:off x="1" y="3247470"/>
        <a:ext cx="751746" cy="322177"/>
      </dsp:txXfrm>
    </dsp:sp>
    <dsp:sp modelId="{D510EA3B-DE9A-9A4A-A286-BDBF8FA1D7A2}">
      <dsp:nvSpPr>
        <dsp:cNvPr id="0" name=""/>
        <dsp:cNvSpPr/>
      </dsp:nvSpPr>
      <dsp:spPr>
        <a:xfrm rot="5400000">
          <a:off x="2567286" y="1056057"/>
          <a:ext cx="698050" cy="4329130"/>
        </a:xfrm>
        <a:prstGeom prst="round2SameRect">
          <a:avLst/>
        </a:prstGeom>
        <a:solidFill>
          <a:sysClr val="window" lastClr="FFFFFF">
            <a:alpha val="90000"/>
            <a:hueOff val="0"/>
            <a:satOff val="0"/>
            <a:lumOff val="0"/>
            <a:alphaOff val="0"/>
          </a:sysClr>
        </a:solidFill>
        <a:ln w="12700" cap="flat" cmpd="sng" algn="ctr">
          <a:solidFill>
            <a:srgbClr val="85D2E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Production &amp; launch </a:t>
          </a:r>
        </a:p>
      </dsp:txBody>
      <dsp:txXfrm rot="-5400000">
        <a:off x="751746" y="2905673"/>
        <a:ext cx="4295054" cy="629898"/>
      </dsp:txXfrm>
    </dsp:sp>
    <dsp:sp modelId="{C438879D-4462-0449-B983-94C1307D8213}">
      <dsp:nvSpPr>
        <dsp:cNvPr id="0" name=""/>
        <dsp:cNvSpPr/>
      </dsp:nvSpPr>
      <dsp:spPr>
        <a:xfrm rot="5400000">
          <a:off x="-161088" y="3989299"/>
          <a:ext cx="1073923" cy="751746"/>
        </a:xfrm>
        <a:prstGeom prst="chevron">
          <a:avLst/>
        </a:prstGeom>
        <a:solidFill>
          <a:srgbClr val="70B2BE"/>
        </a:solidFill>
        <a:ln w="12700" cap="flat" cmpd="sng" algn="ctr">
          <a:solidFill>
            <a:srgbClr val="70B2BE"/>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ysClr val="window" lastClr="FFFFFF"/>
              </a:solidFill>
              <a:latin typeface="Arial" panose="020B0604020202020204" pitchFamily="34" charset="0"/>
              <a:ea typeface="+mn-ea"/>
              <a:cs typeface="Arial" panose="020B0604020202020204" pitchFamily="34" charset="0"/>
            </a:rPr>
            <a:t>Phase 5</a:t>
          </a:r>
        </a:p>
      </dsp:txBody>
      <dsp:txXfrm rot="-5400000">
        <a:off x="1" y="4204083"/>
        <a:ext cx="751746" cy="322177"/>
      </dsp:txXfrm>
    </dsp:sp>
    <dsp:sp modelId="{8B783787-6537-8B41-AE0F-DB00A7A137B5}">
      <dsp:nvSpPr>
        <dsp:cNvPr id="0" name=""/>
        <dsp:cNvSpPr/>
      </dsp:nvSpPr>
      <dsp:spPr>
        <a:xfrm rot="5400000">
          <a:off x="2567286" y="2012670"/>
          <a:ext cx="698050" cy="4329130"/>
        </a:xfrm>
        <a:prstGeom prst="round2SameRect">
          <a:avLst/>
        </a:prstGeom>
        <a:solidFill>
          <a:sysClr val="window" lastClr="FFFFFF">
            <a:alpha val="90000"/>
            <a:hueOff val="0"/>
            <a:satOff val="0"/>
            <a:lumOff val="0"/>
            <a:alphaOff val="0"/>
          </a:sysClr>
        </a:solidFill>
        <a:ln w="12700" cap="flat" cmpd="sng" algn="ctr">
          <a:solidFill>
            <a:srgbClr val="70B2B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Post launch </a:t>
          </a:r>
        </a:p>
      </dsp:txBody>
      <dsp:txXfrm rot="-5400000">
        <a:off x="751746" y="3862286"/>
        <a:ext cx="4295054" cy="629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8937E-21EE-324A-ADFB-01755E9532B2}">
      <dsp:nvSpPr>
        <dsp:cNvPr id="0" name=""/>
        <dsp:cNvSpPr/>
      </dsp:nvSpPr>
      <dsp:spPr>
        <a:xfrm>
          <a:off x="648311" y="705323"/>
          <a:ext cx="2369184" cy="822786"/>
        </a:xfrm>
        <a:prstGeom prst="ellipse">
          <a:avLst/>
        </a:prstGeom>
        <a:solidFill>
          <a:srgbClr val="005697">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FCE2A42-00B2-5B4F-8C32-7EF560835CEE}">
      <dsp:nvSpPr>
        <dsp:cNvPr id="0" name=""/>
        <dsp:cNvSpPr/>
      </dsp:nvSpPr>
      <dsp:spPr>
        <a:xfrm>
          <a:off x="1607005" y="2509888"/>
          <a:ext cx="459144" cy="714172"/>
        </a:xfrm>
        <a:prstGeom prst="downArrow">
          <a:avLst/>
        </a:prstGeom>
        <a:solidFill>
          <a:srgbClr val="005697">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B657DE1-E22D-8C4B-ACD9-F0F60CCFBD6B}">
      <dsp:nvSpPr>
        <dsp:cNvPr id="0" name=""/>
        <dsp:cNvSpPr/>
      </dsp:nvSpPr>
      <dsp:spPr>
        <a:xfrm>
          <a:off x="806874" y="3149596"/>
          <a:ext cx="2203893" cy="85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rgbClr val="005697"/>
              </a:solidFill>
              <a:latin typeface="+mn-lt"/>
              <a:ea typeface="+mn-ea"/>
              <a:cs typeface="+mn-cs"/>
            </a:rPr>
            <a:t>Feasible &amp; viable ideas or solutions</a:t>
          </a:r>
        </a:p>
      </dsp:txBody>
      <dsp:txXfrm>
        <a:off x="806874" y="3149596"/>
        <a:ext cx="2203893" cy="851991"/>
      </dsp:txXfrm>
    </dsp:sp>
    <dsp:sp modelId="{86F846DF-5616-904C-B6C4-BC629A7F9E6D}">
      <dsp:nvSpPr>
        <dsp:cNvPr id="0" name=""/>
        <dsp:cNvSpPr/>
      </dsp:nvSpPr>
      <dsp:spPr>
        <a:xfrm>
          <a:off x="1509666" y="1591655"/>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 lastClr="FFFFFF"/>
              </a:solidFill>
              <a:latin typeface="Georgia"/>
              <a:ea typeface="+mn-ea"/>
              <a:cs typeface="+mn-cs"/>
            </a:rPr>
            <a:t>ideas</a:t>
          </a:r>
        </a:p>
      </dsp:txBody>
      <dsp:txXfrm>
        <a:off x="1630698" y="1712687"/>
        <a:ext cx="584395" cy="584395"/>
      </dsp:txXfrm>
    </dsp:sp>
    <dsp:sp modelId="{4221386A-6C62-504E-9D3A-056E921FEF29}">
      <dsp:nvSpPr>
        <dsp:cNvPr id="0" name=""/>
        <dsp:cNvSpPr/>
      </dsp:nvSpPr>
      <dsp:spPr>
        <a:xfrm>
          <a:off x="918288" y="971627"/>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 lastClr="FFFFFF"/>
              </a:solidFill>
              <a:latin typeface="Georgia"/>
              <a:ea typeface="+mn-ea"/>
              <a:cs typeface="+mn-cs"/>
            </a:rPr>
            <a:t>ideas</a:t>
          </a:r>
        </a:p>
      </dsp:txBody>
      <dsp:txXfrm>
        <a:off x="1039320" y="1092659"/>
        <a:ext cx="584395" cy="584395"/>
      </dsp:txXfrm>
    </dsp:sp>
    <dsp:sp modelId="{BE4D8382-4B5C-514C-A51B-D6690D647C6D}">
      <dsp:nvSpPr>
        <dsp:cNvPr id="0" name=""/>
        <dsp:cNvSpPr/>
      </dsp:nvSpPr>
      <dsp:spPr>
        <a:xfrm>
          <a:off x="1763114" y="771807"/>
          <a:ext cx="826459" cy="826459"/>
        </a:xfrm>
        <a:prstGeom prst="ellipse">
          <a:avLst/>
        </a:prstGeom>
        <a:solidFill>
          <a:srgbClr val="00569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 lastClr="FFFFFF"/>
              </a:solidFill>
              <a:latin typeface="Georgia"/>
              <a:ea typeface="+mn-ea"/>
              <a:cs typeface="+mn-cs"/>
            </a:rPr>
            <a:t>ideas</a:t>
          </a:r>
        </a:p>
      </dsp:txBody>
      <dsp:txXfrm>
        <a:off x="1884146" y="892839"/>
        <a:ext cx="584395" cy="584395"/>
      </dsp:txXfrm>
    </dsp:sp>
    <dsp:sp modelId="{4CA1BC4C-DB5F-494E-A1A4-2803BDEDF52C}">
      <dsp:nvSpPr>
        <dsp:cNvPr id="0" name=""/>
        <dsp:cNvSpPr/>
      </dsp:nvSpPr>
      <dsp:spPr>
        <a:xfrm>
          <a:off x="486873" y="612313"/>
          <a:ext cx="2571208" cy="2056966"/>
        </a:xfrm>
        <a:prstGeom prst="funnel">
          <a:avLst/>
        </a:prstGeom>
        <a:solidFill>
          <a:sysClr val="window" lastClr="FFFFFF">
            <a:alpha val="40000"/>
            <a:hueOff val="0"/>
            <a:satOff val="0"/>
            <a:lumOff val="0"/>
            <a:alphaOff val="0"/>
          </a:sysClr>
        </a:solidFill>
        <a:ln w="6350" cap="flat" cmpd="sng" algn="ctr">
          <a:solidFill>
            <a:srgbClr val="005697">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75627-1C9E-864C-9A03-2D6908F58947}">
      <dsp:nvSpPr>
        <dsp:cNvPr id="0" name=""/>
        <dsp:cNvSpPr/>
      </dsp:nvSpPr>
      <dsp:spPr>
        <a:xfrm>
          <a:off x="819723" y="1726"/>
          <a:ext cx="2487436" cy="1243718"/>
        </a:xfrm>
        <a:prstGeom prst="roundRect">
          <a:avLst>
            <a:gd name="adj" fmla="val 10000"/>
          </a:avLst>
        </a:prstGeom>
        <a:solidFill>
          <a:srgbClr val="70B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b="1" kern="1200" dirty="0"/>
            <a:t>1. Analytical methods</a:t>
          </a:r>
        </a:p>
        <a:p>
          <a:pPr marL="0" lvl="0" indent="0" algn="ctr" defTabSz="1022350">
            <a:lnSpc>
              <a:spcPct val="90000"/>
            </a:lnSpc>
            <a:spcBef>
              <a:spcPct val="0"/>
            </a:spcBef>
            <a:spcAft>
              <a:spcPct val="35000"/>
            </a:spcAft>
            <a:buNone/>
          </a:pPr>
          <a:r>
            <a:rPr lang="en-GB" sz="2300" kern="1200" dirty="0"/>
            <a:t>(Objective)</a:t>
          </a:r>
        </a:p>
      </dsp:txBody>
      <dsp:txXfrm>
        <a:off x="856150" y="38153"/>
        <a:ext cx="2414582" cy="1170864"/>
      </dsp:txXfrm>
    </dsp:sp>
    <dsp:sp modelId="{EA19937C-A11E-4149-BABA-1F1A9F948212}">
      <dsp:nvSpPr>
        <dsp:cNvPr id="0" name=""/>
        <dsp:cNvSpPr/>
      </dsp:nvSpPr>
      <dsp:spPr>
        <a:xfrm>
          <a:off x="1068466" y="1245444"/>
          <a:ext cx="248743" cy="932788"/>
        </a:xfrm>
        <a:custGeom>
          <a:avLst/>
          <a:gdLst/>
          <a:ahLst/>
          <a:cxnLst/>
          <a:rect l="0" t="0" r="0" b="0"/>
          <a:pathLst>
            <a:path>
              <a:moveTo>
                <a:pt x="0" y="0"/>
              </a:moveTo>
              <a:lnTo>
                <a:pt x="0" y="932788"/>
              </a:lnTo>
              <a:lnTo>
                <a:pt x="248743" y="93278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7047E00-EF66-D940-9313-1E1A7077958F}">
      <dsp:nvSpPr>
        <dsp:cNvPr id="0" name=""/>
        <dsp:cNvSpPr/>
      </dsp:nvSpPr>
      <dsp:spPr>
        <a:xfrm>
          <a:off x="1317210" y="1556373"/>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1188A3"/>
              </a:solidFill>
            </a:rPr>
            <a:t>Discrimination tests</a:t>
          </a:r>
        </a:p>
      </dsp:txBody>
      <dsp:txXfrm>
        <a:off x="1353637" y="1592800"/>
        <a:ext cx="1917094" cy="1170864"/>
      </dsp:txXfrm>
    </dsp:sp>
    <dsp:sp modelId="{FF2E987D-07F6-054A-8218-DA71AC1C71FE}">
      <dsp:nvSpPr>
        <dsp:cNvPr id="0" name=""/>
        <dsp:cNvSpPr/>
      </dsp:nvSpPr>
      <dsp:spPr>
        <a:xfrm>
          <a:off x="1068466" y="1245444"/>
          <a:ext cx="248743" cy="2487436"/>
        </a:xfrm>
        <a:custGeom>
          <a:avLst/>
          <a:gdLst/>
          <a:ahLst/>
          <a:cxnLst/>
          <a:rect l="0" t="0" r="0" b="0"/>
          <a:pathLst>
            <a:path>
              <a:moveTo>
                <a:pt x="0" y="0"/>
              </a:moveTo>
              <a:lnTo>
                <a:pt x="0" y="2487436"/>
              </a:lnTo>
              <a:lnTo>
                <a:pt x="248743" y="248743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78E4EF9-9D8C-4B4C-8B1D-264EE42C9D99}">
      <dsp:nvSpPr>
        <dsp:cNvPr id="0" name=""/>
        <dsp:cNvSpPr/>
      </dsp:nvSpPr>
      <dsp:spPr>
        <a:xfrm>
          <a:off x="1317210" y="3111021"/>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1188A3"/>
              </a:solidFill>
            </a:rPr>
            <a:t>Descriptive tests (profiling) </a:t>
          </a:r>
        </a:p>
      </dsp:txBody>
      <dsp:txXfrm>
        <a:off x="1353637" y="3147448"/>
        <a:ext cx="1917094" cy="1170864"/>
      </dsp:txXfrm>
    </dsp:sp>
    <dsp:sp modelId="{B38823DD-6BBA-884E-8CB9-F9D1F96507FA}">
      <dsp:nvSpPr>
        <dsp:cNvPr id="0" name=""/>
        <dsp:cNvSpPr/>
      </dsp:nvSpPr>
      <dsp:spPr>
        <a:xfrm>
          <a:off x="3929018" y="1726"/>
          <a:ext cx="2487436" cy="1243718"/>
        </a:xfrm>
        <a:prstGeom prst="roundRect">
          <a:avLst>
            <a:gd name="adj" fmla="val 10000"/>
          </a:avLst>
        </a:prstGeom>
        <a:solidFill>
          <a:srgbClr val="70B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b="1" kern="1200" dirty="0"/>
            <a:t>2. Affective methods</a:t>
          </a:r>
          <a:r>
            <a:rPr lang="en-GB" sz="2300" kern="1200" dirty="0"/>
            <a:t>  </a:t>
          </a:r>
        </a:p>
        <a:p>
          <a:pPr marL="0" lvl="0" indent="0" algn="ctr" defTabSz="1022350">
            <a:lnSpc>
              <a:spcPct val="90000"/>
            </a:lnSpc>
            <a:spcBef>
              <a:spcPct val="0"/>
            </a:spcBef>
            <a:spcAft>
              <a:spcPct val="35000"/>
            </a:spcAft>
            <a:buNone/>
          </a:pPr>
          <a:r>
            <a:rPr lang="en-GB" sz="2300" kern="1200" dirty="0"/>
            <a:t>(Subjective)</a:t>
          </a:r>
        </a:p>
      </dsp:txBody>
      <dsp:txXfrm>
        <a:off x="3965445" y="38153"/>
        <a:ext cx="2414582" cy="1170864"/>
      </dsp:txXfrm>
    </dsp:sp>
    <dsp:sp modelId="{DE9C4F89-3C1A-D84C-B1E6-1B379DC20838}">
      <dsp:nvSpPr>
        <dsp:cNvPr id="0" name=""/>
        <dsp:cNvSpPr/>
      </dsp:nvSpPr>
      <dsp:spPr>
        <a:xfrm>
          <a:off x="4177762" y="1245444"/>
          <a:ext cx="248743" cy="932788"/>
        </a:xfrm>
        <a:custGeom>
          <a:avLst/>
          <a:gdLst/>
          <a:ahLst/>
          <a:cxnLst/>
          <a:rect l="0" t="0" r="0" b="0"/>
          <a:pathLst>
            <a:path>
              <a:moveTo>
                <a:pt x="0" y="0"/>
              </a:moveTo>
              <a:lnTo>
                <a:pt x="0" y="932788"/>
              </a:lnTo>
              <a:lnTo>
                <a:pt x="248743" y="93278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64563DA-2E64-C748-BF35-B3A0B960507B}">
      <dsp:nvSpPr>
        <dsp:cNvPr id="0" name=""/>
        <dsp:cNvSpPr/>
      </dsp:nvSpPr>
      <dsp:spPr>
        <a:xfrm>
          <a:off x="4426505" y="1556373"/>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1188A3"/>
              </a:solidFill>
            </a:rPr>
            <a:t>Preference tests</a:t>
          </a:r>
        </a:p>
      </dsp:txBody>
      <dsp:txXfrm>
        <a:off x="4462932" y="1592800"/>
        <a:ext cx="1917094" cy="1170864"/>
      </dsp:txXfrm>
    </dsp:sp>
    <dsp:sp modelId="{757666B8-9FBB-9241-9A2E-5E464C9B83C0}">
      <dsp:nvSpPr>
        <dsp:cNvPr id="0" name=""/>
        <dsp:cNvSpPr/>
      </dsp:nvSpPr>
      <dsp:spPr>
        <a:xfrm>
          <a:off x="4177762" y="1245444"/>
          <a:ext cx="224685" cy="2489162"/>
        </a:xfrm>
        <a:custGeom>
          <a:avLst/>
          <a:gdLst/>
          <a:ahLst/>
          <a:cxnLst/>
          <a:rect l="0" t="0" r="0" b="0"/>
          <a:pathLst>
            <a:path>
              <a:moveTo>
                <a:pt x="0" y="0"/>
              </a:moveTo>
              <a:lnTo>
                <a:pt x="0" y="2489162"/>
              </a:lnTo>
              <a:lnTo>
                <a:pt x="224685" y="248916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3F5844C-4FCF-3B46-B33C-1305AF4A3FB6}">
      <dsp:nvSpPr>
        <dsp:cNvPr id="0" name=""/>
        <dsp:cNvSpPr/>
      </dsp:nvSpPr>
      <dsp:spPr>
        <a:xfrm>
          <a:off x="4402447" y="3112747"/>
          <a:ext cx="1989948" cy="1243718"/>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1188A3"/>
              </a:solidFill>
            </a:rPr>
            <a:t>Acceptance tests </a:t>
          </a:r>
        </a:p>
      </dsp:txBody>
      <dsp:txXfrm>
        <a:off x="4438874" y="3149174"/>
        <a:ext cx="1917094" cy="11708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FE9BC-3057-C04A-906C-8D70F50673C0}">
      <dsp:nvSpPr>
        <dsp:cNvPr id="0" name=""/>
        <dsp:cNvSpPr/>
      </dsp:nvSpPr>
      <dsp:spPr>
        <a:xfrm>
          <a:off x="2978690" y="1817"/>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002060"/>
              </a:solidFill>
            </a:rPr>
            <a:t>Defining sensory attributes </a:t>
          </a:r>
        </a:p>
      </dsp:txBody>
      <dsp:txXfrm>
        <a:off x="3018192" y="41319"/>
        <a:ext cx="1165926" cy="730200"/>
      </dsp:txXfrm>
    </dsp:sp>
    <dsp:sp modelId="{3E55BE95-3151-9040-BB00-C25483CB7CE9}">
      <dsp:nvSpPr>
        <dsp:cNvPr id="0" name=""/>
        <dsp:cNvSpPr/>
      </dsp:nvSpPr>
      <dsp:spPr>
        <a:xfrm>
          <a:off x="1694764" y="406420"/>
          <a:ext cx="3812781" cy="3812781"/>
        </a:xfrm>
        <a:custGeom>
          <a:avLst/>
          <a:gdLst/>
          <a:ahLst/>
          <a:cxnLst/>
          <a:rect l="0" t="0" r="0" b="0"/>
          <a:pathLst>
            <a:path>
              <a:moveTo>
                <a:pt x="2685447" y="166449"/>
              </a:moveTo>
              <a:arcTo wR="1906390" hR="1906390" stAng="17647223"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F88944C0-8E28-874C-93B4-F73E9BFA2613}">
      <dsp:nvSpPr>
        <dsp:cNvPr id="0" name=""/>
        <dsp:cNvSpPr/>
      </dsp:nvSpPr>
      <dsp:spPr>
        <a:xfrm>
          <a:off x="4629673" y="95501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002060"/>
              </a:solidFill>
            </a:rPr>
            <a:t>Kitchen scale to pilot </a:t>
          </a:r>
        </a:p>
      </dsp:txBody>
      <dsp:txXfrm>
        <a:off x="4669175" y="994515"/>
        <a:ext cx="1165926" cy="730200"/>
      </dsp:txXfrm>
    </dsp:sp>
    <dsp:sp modelId="{06415173-344B-454C-841F-175C8F773A45}">
      <dsp:nvSpPr>
        <dsp:cNvPr id="0" name=""/>
        <dsp:cNvSpPr/>
      </dsp:nvSpPr>
      <dsp:spPr>
        <a:xfrm>
          <a:off x="1694764" y="406420"/>
          <a:ext cx="3812781" cy="3812781"/>
        </a:xfrm>
        <a:custGeom>
          <a:avLst/>
          <a:gdLst/>
          <a:ahLst/>
          <a:cxnLst/>
          <a:rect l="0" t="0" r="0" b="0"/>
          <a:pathLst>
            <a:path>
              <a:moveTo>
                <a:pt x="3783068" y="1571119"/>
              </a:moveTo>
              <a:arcTo wR="1906390" hR="1906390" stAng="20992253" swAng="121549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4655D273-22A7-1A4C-889A-F787DC6BAF0C}">
      <dsp:nvSpPr>
        <dsp:cNvPr id="0" name=""/>
        <dsp:cNvSpPr/>
      </dsp:nvSpPr>
      <dsp:spPr>
        <a:xfrm>
          <a:off x="4629673" y="286140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002060"/>
              </a:solidFill>
            </a:rPr>
            <a:t>Pilot to production </a:t>
          </a:r>
        </a:p>
      </dsp:txBody>
      <dsp:txXfrm>
        <a:off x="4669175" y="2900905"/>
        <a:ext cx="1165926" cy="730200"/>
      </dsp:txXfrm>
    </dsp:sp>
    <dsp:sp modelId="{9F309819-1FE2-B646-8A59-E523210A1A1B}">
      <dsp:nvSpPr>
        <dsp:cNvPr id="0" name=""/>
        <dsp:cNvSpPr/>
      </dsp:nvSpPr>
      <dsp:spPr>
        <a:xfrm>
          <a:off x="1694764" y="406420"/>
          <a:ext cx="3812781" cy="3812781"/>
        </a:xfrm>
        <a:custGeom>
          <a:avLst/>
          <a:gdLst/>
          <a:ahLst/>
          <a:cxnLst/>
          <a:rect l="0" t="0" r="0" b="0"/>
          <a:pathLst>
            <a:path>
              <a:moveTo>
                <a:pt x="3119517" y="3376986"/>
              </a:moveTo>
              <a:arcTo wR="1906390" hR="1906390" stAng="3028802"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CF1E9E9E-D050-0549-905C-80DF349AC799}">
      <dsp:nvSpPr>
        <dsp:cNvPr id="0" name=""/>
        <dsp:cNvSpPr/>
      </dsp:nvSpPr>
      <dsp:spPr>
        <a:xfrm>
          <a:off x="2978690" y="3814599"/>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002060"/>
              </a:solidFill>
            </a:rPr>
            <a:t>Sensory based shelf life </a:t>
          </a:r>
        </a:p>
      </dsp:txBody>
      <dsp:txXfrm>
        <a:off x="3018192" y="3854101"/>
        <a:ext cx="1165926" cy="730200"/>
      </dsp:txXfrm>
    </dsp:sp>
    <dsp:sp modelId="{F6E7CBBB-226B-6D43-9196-B8663FCC093F}">
      <dsp:nvSpPr>
        <dsp:cNvPr id="0" name=""/>
        <dsp:cNvSpPr/>
      </dsp:nvSpPr>
      <dsp:spPr>
        <a:xfrm>
          <a:off x="1694764" y="406420"/>
          <a:ext cx="3812781" cy="3812781"/>
        </a:xfrm>
        <a:custGeom>
          <a:avLst/>
          <a:gdLst/>
          <a:ahLst/>
          <a:cxnLst/>
          <a:rect l="0" t="0" r="0" b="0"/>
          <a:pathLst>
            <a:path>
              <a:moveTo>
                <a:pt x="1127334" y="3646332"/>
              </a:moveTo>
              <a:arcTo wR="1906390" hR="1906390" stAng="6847223"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8DD88442-BA6C-F846-898A-27A02838B48A}">
      <dsp:nvSpPr>
        <dsp:cNvPr id="0" name=""/>
        <dsp:cNvSpPr/>
      </dsp:nvSpPr>
      <dsp:spPr>
        <a:xfrm>
          <a:off x="1327707" y="286140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002060"/>
              </a:solidFill>
            </a:rPr>
            <a:t>Sensory specifications </a:t>
          </a:r>
        </a:p>
      </dsp:txBody>
      <dsp:txXfrm>
        <a:off x="1367209" y="2900905"/>
        <a:ext cx="1165926" cy="730200"/>
      </dsp:txXfrm>
    </dsp:sp>
    <dsp:sp modelId="{E9AFC248-FE5A-964E-8B09-D7B6F5DE442F}">
      <dsp:nvSpPr>
        <dsp:cNvPr id="0" name=""/>
        <dsp:cNvSpPr/>
      </dsp:nvSpPr>
      <dsp:spPr>
        <a:xfrm>
          <a:off x="1694764" y="406420"/>
          <a:ext cx="3812781" cy="3812781"/>
        </a:xfrm>
        <a:custGeom>
          <a:avLst/>
          <a:gdLst/>
          <a:ahLst/>
          <a:cxnLst/>
          <a:rect l="0" t="0" r="0" b="0"/>
          <a:pathLst>
            <a:path>
              <a:moveTo>
                <a:pt x="29713" y="2241662"/>
              </a:moveTo>
              <a:arcTo wR="1906390" hR="1906390" stAng="10192253" swAng="121549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 modelId="{68F362C0-89EF-A545-AAC5-7266BD3DBD3A}">
      <dsp:nvSpPr>
        <dsp:cNvPr id="0" name=""/>
        <dsp:cNvSpPr/>
      </dsp:nvSpPr>
      <dsp:spPr>
        <a:xfrm>
          <a:off x="1327707" y="955013"/>
          <a:ext cx="1244930" cy="809204"/>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002060"/>
              </a:solidFill>
            </a:rPr>
            <a:t>On-going quality assurance (QA)</a:t>
          </a:r>
        </a:p>
      </dsp:txBody>
      <dsp:txXfrm>
        <a:off x="1367209" y="994515"/>
        <a:ext cx="1165926" cy="730200"/>
      </dsp:txXfrm>
    </dsp:sp>
    <dsp:sp modelId="{B794E12F-F718-FE49-984C-3223FE0F93B4}">
      <dsp:nvSpPr>
        <dsp:cNvPr id="0" name=""/>
        <dsp:cNvSpPr/>
      </dsp:nvSpPr>
      <dsp:spPr>
        <a:xfrm>
          <a:off x="1694764" y="406420"/>
          <a:ext cx="3812781" cy="3812781"/>
        </a:xfrm>
        <a:custGeom>
          <a:avLst/>
          <a:gdLst/>
          <a:ahLst/>
          <a:cxnLst/>
          <a:rect l="0" t="0" r="0" b="0"/>
          <a:pathLst>
            <a:path>
              <a:moveTo>
                <a:pt x="693264" y="435795"/>
              </a:moveTo>
              <a:arcTo wR="1906390" hR="1906390" stAng="13828802" swAng="923974"/>
            </a:path>
          </a:pathLst>
        </a:custGeom>
        <a:noFill/>
        <a:ln w="19050" cap="flat" cmpd="sng" algn="ctr">
          <a:solidFill>
            <a:schemeClr val="accent4"/>
          </a:solidFill>
          <a:prstDash val="solid"/>
          <a:miter lim="800000"/>
          <a:tailEnd type="arrow"/>
        </a:ln>
        <a:effectLst/>
      </dsp:spPr>
      <dsp:style>
        <a:lnRef idx="3">
          <a:schemeClr val="accent4"/>
        </a:lnRef>
        <a:fillRef idx="0">
          <a:schemeClr val="accent4"/>
        </a:fillRef>
        <a:effectRef idx="2">
          <a:schemeClr val="accent4"/>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BF8FD-66BC-4F8D-AC9D-0E166D9B6B62}" type="datetimeFigureOut">
              <a:rPr lang="en-IE" smtClean="0"/>
              <a:t>21/07/2022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885117-0ADB-49E4-94EF-4562A9E7D648}" type="slidenum">
              <a:rPr lang="en-IE" smtClean="0"/>
              <a:t>‹#›</a:t>
            </a:fld>
            <a:endParaRPr lang="en-IE"/>
          </a:p>
        </p:txBody>
      </p:sp>
    </p:spTree>
    <p:extLst>
      <p:ext uri="{BB962C8B-B14F-4D97-AF65-F5344CB8AC3E}">
        <p14:creationId xmlns:p14="http://schemas.microsoft.com/office/powerpoint/2010/main" val="461195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90</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5644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528C90-8FB6-F54E-876D-66758057196D}"/>
              </a:ext>
            </a:extLst>
          </p:cNvPr>
          <p:cNvSpPr/>
          <p:nvPr userDrawn="1"/>
        </p:nvSpPr>
        <p:spPr>
          <a:xfrm>
            <a:off x="0" y="0"/>
            <a:ext cx="12192000" cy="6858001"/>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3FAD45-FEC6-9B49-BB64-104A34D479C8}"/>
              </a:ext>
            </a:extLst>
          </p:cNvPr>
          <p:cNvSpPr/>
          <p:nvPr userDrawn="1"/>
        </p:nvSpPr>
        <p:spPr>
          <a:xfrm>
            <a:off x="424670" y="528535"/>
            <a:ext cx="6181082" cy="2123658"/>
          </a:xfrm>
          <a:prstGeom prst="rect">
            <a:avLst/>
          </a:prstGeom>
        </p:spPr>
        <p:txBody>
          <a:bodyPr wrap="square">
            <a:spAutoFit/>
          </a:bodyPr>
          <a:lstStyle/>
          <a:p>
            <a:pPr fontAlgn="base"/>
            <a:r>
              <a:rPr lang="en-IE" sz="4400" b="1" i="0" u="none" strike="noStrike" kern="1200" baseline="0" dirty="0">
                <a:solidFill>
                  <a:srgbClr val="000000"/>
                </a:solidFill>
                <a:effectLst/>
                <a:latin typeface="+mn-lt"/>
                <a:ea typeface="+mn-ea"/>
                <a:cs typeface="+mn-cs"/>
                <a:sym typeface="Quattrocento Sans"/>
              </a:rPr>
              <a:t>INNOVATING FOOD </a:t>
            </a:r>
          </a:p>
          <a:p>
            <a:pPr fontAlgn="base"/>
            <a:r>
              <a:rPr lang="en-IE" sz="4400" b="1" i="0" u="none" strike="noStrike" kern="1200" baseline="0" dirty="0">
                <a:solidFill>
                  <a:srgbClr val="000000"/>
                </a:solidFill>
                <a:effectLst/>
                <a:latin typeface="+mn-lt"/>
                <a:ea typeface="+mn-ea"/>
                <a:cs typeface="+mn-cs"/>
                <a:sym typeface="Quattrocento Sans"/>
              </a:rPr>
              <a:t>FOR SENIORS </a:t>
            </a:r>
          </a:p>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16" name="Rectangle 15">
            <a:extLst>
              <a:ext uri="{FF2B5EF4-FFF2-40B4-BE49-F238E27FC236}">
                <a16:creationId xmlns:a16="http://schemas.microsoft.com/office/drawing/2014/main" id="{EEA0D91F-9AAA-0042-B178-C546D9741BAA}"/>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17" name="Rectangle 16">
            <a:extLst>
              <a:ext uri="{FF2B5EF4-FFF2-40B4-BE49-F238E27FC236}">
                <a16:creationId xmlns:a16="http://schemas.microsoft.com/office/drawing/2014/main" id="{E45BD91F-BFF7-9F43-A600-A65624CBC8F8}"/>
              </a:ext>
            </a:extLst>
          </p:cNvPr>
          <p:cNvSpPr/>
          <p:nvPr userDrawn="1"/>
        </p:nvSpPr>
        <p:spPr>
          <a:xfrm>
            <a:off x="424668" y="2883583"/>
            <a:ext cx="6419232" cy="2123658"/>
          </a:xfrm>
          <a:prstGeom prst="rect">
            <a:avLst/>
          </a:prstGeom>
        </p:spPr>
        <p:txBody>
          <a:bodyPr wrap="square">
            <a:spAutoFit/>
          </a:bodyPr>
          <a:lstStyle/>
          <a:p>
            <a:pPr fontAlgn="base"/>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INNOVATING FOOD FOR SENIORS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8" name="Straight Connector 17">
            <a:extLst>
              <a:ext uri="{FF2B5EF4-FFF2-40B4-BE49-F238E27FC236}">
                <a16:creationId xmlns:a16="http://schemas.microsoft.com/office/drawing/2014/main" id="{6E1401F6-C867-FF4E-87E1-B8E8D08D90B0}"/>
              </a:ext>
            </a:extLst>
          </p:cNvPr>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B2F022-2514-6E40-833E-C1FA2AF4AA82}"/>
              </a:ext>
            </a:extLst>
          </p:cNvPr>
          <p:cNvCxnSpPr/>
          <p:nvPr userDrawn="1"/>
        </p:nvCxnSpPr>
        <p:spPr>
          <a:xfrm flipH="1">
            <a:off x="1" y="2864720"/>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178C5C5-CBFD-7149-B94A-32501F585BC9}"/>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21" name="Straight Connector 20">
            <a:extLst>
              <a:ext uri="{FF2B5EF4-FFF2-40B4-BE49-F238E27FC236}">
                <a16:creationId xmlns:a16="http://schemas.microsoft.com/office/drawing/2014/main" id="{AD8ABF36-234A-9D43-948C-5242E9FB8B6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9C9E11-D7A0-D14F-9240-B81BF8424F91}"/>
              </a:ext>
            </a:extLst>
          </p:cNvPr>
          <p:cNvSpPr/>
          <p:nvPr userDrawn="1"/>
        </p:nvSpPr>
        <p:spPr>
          <a:xfrm flipV="1">
            <a:off x="1356632" y="-2"/>
            <a:ext cx="5495430" cy="6892757"/>
          </a:xfrm>
          <a:prstGeom prst="rect">
            <a:avLst/>
          </a:prstGeom>
          <a:solidFill>
            <a:srgbClr val="FFD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Rectangle 10">
            <a:extLst>
              <a:ext uri="{FF2B5EF4-FFF2-40B4-BE49-F238E27FC236}">
                <a16:creationId xmlns:a16="http://schemas.microsoft.com/office/drawing/2014/main" id="{4E585817-372F-5F45-807C-3F480679EC4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3" name="Picture Placeholder 17">
            <a:extLst>
              <a:ext uri="{FF2B5EF4-FFF2-40B4-BE49-F238E27FC236}">
                <a16:creationId xmlns:a16="http://schemas.microsoft.com/office/drawing/2014/main" id="{073F117C-ACDF-B74C-97E8-CAE9AEF32E41}"/>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5" name="Text Placeholder 17">
            <a:extLst>
              <a:ext uri="{FF2B5EF4-FFF2-40B4-BE49-F238E27FC236}">
                <a16:creationId xmlns:a16="http://schemas.microsoft.com/office/drawing/2014/main" id="{57BC4A55-72C2-1D4D-A63F-67A32FF81592}"/>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Rectangle 15">
            <a:extLst>
              <a:ext uri="{FF2B5EF4-FFF2-40B4-BE49-F238E27FC236}">
                <a16:creationId xmlns:a16="http://schemas.microsoft.com/office/drawing/2014/main" id="{37CCFAFC-F1E8-0449-B779-878024054E6C}"/>
              </a:ext>
            </a:extLst>
          </p:cNvPr>
          <p:cNvSpPr/>
          <p:nvPr userDrawn="1"/>
        </p:nvSpPr>
        <p:spPr>
          <a:xfrm>
            <a:off x="1802710" y="129286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23">
            <a:extLst>
              <a:ext uri="{FF2B5EF4-FFF2-40B4-BE49-F238E27FC236}">
                <a16:creationId xmlns:a16="http://schemas.microsoft.com/office/drawing/2014/main" id="{35518029-19B8-DF4A-A8E3-BA3D92CD7B8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21" name="TextBox 20">
            <a:extLst>
              <a:ext uri="{FF2B5EF4-FFF2-40B4-BE49-F238E27FC236}">
                <a16:creationId xmlns:a16="http://schemas.microsoft.com/office/drawing/2014/main" id="{4DD35E4D-190C-6042-9B94-DDCF67E8C77C}"/>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13542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0" name="TextBox 9">
            <a:extLst>
              <a:ext uri="{FF2B5EF4-FFF2-40B4-BE49-F238E27FC236}">
                <a16:creationId xmlns:a16="http://schemas.microsoft.com/office/drawing/2014/main" id="{D9AFEFDE-FAC8-AB4F-9957-3BABBF6BF2C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73FC6CBC-8DC5-6644-9D36-9FC466DD6727}"/>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Box 9">
            <a:extLst>
              <a:ext uri="{FF2B5EF4-FFF2-40B4-BE49-F238E27FC236}">
                <a16:creationId xmlns:a16="http://schemas.microsoft.com/office/drawing/2014/main" id="{2943F897-78A4-0B4B-8573-94D145B62A0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2" name="Rectangle 11">
            <a:extLst>
              <a:ext uri="{FF2B5EF4-FFF2-40B4-BE49-F238E27FC236}">
                <a16:creationId xmlns:a16="http://schemas.microsoft.com/office/drawing/2014/main" id="{4F6C0A3D-C15F-7940-B357-97E643E480E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6306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TextBox 11">
            <a:extLst>
              <a:ext uri="{FF2B5EF4-FFF2-40B4-BE49-F238E27FC236}">
                <a16:creationId xmlns:a16="http://schemas.microsoft.com/office/drawing/2014/main" id="{C2FBC500-C4C9-D84E-8F6E-A42A850108C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54A2A4D1-C2F9-7246-A6D4-B8E78FBB3B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90046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TextBox 11">
            <a:extLst>
              <a:ext uri="{FF2B5EF4-FFF2-40B4-BE49-F238E27FC236}">
                <a16:creationId xmlns:a16="http://schemas.microsoft.com/office/drawing/2014/main" id="{67B058E9-0FDE-DA4E-BF5B-474E1E98B11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1E9D4803-1384-0040-B823-EB6E174D03FA}"/>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92079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000000"/>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Meet Our Team</a:t>
            </a:r>
          </a:p>
        </p:txBody>
      </p:sp>
      <p:sp>
        <p:nvSpPr>
          <p:cNvPr id="20" name="Rectangle 19">
            <a:extLst>
              <a:ext uri="{FF2B5EF4-FFF2-40B4-BE49-F238E27FC236}">
                <a16:creationId xmlns:a16="http://schemas.microsoft.com/office/drawing/2014/main" id="{D64AD41C-3661-F040-90A1-EC23C041ED4E}"/>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Box 20">
            <a:extLst>
              <a:ext uri="{FF2B5EF4-FFF2-40B4-BE49-F238E27FC236}">
                <a16:creationId xmlns:a16="http://schemas.microsoft.com/office/drawing/2014/main" id="{81CCB233-79D4-BF49-8A14-B41B68CEBFD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9964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004002AF-64BD-CD41-A435-AEB60B75F24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DBC05CB0-6500-A84A-BB2B-4EB8B4FCD44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Rectangle 6">
            <a:extLst>
              <a:ext uri="{FF2B5EF4-FFF2-40B4-BE49-F238E27FC236}">
                <a16:creationId xmlns:a16="http://schemas.microsoft.com/office/drawing/2014/main" id="{22A7E4F5-7013-4E43-15BA-70D267B32AE8}"/>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28470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D9F5C685-035F-D041-9D04-C86F332F6C3A}"/>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50854967-F50B-DA42-BB7D-5265DB15FE0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092935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7" name="TextBox 6">
            <a:extLst>
              <a:ext uri="{FF2B5EF4-FFF2-40B4-BE49-F238E27FC236}">
                <a16:creationId xmlns:a16="http://schemas.microsoft.com/office/drawing/2014/main" id="{17108906-42A7-E148-9BB7-CC17F5321A0F}"/>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8" name="Rectangle 7">
            <a:extLst>
              <a:ext uri="{FF2B5EF4-FFF2-40B4-BE49-F238E27FC236}">
                <a16:creationId xmlns:a16="http://schemas.microsoft.com/office/drawing/2014/main" id="{290BAE96-0814-3E40-B9F4-107E0EE7446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5EF887-6C4A-6C45-9223-72AC0A02DE77}"/>
              </a:ext>
            </a:extLst>
          </p:cNvPr>
          <p:cNvSpPr/>
          <p:nvPr userDrawn="1"/>
        </p:nvSpPr>
        <p:spPr>
          <a:xfrm>
            <a:off x="0" y="-1"/>
            <a:ext cx="12192000" cy="6858001"/>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1E469D-3F5C-A04D-A9C2-78BABD88DEC9}"/>
              </a:ext>
            </a:extLst>
          </p:cNvPr>
          <p:cNvSpPr/>
          <p:nvPr userDrawn="1"/>
        </p:nvSpPr>
        <p:spPr>
          <a:xfrm>
            <a:off x="391177" y="248191"/>
            <a:ext cx="4363465"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000000"/>
                </a:solidFill>
                <a:latin typeface="+mn-lt"/>
                <a:ea typeface="Quattrocento Sans"/>
                <a:cs typeface="Quattrocento Sans"/>
                <a:sym typeface="Quattrocento Sans"/>
              </a:rPr>
              <a:t>ICONS</a:t>
            </a:r>
            <a:r>
              <a:rPr lang="en-IE" sz="3600" baseline="0" dirty="0">
                <a:solidFill>
                  <a:srgbClr val="000000"/>
                </a:solidFill>
                <a:latin typeface="+mn-lt"/>
                <a:ea typeface="Quattrocento Sans"/>
                <a:cs typeface="Quattrocento Sans"/>
                <a:sym typeface="Quattrocento Sans"/>
              </a:rPr>
              <a:t> WHICH CAN BE USED WITHIN THE </a:t>
            </a:r>
            <a:r>
              <a:rPr lang="en-IE" sz="3600" b="1" baseline="0" dirty="0">
                <a:solidFill>
                  <a:srgbClr val="000000"/>
                </a:solidFill>
                <a:latin typeface="+mn-lt"/>
                <a:ea typeface="Quattrocento Sans"/>
                <a:cs typeface="Quattrocento Sans"/>
                <a:sym typeface="Quattrocento Sans"/>
              </a:rPr>
              <a:t>INNOVATING FOOD FOR SENIORS</a:t>
            </a:r>
          </a:p>
          <a:p>
            <a:pPr marL="0" lvl="0" indent="0" algn="l" rtl="0">
              <a:spcBef>
                <a:spcPts val="0"/>
              </a:spcBef>
              <a:spcAft>
                <a:spcPts val="0"/>
              </a:spcAft>
              <a:buClr>
                <a:schemeClr val="dk1"/>
              </a:buClr>
              <a:buSzPts val="1100"/>
              <a:buFont typeface="Arial"/>
              <a:buNone/>
            </a:pPr>
            <a:r>
              <a:rPr lang="en-IE" sz="3600" baseline="0" dirty="0">
                <a:solidFill>
                  <a:srgbClr val="000000"/>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000000"/>
                </a:solidFill>
                <a:latin typeface="+mn-lt"/>
                <a:ea typeface="Quattrocento Sans"/>
                <a:cs typeface="Quattrocento Sans"/>
                <a:sym typeface="Quattrocento Sans"/>
              </a:rPr>
              <a:t>Resize them without losing quality.</a:t>
            </a:r>
            <a:r>
              <a:rPr lang="en-IE" sz="2400" i="1" baseline="0" dirty="0">
                <a:solidFill>
                  <a:srgbClr val="000000"/>
                </a:solidFill>
                <a:latin typeface="+mn-lt"/>
                <a:ea typeface="Quattrocento Sans"/>
                <a:cs typeface="Quattrocento Sans"/>
                <a:sym typeface="Quattrocento Sans"/>
              </a:rPr>
              <a:t> </a:t>
            </a:r>
            <a:r>
              <a:rPr lang="en-IE" sz="2400" i="1" dirty="0">
                <a:solidFill>
                  <a:srgbClr val="000000"/>
                </a:solidFill>
                <a:latin typeface="+mn-lt"/>
                <a:ea typeface="Quattrocento Sans"/>
                <a:cs typeface="Quattrocento Sans"/>
                <a:sym typeface="Quattrocento Sans"/>
              </a:rPr>
              <a:t> Change line colour, width and style.</a:t>
            </a:r>
            <a:r>
              <a:rPr lang="en-IE" sz="2400" i="1" baseline="0" dirty="0">
                <a:solidFill>
                  <a:srgbClr val="000000"/>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000000"/>
                </a:solidFill>
                <a:latin typeface="+mn-lt"/>
                <a:ea typeface="Quattrocento Sans"/>
                <a:cs typeface="Quattrocento Sans"/>
                <a:sym typeface="Quattrocento Sans"/>
              </a:rPr>
              <a:t>Isn’t that nice? :)</a:t>
            </a:r>
          </a:p>
        </p:txBody>
      </p:sp>
      <p:sp>
        <p:nvSpPr>
          <p:cNvPr id="12" name="Rectangle 11">
            <a:extLst>
              <a:ext uri="{FF2B5EF4-FFF2-40B4-BE49-F238E27FC236}">
                <a16:creationId xmlns:a16="http://schemas.microsoft.com/office/drawing/2014/main" id="{38AA4A83-B7D5-A14E-B458-86954DB983B8}"/>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a:extLst>
              <a:ext uri="{FF2B5EF4-FFF2-40B4-BE49-F238E27FC236}">
                <a16:creationId xmlns:a16="http://schemas.microsoft.com/office/drawing/2014/main" id="{79EE4BE0-47F6-1145-83C0-FC05478AA3C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4CE0F0-878D-BF47-92A6-182E26DD430D}"/>
              </a:ext>
            </a:extLst>
          </p:cNvPr>
          <p:cNvCxnSpPr/>
          <p:nvPr userDrawn="1"/>
        </p:nvCxnSpPr>
        <p:spPr>
          <a:xfrm>
            <a:off x="5145818" y="0"/>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46249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dirty="0"/>
              <a:t>Phone Preview</a:t>
            </a:r>
          </a:p>
        </p:txBody>
      </p:sp>
      <p:sp>
        <p:nvSpPr>
          <p:cNvPr id="14" name="TextBox 13">
            <a:extLst>
              <a:ext uri="{FF2B5EF4-FFF2-40B4-BE49-F238E27FC236}">
                <a16:creationId xmlns:a16="http://schemas.microsoft.com/office/drawing/2014/main" id="{52940463-2A23-8345-AD61-ABC2D3CD881B}"/>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24038921-4423-A348-BAE6-EA21AC34FFDE}"/>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D2E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dirty="0"/>
              <a:t>1</a:t>
            </a:r>
          </a:p>
        </p:txBody>
      </p:sp>
      <p:sp>
        <p:nvSpPr>
          <p:cNvPr id="10" name="Rectangle 9">
            <a:extLst>
              <a:ext uri="{FF2B5EF4-FFF2-40B4-BE49-F238E27FC236}">
                <a16:creationId xmlns:a16="http://schemas.microsoft.com/office/drawing/2014/main" id="{8DA6BAF8-3E93-D34F-9B9C-95DE2FD94B3F}"/>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Box 10">
            <a:extLst>
              <a:ext uri="{FF2B5EF4-FFF2-40B4-BE49-F238E27FC236}">
                <a16:creationId xmlns:a16="http://schemas.microsoft.com/office/drawing/2014/main" id="{A5269288-D184-204D-B338-FA18411E6F45}"/>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7335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DB52097-B5CF-FE4E-A743-E196714B98B0}"/>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E8EDE465-2BD1-F542-A065-62DD2C1F54A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6664C6AB-4D9A-B948-95D4-9F23D84240A0}"/>
              </a:ext>
            </a:extLst>
          </p:cNvPr>
          <p:cNvCxnSpPr>
            <a:cxnSpLocks/>
          </p:cNvCxnSpPr>
          <p:nvPr userDrawn="1"/>
        </p:nvCxnSpPr>
        <p:spPr>
          <a:xfrm>
            <a:off x="5346936" y="-25722"/>
            <a:ext cx="0" cy="6853558"/>
          </a:xfrm>
          <a:prstGeom prst="line">
            <a:avLst/>
          </a:prstGeom>
          <a:ln w="12700">
            <a:solidFill>
              <a:srgbClr val="FFD100"/>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C3FB9919-1563-AB44-AAC3-B34BFC4BB07F}"/>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0E98C6E4-CC84-5445-A6A2-3BFC532C82BB}"/>
              </a:ext>
            </a:extLst>
          </p:cNvPr>
          <p:cNvSpPr/>
          <p:nvPr userDrawn="1"/>
        </p:nvSpPr>
        <p:spPr>
          <a:xfrm>
            <a:off x="4783395" y="415207"/>
            <a:ext cx="1154422" cy="1154422"/>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8" name="Text Placeholder 23">
            <a:extLst>
              <a:ext uri="{FF2B5EF4-FFF2-40B4-BE49-F238E27FC236}">
                <a16:creationId xmlns:a16="http://schemas.microsoft.com/office/drawing/2014/main" id="{252DE36E-64EA-E745-8D9A-4444A2C571A7}"/>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dirty="0"/>
              <a:t>1</a:t>
            </a:r>
          </a:p>
        </p:txBody>
      </p:sp>
      <p:sp>
        <p:nvSpPr>
          <p:cNvPr id="19" name="Rectangle 18">
            <a:extLst>
              <a:ext uri="{FF2B5EF4-FFF2-40B4-BE49-F238E27FC236}">
                <a16:creationId xmlns:a16="http://schemas.microsoft.com/office/drawing/2014/main" id="{8C55CA2E-E3A9-2C44-A07D-20A2D9A8B0AA}"/>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0" name="TextBox 19">
            <a:extLst>
              <a:ext uri="{FF2B5EF4-FFF2-40B4-BE49-F238E27FC236}">
                <a16:creationId xmlns:a16="http://schemas.microsoft.com/office/drawing/2014/main" id="{AD83011E-EBF4-AA4A-AF6A-2700E052B2D4}"/>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089787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45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85D2E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TextBox 21">
            <a:extLst>
              <a:ext uri="{FF2B5EF4-FFF2-40B4-BE49-F238E27FC236}">
                <a16:creationId xmlns:a16="http://schemas.microsoft.com/office/drawing/2014/main" id="{D062F972-D907-984B-A889-E139C773002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23" name="Rectangle 22">
            <a:extLst>
              <a:ext uri="{FF2B5EF4-FFF2-40B4-BE49-F238E27FC236}">
                <a16:creationId xmlns:a16="http://schemas.microsoft.com/office/drawing/2014/main" id="{07B5A83F-00A9-4446-B7FF-17C0C15E6CD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D2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5D2E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5D2E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1567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85D2E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5D2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CE9AE23B-5966-D043-B5CA-4F97DC3963FC}"/>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5" name="TextBox 14">
            <a:extLst>
              <a:ext uri="{FF2B5EF4-FFF2-40B4-BE49-F238E27FC236}">
                <a16:creationId xmlns:a16="http://schemas.microsoft.com/office/drawing/2014/main" id="{033DD942-702D-3645-AFD5-CC083E31395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13343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82CA5999-94EF-5047-863C-92AD3F2C1BC6}"/>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Box 10">
            <a:extLst>
              <a:ext uri="{FF2B5EF4-FFF2-40B4-BE49-F238E27FC236}">
                <a16:creationId xmlns:a16="http://schemas.microsoft.com/office/drawing/2014/main" id="{23B3D228-BEB5-3D4C-B205-D25168DA218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38772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a:solidFill>
            <a:srgbClr val="FFD100"/>
          </a:solidFill>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rgbClr val="000000"/>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rgbClr val="000000"/>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rgbClr val="000000"/>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rgbClr val="000000"/>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7CD0E4C4-9A1C-7C42-B6AE-D6B72ACB0F1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7" name="TextBox 26">
            <a:extLst>
              <a:ext uri="{FF2B5EF4-FFF2-40B4-BE49-F238E27FC236}">
                <a16:creationId xmlns:a16="http://schemas.microsoft.com/office/drawing/2014/main" id="{52AAE17C-D830-5C45-85EA-04CAF242AA8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0406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F8AD40A-108B-5846-858D-C7B9F7A01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474525"/>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37726" y="5888182"/>
            <a:ext cx="2645594" cy="656899"/>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12760" y="4172994"/>
            <a:ext cx="5278651" cy="697353"/>
          </a:xfrm>
        </p:spPr>
        <p:txBody>
          <a:bodyPr>
            <a:noAutofit/>
          </a:bodyPr>
          <a:lstStyle>
            <a:lvl1pPr marL="0" indent="0" algn="l">
              <a:buNone/>
              <a:defRPr sz="54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12760" y="3554471"/>
            <a:ext cx="5278651" cy="697353"/>
          </a:xfrm>
        </p:spPr>
        <p:txBody>
          <a:bodyPr>
            <a:normAutofit/>
          </a:bodyPr>
          <a:lstStyle>
            <a:lvl1pPr marL="0" indent="0" algn="l">
              <a:buNone/>
              <a:defRPr sz="3600" b="0" i="0">
                <a:solidFill>
                  <a:srgbClr val="000000"/>
                </a:solidFill>
                <a:latin typeface="+mn-lt"/>
              </a:defRPr>
            </a:lvl1pPr>
          </a:lstStyle>
          <a:p>
            <a:pPr lvl="0"/>
            <a:r>
              <a:rPr lang="en-US" dirty="0"/>
              <a:t>Cover Design 1</a:t>
            </a:r>
          </a:p>
        </p:txBody>
      </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31" name="Freeform 30">
            <a:extLst>
              <a:ext uri="{FF2B5EF4-FFF2-40B4-BE49-F238E27FC236}">
                <a16:creationId xmlns:a16="http://schemas.microsoft.com/office/drawing/2014/main" id="{753DD29A-3B44-3440-992D-5C5AC4CA3A40}"/>
              </a:ext>
            </a:extLst>
          </p:cNvPr>
          <p:cNvSpPr/>
          <p:nvPr userDrawn="1"/>
        </p:nvSpPr>
        <p:spPr>
          <a:xfrm>
            <a:off x="5348401" y="1768904"/>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2" name="Freeform 31">
            <a:extLst>
              <a:ext uri="{FF2B5EF4-FFF2-40B4-BE49-F238E27FC236}">
                <a16:creationId xmlns:a16="http://schemas.microsoft.com/office/drawing/2014/main" id="{BA0297F2-56FC-8C4B-A295-66B5958C74C8}"/>
              </a:ext>
            </a:extLst>
          </p:cNvPr>
          <p:cNvSpPr/>
          <p:nvPr userDrawn="1"/>
        </p:nvSpPr>
        <p:spPr>
          <a:xfrm>
            <a:off x="8762431" y="1768903"/>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2CBBE60E-F66A-DA48-9E5A-FE49730E791F}"/>
              </a:ext>
            </a:extLst>
          </p:cNvPr>
          <p:cNvSpPr/>
          <p:nvPr userDrawn="1"/>
        </p:nvSpPr>
        <p:spPr>
          <a:xfrm>
            <a:off x="2225374" y="1735972"/>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Tree>
    <p:extLst>
      <p:ext uri="{BB962C8B-B14F-4D97-AF65-F5344CB8AC3E}">
        <p14:creationId xmlns:p14="http://schemas.microsoft.com/office/powerpoint/2010/main" val="4068254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point icon graph">
    <p:spTree>
      <p:nvGrpSpPr>
        <p:cNvPr id="1" name=""/>
        <p:cNvGrpSpPr/>
        <p:nvPr/>
      </p:nvGrpSpPr>
      <p:grpSpPr>
        <a:xfrm>
          <a:off x="0" y="0"/>
          <a:ext cx="0" cy="0"/>
          <a:chOff x="0" y="0"/>
          <a:chExt cx="0" cy="0"/>
        </a:xfrm>
      </p:grpSpPr>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C8D55487-933C-5146-9897-55B5E37FAF8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Box 22">
            <a:extLst>
              <a:ext uri="{FF2B5EF4-FFF2-40B4-BE49-F238E27FC236}">
                <a16:creationId xmlns:a16="http://schemas.microsoft.com/office/drawing/2014/main" id="{6632CE13-138D-E149-8986-EF12E05E1F9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31" name="Freeform 30">
            <a:extLst>
              <a:ext uri="{FF2B5EF4-FFF2-40B4-BE49-F238E27FC236}">
                <a16:creationId xmlns:a16="http://schemas.microsoft.com/office/drawing/2014/main" id="{753DD29A-3B44-3440-992D-5C5AC4CA3A40}"/>
              </a:ext>
            </a:extLst>
          </p:cNvPr>
          <p:cNvSpPr/>
          <p:nvPr userDrawn="1"/>
        </p:nvSpPr>
        <p:spPr>
          <a:xfrm>
            <a:off x="5348401" y="1768904"/>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2" name="Freeform 31">
            <a:extLst>
              <a:ext uri="{FF2B5EF4-FFF2-40B4-BE49-F238E27FC236}">
                <a16:creationId xmlns:a16="http://schemas.microsoft.com/office/drawing/2014/main" id="{BA0297F2-56FC-8C4B-A295-66B5958C74C8}"/>
              </a:ext>
            </a:extLst>
          </p:cNvPr>
          <p:cNvSpPr/>
          <p:nvPr userDrawn="1"/>
        </p:nvSpPr>
        <p:spPr>
          <a:xfrm>
            <a:off x="8762431" y="1768903"/>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2CBBE60E-F66A-DA48-9E5A-FE49730E791F}"/>
              </a:ext>
            </a:extLst>
          </p:cNvPr>
          <p:cNvSpPr/>
          <p:nvPr userDrawn="1"/>
        </p:nvSpPr>
        <p:spPr>
          <a:xfrm>
            <a:off x="2225374" y="1735972"/>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Tree>
    <p:extLst>
      <p:ext uri="{BB962C8B-B14F-4D97-AF65-F5344CB8AC3E}">
        <p14:creationId xmlns:p14="http://schemas.microsoft.com/office/powerpoint/2010/main" val="2209571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BDE66C52-CD1F-C645-B3DD-BCA573C31CC3}"/>
              </a:ext>
            </a:extLst>
          </p:cNvPr>
          <p:cNvSpPr/>
          <p:nvPr userDrawn="1"/>
        </p:nvSpPr>
        <p:spPr>
          <a:xfrm>
            <a:off x="3184089" y="1773769"/>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5" name="Freeform 34">
            <a:extLst>
              <a:ext uri="{FF2B5EF4-FFF2-40B4-BE49-F238E27FC236}">
                <a16:creationId xmlns:a16="http://schemas.microsoft.com/office/drawing/2014/main" id="{17D5D243-BECF-4247-8022-6467B42FD98B}"/>
              </a:ext>
            </a:extLst>
          </p:cNvPr>
          <p:cNvSpPr/>
          <p:nvPr userDrawn="1"/>
        </p:nvSpPr>
        <p:spPr>
          <a:xfrm>
            <a:off x="5348401" y="1773769"/>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C6BF562B-3F3A-6640-B4EF-37D5504DB157}"/>
              </a:ext>
            </a:extLst>
          </p:cNvPr>
          <p:cNvSpPr/>
          <p:nvPr userDrawn="1"/>
        </p:nvSpPr>
        <p:spPr>
          <a:xfrm>
            <a:off x="1019776" y="1773769"/>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7" name="Freeform 36">
            <a:extLst>
              <a:ext uri="{FF2B5EF4-FFF2-40B4-BE49-F238E27FC236}">
                <a16:creationId xmlns:a16="http://schemas.microsoft.com/office/drawing/2014/main" id="{254CE7AE-212C-9440-B746-7CE16413648E}"/>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36" name="Freeform 35">
            <a:extLst>
              <a:ext uri="{FF2B5EF4-FFF2-40B4-BE49-F238E27FC236}">
                <a16:creationId xmlns:a16="http://schemas.microsoft.com/office/drawing/2014/main" id="{6208503D-9B7B-2143-8977-B436C464238B}"/>
              </a:ext>
            </a:extLst>
          </p:cNvPr>
          <p:cNvSpPr/>
          <p:nvPr userDrawn="1"/>
        </p:nvSpPr>
        <p:spPr>
          <a:xfrm>
            <a:off x="7511047" y="1773769"/>
            <a:ext cx="1521426" cy="2214649"/>
          </a:xfrm>
          <a:custGeom>
            <a:avLst/>
            <a:gdLst>
              <a:gd name="connsiteX0" fmla="*/ 760713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5657 w 1521426"/>
              <a:gd name="connsiteY4" fmla="*/ 2169690 h 2214649"/>
              <a:gd name="connsiteX5" fmla="*/ 760713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0713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0713" y="0"/>
                </a:moveTo>
                <a:cubicBezTo>
                  <a:pt x="1181852" y="0"/>
                  <a:pt x="1521426" y="338026"/>
                  <a:pt x="1521426" y="757643"/>
                </a:cubicBezTo>
                <a:cubicBezTo>
                  <a:pt x="1521426" y="1173931"/>
                  <a:pt x="1188510" y="1510291"/>
                  <a:pt x="775694" y="1520282"/>
                </a:cubicBezTo>
                <a:lnTo>
                  <a:pt x="775694" y="2124731"/>
                </a:lnTo>
                <a:cubicBezTo>
                  <a:pt x="794005" y="2131392"/>
                  <a:pt x="805657" y="2146378"/>
                  <a:pt x="805657" y="2169690"/>
                </a:cubicBezTo>
                <a:cubicBezTo>
                  <a:pt x="805657" y="2191337"/>
                  <a:pt x="785682" y="2214649"/>
                  <a:pt x="760713" y="2214649"/>
                </a:cubicBezTo>
                <a:cubicBezTo>
                  <a:pt x="734080" y="2214649"/>
                  <a:pt x="714105" y="2191337"/>
                  <a:pt x="714105" y="2169690"/>
                </a:cubicBezTo>
                <a:cubicBezTo>
                  <a:pt x="714105" y="2146378"/>
                  <a:pt x="727422" y="2131392"/>
                  <a:pt x="745732" y="2124731"/>
                </a:cubicBezTo>
                <a:lnTo>
                  <a:pt x="745732" y="1520282"/>
                </a:lnTo>
                <a:cubicBezTo>
                  <a:pt x="332916" y="1510291"/>
                  <a:pt x="0" y="1173931"/>
                  <a:pt x="0" y="757643"/>
                </a:cubicBezTo>
                <a:cubicBezTo>
                  <a:pt x="0" y="338026"/>
                  <a:pt x="341239" y="0"/>
                  <a:pt x="76071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solidFill>
                <a:srgbClr val="85D2E1"/>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31" name="Rectangle 30">
            <a:extLst>
              <a:ext uri="{FF2B5EF4-FFF2-40B4-BE49-F238E27FC236}">
                <a16:creationId xmlns:a16="http://schemas.microsoft.com/office/drawing/2014/main" id="{A61A0019-B7B1-0448-A451-E17167AB6F94}"/>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2" name="TextBox 31">
            <a:extLst>
              <a:ext uri="{FF2B5EF4-FFF2-40B4-BE49-F238E27FC236}">
                <a16:creationId xmlns:a16="http://schemas.microsoft.com/office/drawing/2014/main" id="{AFAF041E-7267-C846-B834-5AE13A126E1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FFD100"/>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FD10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FD100"/>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FD100"/>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3" name="Rectangle 22">
            <a:extLst>
              <a:ext uri="{FF2B5EF4-FFF2-40B4-BE49-F238E27FC236}">
                <a16:creationId xmlns:a16="http://schemas.microsoft.com/office/drawing/2014/main" id="{33E42E70-6F24-2B4F-8D45-F63BD7D21801}"/>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sp>
        <p:nvSpPr>
          <p:cNvPr id="24" name="TextBox 23">
            <a:extLst>
              <a:ext uri="{FF2B5EF4-FFF2-40B4-BE49-F238E27FC236}">
                <a16:creationId xmlns:a16="http://schemas.microsoft.com/office/drawing/2014/main" id="{57E23BC9-D46E-6942-BD7D-F82B42708EA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1369923" y="2736638"/>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088226" y="2736639"/>
            <a:ext cx="2491241" cy="2354611"/>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FD100"/>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8806529" y="2751438"/>
            <a:ext cx="2491241" cy="235461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FD100"/>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1122300" y="3772425"/>
            <a:ext cx="1903851"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122301" y="3341247"/>
            <a:ext cx="1903851"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394942" y="3765662"/>
            <a:ext cx="1908506"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395660" y="3342520"/>
            <a:ext cx="190850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091518" y="3772425"/>
            <a:ext cx="1921262"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091518" y="3335245"/>
            <a:ext cx="1921262"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3" name="Rectangle 22">
            <a:extLst>
              <a:ext uri="{FF2B5EF4-FFF2-40B4-BE49-F238E27FC236}">
                <a16:creationId xmlns:a16="http://schemas.microsoft.com/office/drawing/2014/main" id="{33E42E70-6F24-2B4F-8D45-F63BD7D21801}"/>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sp>
        <p:nvSpPr>
          <p:cNvPr id="24" name="TextBox 23">
            <a:extLst>
              <a:ext uri="{FF2B5EF4-FFF2-40B4-BE49-F238E27FC236}">
                <a16:creationId xmlns:a16="http://schemas.microsoft.com/office/drawing/2014/main" id="{57E23BC9-D46E-6942-BD7D-F82B42708EA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06076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7" name="Rectangle 26">
            <a:extLst>
              <a:ext uri="{FF2B5EF4-FFF2-40B4-BE49-F238E27FC236}">
                <a16:creationId xmlns:a16="http://schemas.microsoft.com/office/drawing/2014/main" id="{48330E2F-4ADA-404E-95C6-4C647BF456B9}"/>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BEA74766-696A-6C4B-A355-CF04F123444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1" name="TextBox 30">
            <a:extLst>
              <a:ext uri="{FF2B5EF4-FFF2-40B4-BE49-F238E27FC236}">
                <a16:creationId xmlns:a16="http://schemas.microsoft.com/office/drawing/2014/main" id="{1208D508-E347-A04E-94FD-E5E28C096AD0}"/>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92762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3" name="Rectangle 22">
            <a:extLst>
              <a:ext uri="{FF2B5EF4-FFF2-40B4-BE49-F238E27FC236}">
                <a16:creationId xmlns:a16="http://schemas.microsoft.com/office/drawing/2014/main" id="{56079E60-4EF5-D444-8818-35BE149DC18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5" name="Rectangle 24">
            <a:extLst>
              <a:ext uri="{FF2B5EF4-FFF2-40B4-BE49-F238E27FC236}">
                <a16:creationId xmlns:a16="http://schemas.microsoft.com/office/drawing/2014/main" id="{C2A3EF24-9E9D-D248-8659-6E5A57A70690}"/>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D59D4AFD-F476-7141-AFB9-4C0A18D7761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7" name="TextBox 26">
            <a:extLst>
              <a:ext uri="{FF2B5EF4-FFF2-40B4-BE49-F238E27FC236}">
                <a16:creationId xmlns:a16="http://schemas.microsoft.com/office/drawing/2014/main" id="{4DCF8409-BD6B-E24D-9125-FE7BB665090B}"/>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370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88C34B6-84E1-EA48-95DB-C1BCC7B3E351}"/>
              </a:ext>
            </a:extLst>
          </p:cNvPr>
          <p:cNvSpPr/>
          <p:nvPr userDrawn="1"/>
        </p:nvSpPr>
        <p:spPr>
          <a:xfrm rot="16200000" flipV="1">
            <a:off x="5961489" y="6719111"/>
            <a:ext cx="252000" cy="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19" name="Rectangle 18">
            <a:extLst>
              <a:ext uri="{FF2B5EF4-FFF2-40B4-BE49-F238E27FC236}">
                <a16:creationId xmlns:a16="http://schemas.microsoft.com/office/drawing/2014/main" id="{C50333AF-81AF-A34B-94F1-14F67111D644}"/>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0130239-26A4-FD46-98D9-9BA50A98E00C}"/>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2" name="TextBox 21">
            <a:extLst>
              <a:ext uri="{FF2B5EF4-FFF2-40B4-BE49-F238E27FC236}">
                <a16:creationId xmlns:a16="http://schemas.microsoft.com/office/drawing/2014/main" id="{230BF02F-C4D7-594B-8513-C00BB5065733}"/>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2107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a:solidFill>
            <a:srgbClr val="FFD100"/>
          </a:solidFill>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ED100">
                <a:alpha val="60000"/>
              </a:srgbClr>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FFD100"/>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FED100">
                <a:alpha val="80000"/>
              </a:srgbClr>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ED100">
                <a:alpha val="20000"/>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ED100">
                <a:alpha val="40000"/>
              </a:srgbClr>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0000"/>
                </a:solidFill>
                <a:latin typeface="+mn-lt"/>
              </a:defRPr>
            </a:lvl1pPr>
          </a:lstStyle>
          <a:p>
            <a:pPr lvl="0"/>
            <a:r>
              <a:rPr lang="en-US" dirty="0"/>
              <a:t>Title</a:t>
            </a:r>
          </a:p>
        </p:txBody>
      </p:sp>
      <p:sp>
        <p:nvSpPr>
          <p:cNvPr id="77" name="TextBox 76">
            <a:extLst>
              <a:ext uri="{FF2B5EF4-FFF2-40B4-BE49-F238E27FC236}">
                <a16:creationId xmlns:a16="http://schemas.microsoft.com/office/drawing/2014/main" id="{43145B51-3D35-5945-82BB-92B736D68EB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78" name="Rectangle 77">
            <a:extLst>
              <a:ext uri="{FF2B5EF4-FFF2-40B4-BE49-F238E27FC236}">
                <a16:creationId xmlns:a16="http://schemas.microsoft.com/office/drawing/2014/main" id="{45431EF6-A46B-2847-B85F-33968397620D}"/>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FED100"/>
          </a:solidFill>
          <a:ln w="9525" cap="flat">
            <a:noFill/>
            <a:bevel/>
            <a:headEnd/>
            <a:tailEnd/>
          </a:ln>
          <a:effectLst/>
        </p:spPr>
        <p:txBody>
          <a:bodyPr wrap="none" anchor="ctr"/>
          <a:lstStyle/>
          <a:p>
            <a:endParaRPr lang="en-US"/>
          </a:p>
        </p:txBody>
      </p:sp>
      <p:sp>
        <p:nvSpPr>
          <p:cNvPr id="39" name="Freeform 38">
            <a:extLst>
              <a:ext uri="{FF2B5EF4-FFF2-40B4-BE49-F238E27FC236}">
                <a16:creationId xmlns:a16="http://schemas.microsoft.com/office/drawing/2014/main" id="{C8AC7C2A-FE0D-1E46-AEF1-1CC40CA8D48D}"/>
              </a:ext>
            </a:extLst>
          </p:cNvPr>
          <p:cNvSpPr>
            <a:spLocks noChangeArrowheads="1"/>
          </p:cNvSpPr>
          <p:nvPr/>
        </p:nvSpPr>
        <p:spPr bwMode="auto">
          <a:xfrm>
            <a:off x="8911127" y="1536112"/>
            <a:ext cx="2728008" cy="2687953"/>
          </a:xfrm>
          <a:custGeom>
            <a:avLst/>
            <a:gdLst>
              <a:gd name="connsiteX0" fmla="*/ 1347559 w 2728008"/>
              <a:gd name="connsiteY0" fmla="*/ 0 h 2687953"/>
              <a:gd name="connsiteX1" fmla="*/ 1986565 w 2728008"/>
              <a:gd name="connsiteY1" fmla="*/ 161435 h 2687953"/>
              <a:gd name="connsiteX2" fmla="*/ 2048138 w 2728008"/>
              <a:gd name="connsiteY2" fmla="*/ 198721 h 2687953"/>
              <a:gd name="connsiteX3" fmla="*/ 2055744 w 2728008"/>
              <a:gd name="connsiteY3" fmla="*/ 189369 h 2687953"/>
              <a:gd name="connsiteX4" fmla="*/ 2332912 w 2728008"/>
              <a:gd name="connsiteY4" fmla="*/ 73044 h 2687953"/>
              <a:gd name="connsiteX5" fmla="*/ 2728008 w 2728008"/>
              <a:gd name="connsiteY5" fmla="*/ 468361 h 2687953"/>
              <a:gd name="connsiteX6" fmla="*/ 2613550 w 2728008"/>
              <a:gd name="connsiteY6" fmla="*/ 747820 h 2687953"/>
              <a:gd name="connsiteX7" fmla="*/ 2568525 w 2728008"/>
              <a:gd name="connsiteY7" fmla="*/ 785283 h 2687953"/>
              <a:gd name="connsiteX8" fmla="*/ 2584461 w 2728008"/>
              <a:gd name="connsiteY8" fmla="*/ 818260 h 2687953"/>
              <a:gd name="connsiteX9" fmla="*/ 2690307 w 2728008"/>
              <a:gd name="connsiteY9" fmla="*/ 1341306 h 2687953"/>
              <a:gd name="connsiteX10" fmla="*/ 1347559 w 2728008"/>
              <a:gd name="connsiteY10" fmla="*/ 2687953 h 2687953"/>
              <a:gd name="connsiteX11" fmla="*/ 0 w 2728008"/>
              <a:gd name="connsiteY11" fmla="*/ 1341306 h 2687953"/>
              <a:gd name="connsiteX12" fmla="*/ 1347559 w 2728008"/>
              <a:gd name="connsiteY12" fmla="*/ 0 h 26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8008" h="2687953">
                <a:moveTo>
                  <a:pt x="1347559" y="0"/>
                </a:moveTo>
                <a:cubicBezTo>
                  <a:pt x="1578578" y="0"/>
                  <a:pt x="1796338" y="58425"/>
                  <a:pt x="1986565" y="161435"/>
                </a:cubicBezTo>
                <a:lnTo>
                  <a:pt x="2048138" y="198721"/>
                </a:lnTo>
                <a:lnTo>
                  <a:pt x="2055744" y="189369"/>
                </a:lnTo>
                <a:cubicBezTo>
                  <a:pt x="2126421" y="117651"/>
                  <a:pt x="2224261" y="73044"/>
                  <a:pt x="2332912" y="73044"/>
                </a:cubicBezTo>
                <a:cubicBezTo>
                  <a:pt x="2554486" y="73044"/>
                  <a:pt x="2728008" y="251471"/>
                  <a:pt x="2728008" y="468361"/>
                </a:cubicBezTo>
                <a:cubicBezTo>
                  <a:pt x="2728008" y="577073"/>
                  <a:pt x="2684627" y="676036"/>
                  <a:pt x="2613550" y="747820"/>
                </a:cubicBezTo>
                <a:lnTo>
                  <a:pt x="2568525" y="785283"/>
                </a:lnTo>
                <a:lnTo>
                  <a:pt x="2584461" y="818260"/>
                </a:lnTo>
                <a:cubicBezTo>
                  <a:pt x="2652589" y="978837"/>
                  <a:pt x="2690307" y="1155547"/>
                  <a:pt x="2690307" y="1341306"/>
                </a:cubicBezTo>
                <a:cubicBezTo>
                  <a:pt x="2690307" y="2084339"/>
                  <a:pt x="2086819" y="2687953"/>
                  <a:pt x="1347559" y="2687953"/>
                </a:cubicBezTo>
                <a:cubicBezTo>
                  <a:pt x="604023" y="2687953"/>
                  <a:pt x="0" y="2084339"/>
                  <a:pt x="0" y="1341306"/>
                </a:cubicBezTo>
                <a:cubicBezTo>
                  <a:pt x="0" y="598273"/>
                  <a:pt x="604023" y="0"/>
                  <a:pt x="1347559"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7" name="Freeform 36">
            <a:extLst>
              <a:ext uri="{FF2B5EF4-FFF2-40B4-BE49-F238E27FC236}">
                <a16:creationId xmlns:a16="http://schemas.microsoft.com/office/drawing/2014/main" id="{721E85CF-10E5-434A-B411-502B2961E920}"/>
              </a:ext>
            </a:extLst>
          </p:cNvPr>
          <p:cNvSpPr>
            <a:spLocks noChangeArrowheads="1"/>
          </p:cNvSpPr>
          <p:nvPr/>
        </p:nvSpPr>
        <p:spPr bwMode="auto">
          <a:xfrm>
            <a:off x="5527546" y="1342899"/>
            <a:ext cx="2030557" cy="2134233"/>
          </a:xfrm>
          <a:custGeom>
            <a:avLst/>
            <a:gdLst>
              <a:gd name="connsiteX0" fmla="*/ 395584 w 2030557"/>
              <a:gd name="connsiteY0" fmla="*/ 0 h 2134233"/>
              <a:gd name="connsiteX1" fmla="*/ 723293 w 2030557"/>
              <a:gd name="connsiteY1" fmla="*/ 171657 h 2134233"/>
              <a:gd name="connsiteX2" fmla="*/ 740101 w 2030557"/>
              <a:gd name="connsiteY2" fmla="*/ 202116 h 2134233"/>
              <a:gd name="connsiteX3" fmla="*/ 745673 w 2030557"/>
              <a:gd name="connsiteY3" fmla="*/ 200085 h 2134233"/>
              <a:gd name="connsiteX4" fmla="*/ 1041779 w 2030557"/>
              <a:gd name="connsiteY4" fmla="*/ 155513 h 2134233"/>
              <a:gd name="connsiteX5" fmla="*/ 2030557 w 2030557"/>
              <a:gd name="connsiteY5" fmla="*/ 1144606 h 2134233"/>
              <a:gd name="connsiteX6" fmla="*/ 1041779 w 2030557"/>
              <a:gd name="connsiteY6" fmla="*/ 2134233 h 2134233"/>
              <a:gd name="connsiteX7" fmla="*/ 47125 w 2030557"/>
              <a:gd name="connsiteY7" fmla="*/ 1144606 h 2134233"/>
              <a:gd name="connsiteX8" fmla="*/ 125166 w 2030557"/>
              <a:gd name="connsiteY8" fmla="*/ 760120 h 2134233"/>
              <a:gd name="connsiteX9" fmla="*/ 153261 w 2030557"/>
              <a:gd name="connsiteY9" fmla="*/ 702068 h 2134233"/>
              <a:gd name="connsiteX10" fmla="*/ 116313 w 2030557"/>
              <a:gd name="connsiteY10" fmla="*/ 671853 h 2134233"/>
              <a:gd name="connsiteX11" fmla="*/ 0 w 2030557"/>
              <a:gd name="connsiteY11" fmla="*/ 390556 h 2134233"/>
              <a:gd name="connsiteX12" fmla="*/ 395584 w 2030557"/>
              <a:gd name="connsiteY12" fmla="*/ 0 h 213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0557" h="2134233">
                <a:moveTo>
                  <a:pt x="395584" y="0"/>
                </a:moveTo>
                <a:cubicBezTo>
                  <a:pt x="531383" y="0"/>
                  <a:pt x="651958" y="67828"/>
                  <a:pt x="723293" y="171657"/>
                </a:cubicBezTo>
                <a:lnTo>
                  <a:pt x="740101" y="202116"/>
                </a:lnTo>
                <a:lnTo>
                  <a:pt x="745673" y="200085"/>
                </a:lnTo>
                <a:cubicBezTo>
                  <a:pt x="839168" y="171124"/>
                  <a:pt x="938615" y="155513"/>
                  <a:pt x="1041779" y="155513"/>
                </a:cubicBezTo>
                <a:cubicBezTo>
                  <a:pt x="1587183" y="155513"/>
                  <a:pt x="2030557" y="599563"/>
                  <a:pt x="2030557" y="1144606"/>
                </a:cubicBezTo>
                <a:cubicBezTo>
                  <a:pt x="2030557" y="1690183"/>
                  <a:pt x="1587183" y="2134233"/>
                  <a:pt x="1041779" y="2134233"/>
                </a:cubicBezTo>
                <a:cubicBezTo>
                  <a:pt x="491568" y="2134233"/>
                  <a:pt x="47125" y="1690183"/>
                  <a:pt x="47125" y="1144606"/>
                </a:cubicBezTo>
                <a:cubicBezTo>
                  <a:pt x="47125" y="1008345"/>
                  <a:pt x="74903" y="878396"/>
                  <a:pt x="125166" y="760120"/>
                </a:cubicBezTo>
                <a:lnTo>
                  <a:pt x="153261" y="702068"/>
                </a:lnTo>
                <a:lnTo>
                  <a:pt x="116313" y="671853"/>
                </a:lnTo>
                <a:cubicBezTo>
                  <a:pt x="44576" y="600660"/>
                  <a:pt x="0" y="501686"/>
                  <a:pt x="0" y="390556"/>
                </a:cubicBezTo>
                <a:cubicBezTo>
                  <a:pt x="0" y="173640"/>
                  <a:pt x="178307" y="0"/>
                  <a:pt x="395584"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FED100"/>
          </a:solidFill>
          <a:ln w="9525" cap="flat">
            <a:noFill/>
            <a:bevel/>
            <a:headEnd/>
            <a:tailEnd/>
          </a:ln>
          <a:effectLst/>
        </p:spPr>
        <p:txBody>
          <a:bodyPr wrap="none" anchor="ctr"/>
          <a:lstStyle/>
          <a:p>
            <a:endParaRPr lang="en-US"/>
          </a:p>
        </p:txBody>
      </p:sp>
      <p:sp>
        <p:nvSpPr>
          <p:cNvPr id="36" name="Freeform 35">
            <a:extLst>
              <a:ext uri="{FF2B5EF4-FFF2-40B4-BE49-F238E27FC236}">
                <a16:creationId xmlns:a16="http://schemas.microsoft.com/office/drawing/2014/main" id="{0DDA54A1-C5F5-DF42-9617-EAE5E4AEACC0}"/>
              </a:ext>
            </a:extLst>
          </p:cNvPr>
          <p:cNvSpPr>
            <a:spLocks noChangeArrowheads="1"/>
          </p:cNvSpPr>
          <p:nvPr userDrawn="1"/>
        </p:nvSpPr>
        <p:spPr bwMode="auto">
          <a:xfrm>
            <a:off x="4224538" y="3013484"/>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8" name="Freeform 37">
            <a:extLst>
              <a:ext uri="{FF2B5EF4-FFF2-40B4-BE49-F238E27FC236}">
                <a16:creationId xmlns:a16="http://schemas.microsoft.com/office/drawing/2014/main" id="{6DC177C8-3E5A-3E4A-AD37-257F7688780C}"/>
              </a:ext>
            </a:extLst>
          </p:cNvPr>
          <p:cNvSpPr>
            <a:spLocks noChangeArrowheads="1"/>
          </p:cNvSpPr>
          <p:nvPr userDrawn="1"/>
        </p:nvSpPr>
        <p:spPr bwMode="auto">
          <a:xfrm>
            <a:off x="6875323" y="2400858"/>
            <a:ext cx="2365146" cy="2697377"/>
          </a:xfrm>
          <a:custGeom>
            <a:avLst/>
            <a:gdLst>
              <a:gd name="connsiteX0" fmla="*/ 1578470 w 2365146"/>
              <a:gd name="connsiteY0" fmla="*/ 0 h 2697377"/>
              <a:gd name="connsiteX1" fmla="*/ 1969295 w 2365146"/>
              <a:gd name="connsiteY1" fmla="*/ 395365 h 2697377"/>
              <a:gd name="connsiteX2" fmla="*/ 1938712 w 2365146"/>
              <a:gd name="connsiteY2" fmla="*/ 548209 h 2697377"/>
              <a:gd name="connsiteX3" fmla="*/ 1916962 w 2365146"/>
              <a:gd name="connsiteY3" fmla="*/ 588450 h 2697377"/>
              <a:gd name="connsiteX4" fmla="*/ 1934090 w 2365146"/>
              <a:gd name="connsiteY4" fmla="*/ 601213 h 2697377"/>
              <a:gd name="connsiteX5" fmla="*/ 2365146 w 2365146"/>
              <a:gd name="connsiteY5" fmla="*/ 1514537 h 2697377"/>
              <a:gd name="connsiteX6" fmla="*/ 1182306 w 2365146"/>
              <a:gd name="connsiteY6" fmla="*/ 2697377 h 2697377"/>
              <a:gd name="connsiteX7" fmla="*/ 0 w 2365146"/>
              <a:gd name="connsiteY7" fmla="*/ 1514537 h 2697377"/>
              <a:gd name="connsiteX8" fmla="*/ 1182306 w 2365146"/>
              <a:gd name="connsiteY8" fmla="*/ 332231 h 2697377"/>
              <a:gd name="connsiteX9" fmla="*/ 1188984 w 2365146"/>
              <a:gd name="connsiteY9" fmla="*/ 332567 h 2697377"/>
              <a:gd name="connsiteX10" fmla="*/ 1190730 w 2365146"/>
              <a:gd name="connsiteY10" fmla="*/ 314717 h 2697377"/>
              <a:gd name="connsiteX11" fmla="*/ 1578470 w 2365146"/>
              <a:gd name="connsiteY11" fmla="*/ 0 h 269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146" h="2697377">
                <a:moveTo>
                  <a:pt x="1578470" y="0"/>
                </a:moveTo>
                <a:cubicBezTo>
                  <a:pt x="1795239" y="0"/>
                  <a:pt x="1969295" y="173640"/>
                  <a:pt x="1969295" y="395365"/>
                </a:cubicBezTo>
                <a:cubicBezTo>
                  <a:pt x="1969295" y="449727"/>
                  <a:pt x="1958416" y="501352"/>
                  <a:pt x="1938712" y="548209"/>
                </a:cubicBezTo>
                <a:lnTo>
                  <a:pt x="1916962" y="588450"/>
                </a:lnTo>
                <a:lnTo>
                  <a:pt x="1934090" y="601213"/>
                </a:lnTo>
                <a:cubicBezTo>
                  <a:pt x="2197118" y="817541"/>
                  <a:pt x="2365146" y="1145500"/>
                  <a:pt x="2365146" y="1514537"/>
                </a:cubicBezTo>
                <a:cubicBezTo>
                  <a:pt x="2365146" y="2166328"/>
                  <a:pt x="1834096" y="2697377"/>
                  <a:pt x="1182306" y="2697377"/>
                </a:cubicBezTo>
                <a:cubicBezTo>
                  <a:pt x="525706" y="2697377"/>
                  <a:pt x="0" y="2166328"/>
                  <a:pt x="0" y="1514537"/>
                </a:cubicBezTo>
                <a:cubicBezTo>
                  <a:pt x="0" y="858472"/>
                  <a:pt x="525706" y="332231"/>
                  <a:pt x="1182306" y="332231"/>
                </a:cubicBezTo>
                <a:lnTo>
                  <a:pt x="1188984" y="332567"/>
                </a:lnTo>
                <a:lnTo>
                  <a:pt x="1190730" y="314717"/>
                </a:lnTo>
                <a:cubicBezTo>
                  <a:pt x="1226980" y="132943"/>
                  <a:pt x="1384126" y="0"/>
                  <a:pt x="1578470"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3" name="TextBox 32">
            <a:extLst>
              <a:ext uri="{FF2B5EF4-FFF2-40B4-BE49-F238E27FC236}">
                <a16:creationId xmlns:a16="http://schemas.microsoft.com/office/drawing/2014/main" id="{6AB4D899-F43C-EC44-8EB1-CEA82F5C4C5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
        <p:nvSpPr>
          <p:cNvPr id="35" name="Rectangle 34">
            <a:extLst>
              <a:ext uri="{FF2B5EF4-FFF2-40B4-BE49-F238E27FC236}">
                <a16:creationId xmlns:a16="http://schemas.microsoft.com/office/drawing/2014/main" id="{BE9A91D2-A44C-4342-AE03-2656FE964C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0" name="Text Placeholder 17">
            <a:extLst>
              <a:ext uri="{FF2B5EF4-FFF2-40B4-BE49-F238E27FC236}">
                <a16:creationId xmlns:a16="http://schemas.microsoft.com/office/drawing/2014/main" id="{8932391A-3E85-5C4B-AA4E-79577549F408}"/>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41A708D5-6ED7-584C-A312-A0003D781BBE}"/>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C52B84AE-8040-EF45-A293-68EFFEED6424}"/>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DCB3084C-9E7F-2641-91E5-6D90EB06B110}"/>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rgbClr val="000000"/>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
        <p:nvSpPr>
          <p:cNvPr id="52" name="Freeform 51">
            <a:extLst>
              <a:ext uri="{FF2B5EF4-FFF2-40B4-BE49-F238E27FC236}">
                <a16:creationId xmlns:a16="http://schemas.microsoft.com/office/drawing/2014/main" id="{998E3230-A060-8148-8AC8-CD958C65B8D0}"/>
              </a:ext>
            </a:extLst>
          </p:cNvPr>
          <p:cNvSpPr/>
          <p:nvPr/>
        </p:nvSpPr>
        <p:spPr>
          <a:xfrm>
            <a:off x="2089889"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B9FF562-9BD5-2B44-B1B7-94C288C0D6F6}"/>
              </a:ext>
            </a:extLst>
          </p:cNvPr>
          <p:cNvSpPr/>
          <p:nvPr/>
        </p:nvSpPr>
        <p:spPr>
          <a:xfrm>
            <a:off x="4385115"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4624 w 2664102"/>
              <a:gd name="connsiteY6" fmla="*/ 2770284 h 3460628"/>
              <a:gd name="connsiteX7" fmla="*/ 2218372 w 2664102"/>
              <a:gd name="connsiteY7" fmla="*/ 2774826 h 3460628"/>
              <a:gd name="connsiteX8" fmla="*/ 2293494 w 2664102"/>
              <a:gd name="connsiteY8" fmla="*/ 3020760 h 3460628"/>
              <a:gd name="connsiteX9" fmla="*/ 1853626 w 2664102"/>
              <a:gd name="connsiteY9" fmla="*/ 3460628 h 3460628"/>
              <a:gd name="connsiteX10" fmla="*/ 1422695 w 2664102"/>
              <a:gd name="connsiteY10" fmla="*/ 3109409 h 3460628"/>
              <a:gd name="connsiteX11" fmla="*/ 1421945 w 2664102"/>
              <a:gd name="connsiteY11" fmla="*/ 310197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F78C72C1-BBB8-B14F-A70E-D1EB0561C42B}"/>
              </a:ext>
            </a:extLst>
          </p:cNvPr>
          <p:cNvSpPr/>
          <p:nvPr userDrawn="1"/>
        </p:nvSpPr>
        <p:spPr>
          <a:xfrm>
            <a:off x="6680341"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5613 w 2664102"/>
              <a:gd name="connsiteY6" fmla="*/ 2769384 h 3460628"/>
              <a:gd name="connsiteX7" fmla="*/ 2220103 w 2664102"/>
              <a:gd name="connsiteY7" fmla="*/ 2774826 h 3460628"/>
              <a:gd name="connsiteX8" fmla="*/ 2295226 w 2664102"/>
              <a:gd name="connsiteY8" fmla="*/ 3020760 h 3460628"/>
              <a:gd name="connsiteX9" fmla="*/ 1855358 w 2664102"/>
              <a:gd name="connsiteY9" fmla="*/ 3460628 h 3460628"/>
              <a:gd name="connsiteX10" fmla="*/ 1424427 w 2664102"/>
              <a:gd name="connsiteY10" fmla="*/ 3109409 h 3460628"/>
              <a:gd name="connsiteX11" fmla="*/ 1423668 w 2664102"/>
              <a:gd name="connsiteY11" fmla="*/ 3101884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5322CBE2-C8DB-9445-B2BF-307CEC7D4467}"/>
              </a:ext>
            </a:extLst>
          </p:cNvPr>
          <p:cNvSpPr/>
          <p:nvPr/>
        </p:nvSpPr>
        <p:spPr>
          <a:xfrm>
            <a:off x="8975567" y="1698686"/>
            <a:ext cx="2664102" cy="3460628"/>
          </a:xfrm>
          <a:custGeom>
            <a:avLst/>
            <a:gdLst>
              <a:gd name="connsiteX0" fmla="*/ 1002960 w 2664102"/>
              <a:gd name="connsiteY0" fmla="*/ 0 h 3460628"/>
              <a:gd name="connsiteX1" fmla="*/ 1587215 w 2664102"/>
              <a:gd name="connsiteY1" fmla="*/ 387270 h 3460628"/>
              <a:gd name="connsiteX2" fmla="*/ 1613791 w 2664102"/>
              <a:gd name="connsiteY2" fmla="*/ 472887 h 3460628"/>
              <a:gd name="connsiteX3" fmla="*/ 1728162 w 2664102"/>
              <a:gd name="connsiteY3" fmla="*/ 502295 h 3460628"/>
              <a:gd name="connsiteX4" fmla="*/ 2664102 w 2664102"/>
              <a:gd name="connsiteY4" fmla="*/ 1774459 h 3460628"/>
              <a:gd name="connsiteX5" fmla="*/ 2359926 w 2664102"/>
              <a:gd name="connsiteY5" fmla="*/ 2621767 h 3460628"/>
              <a:gd name="connsiteX6" fmla="*/ 2289236 w 2664102"/>
              <a:gd name="connsiteY6" fmla="*/ 2699546 h 3460628"/>
              <a:gd name="connsiteX7" fmla="*/ 2301574 w 2664102"/>
              <a:gd name="connsiteY7" fmla="*/ 2709727 h 3460628"/>
              <a:gd name="connsiteX8" fmla="*/ 2430409 w 2664102"/>
              <a:gd name="connsiteY8" fmla="*/ 3020760 h 3460628"/>
              <a:gd name="connsiteX9" fmla="*/ 1990541 w 2664102"/>
              <a:gd name="connsiteY9" fmla="*/ 3460628 h 3460628"/>
              <a:gd name="connsiteX10" fmla="*/ 1559610 w 2664102"/>
              <a:gd name="connsiteY10" fmla="*/ 3109409 h 3460628"/>
              <a:gd name="connsiteX11" fmla="*/ 1557255 w 2664102"/>
              <a:gd name="connsiteY11" fmla="*/ 3086049 h 3460628"/>
              <a:gd name="connsiteX12" fmla="*/ 1468245 w 2664102"/>
              <a:gd name="connsiteY12" fmla="*/ 3099633 h 3460628"/>
              <a:gd name="connsiteX13" fmla="*/ 1332051 w 2664102"/>
              <a:gd name="connsiteY13" fmla="*/ 3106510 h 3460628"/>
              <a:gd name="connsiteX14" fmla="*/ 0 w 2664102"/>
              <a:gd name="connsiteY14" fmla="*/ 1774459 h 3460628"/>
              <a:gd name="connsiteX15" fmla="*/ 390149 w 2664102"/>
              <a:gd name="connsiteY15" fmla="*/ 832557 h 3460628"/>
              <a:gd name="connsiteX16" fmla="*/ 400718 w 2664102"/>
              <a:gd name="connsiteY16" fmla="*/ 822951 h 3460628"/>
              <a:gd name="connsiteX17" fmla="*/ 381758 w 2664102"/>
              <a:gd name="connsiteY17" fmla="*/ 761874 h 3460628"/>
              <a:gd name="connsiteX18" fmla="*/ 368876 w 2664102"/>
              <a:gd name="connsiteY18" fmla="*/ 634084 h 3460628"/>
              <a:gd name="connsiteX19" fmla="*/ 1002960 w 2664102"/>
              <a:gd name="connsiteY19"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64102" h="3460628">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1" name="Rectangle 30">
            <a:extLst>
              <a:ext uri="{FF2B5EF4-FFF2-40B4-BE49-F238E27FC236}">
                <a16:creationId xmlns:a16="http://schemas.microsoft.com/office/drawing/2014/main" id="{15B96E93-12A7-0543-B8EE-9285E103FDF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2" name="TextBox 31">
            <a:extLst>
              <a:ext uri="{FF2B5EF4-FFF2-40B4-BE49-F238E27FC236}">
                <a16:creationId xmlns:a16="http://schemas.microsoft.com/office/drawing/2014/main" id="{B952A1B4-9317-CA4F-8010-A831C931E180}"/>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
        <p:nvSpPr>
          <p:cNvPr id="56" name="Oval 55">
            <a:extLst>
              <a:ext uri="{FF2B5EF4-FFF2-40B4-BE49-F238E27FC236}">
                <a16:creationId xmlns:a16="http://schemas.microsoft.com/office/drawing/2014/main" id="{B13E1DCE-8617-FE49-9D50-215190C95744}"/>
              </a:ext>
            </a:extLst>
          </p:cNvPr>
          <p:cNvSpPr/>
          <p:nvPr userDrawn="1"/>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CF0B779-49F1-BD40-A379-6E82ED7A8EA5}"/>
              </a:ext>
            </a:extLst>
          </p:cNvPr>
          <p:cNvSpPr/>
          <p:nvPr userDrawn="1"/>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1B6F19E-6C02-7B40-813C-4C605D3E627A}"/>
              </a:ext>
            </a:extLst>
          </p:cNvPr>
          <p:cNvSpPr/>
          <p:nvPr userDrawn="1"/>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A601DA3-31CF-EE49-AC34-35907C8E7C67}"/>
              </a:ext>
            </a:extLst>
          </p:cNvPr>
          <p:cNvSpPr/>
          <p:nvPr userDrawn="1"/>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17">
            <a:extLst>
              <a:ext uri="{FF2B5EF4-FFF2-40B4-BE49-F238E27FC236}">
                <a16:creationId xmlns:a16="http://schemas.microsoft.com/office/drawing/2014/main" id="{1FA3C6B8-1B91-3C45-ABF9-38614C60D882}"/>
              </a:ext>
            </a:extLst>
          </p:cNvPr>
          <p:cNvSpPr>
            <a:spLocks noGrp="1"/>
          </p:cNvSpPr>
          <p:nvPr>
            <p:ph type="body" sz="quarter" idx="34" hasCustomPrompt="1"/>
          </p:nvPr>
        </p:nvSpPr>
        <p:spPr>
          <a:xfrm>
            <a:off x="2747941" y="194690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2" name="Text Placeholder 17">
            <a:extLst>
              <a:ext uri="{FF2B5EF4-FFF2-40B4-BE49-F238E27FC236}">
                <a16:creationId xmlns:a16="http://schemas.microsoft.com/office/drawing/2014/main" id="{A458E8DF-54E7-064A-9CDB-051A735469FD}"/>
              </a:ext>
            </a:extLst>
          </p:cNvPr>
          <p:cNvSpPr>
            <a:spLocks noGrp="1"/>
          </p:cNvSpPr>
          <p:nvPr>
            <p:ph type="body" sz="quarter" idx="35" hasCustomPrompt="1"/>
          </p:nvPr>
        </p:nvSpPr>
        <p:spPr>
          <a:xfrm>
            <a:off x="5064548" y="1949503"/>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6" name="Text Placeholder 17">
            <a:extLst>
              <a:ext uri="{FF2B5EF4-FFF2-40B4-BE49-F238E27FC236}">
                <a16:creationId xmlns:a16="http://schemas.microsoft.com/office/drawing/2014/main" id="{FDFA3651-9899-9946-9C5D-81AF4B51CA40}"/>
              </a:ext>
            </a:extLst>
          </p:cNvPr>
          <p:cNvSpPr>
            <a:spLocks noGrp="1"/>
          </p:cNvSpPr>
          <p:nvPr>
            <p:ph type="body" sz="quarter" idx="36" hasCustomPrompt="1"/>
          </p:nvPr>
        </p:nvSpPr>
        <p:spPr>
          <a:xfrm>
            <a:off x="7338393" y="1962861"/>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7" name="Text Placeholder 17">
            <a:extLst>
              <a:ext uri="{FF2B5EF4-FFF2-40B4-BE49-F238E27FC236}">
                <a16:creationId xmlns:a16="http://schemas.microsoft.com/office/drawing/2014/main" id="{4790CDE1-298B-B145-BA4E-F6881FB7FA93}"/>
              </a:ext>
            </a:extLst>
          </p:cNvPr>
          <p:cNvSpPr>
            <a:spLocks noGrp="1"/>
          </p:cNvSpPr>
          <p:nvPr>
            <p:ph type="body" sz="quarter" idx="37" hasCustomPrompt="1"/>
          </p:nvPr>
        </p:nvSpPr>
        <p:spPr>
          <a:xfrm>
            <a:off x="9655000" y="196545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Tree>
    <p:extLst>
      <p:ext uri="{BB962C8B-B14F-4D97-AF65-F5344CB8AC3E}">
        <p14:creationId xmlns:p14="http://schemas.microsoft.com/office/powerpoint/2010/main" val="939996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2" name="TextBox 81">
            <a:extLst>
              <a:ext uri="{FF2B5EF4-FFF2-40B4-BE49-F238E27FC236}">
                <a16:creationId xmlns:a16="http://schemas.microsoft.com/office/drawing/2014/main" id="{08E9F9D0-9E26-264C-AEC8-09904D07E9EC}"/>
              </a:ext>
            </a:extLst>
          </p:cNvPr>
          <p:cNvSpPr txBox="1"/>
          <p:nvPr/>
        </p:nvSpPr>
        <p:spPr>
          <a:xfrm>
            <a:off x="3477661" y="3013347"/>
            <a:ext cx="1066702" cy="369332"/>
          </a:xfrm>
          <a:prstGeom prst="rect">
            <a:avLst/>
          </a:prstGeom>
          <a:noFill/>
        </p:spPr>
        <p:txBody>
          <a:bodyPr wrap="none" rtlCol="0">
            <a:spAutoFit/>
          </a:bodyPr>
          <a:lstStyle/>
          <a:p>
            <a:pPr algn="ctr"/>
            <a:r>
              <a:rPr lang="en-US" dirty="0">
                <a:solidFill>
                  <a:schemeClr val="tx2"/>
                </a:solidFill>
                <a:latin typeface="+mn-lt"/>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FE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Rectangle 27">
            <a:extLst>
              <a:ext uri="{FF2B5EF4-FFF2-40B4-BE49-F238E27FC236}">
                <a16:creationId xmlns:a16="http://schemas.microsoft.com/office/drawing/2014/main" id="{DF453934-7B62-4644-A627-15E6F071BCE9}"/>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9" name="TextBox 28">
            <a:extLst>
              <a:ext uri="{FF2B5EF4-FFF2-40B4-BE49-F238E27FC236}">
                <a16:creationId xmlns:a16="http://schemas.microsoft.com/office/drawing/2014/main" id="{363C83FA-5939-4A4D-8F14-DBDF6C3C824C}"/>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2688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08067" y="0"/>
            <a:ext cx="5567770" cy="6932300"/>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2228342" y="5863147"/>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623928" y="1515712"/>
            <a:ext cx="3195486" cy="731140"/>
          </a:xfr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623928" y="706136"/>
            <a:ext cx="3195485" cy="837258"/>
          </a:xfrm>
        </p:spPr>
        <p:txBody>
          <a:bodyPr anchor="ctr">
            <a:normAutofit/>
          </a:bodyPr>
          <a:lstStyle>
            <a:lvl1pPr marL="0" indent="0" algn="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Rectangle 26">
            <a:extLst>
              <a:ext uri="{FF2B5EF4-FFF2-40B4-BE49-F238E27FC236}">
                <a16:creationId xmlns:a16="http://schemas.microsoft.com/office/drawing/2014/main" id="{C0B53E92-EEA2-C244-A0DE-E8A8BB45245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Box 27">
            <a:extLst>
              <a:ext uri="{FF2B5EF4-FFF2-40B4-BE49-F238E27FC236}">
                <a16:creationId xmlns:a16="http://schemas.microsoft.com/office/drawing/2014/main" id="{77ECD463-CACA-A245-ABB8-C2DAD3A70862}"/>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pic>
        <p:nvPicPr>
          <p:cNvPr id="29" name="Picture 28" descr="A picture containing text&#10;&#10;Description automatically generated">
            <a:extLst>
              <a:ext uri="{FF2B5EF4-FFF2-40B4-BE49-F238E27FC236}">
                <a16:creationId xmlns:a16="http://schemas.microsoft.com/office/drawing/2014/main" id="{8EB78B0B-4981-7A4C-ADF6-A563080481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8068" y="385987"/>
            <a:ext cx="5567769" cy="2534194"/>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4816-4301-EA49-A854-EFF7B06B50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3B0B7E-5192-F941-94C5-AA4F5EB37B06}"/>
              </a:ext>
            </a:extLst>
          </p:cNvPr>
          <p:cNvSpPr>
            <a:spLocks noGrp="1"/>
          </p:cNvSpPr>
          <p:nvPr>
            <p:ph type="dt" sz="half" idx="10"/>
          </p:nvPr>
        </p:nvSpPr>
        <p:spPr/>
        <p:txBody>
          <a:bodyPr/>
          <a:lstStyle/>
          <a:p>
            <a:fld id="{8B7FD578-4D8C-F94D-9569-CDE05732EEA7}" type="datetimeFigureOut">
              <a:rPr lang="en-US" smtClean="0"/>
              <a:t>7/21/22</a:t>
            </a:fld>
            <a:endParaRPr lang="en-US"/>
          </a:p>
        </p:txBody>
      </p:sp>
      <p:sp>
        <p:nvSpPr>
          <p:cNvPr id="4" name="Footer Placeholder 3">
            <a:extLst>
              <a:ext uri="{FF2B5EF4-FFF2-40B4-BE49-F238E27FC236}">
                <a16:creationId xmlns:a16="http://schemas.microsoft.com/office/drawing/2014/main" id="{D92BEBE4-8EEC-6844-B51E-A3F43CE95E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6CA9F6-92D0-2B46-B53F-6568F55BCE8D}"/>
              </a:ext>
            </a:extLst>
          </p:cNvPr>
          <p:cNvSpPr>
            <a:spLocks noGrp="1"/>
          </p:cNvSpPr>
          <p:nvPr>
            <p:ph type="sldNum" sz="quarter" idx="12"/>
          </p:nvPr>
        </p:nvSpPr>
        <p:spPr/>
        <p:txBody>
          <a:bodyPr/>
          <a:lstStyle/>
          <a:p>
            <a:fld id="{5E760C49-C21F-C349-B509-93C281143DFD}" type="slidenum">
              <a:rPr lang="en-US" smtClean="0"/>
              <a:t>‹#›</a:t>
            </a:fld>
            <a:endParaRPr lang="en-US"/>
          </a:p>
        </p:txBody>
      </p:sp>
    </p:spTree>
    <p:extLst>
      <p:ext uri="{BB962C8B-B14F-4D97-AF65-F5344CB8AC3E}">
        <p14:creationId xmlns:p14="http://schemas.microsoft.com/office/powerpoint/2010/main" val="2249074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FFD100"/>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FFD100"/>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1" name="Rectangle 10">
            <a:extLst>
              <a:ext uri="{FF2B5EF4-FFF2-40B4-BE49-F238E27FC236}">
                <a16:creationId xmlns:a16="http://schemas.microsoft.com/office/drawing/2014/main" id="{01E79E08-121F-EF40-B68F-2326DCD6818A}"/>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2" name="TextBox 11">
            <a:extLst>
              <a:ext uri="{FF2B5EF4-FFF2-40B4-BE49-F238E27FC236}">
                <a16:creationId xmlns:a16="http://schemas.microsoft.com/office/drawing/2014/main" id="{7AAC3C04-E420-5945-9FD1-6F6B40B5823A}"/>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65D64E-6DB1-4A41-947D-6D77DB334755}"/>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3">
            <a:extLst>
              <a:ext uri="{FF2B5EF4-FFF2-40B4-BE49-F238E27FC236}">
                <a16:creationId xmlns:a16="http://schemas.microsoft.com/office/drawing/2014/main" id="{60C79254-DD04-7E4B-828C-5CA56E48C9DE}"/>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000000"/>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A4E5A449-A8FD-D544-B3D3-37354D5B0DDD}"/>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A180F79E-6991-EC4B-A8D6-4F047C14DA6D}"/>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000000"/>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45B0059D-F32E-414A-BAC6-0279DA5761BF}"/>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2A8FFB4B-FE6E-1445-9086-98AA1C167CB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Box 16">
            <a:extLst>
              <a:ext uri="{FF2B5EF4-FFF2-40B4-BE49-F238E27FC236}">
                <a16:creationId xmlns:a16="http://schemas.microsoft.com/office/drawing/2014/main" id="{FC3EE403-BF92-5C4B-963E-1DEB80475324}"/>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920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Icon&#10;&#10;Description automatically generated with medium confidence">
            <a:extLst>
              <a:ext uri="{FF2B5EF4-FFF2-40B4-BE49-F238E27FC236}">
                <a16:creationId xmlns:a16="http://schemas.microsoft.com/office/drawing/2014/main" id="{22325080-AF67-C14B-9DA7-CE376BEEC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0" name="TextBox 9">
            <a:extLst>
              <a:ext uri="{FF2B5EF4-FFF2-40B4-BE49-F238E27FC236}">
                <a16:creationId xmlns:a16="http://schemas.microsoft.com/office/drawing/2014/main" id="{7C766157-FFB2-4A4F-AA24-0864D8EE6AEE}"/>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41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2FE68-7CC8-1646-9C36-2C3C69C0A393}"/>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B8417EBC-A29A-3844-B4F5-D498899BAC8B}"/>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F6458FEC-C951-8642-A3B9-1DA1AC213093}"/>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37E951DA-E70F-1B41-A73A-ACA59D805E7B}"/>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3" name="Rectangle 12">
            <a:extLst>
              <a:ext uri="{FF2B5EF4-FFF2-40B4-BE49-F238E27FC236}">
                <a16:creationId xmlns:a16="http://schemas.microsoft.com/office/drawing/2014/main" id="{ED4CA8DF-9E90-C84C-AD0D-9A398781FE1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Icon&#10;&#10;Description automatically generated with medium confidence">
            <a:extLst>
              <a:ext uri="{FF2B5EF4-FFF2-40B4-BE49-F238E27FC236}">
                <a16:creationId xmlns:a16="http://schemas.microsoft.com/office/drawing/2014/main" id="{35BFF2BC-D3C8-7647-A662-02D7A1E3CC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5" name="TextBox 14">
            <a:extLst>
              <a:ext uri="{FF2B5EF4-FFF2-40B4-BE49-F238E27FC236}">
                <a16:creationId xmlns:a16="http://schemas.microsoft.com/office/drawing/2014/main" id="{F2EEDFD3-46C8-FE4A-99B2-441927A9078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dirty="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dirty="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dirty="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447053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7/21/22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41" r:id="rId6"/>
    <p:sldLayoutId id="2147483861" r:id="rId7"/>
    <p:sldLayoutId id="2147483862" r:id="rId8"/>
    <p:sldLayoutId id="2147483863" r:id="rId9"/>
    <p:sldLayoutId id="2147483835" r:id="rId10"/>
    <p:sldLayoutId id="2147483836" r:id="rId11"/>
    <p:sldLayoutId id="2147483831" r:id="rId12"/>
    <p:sldLayoutId id="2147483846" r:id="rId13"/>
    <p:sldLayoutId id="2147483873" r:id="rId14"/>
    <p:sldLayoutId id="2147483834" r:id="rId15"/>
    <p:sldLayoutId id="2147483845" r:id="rId16"/>
    <p:sldLayoutId id="2147483869" r:id="rId17"/>
    <p:sldLayoutId id="2147483866" r:id="rId18"/>
    <p:sldLayoutId id="2147483833" r:id="rId19"/>
    <p:sldLayoutId id="2147483877" r:id="rId20"/>
    <p:sldLayoutId id="2147483847" r:id="rId21"/>
    <p:sldLayoutId id="2147483871" r:id="rId22"/>
    <p:sldLayoutId id="2147483870" r:id="rId23"/>
    <p:sldLayoutId id="2147483872" r:id="rId24"/>
    <p:sldLayoutId id="2147483837" r:id="rId25"/>
    <p:sldLayoutId id="2147483838" r:id="rId26"/>
    <p:sldLayoutId id="2147483844" r:id="rId27"/>
    <p:sldLayoutId id="2147483848" r:id="rId28"/>
    <p:sldLayoutId id="2147483849" r:id="rId29"/>
    <p:sldLayoutId id="2147483851" r:id="rId30"/>
    <p:sldLayoutId id="2147483875" r:id="rId31"/>
    <p:sldLayoutId id="2147483854" r:id="rId32"/>
    <p:sldLayoutId id="2147483855" r:id="rId33"/>
    <p:sldLayoutId id="2147483876" r:id="rId34"/>
    <p:sldLayoutId id="2147483856" r:id="rId35"/>
    <p:sldLayoutId id="2147483857" r:id="rId36"/>
    <p:sldLayoutId id="2147483864" r:id="rId37"/>
    <p:sldLayoutId id="2147483852" r:id="rId38"/>
    <p:sldLayoutId id="2147483858" r:id="rId39"/>
    <p:sldLayoutId id="2147483859" r:id="rId40"/>
    <p:sldLayoutId id="2147483860" r:id="rId41"/>
    <p:sldLayoutId id="2147483853" r:id="rId42"/>
    <p:sldLayoutId id="2147483874" r:id="rId43"/>
    <p:sldLayoutId id="2147483878"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9.xml"/><Relationship Id="rId1" Type="http://schemas.openxmlformats.org/officeDocument/2006/relationships/video" Target="https://www.youtube.com/embed/qW5oZI2Mry4?feature=oembed" TargetMode="External"/><Relationship Id="rId5" Type="http://schemas.openxmlformats.org/officeDocument/2006/relationships/image" Target="../media/image99.png"/><Relationship Id="rId4" Type="http://schemas.openxmlformats.org/officeDocument/2006/relationships/hyperlink" Target="https://www.youtube.com/watch?v=qW5oZI2Mry4"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 Id="rId4" Type="http://schemas.openxmlformats.org/officeDocument/2006/relationships/image" Target="../media/image102.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hyperlink" Target="https://www.kerry.com/insights/kerrydigest/2020/immune-support-aging" TargetMode="External"/><Relationship Id="rId2" Type="http://schemas.openxmlformats.org/officeDocument/2006/relationships/hyperlink" Target="https://www.ilc-alliance.org/wp-content/uploads/publication-pdfs/functi_foods.pdf" TargetMode="External"/><Relationship Id="rId1" Type="http://schemas.openxmlformats.org/officeDocument/2006/relationships/slideLayout" Target="../slideLayouts/slideLayout16.xml"/><Relationship Id="rId5" Type="http://schemas.openxmlformats.org/officeDocument/2006/relationships/hyperlink" Target="https://onlinelibrary.wiley.com/doi/book/10.1002/9781444323351" TargetMode="External"/><Relationship Id="rId4" Type="http://schemas.openxmlformats.org/officeDocument/2006/relationships/hyperlink" Target="https://www.newfoodmagazine.com/article/74013/functional-ingredients-from-fiction-to-fact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cambridge.org/core/journals/proceedings-of-the-nutrition-society/article/considerations-for-developing-functional-food-products-for-the-older-population/BCFBF4D3D6F93D041C261D03AE0F3E19" TargetMode="External"/><Relationship Id="rId2" Type="http://schemas.openxmlformats.org/officeDocument/2006/relationships/hyperlink" Target="https://www.cfdr.ca/Downloads/Presentations/Functional-Foods-For-Healthy-Aging-TOOLKIT-January.aspx" TargetMode="External"/><Relationship Id="rId1" Type="http://schemas.openxmlformats.org/officeDocument/2006/relationships/slideLayout" Target="../slideLayouts/slideLayout16.xml"/><Relationship Id="rId5" Type="http://schemas.openxmlformats.org/officeDocument/2006/relationships/hyperlink" Target="https://ec.europa.eu/food/safety/labelling-and-nutrition/food-information-consumers-legislation_en" TargetMode="External"/><Relationship Id="rId4" Type="http://schemas.openxmlformats.org/officeDocument/2006/relationships/hyperlink" Target="https://ifst.onlinelibrary.wiley.com/doi/epdf/10.1111/j.1365-2621.2010.02499.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21.sv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innovatingfoodforseniors.eu/good-practice-guide-for-smes/" TargetMode="Externa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hyperlink" Target="https://www.campofrio.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merald.com/insight/content/doi/10.1108/BFJ-04-2015-0158/full/html"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www.kantar.com/" TargetMode="External"/><Relationship Id="rId2" Type="http://schemas.openxmlformats.org/officeDocument/2006/relationships/hyperlink" Target="https://www.mintel.com/" TargetMode="External"/><Relationship Id="rId1" Type="http://schemas.openxmlformats.org/officeDocument/2006/relationships/slideLayout" Target="../slideLayouts/slideLayout17.xml"/><Relationship Id="rId4" Type="http://schemas.openxmlformats.org/officeDocument/2006/relationships/hyperlink" Target="https://www.globaldata.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microsoft.com/office/2018/10/relationships/comments" Target="../comments/modernComment_124E_7D5326F0.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hyperlink" Target="http://theconversation.com/food-traffic-lights-are-green-for-go-but-eu-holds-back-more-radical-measures-15403"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hyperlink" Target="https://freepngimg.com/png/10916-certified-stamp-picture" TargetMode="External"/><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www.fsai.ie/food_businesses/haccp/principles_of_haccp.html" TargetMode="External"/><Relationship Id="rId7" Type="http://schemas.openxmlformats.org/officeDocument/2006/relationships/hyperlink" Target="https://www.fsai.ie/search-results.html?searchString=food%20manufacturing" TargetMode="External"/><Relationship Id="rId2" Type="http://schemas.microsoft.com/office/2018/10/relationships/comments" Target="../comments/modernComment_11F5_D10ADA06.xml"/><Relationship Id="rId1" Type="http://schemas.openxmlformats.org/officeDocument/2006/relationships/slideLayout" Target="../slideLayouts/slideLayout13.xml"/><Relationship Id="rId6" Type="http://schemas.openxmlformats.org/officeDocument/2006/relationships/hyperlink" Target="https://www.ccpb.it/blog/certificazione/haccp/" TargetMode="External"/><Relationship Id="rId5" Type="http://schemas.openxmlformats.org/officeDocument/2006/relationships/image" Target="../media/image50.png"/><Relationship Id="rId4" Type="http://schemas.openxmlformats.org/officeDocument/2006/relationships/hyperlink" Target="https://www.fsai.ie/food_businesses/haccp/types_of_hazards.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destechpub.com/wp-content/uploads/2015/01/Methods-for-Developing-New-Food-Products-preview.pdf" TargetMode="External"/><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destechpub.com/wp-content/uploads/2015/01/Methods-for-Developing-New-Food-Products-preview.pdf" TargetMode="Externa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8.xml"/><Relationship Id="rId5" Type="http://schemas.openxmlformats.org/officeDocument/2006/relationships/image" Target="../media/image61.sv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hyperlink" Target="https://www.sciencedirect.com/science/article/pii/S1756464620301201#b0050" TargetMode="Externa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hyperlink" Target="https://ec.europa.eu/smart-regulation/roadmaps/docs/2015_sante_595_evaluation_health_claims_en.pdf"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ww.efsa.europa.eu/en/topics/topic/health-claims" TargetMode="External"/><Relationship Id="rId2" Type="http://schemas.openxmlformats.org/officeDocument/2006/relationships/slideLayout" Target="../slideLayouts/slideLayout19.xml"/><Relationship Id="rId1" Type="http://schemas.openxmlformats.org/officeDocument/2006/relationships/video" Target="https://www.youtube.com/embed/3zNL21gjwuo?feature=oembed" TargetMode="External"/><Relationship Id="rId6" Type="http://schemas.openxmlformats.org/officeDocument/2006/relationships/hyperlink" Target="https://www.efsa.europa.eu/en/applications/nutrition/regulationsandguidance" TargetMode="External"/><Relationship Id="rId5" Type="http://schemas.openxmlformats.org/officeDocument/2006/relationships/hyperlink" Target="https://www.youtube.com/watch?v=3zNL21gjwuo" TargetMode="Externa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hyperlink" Target="https://ec.europa.eu/food/safety/labelling-and-nutrition/nutrition-and-health-claims/nutrition-claims_en" TargetMode="External"/><Relationship Id="rId2" Type="http://schemas.openxmlformats.org/officeDocument/2006/relationships/hyperlink" Target="https://ec.europa.eu/food/safety/labelling_nutrition/claims/register/public/" TargetMode="External"/><Relationship Id="rId1" Type="http://schemas.openxmlformats.org/officeDocument/2006/relationships/slideLayout" Target="../slideLayouts/slideLayout9.xml"/><Relationship Id="rId4" Type="http://schemas.openxmlformats.org/officeDocument/2006/relationships/hyperlink" Target="https://www.innovamarketinsights.com/"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6.xml"/><Relationship Id="rId6" Type="http://schemas.openxmlformats.org/officeDocument/2006/relationships/hyperlink" Target="http://packagingsense.com/"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hyperlink" Target="https://www.innovatingfoodforseniors.eu/good-practice-guide-for-smes/" TargetMode="External"/><Relationship Id="rId2" Type="http://schemas.openxmlformats.org/officeDocument/2006/relationships/image" Target="../media/image69.png"/><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foodpackagingforum.org/food-packaging-health/regulation-on-food-packaging/food-packaging-regulation-in-europe" TargetMode="Externa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 Id="rId4" Type="http://schemas.openxmlformats.org/officeDocument/2006/relationships/hyperlink" Target="https://ec.europa.eu/info/food-farming-fisheries/farming/organic-farming/organic-logo_e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hyperlink" Target="https://europa.eu/youreurope/business/product-requirements/food-labelling/nutrition-declaration/index_en.htm" TargetMode="External"/><Relationship Id="rId2" Type="http://schemas.openxmlformats.org/officeDocument/2006/relationships/hyperlink" Target="https://europa.eu/youreurope/business/product-requirements/food-labelling/additives/index_en.htm" TargetMode="External"/><Relationship Id="rId1" Type="http://schemas.openxmlformats.org/officeDocument/2006/relationships/slideLayout" Target="../slideLayouts/slideLayout16.xml"/><Relationship Id="rId4" Type="http://schemas.openxmlformats.org/officeDocument/2006/relationships/hyperlink" Target="https://europa.eu/youreurope/business/product-requirements/food-labelling/general-rules/index_en.ht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bmj.com/content/370/bmj.m3173" TargetMode="External"/><Relationship Id="rId2" Type="http://schemas.openxmlformats.org/officeDocument/2006/relationships/image" Target="../media/image75.jpeg"/><Relationship Id="rId1" Type="http://schemas.openxmlformats.org/officeDocument/2006/relationships/slideLayout" Target="../slideLayouts/slideLayout9.xml"/><Relationship Id="rId5" Type="http://schemas.openxmlformats.org/officeDocument/2006/relationships/hyperlink" Target="http://theconversation.com/food-traffic-lights-are-green-for-go-but-eu-holds-back-more-radical-measures-15403" TargetMode="External"/><Relationship Id="rId4" Type="http://schemas.openxmlformats.org/officeDocument/2006/relationships/image" Target="../media/image76.jp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isi.fraunhofer.de/content/dam/isi/dokumente/ccv/2019/50-trends-influencing-Europes-food-sector.pdf" TargetMode="Externa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101blockchains.com/blockchain-cheat-sheet/" TargetMode="External"/><Relationship Id="rId1" Type="http://schemas.openxmlformats.org/officeDocument/2006/relationships/slideLayout" Target="../slideLayouts/slideLayout9.xml"/><Relationship Id="rId4" Type="http://schemas.openxmlformats.org/officeDocument/2006/relationships/hyperlink" Target="https://technofaq.org/posts/2018/04/level-up-introducing-blockchain-to-your-busines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artandlogic.com/2018/01/brief-introduction-blockchain/" TargetMode="External"/><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www.fooddive.com/news/report-69-of-consumers-want-more-transparency-about-company-sustainabilit/510382/" TargetMode="External"/><Relationship Id="rId2" Type="http://schemas.openxmlformats.org/officeDocument/2006/relationships/hyperlink" Target="https://www.fooddive.com/news/report-consumers-want-increased-transparency-from-retailers-and-brands/532723/" TargetMode="Externa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hyperlink" Target="https://www.down-stream.io/" TargetMode="External"/><Relationship Id="rId2" Type="http://schemas.openxmlformats.org/officeDocument/2006/relationships/slideLayout" Target="../slideLayouts/slideLayout19.xml"/><Relationship Id="rId1" Type="http://schemas.openxmlformats.org/officeDocument/2006/relationships/video" Target="https://player.vimeo.com/video/312504781?h=536aa667a4&amp;app_id=122963" TargetMode="External"/><Relationship Id="rId5" Type="http://schemas.openxmlformats.org/officeDocument/2006/relationships/hyperlink" Target="iframe%20title=%22vimeo-player%22%20src=%22https:/player.vimeo.com/video/312504781?h=536aa667a4%22%20width=%22640%22%20height=%22360%22%20frameborder=%220%22%20allowfullscreen%3e%3c/iframe" TargetMode="External"/><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tetrapak.com/innovation/innovation-trends/connectivity-and-digitalisation" TargetMode="Externa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34.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leatherheadfood.com/files/2016/08/White-Paper-How-Our-Senses-Interact.pdf#:~:text=The%20way%20we%20perceive%20food%2C%20from%20a%20sensory,that%20none%20of%20our%20senses%20work%20in%20isolation." TargetMode="External"/><Relationship Id="rId1" Type="http://schemas.openxmlformats.org/officeDocument/2006/relationships/slideLayout" Target="../slideLayouts/slideLayout13.xml"/><Relationship Id="rId4" Type="http://schemas.openxmlformats.org/officeDocument/2006/relationships/hyperlink" Target="https://www.exploratorium.edu/snacks/your-sense-of-tas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D579E3-B4F1-8948-B6E3-095FFDE263C5}"/>
              </a:ext>
            </a:extLst>
          </p:cNvPr>
          <p:cNvSpPr txBox="1"/>
          <p:nvPr/>
        </p:nvSpPr>
        <p:spPr>
          <a:xfrm>
            <a:off x="7355558" y="5838143"/>
            <a:ext cx="4673881" cy="646331"/>
          </a:xfrm>
          <a:prstGeom prst="rect">
            <a:avLst/>
          </a:prstGeom>
          <a:noFill/>
        </p:spPr>
        <p:txBody>
          <a:bodyPr wrap="square">
            <a:spAutoFit/>
          </a:bodyPr>
          <a:lstStyle/>
          <a:p>
            <a:pPr algn="just"/>
            <a:r>
              <a:rPr lang="en-GB" sz="900" dirty="0">
                <a:solidFill>
                  <a:srgbClr val="000000"/>
                </a:solidFill>
              </a:rPr>
              <a:t>This programme  has been funded with support from the European Commission. The author is solely responsible for this publication (communication) and the Commission accepts no responsibility for any  use that may be made of the information contained therein                                          2020-1-DE02-KA202-007612</a:t>
            </a:r>
          </a:p>
        </p:txBody>
      </p:sp>
      <p:sp>
        <p:nvSpPr>
          <p:cNvPr id="5" name="Text Placeholder 1">
            <a:extLst>
              <a:ext uri="{FF2B5EF4-FFF2-40B4-BE49-F238E27FC236}">
                <a16:creationId xmlns:a16="http://schemas.microsoft.com/office/drawing/2014/main" id="{960FCC4F-847D-4976-8D4A-AA9F61DD8409}"/>
              </a:ext>
            </a:extLst>
          </p:cNvPr>
          <p:cNvSpPr txBox="1">
            <a:spLocks/>
          </p:cNvSpPr>
          <p:nvPr/>
        </p:nvSpPr>
        <p:spPr>
          <a:xfrm>
            <a:off x="346841" y="3714632"/>
            <a:ext cx="1184515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Module 4:  </a:t>
            </a:r>
            <a:r>
              <a:rPr lang="en-IE" dirty="0"/>
              <a:t>New Food Product Development, for Seniors </a:t>
            </a:r>
          </a:p>
          <a:p>
            <a:endParaRPr lang="en-IE" dirty="0"/>
          </a:p>
        </p:txBody>
      </p:sp>
      <p:pic>
        <p:nvPicPr>
          <p:cNvPr id="6" name="Picture 5">
            <a:extLst>
              <a:ext uri="{FF2B5EF4-FFF2-40B4-BE49-F238E27FC236}">
                <a16:creationId xmlns:a16="http://schemas.microsoft.com/office/drawing/2014/main" id="{FD48F904-A178-54D4-0D97-CCA857416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4292" y="5838143"/>
            <a:ext cx="1524000" cy="740311"/>
          </a:xfrm>
          <a:prstGeom prst="rect">
            <a:avLst/>
          </a:prstGeom>
        </p:spPr>
      </p:pic>
    </p:spTree>
    <p:extLst>
      <p:ext uri="{BB962C8B-B14F-4D97-AF65-F5344CB8AC3E}">
        <p14:creationId xmlns:p14="http://schemas.microsoft.com/office/powerpoint/2010/main" val="112106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404143" y="2855556"/>
            <a:ext cx="11609181" cy="3343978"/>
          </a:xfrm>
        </p:spPr>
        <p:txBody>
          <a:bodyPr>
            <a:noAutofit/>
          </a:bodyPr>
          <a:lstStyle/>
          <a:p>
            <a:pPr marL="0" indent="0"/>
            <a:r>
              <a:rPr lang="en-GB" sz="2200" b="1" dirty="0">
                <a:cs typeface="Arial" panose="020B0604020202020204" pitchFamily="34" charset="0"/>
              </a:rPr>
              <a:t>Develop</a:t>
            </a:r>
            <a:r>
              <a:rPr lang="en-GB" sz="2200" b="1" dirty="0">
                <a:solidFill>
                  <a:srgbClr val="FF0000"/>
                </a:solidFill>
                <a:cs typeface="Arial" panose="020B0604020202020204" pitchFamily="34" charset="0"/>
              </a:rPr>
              <a:t> </a:t>
            </a:r>
            <a:r>
              <a:rPr lang="en-GB" sz="2200" b="1" dirty="0">
                <a:cs typeface="Arial" panose="020B0604020202020204" pitchFamily="34" charset="0"/>
              </a:rPr>
              <a:t>nutrient-dense foods  -   </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As discussed in Module 2, for the general adult population,  bulky low-nutrient foods can promote satiety and help with weight loss,  the opposite is true for seniors.  With declining muscle mass and lower appetites foods for seniors need to be dense in nutrients, such as protein, to provide the greatest nutrition per bite.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FF0000"/>
              </a:solidFill>
              <a:effectLst/>
              <a:uLnTx/>
              <a:uFillTx/>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Micronutrients </a:t>
            </a:r>
            <a:r>
              <a:rPr lang="en-GB" sz="2200" b="1" dirty="0">
                <a:solidFill>
                  <a:prstClr val="black"/>
                </a:solidFill>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Micronutrient enhancement can be considered to compensate for reduced nutrient intake.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FF0000"/>
              </a:solidFill>
              <a:effectLst/>
              <a:uLnTx/>
              <a:uFillTx/>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ea typeface="+mn-ea"/>
                <a:cs typeface="Arial" panose="020B0604020202020204" pitchFamily="34" charset="0"/>
              </a:rPr>
              <a:t>Reduction of fat, sugar, and salt  - </a:t>
            </a:r>
            <a:r>
              <a:rPr lang="en-US" sz="2200" dirty="0">
                <a:solidFill>
                  <a:prstClr val="black"/>
                </a:solidFill>
              </a:rPr>
              <a:t>An </a:t>
            </a:r>
            <a:r>
              <a:rPr kumimoji="0" lang="en-US" sz="2200" b="0" i="0" u="none" strike="noStrike" kern="1200" cap="none" spc="0" normalizeH="0" baseline="0" noProof="0" dirty="0">
                <a:ln>
                  <a:noFill/>
                </a:ln>
                <a:solidFill>
                  <a:prstClr val="black"/>
                </a:solidFill>
                <a:effectLst/>
                <a:uLnTx/>
                <a:uFillTx/>
                <a:ea typeface="+mn-ea"/>
                <a:cs typeface="+mn-cs"/>
              </a:rPr>
              <a:t>over intake of salt can increase older adults’ blood pressure, an over intake of sugar can cause obesity/chronic disease, and/or poor oral health, and an over intake of unhealthy fats can cause diseases such as hyperlipidemia for seniors. </a:t>
            </a:r>
            <a:endParaRPr lang="en-IE" sz="2200" dirty="0"/>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97342"/>
            <a:ext cx="205122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The specific health &amp; nutritional requirements of the older adult</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The Nutrition Factor</a:t>
            </a:r>
          </a:p>
        </p:txBody>
      </p:sp>
      <p:pic>
        <p:nvPicPr>
          <p:cNvPr id="9" name="Graphic 8" descr="Food Safety outline">
            <a:extLst>
              <a:ext uri="{FF2B5EF4-FFF2-40B4-BE49-F238E27FC236}">
                <a16:creationId xmlns:a16="http://schemas.microsoft.com/office/drawing/2014/main" id="{E61BA26B-AA4B-5A42-DC99-7469CEF1E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8294" y="538194"/>
            <a:ext cx="1372193" cy="1372193"/>
          </a:xfrm>
          <a:prstGeom prst="rect">
            <a:avLst/>
          </a:prstGeom>
        </p:spPr>
      </p:pic>
    </p:spTree>
    <p:extLst>
      <p:ext uri="{BB962C8B-B14F-4D97-AF65-F5344CB8AC3E}">
        <p14:creationId xmlns:p14="http://schemas.microsoft.com/office/powerpoint/2010/main" val="10909613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FD1F48-F325-3E4F-1346-DB7B8F92F220}"/>
              </a:ext>
            </a:extLst>
          </p:cNvPr>
          <p:cNvSpPr>
            <a:spLocks noGrp="1"/>
          </p:cNvSpPr>
          <p:nvPr>
            <p:ph type="body" sz="quarter" idx="16"/>
          </p:nvPr>
        </p:nvSpPr>
        <p:spPr/>
        <p:txBody>
          <a:bodyPr>
            <a:normAutofit lnSpcReduction="10000"/>
          </a:bodyPr>
          <a:lstStyle/>
          <a:p>
            <a:r>
              <a:rPr lang="en-IE" dirty="0"/>
              <a:t>Tasting and Testing WORD BANK…</a:t>
            </a:r>
          </a:p>
        </p:txBody>
      </p:sp>
      <p:sp>
        <p:nvSpPr>
          <p:cNvPr id="4" name="Text Placeholder 3">
            <a:extLst>
              <a:ext uri="{FF2B5EF4-FFF2-40B4-BE49-F238E27FC236}">
                <a16:creationId xmlns:a16="http://schemas.microsoft.com/office/drawing/2014/main" id="{B7F488FD-5828-155F-C618-6ED125E5876E}"/>
              </a:ext>
            </a:extLst>
          </p:cNvPr>
          <p:cNvSpPr txBox="1">
            <a:spLocks noGrp="1"/>
          </p:cNvSpPr>
          <p:nvPr>
            <p:ph type="body" sz="quarter" idx="18"/>
          </p:nvPr>
        </p:nvSpPr>
        <p:spPr>
          <a:xfrm>
            <a:off x="692150" y="1341471"/>
            <a:ext cx="10807700" cy="757130"/>
          </a:xfrm>
          <a:prstGeom prst="rect">
            <a:avLst/>
          </a:prstGeom>
          <a:noFill/>
        </p:spPr>
        <p:txBody>
          <a:bodyPr wrap="square" rtlCol="0">
            <a:spAutoFit/>
          </a:bodyPr>
          <a:lstStyle/>
          <a:p>
            <a:pPr algn="ctr"/>
            <a:r>
              <a:rPr lang="en-IE" dirty="0"/>
              <a:t>When carrying out Food Analysis it is useful to have a bank of adjectives to assist you in describing your product. These are the main words used &amp; they often overlap.</a:t>
            </a:r>
          </a:p>
        </p:txBody>
      </p:sp>
      <p:sp>
        <p:nvSpPr>
          <p:cNvPr id="5" name="Rectangle: Rounded Corners 4">
            <a:extLst>
              <a:ext uri="{FF2B5EF4-FFF2-40B4-BE49-F238E27FC236}">
                <a16:creationId xmlns:a16="http://schemas.microsoft.com/office/drawing/2014/main" id="{3CE621A8-10D1-6B1D-25F8-51CFF6EB695E}"/>
              </a:ext>
            </a:extLst>
          </p:cNvPr>
          <p:cNvSpPr/>
          <p:nvPr/>
        </p:nvSpPr>
        <p:spPr>
          <a:xfrm>
            <a:off x="439322" y="2269564"/>
            <a:ext cx="3534274" cy="2042663"/>
          </a:xfrm>
          <a:prstGeom prst="roundRect">
            <a:avLst/>
          </a:prstGeom>
          <a:solidFill>
            <a:srgbClr val="85D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u="sng" dirty="0">
              <a:solidFill>
                <a:srgbClr val="000000"/>
              </a:solidFill>
            </a:endParaRPr>
          </a:p>
          <a:p>
            <a:pPr algn="ctr"/>
            <a:r>
              <a:rPr lang="en-US" b="1" u="sng" dirty="0">
                <a:solidFill>
                  <a:srgbClr val="000000"/>
                </a:solidFill>
              </a:rPr>
              <a:t>APPEARANCE</a:t>
            </a:r>
          </a:p>
          <a:p>
            <a:pPr algn="ctr"/>
            <a:r>
              <a:rPr lang="en-US" sz="1500" b="1" dirty="0" err="1">
                <a:solidFill>
                  <a:srgbClr val="000000"/>
                </a:solidFill>
              </a:rPr>
              <a:t>Appetising</a:t>
            </a:r>
            <a:r>
              <a:rPr lang="en-US" sz="1500" b="1" dirty="0">
                <a:solidFill>
                  <a:srgbClr val="000000"/>
                </a:solidFill>
              </a:rPr>
              <a:t>, Attractive, Brittle, Burnt, Clear, Cloudy, </a:t>
            </a:r>
            <a:r>
              <a:rPr lang="en-US" sz="1500" b="1" dirty="0" err="1">
                <a:solidFill>
                  <a:srgbClr val="000000"/>
                </a:solidFill>
              </a:rPr>
              <a:t>Colourful</a:t>
            </a:r>
            <a:r>
              <a:rPr lang="en-US" sz="1500" b="1" dirty="0">
                <a:solidFill>
                  <a:srgbClr val="000000"/>
                </a:solidFill>
              </a:rPr>
              <a:t>, </a:t>
            </a:r>
            <a:r>
              <a:rPr lang="en-US" sz="1500" b="1" dirty="0" err="1">
                <a:solidFill>
                  <a:srgbClr val="000000"/>
                </a:solidFill>
              </a:rPr>
              <a:t>Colourless</a:t>
            </a:r>
            <a:r>
              <a:rPr lang="en-US" sz="1500" b="1" dirty="0">
                <a:solidFill>
                  <a:srgbClr val="000000"/>
                </a:solidFill>
              </a:rPr>
              <a:t>, Creamy, Dark, Dry,  Foamy, Fresh, Greasy, Moist, Mottled, Opaque, Pale, Powdery, Shiny, Smooth, Soggy, Thick, Watery.</a:t>
            </a:r>
            <a:endParaRPr lang="en-IE" sz="1500" b="1" dirty="0">
              <a:solidFill>
                <a:srgbClr val="000000"/>
              </a:solidFill>
            </a:endParaRPr>
          </a:p>
        </p:txBody>
      </p:sp>
      <p:sp>
        <p:nvSpPr>
          <p:cNvPr id="6" name="Rectangle: Rounded Corners 5">
            <a:extLst>
              <a:ext uri="{FF2B5EF4-FFF2-40B4-BE49-F238E27FC236}">
                <a16:creationId xmlns:a16="http://schemas.microsoft.com/office/drawing/2014/main" id="{F6F3F921-B6D3-1C1E-C88B-957AC1816001}"/>
              </a:ext>
            </a:extLst>
          </p:cNvPr>
          <p:cNvSpPr/>
          <p:nvPr/>
        </p:nvSpPr>
        <p:spPr>
          <a:xfrm>
            <a:off x="4547937" y="2322777"/>
            <a:ext cx="3006525" cy="1817307"/>
          </a:xfrm>
          <a:prstGeom prst="roundRect">
            <a:avLst/>
          </a:prstGeom>
          <a:solidFill>
            <a:schemeClr val="bg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rPr>
              <a:t>SMELL</a:t>
            </a:r>
          </a:p>
          <a:p>
            <a:pPr algn="ctr"/>
            <a:r>
              <a:rPr lang="en-US" sz="1500" b="1" dirty="0">
                <a:solidFill>
                  <a:srgbClr val="000000"/>
                </a:solidFill>
              </a:rPr>
              <a:t>Aromatic, Astringent, Burnt, Coffee, Fermented, Floral, Fresh, Fruity, Musty, Pungent, Rancid, Roasted, Smokey, Sour, Spicy, Stale.</a:t>
            </a:r>
            <a:endParaRPr lang="en-IE" sz="1500" b="1" dirty="0">
              <a:solidFill>
                <a:srgbClr val="000000"/>
              </a:solidFill>
            </a:endParaRPr>
          </a:p>
        </p:txBody>
      </p:sp>
      <p:sp>
        <p:nvSpPr>
          <p:cNvPr id="7" name="Rectangle: Rounded Corners 6">
            <a:extLst>
              <a:ext uri="{FF2B5EF4-FFF2-40B4-BE49-F238E27FC236}">
                <a16:creationId xmlns:a16="http://schemas.microsoft.com/office/drawing/2014/main" id="{284657A9-D0D5-5F05-2AA5-A3431EB8A800}"/>
              </a:ext>
            </a:extLst>
          </p:cNvPr>
          <p:cNvSpPr/>
          <p:nvPr/>
        </p:nvSpPr>
        <p:spPr>
          <a:xfrm>
            <a:off x="7807290" y="2269564"/>
            <a:ext cx="3945387" cy="2343150"/>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rPr>
              <a:t>TEXTURE</a:t>
            </a:r>
          </a:p>
          <a:p>
            <a:pPr algn="ctr"/>
            <a:r>
              <a:rPr lang="en-US" sz="1500" b="1" dirty="0">
                <a:solidFill>
                  <a:srgbClr val="000000"/>
                </a:solidFill>
              </a:rPr>
              <a:t>Adhesive, Airy, Brittle, Bubbly, Chewy, Coarse, Cohesive, Cold, Crisp, Crumbly, Crunchy, Crystalline, Dry, Effervescent, Elastic, Fibrous, Fine, Firm, Fizzy, Flaky, Flat, Foamy, Grainy, Greasy, Gritty, Lumpy, Moist, Mushy, Powdery, Rubbery, Slimy, Smooth, Soft, Spongy, Sticky, Tender, Tough.</a:t>
            </a:r>
            <a:endParaRPr lang="en-IE" sz="1500" b="1" dirty="0">
              <a:solidFill>
                <a:srgbClr val="000000"/>
              </a:solidFill>
            </a:endParaRPr>
          </a:p>
        </p:txBody>
      </p:sp>
      <p:sp>
        <p:nvSpPr>
          <p:cNvPr id="8" name="Rectangle: Rounded Corners 7">
            <a:extLst>
              <a:ext uri="{FF2B5EF4-FFF2-40B4-BE49-F238E27FC236}">
                <a16:creationId xmlns:a16="http://schemas.microsoft.com/office/drawing/2014/main" id="{E90E8E17-2B5B-0999-F12E-FA6F5A7F4261}"/>
              </a:ext>
            </a:extLst>
          </p:cNvPr>
          <p:cNvSpPr/>
          <p:nvPr/>
        </p:nvSpPr>
        <p:spPr>
          <a:xfrm>
            <a:off x="3150264" y="3939268"/>
            <a:ext cx="2693151" cy="1923829"/>
          </a:xfrm>
          <a:prstGeom prst="roundRect">
            <a:avLst/>
          </a:prstGeom>
          <a:solidFill>
            <a:srgbClr val="1188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0000"/>
              </a:solidFill>
            </a:endParaRPr>
          </a:p>
          <a:p>
            <a:pPr algn="ctr"/>
            <a:endParaRPr lang="en-US" sz="1400" b="1" dirty="0">
              <a:solidFill>
                <a:srgbClr val="000000"/>
              </a:solidFill>
            </a:endParaRPr>
          </a:p>
          <a:p>
            <a:pPr algn="ctr"/>
            <a:endParaRPr lang="en-US" sz="1400" b="1" dirty="0">
              <a:solidFill>
                <a:srgbClr val="000000"/>
              </a:solidFill>
            </a:endParaRPr>
          </a:p>
          <a:p>
            <a:pPr algn="ctr"/>
            <a:endParaRPr lang="en-US" sz="1400" b="1" dirty="0">
              <a:solidFill>
                <a:srgbClr val="000000"/>
              </a:solidFill>
            </a:endParaRPr>
          </a:p>
          <a:p>
            <a:pPr algn="ctr"/>
            <a:endParaRPr lang="en-US" b="1" u="sng" dirty="0">
              <a:solidFill>
                <a:srgbClr val="000000"/>
              </a:solidFill>
            </a:endParaRPr>
          </a:p>
          <a:p>
            <a:pPr algn="ctr"/>
            <a:r>
              <a:rPr lang="en-US" b="1" u="sng" dirty="0">
                <a:solidFill>
                  <a:srgbClr val="000000"/>
                </a:solidFill>
              </a:rPr>
              <a:t>FLAVOUR</a:t>
            </a:r>
          </a:p>
          <a:p>
            <a:pPr algn="ctr"/>
            <a:r>
              <a:rPr lang="en-US" sz="1500" b="1" dirty="0">
                <a:solidFill>
                  <a:srgbClr val="000000"/>
                </a:solidFill>
              </a:rPr>
              <a:t>Acidic, Bitter, Bland, Burnt, Buttery, Creamy, Fatty, Herby, Musty, Salty, Sharp, Smokey, Sour, Spicy,  Stale, Sweet, Tangy, Tart, Tasteless, Watery</a:t>
            </a:r>
          </a:p>
          <a:p>
            <a:pPr algn="ctr"/>
            <a:endParaRPr lang="en-US" b="1" u="sng" dirty="0">
              <a:solidFill>
                <a:srgbClr val="000000"/>
              </a:solidFill>
            </a:endParaRPr>
          </a:p>
          <a:p>
            <a:pPr algn="ctr"/>
            <a:endParaRPr lang="en-US" b="1" u="sng" dirty="0">
              <a:solidFill>
                <a:srgbClr val="000000"/>
              </a:solidFill>
            </a:endParaRPr>
          </a:p>
          <a:p>
            <a:pPr algn="ctr"/>
            <a:endParaRPr lang="en-US" b="1" u="sng" dirty="0">
              <a:solidFill>
                <a:srgbClr val="000000"/>
              </a:solidFill>
            </a:endParaRPr>
          </a:p>
          <a:p>
            <a:pPr algn="ctr"/>
            <a:endParaRPr lang="en-IE" b="1" u="sng" dirty="0">
              <a:solidFill>
                <a:srgbClr val="000000"/>
              </a:solidFill>
            </a:endParaRPr>
          </a:p>
        </p:txBody>
      </p:sp>
      <p:sp>
        <p:nvSpPr>
          <p:cNvPr id="9" name="Rectangle: Rounded Corners 8">
            <a:extLst>
              <a:ext uri="{FF2B5EF4-FFF2-40B4-BE49-F238E27FC236}">
                <a16:creationId xmlns:a16="http://schemas.microsoft.com/office/drawing/2014/main" id="{93F1B036-D529-D4FB-79C4-3112CD78D65F}"/>
              </a:ext>
            </a:extLst>
          </p:cNvPr>
          <p:cNvSpPr/>
          <p:nvPr/>
        </p:nvSpPr>
        <p:spPr>
          <a:xfrm>
            <a:off x="6417756" y="4588437"/>
            <a:ext cx="2638425" cy="108585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000000"/>
                </a:solidFill>
              </a:rPr>
              <a:t>SOUND</a:t>
            </a:r>
          </a:p>
          <a:p>
            <a:pPr algn="ctr"/>
            <a:r>
              <a:rPr lang="en-US" sz="1500" b="1" dirty="0">
                <a:solidFill>
                  <a:srgbClr val="000000"/>
                </a:solidFill>
              </a:rPr>
              <a:t>Bubbling, Crackly, Crunchy, Grating, Fizzy, Percolating, Sizzling, Snapping.</a:t>
            </a:r>
            <a:endParaRPr lang="en-IE" sz="1500" b="1" dirty="0">
              <a:solidFill>
                <a:srgbClr val="000000"/>
              </a:solidFill>
            </a:endParaRPr>
          </a:p>
        </p:txBody>
      </p:sp>
    </p:spTree>
    <p:extLst>
      <p:ext uri="{BB962C8B-B14F-4D97-AF65-F5344CB8AC3E}">
        <p14:creationId xmlns:p14="http://schemas.microsoft.com/office/powerpoint/2010/main" val="36965076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bowls containing variety of food">
            <a:extLst>
              <a:ext uri="{FF2B5EF4-FFF2-40B4-BE49-F238E27FC236}">
                <a16:creationId xmlns:a16="http://schemas.microsoft.com/office/drawing/2014/main" id="{173092E5-73A9-BB65-55B4-683D0AEB373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692"/>
          <a:stretch/>
        </p:blipFill>
        <p:spPr>
          <a:xfrm>
            <a:off x="247650" y="1587500"/>
            <a:ext cx="11696699" cy="4699000"/>
          </a:xfrm>
        </p:spPr>
      </p:pic>
      <p:sp>
        <p:nvSpPr>
          <p:cNvPr id="3" name="Text Placeholder 2">
            <a:extLst>
              <a:ext uri="{FF2B5EF4-FFF2-40B4-BE49-F238E27FC236}">
                <a16:creationId xmlns:a16="http://schemas.microsoft.com/office/drawing/2014/main" id="{67C16C91-472F-5A06-6081-AAF2060BDD35}"/>
              </a:ext>
            </a:extLst>
          </p:cNvPr>
          <p:cNvSpPr>
            <a:spLocks noGrp="1"/>
          </p:cNvSpPr>
          <p:nvPr>
            <p:ph type="body" sz="quarter" idx="18"/>
          </p:nvPr>
        </p:nvSpPr>
        <p:spPr>
          <a:xfrm>
            <a:off x="3866148" y="3092586"/>
            <a:ext cx="8078202" cy="1466443"/>
          </a:xfrm>
          <a:solidFill>
            <a:srgbClr val="85D2E1"/>
          </a:solidFill>
        </p:spPr>
        <p:txBody>
          <a:bodyPr>
            <a:normAutofit lnSpcReduction="10000"/>
          </a:bodyPr>
          <a:lstStyle/>
          <a:p>
            <a:endParaRPr lang="en-GB" sz="2400" b="1" i="1" dirty="0">
              <a:cs typeface="Arial" panose="020B0604020202020204" pitchFamily="34" charset="0"/>
            </a:endParaRPr>
          </a:p>
          <a:p>
            <a:r>
              <a:rPr lang="en-GB" sz="2400" b="1" i="1" dirty="0">
                <a:cs typeface="Arial" panose="020B0604020202020204" pitchFamily="34" charset="0"/>
              </a:rPr>
              <a:t>Putting words to sensory sensations, </a:t>
            </a:r>
            <a:r>
              <a:rPr lang="en-GB" sz="2400" i="1" dirty="0">
                <a:cs typeface="Arial" panose="020B0604020202020204" pitchFamily="34" charset="0"/>
              </a:rPr>
              <a:t>so you can communicate your product to others e.g. your consumers, is often also very useful for marketing  </a:t>
            </a:r>
          </a:p>
          <a:p>
            <a:endParaRPr lang="en-IE" dirty="0"/>
          </a:p>
        </p:txBody>
      </p:sp>
      <p:sp>
        <p:nvSpPr>
          <p:cNvPr id="4" name="Text Placeholder 3">
            <a:extLst>
              <a:ext uri="{FF2B5EF4-FFF2-40B4-BE49-F238E27FC236}">
                <a16:creationId xmlns:a16="http://schemas.microsoft.com/office/drawing/2014/main" id="{615F459F-5A2F-6E3B-24A7-A21F8744180E}"/>
              </a:ext>
            </a:extLst>
          </p:cNvPr>
          <p:cNvSpPr>
            <a:spLocks noGrp="1"/>
          </p:cNvSpPr>
          <p:nvPr>
            <p:ph type="body" sz="quarter" idx="16"/>
          </p:nvPr>
        </p:nvSpPr>
        <p:spPr>
          <a:xfrm>
            <a:off x="464195" y="272717"/>
            <a:ext cx="6891110" cy="753804"/>
          </a:xfrm>
        </p:spPr>
        <p:txBody>
          <a:bodyPr>
            <a:normAutofit/>
          </a:bodyPr>
          <a:lstStyle/>
          <a:p>
            <a:r>
              <a:rPr lang="en-IE" dirty="0"/>
              <a:t>Using our Descriptive words…</a:t>
            </a:r>
          </a:p>
        </p:txBody>
      </p:sp>
    </p:spTree>
    <p:extLst>
      <p:ext uri="{BB962C8B-B14F-4D97-AF65-F5344CB8AC3E}">
        <p14:creationId xmlns:p14="http://schemas.microsoft.com/office/powerpoint/2010/main" val="5941614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78D38EB-A243-2BCD-022C-F7DD6EE24DE1}"/>
              </a:ext>
            </a:extLst>
          </p:cNvPr>
          <p:cNvSpPr>
            <a:spLocks noGrp="1"/>
          </p:cNvSpPr>
          <p:nvPr>
            <p:ph type="pic" sz="quarter" idx="10"/>
          </p:nvPr>
        </p:nvSpPr>
        <p:spPr/>
      </p:sp>
      <p:pic>
        <p:nvPicPr>
          <p:cNvPr id="5" name="Online Media 4" title="Sensory Analysis - Carol Griffin, Teagasc">
            <a:hlinkClick r:id="" action="ppaction://media"/>
            <a:extLst>
              <a:ext uri="{FF2B5EF4-FFF2-40B4-BE49-F238E27FC236}">
                <a16:creationId xmlns:a16="http://schemas.microsoft.com/office/drawing/2014/main" id="{022618F8-7FA6-9D55-9C11-D89AE6B8E508}"/>
              </a:ext>
            </a:extLst>
          </p:cNvPr>
          <p:cNvPicPr>
            <a:picLocks noRot="1" noChangeAspect="1"/>
          </p:cNvPicPr>
          <p:nvPr>
            <a:videoFile r:link="rId1"/>
          </p:nvPr>
        </p:nvPicPr>
        <p:blipFill>
          <a:blip r:embed="rId3"/>
          <a:stretch>
            <a:fillRect/>
          </a:stretch>
        </p:blipFill>
        <p:spPr>
          <a:xfrm>
            <a:off x="6906126" y="1203325"/>
            <a:ext cx="5285874" cy="3913188"/>
          </a:xfrm>
          <a:prstGeom prst="rect">
            <a:avLst/>
          </a:prstGeom>
        </p:spPr>
      </p:pic>
      <p:sp>
        <p:nvSpPr>
          <p:cNvPr id="6" name="Text Placeholder 1">
            <a:extLst>
              <a:ext uri="{FF2B5EF4-FFF2-40B4-BE49-F238E27FC236}">
                <a16:creationId xmlns:a16="http://schemas.microsoft.com/office/drawing/2014/main" id="{E72D8A24-8C5E-2ABF-E4E7-07382FDEA561}"/>
              </a:ext>
            </a:extLst>
          </p:cNvPr>
          <p:cNvSpPr>
            <a:spLocks noGrp="1"/>
          </p:cNvSpPr>
          <p:nvPr>
            <p:ph type="body" sz="quarter" idx="16"/>
          </p:nvPr>
        </p:nvSpPr>
        <p:spPr>
          <a:xfrm>
            <a:off x="747714" y="1716935"/>
            <a:ext cx="4322308" cy="1214044"/>
          </a:xfrm>
        </p:spPr>
        <p:txBody>
          <a:bodyPr>
            <a:normAutofit/>
          </a:bodyPr>
          <a:lstStyle/>
          <a:p>
            <a:r>
              <a:rPr lang="en-US" b="1" dirty="0"/>
              <a:t>An Overview of Sensory Analysis:</a:t>
            </a:r>
            <a:endParaRPr lang="en-IE" b="1" dirty="0"/>
          </a:p>
        </p:txBody>
      </p:sp>
      <p:sp>
        <p:nvSpPr>
          <p:cNvPr id="7" name="Text Placeholder 6">
            <a:extLst>
              <a:ext uri="{FF2B5EF4-FFF2-40B4-BE49-F238E27FC236}">
                <a16:creationId xmlns:a16="http://schemas.microsoft.com/office/drawing/2014/main" id="{C8060600-FA91-6255-E0C0-EA85A17F4B64}"/>
              </a:ext>
            </a:extLst>
          </p:cNvPr>
          <p:cNvSpPr txBox="1">
            <a:spLocks noGrp="1"/>
          </p:cNvSpPr>
          <p:nvPr>
            <p:ph type="body" sz="quarter" idx="18"/>
          </p:nvPr>
        </p:nvSpPr>
        <p:spPr>
          <a:xfrm>
            <a:off x="831850" y="3594100"/>
            <a:ext cx="5029200" cy="1089529"/>
          </a:xfrm>
          <a:prstGeom prst="rect">
            <a:avLst/>
          </a:prstGeom>
          <a:noFill/>
        </p:spPr>
        <p:txBody>
          <a:bodyPr wrap="square" rtlCol="0">
            <a:spAutoFit/>
          </a:bodyPr>
          <a:lstStyle/>
          <a:p>
            <a:r>
              <a:rPr lang="en-US" sz="2400" dirty="0"/>
              <a:t>Carol Griffin from Sensory Services in </a:t>
            </a:r>
            <a:r>
              <a:rPr lang="en-US" sz="2400" dirty="0" err="1"/>
              <a:t>Teagasc</a:t>
            </a:r>
            <a:r>
              <a:rPr lang="en-US" sz="2400" dirty="0"/>
              <a:t>, Ireland explains the role of sensory analysis in food.</a:t>
            </a:r>
            <a:endParaRPr lang="en-IE" sz="2400" dirty="0"/>
          </a:p>
        </p:txBody>
      </p:sp>
      <p:sp>
        <p:nvSpPr>
          <p:cNvPr id="9" name="TextBox 8">
            <a:extLst>
              <a:ext uri="{FF2B5EF4-FFF2-40B4-BE49-F238E27FC236}">
                <a16:creationId xmlns:a16="http://schemas.microsoft.com/office/drawing/2014/main" id="{94B6E5C8-4D46-D9EB-FEDB-DD75B3B7CBFA}"/>
              </a:ext>
            </a:extLst>
          </p:cNvPr>
          <p:cNvSpPr txBox="1"/>
          <p:nvPr/>
        </p:nvSpPr>
        <p:spPr>
          <a:xfrm>
            <a:off x="6499058" y="5931387"/>
            <a:ext cx="6100010" cy="369332"/>
          </a:xfrm>
          <a:prstGeom prst="rect">
            <a:avLst/>
          </a:prstGeom>
          <a:noFill/>
        </p:spPr>
        <p:txBody>
          <a:bodyPr wrap="square">
            <a:spAutoFit/>
          </a:bodyPr>
          <a:lstStyle/>
          <a:p>
            <a:r>
              <a:rPr lang="en-US" dirty="0">
                <a:solidFill>
                  <a:srgbClr val="1188A3"/>
                </a:solidFill>
                <a:hlinkClick r:id="rId4">
                  <a:extLst>
                    <a:ext uri="{A12FA001-AC4F-418D-AE19-62706E023703}">
                      <ahyp:hlinkClr xmlns:ahyp="http://schemas.microsoft.com/office/drawing/2018/hyperlinkcolor" val="tx"/>
                    </a:ext>
                  </a:extLst>
                </a:hlinkClick>
              </a:rPr>
              <a:t>Sensory Analysis - Carol Griffin, </a:t>
            </a:r>
            <a:r>
              <a:rPr lang="en-US" dirty="0" err="1">
                <a:solidFill>
                  <a:srgbClr val="1188A3"/>
                </a:solidFill>
                <a:hlinkClick r:id="rId4">
                  <a:extLst>
                    <a:ext uri="{A12FA001-AC4F-418D-AE19-62706E023703}">
                      <ahyp:hlinkClr xmlns:ahyp="http://schemas.microsoft.com/office/drawing/2018/hyperlinkcolor" val="tx"/>
                    </a:ext>
                  </a:extLst>
                </a:hlinkClick>
              </a:rPr>
              <a:t>Teagasc</a:t>
            </a:r>
            <a:r>
              <a:rPr lang="en-US" dirty="0">
                <a:solidFill>
                  <a:srgbClr val="1188A3"/>
                </a:solidFill>
                <a:hlinkClick r:id="rId4">
                  <a:extLst>
                    <a:ext uri="{A12FA001-AC4F-418D-AE19-62706E023703}">
                      <ahyp:hlinkClr xmlns:ahyp="http://schemas.microsoft.com/office/drawing/2018/hyperlinkcolor" val="tx"/>
                    </a:ext>
                  </a:extLst>
                </a:hlinkClick>
              </a:rPr>
              <a:t> - YouTube</a:t>
            </a:r>
            <a:endParaRPr lang="en-IE" dirty="0">
              <a:solidFill>
                <a:srgbClr val="1188A3"/>
              </a:solidFill>
            </a:endParaRPr>
          </a:p>
        </p:txBody>
      </p:sp>
      <p:pic>
        <p:nvPicPr>
          <p:cNvPr id="10" name="Picture 9" descr="Icon&#10;&#10;Description automatically generated">
            <a:extLst>
              <a:ext uri="{FF2B5EF4-FFF2-40B4-BE49-F238E27FC236}">
                <a16:creationId xmlns:a16="http://schemas.microsoft.com/office/drawing/2014/main" id="{F565A2E8-E5A1-909D-968C-9CD147E412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8379" y="372325"/>
            <a:ext cx="1395209" cy="2175207"/>
          </a:xfrm>
          <a:prstGeom prst="rect">
            <a:avLst/>
          </a:prstGeom>
        </p:spPr>
      </p:pic>
    </p:spTree>
    <p:extLst>
      <p:ext uri="{BB962C8B-B14F-4D97-AF65-F5344CB8AC3E}">
        <p14:creationId xmlns:p14="http://schemas.microsoft.com/office/powerpoint/2010/main" val="48553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C5FC3F-3173-D85A-BF02-69EBD7881A13}"/>
              </a:ext>
            </a:extLst>
          </p:cNvPr>
          <p:cNvSpPr>
            <a:spLocks noGrp="1"/>
          </p:cNvSpPr>
          <p:nvPr>
            <p:ph type="body" sz="quarter" idx="16"/>
          </p:nvPr>
        </p:nvSpPr>
        <p:spPr>
          <a:xfrm>
            <a:off x="579592" y="520508"/>
            <a:ext cx="10808102" cy="582221"/>
          </a:xfrm>
        </p:spPr>
        <p:txBody>
          <a:bodyPr>
            <a:normAutofit lnSpcReduction="10000"/>
          </a:bodyPr>
          <a:lstStyle/>
          <a:p>
            <a:r>
              <a:rPr lang="en-IE" dirty="0"/>
              <a:t>Discrimination Tests…</a:t>
            </a:r>
          </a:p>
        </p:txBody>
      </p:sp>
      <p:sp>
        <p:nvSpPr>
          <p:cNvPr id="4" name="TextBox 3">
            <a:extLst>
              <a:ext uri="{FF2B5EF4-FFF2-40B4-BE49-F238E27FC236}">
                <a16:creationId xmlns:a16="http://schemas.microsoft.com/office/drawing/2014/main" id="{995A4115-CD9A-F7F6-2C9C-04ABF6B62974}"/>
              </a:ext>
            </a:extLst>
          </p:cNvPr>
          <p:cNvSpPr txBox="1"/>
          <p:nvPr/>
        </p:nvSpPr>
        <p:spPr>
          <a:xfrm>
            <a:off x="449138" y="1424066"/>
            <a:ext cx="11928038" cy="461665"/>
          </a:xfrm>
          <a:prstGeom prst="rect">
            <a:avLst/>
          </a:prstGeom>
          <a:noFill/>
        </p:spPr>
        <p:txBody>
          <a:bodyPr wrap="square" rtlCol="0">
            <a:spAutoFit/>
          </a:bodyPr>
          <a:lstStyle/>
          <a:p>
            <a:r>
              <a:rPr lang="en-GB" sz="2400" b="1" i="1" dirty="0">
                <a:solidFill>
                  <a:srgbClr val="000000"/>
                </a:solidFill>
                <a:cs typeface="Arial" panose="020B0604020202020204" pitchFamily="34" charset="0"/>
              </a:rPr>
              <a:t>“What is the nature of the difference between samples?” </a:t>
            </a:r>
          </a:p>
        </p:txBody>
      </p:sp>
      <p:sp>
        <p:nvSpPr>
          <p:cNvPr id="6" name="TextBox 5">
            <a:extLst>
              <a:ext uri="{FF2B5EF4-FFF2-40B4-BE49-F238E27FC236}">
                <a16:creationId xmlns:a16="http://schemas.microsoft.com/office/drawing/2014/main" id="{162E0F2B-4804-3170-E2FF-F8DAB34AFCC0}"/>
              </a:ext>
            </a:extLst>
          </p:cNvPr>
          <p:cNvSpPr txBox="1"/>
          <p:nvPr/>
        </p:nvSpPr>
        <p:spPr>
          <a:xfrm>
            <a:off x="630352" y="1997224"/>
            <a:ext cx="7965639" cy="4170372"/>
          </a:xfrm>
          <a:prstGeom prst="rect">
            <a:avLst/>
          </a:prstGeom>
          <a:noFill/>
        </p:spPr>
        <p:txBody>
          <a:bodyPr wrap="square">
            <a:spAutoFit/>
          </a:bodyPr>
          <a:lstStyle/>
          <a:p>
            <a:pPr marL="285750" indent="-285750">
              <a:buFont typeface="Arial" panose="020B0604020202020204" pitchFamily="34" charset="0"/>
              <a:buChar char="•"/>
            </a:pPr>
            <a:r>
              <a:rPr lang="en-GB" sz="2000" dirty="0">
                <a:solidFill>
                  <a:srgbClr val="000000"/>
                </a:solidFill>
                <a:latin typeface="Arial" panose="020B0604020202020204" pitchFamily="34" charset="0"/>
                <a:cs typeface="Arial" panose="020B0604020202020204" pitchFamily="34" charset="0"/>
              </a:rPr>
              <a:t>Use when you need to identify the nature of the detectable differences of samples (e.g. very spicy or strong flavours in the products) a </a:t>
            </a:r>
            <a:r>
              <a:rPr lang="en-GB" sz="2000" b="1" dirty="0">
                <a:solidFill>
                  <a:srgbClr val="000000"/>
                </a:solidFill>
                <a:latin typeface="Arial" panose="020B0604020202020204" pitchFamily="34" charset="0"/>
                <a:cs typeface="Arial" panose="020B0604020202020204" pitchFamily="34" charset="0"/>
              </a:rPr>
              <a:t>discrimination test </a:t>
            </a:r>
            <a:r>
              <a:rPr lang="en-GB" sz="2000" dirty="0">
                <a:solidFill>
                  <a:srgbClr val="000000"/>
                </a:solidFill>
                <a:latin typeface="Arial" panose="020B0604020202020204" pitchFamily="34" charset="0"/>
                <a:cs typeface="Arial" panose="020B0604020202020204" pitchFamily="34" charset="0"/>
              </a:rPr>
              <a:t>can be used.</a:t>
            </a:r>
          </a:p>
          <a:p>
            <a:endParaRPr lang="en-GB" sz="2000" dirty="0">
              <a:solidFill>
                <a:srgbClr val="000000"/>
              </a:solidFill>
              <a:latin typeface="Arial" panose="020B0604020202020204" pitchFamily="34" charset="0"/>
              <a:cs typeface="Arial" panose="020B0604020202020204" pitchFamily="34" charset="0"/>
            </a:endParaRPr>
          </a:p>
          <a:p>
            <a:endParaRPr lang="en-GB" sz="500" dirty="0">
              <a:solidFill>
                <a:srgbClr val="000000"/>
              </a:solidFill>
              <a:latin typeface="Arial" panose="020B0604020202020204" pitchFamily="34" charset="0"/>
              <a:cs typeface="Arial" panose="020B0604020202020204" pitchFamily="34" charset="0"/>
            </a:endParaRPr>
          </a:p>
          <a:p>
            <a:r>
              <a:rPr lang="en-GB" sz="2000" b="1" dirty="0">
                <a:solidFill>
                  <a:srgbClr val="000000"/>
                </a:solidFill>
                <a:latin typeface="Arial" panose="020B0604020202020204" pitchFamily="34" charset="0"/>
                <a:cs typeface="Arial" panose="020B0604020202020204" pitchFamily="34" charset="0"/>
              </a:rPr>
              <a:t>Examples of discrimination tests: </a:t>
            </a:r>
          </a:p>
          <a:p>
            <a:pPr marL="285750" indent="-285750">
              <a:buFont typeface="Arial" panose="020B0604020202020204" pitchFamily="34" charset="0"/>
              <a:buChar char="•"/>
            </a:pPr>
            <a:r>
              <a:rPr lang="en-GB" sz="2000" b="1" dirty="0">
                <a:solidFill>
                  <a:srgbClr val="000000"/>
                </a:solidFill>
                <a:latin typeface="Arial" panose="020B0604020202020204" pitchFamily="34" charset="0"/>
                <a:cs typeface="Arial" panose="020B0604020202020204" pitchFamily="34" charset="0"/>
              </a:rPr>
              <a:t>Triangle test </a:t>
            </a:r>
            <a:r>
              <a:rPr lang="en-GB" sz="2000" dirty="0">
                <a:solidFill>
                  <a:srgbClr val="000000"/>
                </a:solidFill>
                <a:latin typeface="Arial" panose="020B0604020202020204" pitchFamily="34" charset="0"/>
                <a:cs typeface="Arial" panose="020B0604020202020204" pitchFamily="34" charset="0"/>
              </a:rPr>
              <a:t>(</a:t>
            </a:r>
            <a:r>
              <a:rPr lang="en-GB" sz="2000" dirty="0" err="1">
                <a:solidFill>
                  <a:srgbClr val="000000"/>
                </a:solidFill>
                <a:latin typeface="Arial" panose="020B0604020202020204" pitchFamily="34" charset="0"/>
                <a:cs typeface="Arial" panose="020B0604020202020204" pitchFamily="34" charset="0"/>
              </a:rPr>
              <a:t>e.g</a:t>
            </a:r>
            <a:r>
              <a:rPr lang="en-GB" sz="2000" dirty="0">
                <a:solidFill>
                  <a:srgbClr val="000000"/>
                </a:solidFill>
                <a:latin typeface="Arial" panose="020B0604020202020204" pitchFamily="34" charset="0"/>
                <a:cs typeface="Arial" panose="020B0604020202020204" pitchFamily="34" charset="0"/>
              </a:rPr>
              <a:t> which sample is the most different?) </a:t>
            </a:r>
          </a:p>
          <a:p>
            <a:pPr marL="285750" indent="-285750">
              <a:buFont typeface="Arial" panose="020B0604020202020204" pitchFamily="34" charset="0"/>
              <a:buChar char="•"/>
            </a:pPr>
            <a:endParaRPr lang="en-GB" sz="2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0000"/>
                </a:solidFill>
                <a:latin typeface="Arial" panose="020B0604020202020204" pitchFamily="34" charset="0"/>
                <a:cs typeface="Arial" panose="020B0604020202020204" pitchFamily="34" charset="0"/>
              </a:rPr>
              <a:t> </a:t>
            </a:r>
            <a:r>
              <a:rPr lang="en-GB" sz="2000" b="1" dirty="0">
                <a:solidFill>
                  <a:srgbClr val="000000"/>
                </a:solidFill>
                <a:latin typeface="Arial" panose="020B0604020202020204" pitchFamily="34" charset="0"/>
                <a:cs typeface="Arial" panose="020B0604020202020204" pitchFamily="34" charset="0"/>
              </a:rPr>
              <a:t>Paired comparison test </a:t>
            </a:r>
            <a:r>
              <a:rPr lang="en-GB" sz="2000" dirty="0">
                <a:solidFill>
                  <a:srgbClr val="000000"/>
                </a:solidFill>
                <a:latin typeface="Arial" panose="020B0604020202020204" pitchFamily="34" charset="0"/>
                <a:cs typeface="Arial" panose="020B0604020202020204" pitchFamily="34" charset="0"/>
              </a:rPr>
              <a:t>(</a:t>
            </a:r>
            <a:r>
              <a:rPr lang="en-GB" sz="2000" dirty="0" err="1">
                <a:solidFill>
                  <a:srgbClr val="000000"/>
                </a:solidFill>
                <a:latin typeface="Arial" panose="020B0604020202020204" pitchFamily="34" charset="0"/>
                <a:cs typeface="Arial" panose="020B0604020202020204" pitchFamily="34" charset="0"/>
              </a:rPr>
              <a:t>e.g</a:t>
            </a:r>
            <a:r>
              <a:rPr lang="en-GB" sz="2000" dirty="0">
                <a:solidFill>
                  <a:srgbClr val="000000"/>
                </a:solidFill>
                <a:latin typeface="Arial" panose="020B0604020202020204" pitchFamily="34" charset="0"/>
                <a:cs typeface="Arial" panose="020B0604020202020204" pitchFamily="34" charset="0"/>
              </a:rPr>
              <a:t> which sample is sweeter?), </a:t>
            </a:r>
          </a:p>
          <a:p>
            <a:pPr marL="285750" indent="-285750">
              <a:buFont typeface="Arial" panose="020B0604020202020204" pitchFamily="34" charset="0"/>
              <a:buChar char="•"/>
            </a:pPr>
            <a:endParaRPr lang="en-GB" sz="2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0000"/>
                </a:solidFill>
                <a:latin typeface="Arial" panose="020B0604020202020204" pitchFamily="34" charset="0"/>
                <a:cs typeface="Arial" panose="020B0604020202020204" pitchFamily="34" charset="0"/>
              </a:rPr>
              <a:t>Other tests such as </a:t>
            </a:r>
            <a:r>
              <a:rPr lang="en-GB" sz="2000" b="1" dirty="0">
                <a:solidFill>
                  <a:srgbClr val="000000"/>
                </a:solidFill>
                <a:latin typeface="Arial" panose="020B0604020202020204" pitchFamily="34" charset="0"/>
                <a:cs typeface="Arial" panose="020B0604020202020204" pitchFamily="34" charset="0"/>
              </a:rPr>
              <a:t>Duo-trio test </a:t>
            </a:r>
            <a:r>
              <a:rPr lang="en-GB" sz="2000" dirty="0">
                <a:solidFill>
                  <a:srgbClr val="000000"/>
                </a:solidFill>
                <a:latin typeface="Arial" panose="020B0604020202020204" pitchFamily="34" charset="0"/>
                <a:cs typeface="Arial" panose="020B0604020202020204" pitchFamily="34" charset="0"/>
              </a:rPr>
              <a:t>(e.g. chose the sample that matches the reference)</a:t>
            </a:r>
          </a:p>
          <a:p>
            <a:pPr marL="285750" indent="-285750">
              <a:buFont typeface="Arial" panose="020B0604020202020204" pitchFamily="34" charset="0"/>
              <a:buChar char="•"/>
            </a:pPr>
            <a:endParaRPr lang="en-GB" sz="2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solidFill>
                <a:srgbClr val="000000"/>
              </a:solidFill>
              <a:latin typeface="Arial" panose="020B0604020202020204" pitchFamily="34" charset="0"/>
              <a:cs typeface="Arial" panose="020B0604020202020204" pitchFamily="34" charset="0"/>
            </a:endParaRPr>
          </a:p>
        </p:txBody>
      </p:sp>
      <p:pic>
        <p:nvPicPr>
          <p:cNvPr id="16" name="Picture 15" descr="A group of people sitting in a room&#10;&#10;Description automatically generated with low confidence">
            <a:extLst>
              <a:ext uri="{FF2B5EF4-FFF2-40B4-BE49-F238E27FC236}">
                <a16:creationId xmlns:a16="http://schemas.microsoft.com/office/drawing/2014/main" id="{2F4C05B6-214D-7EDD-CB1E-BCEE76C739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59585" y="2513970"/>
            <a:ext cx="3302063" cy="1830059"/>
          </a:xfrm>
          <a:prstGeom prst="rect">
            <a:avLst/>
          </a:prstGeom>
        </p:spPr>
      </p:pic>
      <p:pic>
        <p:nvPicPr>
          <p:cNvPr id="18" name="Graphic 17" descr="Clipboard Partially Crossed with solid fill">
            <a:extLst>
              <a:ext uri="{FF2B5EF4-FFF2-40B4-BE49-F238E27FC236}">
                <a16:creationId xmlns:a16="http://schemas.microsoft.com/office/drawing/2014/main" id="{37C22C48-5D74-FA7A-39E7-0C7F6F802F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6514" y="610699"/>
            <a:ext cx="1295400" cy="1295400"/>
          </a:xfrm>
          <a:prstGeom prst="rect">
            <a:avLst/>
          </a:prstGeom>
        </p:spPr>
      </p:pic>
    </p:spTree>
    <p:extLst>
      <p:ext uri="{BB962C8B-B14F-4D97-AF65-F5344CB8AC3E}">
        <p14:creationId xmlns:p14="http://schemas.microsoft.com/office/powerpoint/2010/main" val="30697165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0B9E48-5A2E-F189-A752-A0EF4C5C47E2}"/>
              </a:ext>
            </a:extLst>
          </p:cNvPr>
          <p:cNvSpPr txBox="1"/>
          <p:nvPr/>
        </p:nvSpPr>
        <p:spPr>
          <a:xfrm>
            <a:off x="383823" y="892837"/>
            <a:ext cx="11928038" cy="584775"/>
          </a:xfrm>
          <a:prstGeom prst="rect">
            <a:avLst/>
          </a:prstGeom>
          <a:noFill/>
        </p:spPr>
        <p:txBody>
          <a:bodyPr wrap="square" rtlCol="0">
            <a:spAutoFit/>
          </a:bodyPr>
          <a:lstStyle/>
          <a:p>
            <a:r>
              <a:rPr lang="en-GB" sz="3200" b="1" dirty="0">
                <a:solidFill>
                  <a:srgbClr val="000000"/>
                </a:solidFill>
                <a:cs typeface="Arial" panose="020B0604020202020204" pitchFamily="34" charset="0"/>
              </a:rPr>
              <a:t>Quantitative measuring of consumers’ opinions… </a:t>
            </a:r>
          </a:p>
        </p:txBody>
      </p:sp>
      <p:sp>
        <p:nvSpPr>
          <p:cNvPr id="7" name="Text Placeholder 6">
            <a:extLst>
              <a:ext uri="{FF2B5EF4-FFF2-40B4-BE49-F238E27FC236}">
                <a16:creationId xmlns:a16="http://schemas.microsoft.com/office/drawing/2014/main" id="{856B52B1-174D-EEF2-4E8D-0BD6DB7874E6}"/>
              </a:ext>
            </a:extLst>
          </p:cNvPr>
          <p:cNvSpPr txBox="1">
            <a:spLocks noGrp="1"/>
          </p:cNvSpPr>
          <p:nvPr>
            <p:ph type="body" sz="quarter" idx="16"/>
          </p:nvPr>
        </p:nvSpPr>
        <p:spPr>
          <a:xfrm>
            <a:off x="633413" y="2300917"/>
            <a:ext cx="4957762" cy="885371"/>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rgbClr val="000000"/>
                </a:solidFill>
                <a:latin typeface="Calibri" panose="020F0502020204030204" pitchFamily="34" charset="0"/>
              </a:rPr>
              <a:t>Preference test</a:t>
            </a:r>
          </a:p>
          <a:p>
            <a:pPr marL="457200" indent="-457200">
              <a:buFont typeface="Arial" panose="020B0604020202020204" pitchFamily="34" charset="0"/>
              <a:buChar char="•"/>
            </a:pPr>
            <a:r>
              <a:rPr lang="en-GB" sz="2400" dirty="0">
                <a:solidFill>
                  <a:srgbClr val="000000"/>
                </a:solidFill>
                <a:latin typeface="Calibri" panose="020F0502020204030204" pitchFamily="34" charset="0"/>
              </a:rPr>
              <a:t>Acceptance test </a:t>
            </a:r>
            <a:endParaRPr lang="en-GB" sz="3200" dirty="0"/>
          </a:p>
        </p:txBody>
      </p:sp>
      <p:sp>
        <p:nvSpPr>
          <p:cNvPr id="8" name="Text Placeholder 7">
            <a:extLst>
              <a:ext uri="{FF2B5EF4-FFF2-40B4-BE49-F238E27FC236}">
                <a16:creationId xmlns:a16="http://schemas.microsoft.com/office/drawing/2014/main" id="{1EE70046-A8DC-CDFC-6B71-B25C1F464D71}"/>
              </a:ext>
            </a:extLst>
          </p:cNvPr>
          <p:cNvSpPr txBox="1">
            <a:spLocks noGrp="1"/>
          </p:cNvSpPr>
          <p:nvPr>
            <p:ph type="body" sz="quarter" idx="20"/>
          </p:nvPr>
        </p:nvSpPr>
        <p:spPr>
          <a:xfrm>
            <a:off x="6420771" y="2300917"/>
            <a:ext cx="4957762" cy="1089529"/>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rgbClr val="000000"/>
                </a:solidFill>
                <a:latin typeface="Calibri" panose="020F0502020204030204" pitchFamily="34" charset="0"/>
              </a:rPr>
              <a:t>Using consumers judgments to foods (e.g. liking, wanting, purchase intent) </a:t>
            </a:r>
          </a:p>
        </p:txBody>
      </p:sp>
      <p:grpSp>
        <p:nvGrpSpPr>
          <p:cNvPr id="9" name="Group 8">
            <a:extLst>
              <a:ext uri="{FF2B5EF4-FFF2-40B4-BE49-F238E27FC236}">
                <a16:creationId xmlns:a16="http://schemas.microsoft.com/office/drawing/2014/main" id="{79712952-E1ED-079E-2988-D7BEAEA390DE}"/>
              </a:ext>
            </a:extLst>
          </p:cNvPr>
          <p:cNvGrpSpPr/>
          <p:nvPr/>
        </p:nvGrpSpPr>
        <p:grpSpPr>
          <a:xfrm>
            <a:off x="1405475" y="4021993"/>
            <a:ext cx="3827806" cy="1427322"/>
            <a:chOff x="2333219" y="2527675"/>
            <a:chExt cx="3827806" cy="1427322"/>
          </a:xfrm>
          <a:solidFill>
            <a:srgbClr val="85D2E1"/>
          </a:solidFill>
        </p:grpSpPr>
        <p:grpSp>
          <p:nvGrpSpPr>
            <p:cNvPr id="10" name="Group 9">
              <a:extLst>
                <a:ext uri="{FF2B5EF4-FFF2-40B4-BE49-F238E27FC236}">
                  <a16:creationId xmlns:a16="http://schemas.microsoft.com/office/drawing/2014/main" id="{A69F3D5D-E478-4B3B-79D7-542B1C7B668B}"/>
                </a:ext>
              </a:extLst>
            </p:cNvPr>
            <p:cNvGrpSpPr/>
            <p:nvPr/>
          </p:nvGrpSpPr>
          <p:grpSpPr>
            <a:xfrm>
              <a:off x="2347792" y="2527675"/>
              <a:ext cx="3764142" cy="901325"/>
              <a:chOff x="2347792" y="2527675"/>
              <a:chExt cx="3764142" cy="901325"/>
            </a:xfrm>
            <a:grpFill/>
          </p:grpSpPr>
          <p:grpSp>
            <p:nvGrpSpPr>
              <p:cNvPr id="14" name="Group 13">
                <a:extLst>
                  <a:ext uri="{FF2B5EF4-FFF2-40B4-BE49-F238E27FC236}">
                    <a16:creationId xmlns:a16="http://schemas.microsoft.com/office/drawing/2014/main" id="{D1D925A3-4BA7-36F9-332D-1C4E6F38094F}"/>
                  </a:ext>
                </a:extLst>
              </p:cNvPr>
              <p:cNvGrpSpPr/>
              <p:nvPr/>
            </p:nvGrpSpPr>
            <p:grpSpPr>
              <a:xfrm>
                <a:off x="2359378" y="3098573"/>
                <a:ext cx="3752556" cy="330427"/>
                <a:chOff x="2359378" y="3098573"/>
                <a:chExt cx="3752556" cy="330427"/>
              </a:xfrm>
              <a:grpFill/>
            </p:grpSpPr>
            <p:sp>
              <p:nvSpPr>
                <p:cNvPr id="16" name="Frame 15">
                  <a:extLst>
                    <a:ext uri="{FF2B5EF4-FFF2-40B4-BE49-F238E27FC236}">
                      <a16:creationId xmlns:a16="http://schemas.microsoft.com/office/drawing/2014/main" id="{0A1A8FB3-E803-954D-DE67-83254BC01245}"/>
                    </a:ext>
                  </a:extLst>
                </p:cNvPr>
                <p:cNvSpPr/>
                <p:nvPr/>
              </p:nvSpPr>
              <p:spPr>
                <a:xfrm>
                  <a:off x="2359378" y="3098577"/>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17" name="Frame 16">
                  <a:extLst>
                    <a:ext uri="{FF2B5EF4-FFF2-40B4-BE49-F238E27FC236}">
                      <a16:creationId xmlns:a16="http://schemas.microsoft.com/office/drawing/2014/main" id="{A79300A5-329A-B463-BE9D-040989B40EFA}"/>
                    </a:ext>
                  </a:extLst>
                </p:cNvPr>
                <p:cNvSpPr/>
                <p:nvPr/>
              </p:nvSpPr>
              <p:spPr>
                <a:xfrm>
                  <a:off x="2810934" y="3098577"/>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18" name="Frame 17">
                  <a:extLst>
                    <a:ext uri="{FF2B5EF4-FFF2-40B4-BE49-F238E27FC236}">
                      <a16:creationId xmlns:a16="http://schemas.microsoft.com/office/drawing/2014/main" id="{184876D5-AEEA-1E21-3DAE-D523A7E6EC77}"/>
                    </a:ext>
                  </a:extLst>
                </p:cNvPr>
                <p:cNvSpPr/>
                <p:nvPr/>
              </p:nvSpPr>
              <p:spPr>
                <a:xfrm>
                  <a:off x="3663244" y="3098576"/>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19" name="Frame 18">
                  <a:extLst>
                    <a:ext uri="{FF2B5EF4-FFF2-40B4-BE49-F238E27FC236}">
                      <a16:creationId xmlns:a16="http://schemas.microsoft.com/office/drawing/2014/main" id="{48E57EA2-4DA3-4F12-53E7-1C371118ADD5}"/>
                    </a:ext>
                  </a:extLst>
                </p:cNvPr>
                <p:cNvSpPr/>
                <p:nvPr/>
              </p:nvSpPr>
              <p:spPr>
                <a:xfrm>
                  <a:off x="3237089" y="3098576"/>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0" name="Frame 19">
                  <a:extLst>
                    <a:ext uri="{FF2B5EF4-FFF2-40B4-BE49-F238E27FC236}">
                      <a16:creationId xmlns:a16="http://schemas.microsoft.com/office/drawing/2014/main" id="{412A6CF5-869F-19AC-BA76-1F76C30E3E7D}"/>
                    </a:ext>
                  </a:extLst>
                </p:cNvPr>
                <p:cNvSpPr/>
                <p:nvPr/>
              </p:nvSpPr>
              <p:spPr>
                <a:xfrm>
                  <a:off x="4526845"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1" name="Frame 20">
                  <a:extLst>
                    <a:ext uri="{FF2B5EF4-FFF2-40B4-BE49-F238E27FC236}">
                      <a16:creationId xmlns:a16="http://schemas.microsoft.com/office/drawing/2014/main" id="{6C41396A-94D1-8FFA-8074-8B30832CB48E}"/>
                    </a:ext>
                  </a:extLst>
                </p:cNvPr>
                <p:cNvSpPr/>
                <p:nvPr/>
              </p:nvSpPr>
              <p:spPr>
                <a:xfrm>
                  <a:off x="4104922" y="3098575"/>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2" name="Frame 21">
                  <a:extLst>
                    <a:ext uri="{FF2B5EF4-FFF2-40B4-BE49-F238E27FC236}">
                      <a16:creationId xmlns:a16="http://schemas.microsoft.com/office/drawing/2014/main" id="{2AB89AD0-E5EE-8A7B-ADA9-E411C999A16A}"/>
                    </a:ext>
                  </a:extLst>
                </p:cNvPr>
                <p:cNvSpPr/>
                <p:nvPr/>
              </p:nvSpPr>
              <p:spPr>
                <a:xfrm>
                  <a:off x="4929013"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3" name="Frame 22">
                  <a:extLst>
                    <a:ext uri="{FF2B5EF4-FFF2-40B4-BE49-F238E27FC236}">
                      <a16:creationId xmlns:a16="http://schemas.microsoft.com/office/drawing/2014/main" id="{1B244ECA-ACA6-3A2A-8D84-EC6AB9F30984}"/>
                    </a:ext>
                  </a:extLst>
                </p:cNvPr>
                <p:cNvSpPr/>
                <p:nvPr/>
              </p:nvSpPr>
              <p:spPr>
                <a:xfrm>
                  <a:off x="5331181" y="3098574"/>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24" name="Frame 23">
                  <a:extLst>
                    <a:ext uri="{FF2B5EF4-FFF2-40B4-BE49-F238E27FC236}">
                      <a16:creationId xmlns:a16="http://schemas.microsoft.com/office/drawing/2014/main" id="{DBA12ECF-88D4-9422-CA6D-0D1EC2133B93}"/>
                    </a:ext>
                  </a:extLst>
                </p:cNvPr>
                <p:cNvSpPr/>
                <p:nvPr/>
              </p:nvSpPr>
              <p:spPr>
                <a:xfrm>
                  <a:off x="5773268" y="3098573"/>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grpSp>
          <p:sp>
            <p:nvSpPr>
              <p:cNvPr id="15" name="TextBox 14">
                <a:extLst>
                  <a:ext uri="{FF2B5EF4-FFF2-40B4-BE49-F238E27FC236}">
                    <a16:creationId xmlns:a16="http://schemas.microsoft.com/office/drawing/2014/main" id="{411982E8-4A34-91F7-DD76-E963D4DC1518}"/>
                  </a:ext>
                </a:extLst>
              </p:cNvPr>
              <p:cNvSpPr txBox="1"/>
              <p:nvPr/>
            </p:nvSpPr>
            <p:spPr>
              <a:xfrm>
                <a:off x="2347792" y="2527675"/>
                <a:ext cx="3764142" cy="461665"/>
              </a:xfrm>
              <a:prstGeom prst="rect">
                <a:avLst/>
              </a:prstGeom>
              <a:grpFill/>
              <a:ln>
                <a:solidFill>
                  <a:srgbClr val="000000"/>
                </a:solidFill>
              </a:ln>
            </p:spPr>
            <p:txBody>
              <a:bodyPr wrap="square" rtlCol="0">
                <a:spAutoFit/>
              </a:bodyPr>
              <a:lstStyle/>
              <a:p>
                <a:pPr algn="ctr"/>
                <a:r>
                  <a:rPr lang="en-US" sz="2400" b="1" dirty="0">
                    <a:solidFill>
                      <a:srgbClr val="000000"/>
                    </a:solidFill>
                    <a:latin typeface="+mj-lt"/>
                  </a:rPr>
                  <a:t>9 point hedonic scale </a:t>
                </a:r>
              </a:p>
            </p:txBody>
          </p:sp>
        </p:grpSp>
        <p:sp>
          <p:nvSpPr>
            <p:cNvPr id="11" name="TextBox 10">
              <a:extLst>
                <a:ext uri="{FF2B5EF4-FFF2-40B4-BE49-F238E27FC236}">
                  <a16:creationId xmlns:a16="http://schemas.microsoft.com/office/drawing/2014/main" id="{B3C29488-540C-7EEF-E364-9DE4AB817ED9}"/>
                </a:ext>
              </a:extLst>
            </p:cNvPr>
            <p:cNvSpPr txBox="1"/>
            <p:nvPr/>
          </p:nvSpPr>
          <p:spPr>
            <a:xfrm>
              <a:off x="2333219" y="3493331"/>
              <a:ext cx="982357" cy="461665"/>
            </a:xfrm>
            <a:prstGeom prst="rect">
              <a:avLst/>
            </a:prstGeom>
            <a:grpFill/>
            <a:ln>
              <a:solidFill>
                <a:srgbClr val="000000"/>
              </a:solidFill>
            </a:ln>
          </p:spPr>
          <p:txBody>
            <a:bodyPr wrap="square" rtlCol="0">
              <a:spAutoFit/>
            </a:bodyPr>
            <a:lstStyle/>
            <a:p>
              <a:r>
                <a:rPr lang="en-US" sz="1200" dirty="0">
                  <a:solidFill>
                    <a:srgbClr val="000000"/>
                  </a:solidFill>
                  <a:latin typeface="+mj-lt"/>
                </a:rPr>
                <a:t>Dislike extremely </a:t>
              </a:r>
            </a:p>
          </p:txBody>
        </p:sp>
        <p:sp>
          <p:nvSpPr>
            <p:cNvPr id="12" name="TextBox 11">
              <a:extLst>
                <a:ext uri="{FF2B5EF4-FFF2-40B4-BE49-F238E27FC236}">
                  <a16:creationId xmlns:a16="http://schemas.microsoft.com/office/drawing/2014/main" id="{B8BABB63-DFD4-BC1D-65AC-7C26CB9B51F3}"/>
                </a:ext>
              </a:extLst>
            </p:cNvPr>
            <p:cNvSpPr txBox="1"/>
            <p:nvPr/>
          </p:nvSpPr>
          <p:spPr>
            <a:xfrm>
              <a:off x="3755943" y="3493330"/>
              <a:ext cx="982357" cy="461665"/>
            </a:xfrm>
            <a:prstGeom prst="rect">
              <a:avLst/>
            </a:prstGeom>
            <a:grpFill/>
            <a:ln>
              <a:solidFill>
                <a:srgbClr val="000000"/>
              </a:solidFill>
            </a:ln>
          </p:spPr>
          <p:txBody>
            <a:bodyPr wrap="square" rtlCol="0">
              <a:spAutoFit/>
            </a:bodyPr>
            <a:lstStyle/>
            <a:p>
              <a:pPr algn="ctr"/>
              <a:r>
                <a:rPr lang="en-US" sz="1200" dirty="0">
                  <a:solidFill>
                    <a:srgbClr val="000000"/>
                  </a:solidFill>
                  <a:latin typeface="+mj-lt"/>
                </a:rPr>
                <a:t>Neither like or dislike</a:t>
              </a:r>
            </a:p>
          </p:txBody>
        </p:sp>
        <p:sp>
          <p:nvSpPr>
            <p:cNvPr id="13" name="TextBox 12">
              <a:extLst>
                <a:ext uri="{FF2B5EF4-FFF2-40B4-BE49-F238E27FC236}">
                  <a16:creationId xmlns:a16="http://schemas.microsoft.com/office/drawing/2014/main" id="{13911122-7AD7-1E5C-0DAD-CFF11F0F6092}"/>
                </a:ext>
              </a:extLst>
            </p:cNvPr>
            <p:cNvSpPr txBox="1"/>
            <p:nvPr/>
          </p:nvSpPr>
          <p:spPr>
            <a:xfrm>
              <a:off x="5178668" y="3493332"/>
              <a:ext cx="982357" cy="461665"/>
            </a:xfrm>
            <a:prstGeom prst="rect">
              <a:avLst/>
            </a:prstGeom>
            <a:grpFill/>
            <a:ln>
              <a:solidFill>
                <a:srgbClr val="000000"/>
              </a:solidFill>
            </a:ln>
          </p:spPr>
          <p:txBody>
            <a:bodyPr wrap="square" rtlCol="0">
              <a:spAutoFit/>
            </a:bodyPr>
            <a:lstStyle/>
            <a:p>
              <a:pPr algn="r"/>
              <a:r>
                <a:rPr lang="en-US" sz="1200" dirty="0">
                  <a:solidFill>
                    <a:srgbClr val="000000"/>
                  </a:solidFill>
                  <a:latin typeface="+mj-lt"/>
                </a:rPr>
                <a:t>Like extremely </a:t>
              </a:r>
            </a:p>
          </p:txBody>
        </p:sp>
      </p:grpSp>
      <p:grpSp>
        <p:nvGrpSpPr>
          <p:cNvPr id="25" name="Group 24">
            <a:extLst>
              <a:ext uri="{FF2B5EF4-FFF2-40B4-BE49-F238E27FC236}">
                <a16:creationId xmlns:a16="http://schemas.microsoft.com/office/drawing/2014/main" id="{B09468B2-645F-8327-CF22-E53B8CB9A681}"/>
              </a:ext>
            </a:extLst>
          </p:cNvPr>
          <p:cNvGrpSpPr/>
          <p:nvPr/>
        </p:nvGrpSpPr>
        <p:grpSpPr>
          <a:xfrm>
            <a:off x="7169242" y="3970291"/>
            <a:ext cx="3632518" cy="1698098"/>
            <a:chOff x="2534357" y="4139198"/>
            <a:chExt cx="3632518" cy="1698098"/>
          </a:xfrm>
          <a:solidFill>
            <a:srgbClr val="85D2E1"/>
          </a:solidFill>
        </p:grpSpPr>
        <p:grpSp>
          <p:nvGrpSpPr>
            <p:cNvPr id="26" name="Group 25">
              <a:extLst>
                <a:ext uri="{FF2B5EF4-FFF2-40B4-BE49-F238E27FC236}">
                  <a16:creationId xmlns:a16="http://schemas.microsoft.com/office/drawing/2014/main" id="{52D40A87-1262-7B75-D444-D6C3544C457B}"/>
                </a:ext>
              </a:extLst>
            </p:cNvPr>
            <p:cNvGrpSpPr/>
            <p:nvPr/>
          </p:nvGrpSpPr>
          <p:grpSpPr>
            <a:xfrm>
              <a:off x="2534357" y="4139198"/>
              <a:ext cx="3632518" cy="930576"/>
              <a:chOff x="2534357" y="4139198"/>
              <a:chExt cx="3632518" cy="930576"/>
            </a:xfrm>
            <a:grpFill/>
          </p:grpSpPr>
          <p:sp>
            <p:nvSpPr>
              <p:cNvPr id="30" name="Frame 29">
                <a:extLst>
                  <a:ext uri="{FF2B5EF4-FFF2-40B4-BE49-F238E27FC236}">
                    <a16:creationId xmlns:a16="http://schemas.microsoft.com/office/drawing/2014/main" id="{24271C06-8E73-C628-35D3-B39682614FC5}"/>
                  </a:ext>
                </a:extLst>
              </p:cNvPr>
              <p:cNvSpPr/>
              <p:nvPr/>
            </p:nvSpPr>
            <p:spPr>
              <a:xfrm>
                <a:off x="2677931"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1" name="Frame 30">
                <a:extLst>
                  <a:ext uri="{FF2B5EF4-FFF2-40B4-BE49-F238E27FC236}">
                    <a16:creationId xmlns:a16="http://schemas.microsoft.com/office/drawing/2014/main" id="{CF8F1EBC-8C09-BD27-166D-443B0900899A}"/>
                  </a:ext>
                </a:extLst>
              </p:cNvPr>
              <p:cNvSpPr/>
              <p:nvPr/>
            </p:nvSpPr>
            <p:spPr>
              <a:xfrm>
                <a:off x="5180194" y="4739351"/>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2" name="Frame 31">
                <a:extLst>
                  <a:ext uri="{FF2B5EF4-FFF2-40B4-BE49-F238E27FC236}">
                    <a16:creationId xmlns:a16="http://schemas.microsoft.com/office/drawing/2014/main" id="{FD08CD6D-24DE-3BC4-1B32-191924D86F28}"/>
                  </a:ext>
                </a:extLst>
              </p:cNvPr>
              <p:cNvSpPr/>
              <p:nvPr/>
            </p:nvSpPr>
            <p:spPr>
              <a:xfrm>
                <a:off x="3932763"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3" name="Frame 32">
                <a:extLst>
                  <a:ext uri="{FF2B5EF4-FFF2-40B4-BE49-F238E27FC236}">
                    <a16:creationId xmlns:a16="http://schemas.microsoft.com/office/drawing/2014/main" id="{91F01A7C-81E6-B009-3EFD-9267E379689B}"/>
                  </a:ext>
                </a:extLst>
              </p:cNvPr>
              <p:cNvSpPr/>
              <p:nvPr/>
            </p:nvSpPr>
            <p:spPr>
              <a:xfrm>
                <a:off x="4566355"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4" name="Frame 33">
                <a:extLst>
                  <a:ext uri="{FF2B5EF4-FFF2-40B4-BE49-F238E27FC236}">
                    <a16:creationId xmlns:a16="http://schemas.microsoft.com/office/drawing/2014/main" id="{81FCA558-F3F6-E355-011B-553EBF30DF15}"/>
                  </a:ext>
                </a:extLst>
              </p:cNvPr>
              <p:cNvSpPr/>
              <p:nvPr/>
            </p:nvSpPr>
            <p:spPr>
              <a:xfrm>
                <a:off x="3347862" y="4739350"/>
                <a:ext cx="338666" cy="330423"/>
              </a:xfrm>
              <a:prstGeom prst="frame">
                <a:avLst>
                  <a:gd name="adj1" fmla="val 2623"/>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ndParaRPr>
              </a:p>
            </p:txBody>
          </p:sp>
          <p:sp>
            <p:nvSpPr>
              <p:cNvPr id="35" name="TextBox 34">
                <a:extLst>
                  <a:ext uri="{FF2B5EF4-FFF2-40B4-BE49-F238E27FC236}">
                    <a16:creationId xmlns:a16="http://schemas.microsoft.com/office/drawing/2014/main" id="{45F3AAFA-BD4E-8DE0-CCA3-3718A6771149}"/>
                  </a:ext>
                </a:extLst>
              </p:cNvPr>
              <p:cNvSpPr txBox="1"/>
              <p:nvPr/>
            </p:nvSpPr>
            <p:spPr>
              <a:xfrm>
                <a:off x="2534357" y="4139198"/>
                <a:ext cx="3632518" cy="461665"/>
              </a:xfrm>
              <a:prstGeom prst="rect">
                <a:avLst/>
              </a:prstGeom>
              <a:grpFill/>
              <a:ln>
                <a:solidFill>
                  <a:srgbClr val="000000"/>
                </a:solidFill>
              </a:ln>
            </p:spPr>
            <p:txBody>
              <a:bodyPr wrap="square" rtlCol="0">
                <a:spAutoFit/>
              </a:bodyPr>
              <a:lstStyle/>
              <a:p>
                <a:r>
                  <a:rPr lang="en-US" sz="2400" b="1" dirty="0">
                    <a:solidFill>
                      <a:srgbClr val="000000"/>
                    </a:solidFill>
                    <a:latin typeface="+mj-lt"/>
                  </a:rPr>
                  <a:t>Just about right (JAR) scores</a:t>
                </a:r>
              </a:p>
            </p:txBody>
          </p:sp>
        </p:grpSp>
        <p:sp>
          <p:nvSpPr>
            <p:cNvPr id="27" name="TextBox 26">
              <a:extLst>
                <a:ext uri="{FF2B5EF4-FFF2-40B4-BE49-F238E27FC236}">
                  <a16:creationId xmlns:a16="http://schemas.microsoft.com/office/drawing/2014/main" id="{A47BDDCA-C51E-B5BA-D1CC-104D51AA81A8}"/>
                </a:ext>
              </a:extLst>
            </p:cNvPr>
            <p:cNvSpPr txBox="1"/>
            <p:nvPr/>
          </p:nvSpPr>
          <p:spPr>
            <a:xfrm>
              <a:off x="2593398" y="5190965"/>
              <a:ext cx="813024" cy="646331"/>
            </a:xfrm>
            <a:prstGeom prst="rect">
              <a:avLst/>
            </a:prstGeom>
            <a:grpFill/>
            <a:ln>
              <a:solidFill>
                <a:srgbClr val="000000"/>
              </a:solidFill>
            </a:ln>
          </p:spPr>
          <p:txBody>
            <a:bodyPr wrap="square" rtlCol="0">
              <a:spAutoFit/>
            </a:bodyPr>
            <a:lstStyle/>
            <a:p>
              <a:r>
                <a:rPr lang="en-US" sz="1200" dirty="0">
                  <a:solidFill>
                    <a:srgbClr val="000000"/>
                  </a:solidFill>
                  <a:latin typeface="+mj-lt"/>
                </a:rPr>
                <a:t>Not</a:t>
              </a:r>
            </a:p>
            <a:p>
              <a:r>
                <a:rPr lang="en-US" sz="1200" dirty="0">
                  <a:solidFill>
                    <a:srgbClr val="000000"/>
                  </a:solidFill>
                  <a:latin typeface="+mj-lt"/>
                </a:rPr>
                <a:t>Sweet  enough </a:t>
              </a:r>
            </a:p>
          </p:txBody>
        </p:sp>
        <p:sp>
          <p:nvSpPr>
            <p:cNvPr id="28" name="TextBox 27">
              <a:extLst>
                <a:ext uri="{FF2B5EF4-FFF2-40B4-BE49-F238E27FC236}">
                  <a16:creationId xmlns:a16="http://schemas.microsoft.com/office/drawing/2014/main" id="{1F4235D1-45F1-ABC5-EAB1-AD25DB57F2B0}"/>
                </a:ext>
              </a:extLst>
            </p:cNvPr>
            <p:cNvSpPr txBox="1"/>
            <p:nvPr/>
          </p:nvSpPr>
          <p:spPr>
            <a:xfrm>
              <a:off x="3721410" y="5179095"/>
              <a:ext cx="813024" cy="646331"/>
            </a:xfrm>
            <a:prstGeom prst="rect">
              <a:avLst/>
            </a:prstGeom>
            <a:grpFill/>
            <a:ln>
              <a:solidFill>
                <a:srgbClr val="000000"/>
              </a:solidFill>
            </a:ln>
          </p:spPr>
          <p:txBody>
            <a:bodyPr wrap="square" rtlCol="0">
              <a:spAutoFit/>
            </a:bodyPr>
            <a:lstStyle/>
            <a:p>
              <a:pPr algn="ctr"/>
              <a:r>
                <a:rPr lang="en-US" sz="1200" dirty="0">
                  <a:solidFill>
                    <a:srgbClr val="000000"/>
                  </a:solidFill>
                  <a:latin typeface="+mj-lt"/>
                </a:rPr>
                <a:t>Just about right</a:t>
              </a:r>
            </a:p>
          </p:txBody>
        </p:sp>
        <p:sp>
          <p:nvSpPr>
            <p:cNvPr id="29" name="TextBox 28">
              <a:extLst>
                <a:ext uri="{FF2B5EF4-FFF2-40B4-BE49-F238E27FC236}">
                  <a16:creationId xmlns:a16="http://schemas.microsoft.com/office/drawing/2014/main" id="{CDA06F66-FB10-34C0-3F38-D28587A07BFB}"/>
                </a:ext>
              </a:extLst>
            </p:cNvPr>
            <p:cNvSpPr txBox="1"/>
            <p:nvPr/>
          </p:nvSpPr>
          <p:spPr>
            <a:xfrm>
              <a:off x="4943015" y="5181829"/>
              <a:ext cx="622186" cy="646331"/>
            </a:xfrm>
            <a:prstGeom prst="rect">
              <a:avLst/>
            </a:prstGeom>
            <a:grpFill/>
            <a:ln>
              <a:solidFill>
                <a:srgbClr val="000000"/>
              </a:solidFill>
            </a:ln>
          </p:spPr>
          <p:txBody>
            <a:bodyPr wrap="square" rtlCol="0">
              <a:spAutoFit/>
            </a:bodyPr>
            <a:lstStyle/>
            <a:p>
              <a:pPr algn="r"/>
              <a:r>
                <a:rPr lang="en-US" sz="1200" dirty="0">
                  <a:solidFill>
                    <a:srgbClr val="000000"/>
                  </a:solidFill>
                  <a:latin typeface="+mj-lt"/>
                </a:rPr>
                <a:t>Too sweet</a:t>
              </a:r>
            </a:p>
            <a:p>
              <a:pPr algn="r"/>
              <a:r>
                <a:rPr lang="en-US" sz="1200" dirty="0">
                  <a:solidFill>
                    <a:srgbClr val="000000"/>
                  </a:solidFill>
                  <a:latin typeface="+mj-lt"/>
                </a:rPr>
                <a:t> </a:t>
              </a:r>
            </a:p>
          </p:txBody>
        </p:sp>
      </p:grpSp>
    </p:spTree>
    <p:extLst>
      <p:ext uri="{BB962C8B-B14F-4D97-AF65-F5344CB8AC3E}">
        <p14:creationId xmlns:p14="http://schemas.microsoft.com/office/powerpoint/2010/main" val="7550210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1530EF-239B-C60C-237E-625D2A8504C7}"/>
              </a:ext>
            </a:extLst>
          </p:cNvPr>
          <p:cNvSpPr>
            <a:spLocks noGrp="1"/>
          </p:cNvSpPr>
          <p:nvPr>
            <p:ph type="body" sz="quarter" idx="16"/>
          </p:nvPr>
        </p:nvSpPr>
        <p:spPr>
          <a:xfrm>
            <a:off x="735013" y="642938"/>
            <a:ext cx="10807700" cy="582612"/>
          </a:xfrm>
        </p:spPr>
        <p:txBody>
          <a:bodyPr>
            <a:normAutofit fontScale="92500"/>
          </a:bodyPr>
          <a:lstStyle/>
          <a:p>
            <a:r>
              <a:rPr lang="en-GB" dirty="0"/>
              <a:t>Sensory</a:t>
            </a:r>
            <a:r>
              <a:rPr lang="zh-CN" altLang="en-US" dirty="0"/>
              <a:t> </a:t>
            </a:r>
            <a:r>
              <a:rPr lang="en-GB" dirty="0"/>
              <a:t>Testing for Older Consumers – </a:t>
            </a:r>
            <a:r>
              <a:rPr lang="en-GB" b="1" dirty="0"/>
              <a:t>Recommendations</a:t>
            </a:r>
            <a:r>
              <a:rPr lang="en-GB" dirty="0"/>
              <a:t> </a:t>
            </a:r>
          </a:p>
        </p:txBody>
      </p:sp>
      <p:sp>
        <p:nvSpPr>
          <p:cNvPr id="5" name="Text Placeholder 4">
            <a:extLst>
              <a:ext uri="{FF2B5EF4-FFF2-40B4-BE49-F238E27FC236}">
                <a16:creationId xmlns:a16="http://schemas.microsoft.com/office/drawing/2014/main" id="{B51DE10B-9220-38D8-0008-BF8780943D83}"/>
              </a:ext>
            </a:extLst>
          </p:cNvPr>
          <p:cNvSpPr txBox="1">
            <a:spLocks noGrp="1"/>
          </p:cNvSpPr>
          <p:nvPr>
            <p:ph type="body" sz="quarter" idx="18"/>
          </p:nvPr>
        </p:nvSpPr>
        <p:spPr>
          <a:xfrm>
            <a:off x="735013" y="1757363"/>
            <a:ext cx="10807700" cy="5446619"/>
          </a:xfrm>
          <a:prstGeom prst="rect">
            <a:avLst/>
          </a:prstGeom>
          <a:noFill/>
        </p:spPr>
        <p:txBody>
          <a:bodyPr wrap="square" rtlCol="0">
            <a:spAutoFit/>
          </a:bodyPr>
          <a:lstStyle/>
          <a:p>
            <a:pPr marL="342900" indent="-342900">
              <a:buFont typeface="Arial" panose="020B0604020202020204" pitchFamily="34" charset="0"/>
              <a:buChar char="•"/>
            </a:pPr>
            <a:r>
              <a:rPr lang="en-GB" sz="2100" b="1" dirty="0"/>
              <a:t>Recruiting older consumers/tasters requires a thorough selection process : </a:t>
            </a:r>
            <a:r>
              <a:rPr lang="en-GB" sz="2100" dirty="0"/>
              <a:t>(e.g. evaluation of the cognitive status, evaluation of sensory capacities, evaluation of oral dental health etc). </a:t>
            </a:r>
          </a:p>
          <a:p>
            <a:pPr marL="342900" indent="-342900">
              <a:buFont typeface="Arial" panose="020B0604020202020204" pitchFamily="34" charset="0"/>
              <a:buChar char="•"/>
            </a:pPr>
            <a:r>
              <a:rPr lang="en-GB" sz="2100" b="1" dirty="0"/>
              <a:t>Tests should be simplified, with less workload during the tasting session  </a:t>
            </a:r>
            <a:r>
              <a:rPr lang="en-GB" sz="2100" i="1" dirty="0"/>
              <a:t>(e.g</a:t>
            </a:r>
            <a:r>
              <a:rPr lang="en-GB" sz="2100" i="1" dirty="0">
                <a:cs typeface="Arial" panose="020B0604020202020204" pitchFamily="34" charset="0"/>
              </a:rPr>
              <a:t>. as the older population easily gets tired, </a:t>
            </a:r>
            <a:r>
              <a:rPr lang="en-GB" sz="2100" i="1" dirty="0"/>
              <a:t>more time for instruction, for the training phase, fewer products to taste etc,).</a:t>
            </a:r>
            <a:endParaRPr lang="en-GB" sz="2100" b="1" dirty="0">
              <a:cs typeface="Arial" panose="020B0604020202020204" pitchFamily="34" charset="0"/>
            </a:endParaRPr>
          </a:p>
          <a:p>
            <a:r>
              <a:rPr lang="en-GB" sz="2100" b="1" dirty="0">
                <a:cs typeface="Arial" panose="020B0604020202020204" pitchFamily="34" charset="0"/>
              </a:rPr>
              <a:t>	  Practical recommendations</a:t>
            </a:r>
          </a:p>
          <a:p>
            <a:pPr marL="342900" indent="-342900">
              <a:buFont typeface="Arial" panose="020B0604020202020204" pitchFamily="34" charset="0"/>
              <a:buChar char="•"/>
            </a:pPr>
            <a:r>
              <a:rPr lang="en-GB" sz="2100" dirty="0">
                <a:cs typeface="Arial" panose="020B0604020202020204" pitchFamily="34" charset="0"/>
              </a:rPr>
              <a:t>Give ‘easy-to-read’ instructions and testing questionnaires </a:t>
            </a:r>
          </a:p>
          <a:p>
            <a:pPr marL="342900" indent="-342900">
              <a:buFont typeface="Arial" panose="020B0604020202020204" pitchFamily="34" charset="0"/>
              <a:buChar char="•"/>
            </a:pPr>
            <a:r>
              <a:rPr lang="en-GB" sz="2100" dirty="0">
                <a:cs typeface="Arial" panose="020B0604020202020204" pitchFamily="34" charset="0"/>
              </a:rPr>
              <a:t>Give instruction both orally and in writing (then individual check ensuring understood well)</a:t>
            </a:r>
          </a:p>
          <a:p>
            <a:pPr marL="342900" indent="-342900">
              <a:buFont typeface="Arial" panose="020B0604020202020204" pitchFamily="34" charset="0"/>
              <a:buChar char="•"/>
            </a:pPr>
            <a:r>
              <a:rPr lang="en-GB" sz="2100" dirty="0">
                <a:cs typeface="Arial" panose="020B0604020202020204" pitchFamily="34" charset="0"/>
              </a:rPr>
              <a:t>Strict and appropriately long rinsing protocol must be respected before each tasting </a:t>
            </a:r>
          </a:p>
          <a:p>
            <a:pPr marL="342900" indent="-342900">
              <a:buFont typeface="Arial" panose="020B0604020202020204" pitchFamily="34" charset="0"/>
              <a:buChar char="•"/>
            </a:pPr>
            <a:r>
              <a:rPr lang="en-GB" sz="2100" dirty="0">
                <a:cs typeface="Arial" panose="020B0604020202020204" pitchFamily="34" charset="0"/>
              </a:rPr>
              <a:t>Investigator or trainer should be being nice to seniors, but neutral, avoiding bias </a:t>
            </a:r>
          </a:p>
          <a:p>
            <a:r>
              <a:rPr lang="en-GB" sz="2100" dirty="0"/>
              <a:t> </a:t>
            </a:r>
          </a:p>
          <a:p>
            <a:endParaRPr lang="en-GB" sz="2100" dirty="0"/>
          </a:p>
          <a:p>
            <a:endParaRPr lang="en-GB" sz="2100" dirty="0"/>
          </a:p>
          <a:p>
            <a:r>
              <a:rPr lang="en-GB" sz="2100" dirty="0"/>
              <a:t>	</a:t>
            </a:r>
          </a:p>
        </p:txBody>
      </p:sp>
      <p:pic>
        <p:nvPicPr>
          <p:cNvPr id="6" name="Picture 5" descr="Icon&#10;&#10;Description automatically generated">
            <a:extLst>
              <a:ext uri="{FF2B5EF4-FFF2-40B4-BE49-F238E27FC236}">
                <a16:creationId xmlns:a16="http://schemas.microsoft.com/office/drawing/2014/main" id="{9579BA9F-A174-1653-E356-6A04701D96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54443" y="0"/>
            <a:ext cx="1137557" cy="1773514"/>
          </a:xfrm>
          <a:prstGeom prst="rect">
            <a:avLst/>
          </a:prstGeom>
        </p:spPr>
      </p:pic>
    </p:spTree>
    <p:extLst>
      <p:ext uri="{BB962C8B-B14F-4D97-AF65-F5344CB8AC3E}">
        <p14:creationId xmlns:p14="http://schemas.microsoft.com/office/powerpoint/2010/main" val="1710926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EACC4-1663-FE9A-B501-A1989B9ADF2A}"/>
              </a:ext>
            </a:extLst>
          </p:cNvPr>
          <p:cNvSpPr>
            <a:spLocks noGrp="1"/>
          </p:cNvSpPr>
          <p:nvPr>
            <p:ph type="body" sz="quarter" idx="18"/>
          </p:nvPr>
        </p:nvSpPr>
        <p:spPr>
          <a:xfrm>
            <a:off x="1520268" y="1507958"/>
            <a:ext cx="5236295" cy="5350042"/>
          </a:xfrm>
        </p:spPr>
        <p:txBody>
          <a:bodyPr>
            <a:normAutofit fontScale="62500" lnSpcReduction="20000"/>
          </a:bodyPr>
          <a:lstStyle/>
          <a:p>
            <a:pPr marL="285750" indent="-285750">
              <a:lnSpc>
                <a:spcPct val="120000"/>
              </a:lnSpc>
              <a:buFont typeface="Arial" panose="020B0604020202020204" pitchFamily="34" charset="0"/>
              <a:buChar char="•"/>
            </a:pPr>
            <a:r>
              <a:rPr lang="en-GB" sz="3100" dirty="0">
                <a:cs typeface="Arial" panose="020B0604020202020204" pitchFamily="34" charset="0"/>
              </a:rPr>
              <a:t>Using sensory analysis during your NPD journey will give more information on the product and knowledge of consumer preferences </a:t>
            </a:r>
          </a:p>
          <a:p>
            <a:pPr marL="285750" indent="-285750">
              <a:lnSpc>
                <a:spcPct val="120000"/>
              </a:lnSpc>
              <a:buFont typeface="Arial" panose="020B0604020202020204" pitchFamily="34" charset="0"/>
              <a:buChar char="•"/>
            </a:pPr>
            <a:r>
              <a:rPr lang="en-GB" sz="3100" dirty="0">
                <a:cs typeface="Arial" panose="020B0604020202020204" pitchFamily="34" charset="0"/>
              </a:rPr>
              <a:t>Sensory techniques can apply to the entire process from idea generation, and feasibility testing, to development and production, and launch.</a:t>
            </a:r>
          </a:p>
          <a:p>
            <a:pPr marL="285750" indent="-285750">
              <a:lnSpc>
                <a:spcPct val="120000"/>
              </a:lnSpc>
              <a:buFont typeface="Arial" panose="020B0604020202020204" pitchFamily="34" charset="0"/>
              <a:buChar char="•"/>
            </a:pPr>
            <a:r>
              <a:rPr lang="en-GB" sz="3100" dirty="0">
                <a:cs typeface="Arial" panose="020B0604020202020204" pitchFamily="34" charset="0"/>
              </a:rPr>
              <a:t>It’s a good idea to firstly, find out the sensory attributes at  kitchen scale/development stage. You can use internal or external panels for this.</a:t>
            </a:r>
          </a:p>
          <a:p>
            <a:pPr marL="285750" indent="-285750">
              <a:lnSpc>
                <a:spcPct val="120000"/>
              </a:lnSpc>
              <a:buFont typeface="Arial" panose="020B0604020202020204" pitchFamily="34" charset="0"/>
              <a:buChar char="•"/>
            </a:pPr>
            <a:r>
              <a:rPr lang="en-GB" sz="3100" dirty="0">
                <a:cs typeface="Arial" panose="020B0604020202020204" pitchFamily="34" charset="0"/>
              </a:rPr>
              <a:t>Something else to consider is the</a:t>
            </a:r>
            <a:r>
              <a:rPr lang="en-GB" sz="3100" b="1" dirty="0">
                <a:cs typeface="Arial" panose="020B0604020202020204" pitchFamily="34" charset="0"/>
              </a:rPr>
              <a:t> Product shelf life </a:t>
            </a:r>
            <a:r>
              <a:rPr lang="en-GB" sz="3100" dirty="0">
                <a:cs typeface="Arial" panose="020B0604020202020204" pitchFamily="34" charset="0"/>
              </a:rPr>
              <a:t>– some products’ end shelf life is dependent on their sensory change rather than the microbiological aspect. </a:t>
            </a:r>
          </a:p>
        </p:txBody>
      </p:sp>
      <p:sp>
        <p:nvSpPr>
          <p:cNvPr id="4" name="Text Placeholder 3">
            <a:extLst>
              <a:ext uri="{FF2B5EF4-FFF2-40B4-BE49-F238E27FC236}">
                <a16:creationId xmlns:a16="http://schemas.microsoft.com/office/drawing/2014/main" id="{B12D7CC1-A123-FD54-C05A-03911772613A}"/>
              </a:ext>
            </a:extLst>
          </p:cNvPr>
          <p:cNvSpPr>
            <a:spLocks noGrp="1"/>
          </p:cNvSpPr>
          <p:nvPr>
            <p:ph type="body" sz="quarter" idx="16"/>
          </p:nvPr>
        </p:nvSpPr>
        <p:spPr/>
        <p:txBody>
          <a:bodyPr>
            <a:normAutofit lnSpcReduction="10000"/>
          </a:bodyPr>
          <a:lstStyle/>
          <a:p>
            <a:r>
              <a:rPr lang="en-IE" dirty="0"/>
              <a:t>Sensory Analysis in NPD</a:t>
            </a:r>
          </a:p>
        </p:txBody>
      </p:sp>
      <p:graphicFrame>
        <p:nvGraphicFramePr>
          <p:cNvPr id="5" name="Diagram 4">
            <a:extLst>
              <a:ext uri="{FF2B5EF4-FFF2-40B4-BE49-F238E27FC236}">
                <a16:creationId xmlns:a16="http://schemas.microsoft.com/office/drawing/2014/main" id="{8E1C15E6-95D2-8EC8-2D9D-9D3F30D550E4}"/>
              </a:ext>
            </a:extLst>
          </p:cNvPr>
          <p:cNvGraphicFramePr/>
          <p:nvPr>
            <p:extLst>
              <p:ext uri="{D42A27DB-BD31-4B8C-83A1-F6EECF244321}">
                <p14:modId xmlns:p14="http://schemas.microsoft.com/office/powerpoint/2010/main" val="203127805"/>
              </p:ext>
            </p:extLst>
          </p:nvPr>
        </p:nvGraphicFramePr>
        <p:xfrm>
          <a:off x="5924046" y="1345441"/>
          <a:ext cx="7202311" cy="4625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8-point Star 12">
            <a:extLst>
              <a:ext uri="{FF2B5EF4-FFF2-40B4-BE49-F238E27FC236}">
                <a16:creationId xmlns:a16="http://schemas.microsoft.com/office/drawing/2014/main" id="{E89198C5-58D1-E733-1CA4-6F63BC0AD1C1}"/>
              </a:ext>
            </a:extLst>
          </p:cNvPr>
          <p:cNvSpPr/>
          <p:nvPr/>
        </p:nvSpPr>
        <p:spPr>
          <a:xfrm>
            <a:off x="7145090" y="1317482"/>
            <a:ext cx="1436783" cy="657860"/>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900" b="1" dirty="0">
                <a:solidFill>
                  <a:srgbClr val="002060"/>
                </a:solidFill>
              </a:rPr>
              <a:t>Ensure quality is targeted from sensory analysis  </a:t>
            </a:r>
          </a:p>
        </p:txBody>
      </p:sp>
      <p:sp>
        <p:nvSpPr>
          <p:cNvPr id="7" name="8-point Star 10">
            <a:extLst>
              <a:ext uri="{FF2B5EF4-FFF2-40B4-BE49-F238E27FC236}">
                <a16:creationId xmlns:a16="http://schemas.microsoft.com/office/drawing/2014/main" id="{B59B2743-9131-93F5-9601-84D9E14CC890}"/>
              </a:ext>
            </a:extLst>
          </p:cNvPr>
          <p:cNvSpPr/>
          <p:nvPr/>
        </p:nvSpPr>
        <p:spPr>
          <a:xfrm>
            <a:off x="10282665" y="921668"/>
            <a:ext cx="1800478" cy="1019666"/>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900" b="1" dirty="0">
                <a:solidFill>
                  <a:srgbClr val="002060"/>
                </a:solidFill>
              </a:rPr>
              <a:t>Descriptive profiling for a product or product prototype </a:t>
            </a:r>
          </a:p>
        </p:txBody>
      </p:sp>
      <p:sp>
        <p:nvSpPr>
          <p:cNvPr id="8" name="8-point Star 9">
            <a:extLst>
              <a:ext uri="{FF2B5EF4-FFF2-40B4-BE49-F238E27FC236}">
                <a16:creationId xmlns:a16="http://schemas.microsoft.com/office/drawing/2014/main" id="{A44D54DD-5534-8879-EA85-F79CE89DFD0B}"/>
              </a:ext>
            </a:extLst>
          </p:cNvPr>
          <p:cNvSpPr/>
          <p:nvPr/>
        </p:nvSpPr>
        <p:spPr>
          <a:xfrm>
            <a:off x="6756563" y="5110843"/>
            <a:ext cx="2002462" cy="1416696"/>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marL="171450" indent="-171450" algn="ctr">
              <a:buFont typeface="Arial" panose="020B0604020202020204" pitchFamily="34" charset="0"/>
              <a:buChar char="•"/>
            </a:pPr>
            <a:r>
              <a:rPr lang="en-US" sz="900" b="1" dirty="0">
                <a:solidFill>
                  <a:srgbClr val="002060"/>
                </a:solidFill>
              </a:rPr>
              <a:t>Define your targets,</a:t>
            </a:r>
          </a:p>
          <a:p>
            <a:pPr marL="171450" indent="-171450" algn="ctr">
              <a:buFont typeface="Arial" panose="020B0604020202020204" pitchFamily="34" charset="0"/>
              <a:buChar char="•"/>
            </a:pPr>
            <a:r>
              <a:rPr lang="en-US" sz="900" b="1" dirty="0">
                <a:solidFill>
                  <a:srgbClr val="002060"/>
                </a:solidFill>
              </a:rPr>
              <a:t>The </a:t>
            </a:r>
            <a:r>
              <a:rPr lang="en-US" sz="900" b="1" dirty="0" err="1">
                <a:solidFill>
                  <a:srgbClr val="002060"/>
                </a:solidFill>
              </a:rPr>
              <a:t>accceptable</a:t>
            </a:r>
            <a:r>
              <a:rPr lang="en-US" sz="900" b="1" dirty="0">
                <a:solidFill>
                  <a:srgbClr val="002060"/>
                </a:solidFill>
              </a:rPr>
              <a:t> ranges of sensory properties </a:t>
            </a:r>
          </a:p>
          <a:p>
            <a:pPr marL="171450" indent="-171450" algn="ctr">
              <a:buFont typeface="Arial" panose="020B0604020202020204" pitchFamily="34" charset="0"/>
              <a:buChar char="•"/>
            </a:pPr>
            <a:r>
              <a:rPr lang="en-US" sz="900" b="1" dirty="0">
                <a:solidFill>
                  <a:srgbClr val="002060"/>
                </a:solidFill>
              </a:rPr>
              <a:t>ideally use consumer trials</a:t>
            </a:r>
          </a:p>
        </p:txBody>
      </p:sp>
      <p:sp>
        <p:nvSpPr>
          <p:cNvPr id="9" name="Oval 8">
            <a:extLst>
              <a:ext uri="{FF2B5EF4-FFF2-40B4-BE49-F238E27FC236}">
                <a16:creationId xmlns:a16="http://schemas.microsoft.com/office/drawing/2014/main" id="{F899A1F3-4AFB-6292-9876-AC16AAFBA9EB}"/>
              </a:ext>
            </a:extLst>
          </p:cNvPr>
          <p:cNvSpPr/>
          <p:nvPr/>
        </p:nvSpPr>
        <p:spPr>
          <a:xfrm>
            <a:off x="8890200" y="3117948"/>
            <a:ext cx="1270001" cy="941660"/>
          </a:xfrm>
          <a:prstGeom prst="ellipse">
            <a:avLst/>
          </a:prstGeom>
          <a:solidFill>
            <a:srgbClr val="FFD1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b="1" dirty="0">
                <a:solidFill>
                  <a:srgbClr val="002060"/>
                </a:solidFill>
                <a:latin typeface="+mj-lt"/>
              </a:rPr>
              <a:t>NPD</a:t>
            </a:r>
          </a:p>
        </p:txBody>
      </p:sp>
    </p:spTree>
    <p:extLst>
      <p:ext uri="{BB962C8B-B14F-4D97-AF65-F5344CB8AC3E}">
        <p14:creationId xmlns:p14="http://schemas.microsoft.com/office/powerpoint/2010/main" val="13744625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1CB14A-8305-45B9-BBE7-35AD70B59497}"/>
              </a:ext>
            </a:extLst>
          </p:cNvPr>
          <p:cNvSpPr>
            <a:spLocks noGrp="1"/>
          </p:cNvSpPr>
          <p:nvPr>
            <p:ph type="body" sz="quarter" idx="18"/>
          </p:nvPr>
        </p:nvSpPr>
        <p:spPr>
          <a:xfrm>
            <a:off x="1644194" y="1477736"/>
            <a:ext cx="4874941" cy="4821459"/>
          </a:xfrm>
        </p:spPr>
        <p:txBody>
          <a:bodyPr>
            <a:normAutofit fontScale="92500"/>
          </a:bodyPr>
          <a:lstStyle/>
          <a:p>
            <a:pPr marL="0" indent="0"/>
            <a:r>
              <a:rPr lang="en-IE" dirty="0"/>
              <a:t>As seen in the last slide Sensory analysis is linked with the entire NPD process but it is particularly relevant when at the QA stage…you need to determine:</a:t>
            </a:r>
          </a:p>
          <a:p>
            <a:pPr marL="342900" indent="-342900">
              <a:buFont typeface="Arial" panose="020B0604020202020204" pitchFamily="34" charset="0"/>
              <a:buChar char="•"/>
            </a:pPr>
            <a:r>
              <a:rPr lang="en-US" dirty="0"/>
              <a:t>Does the product meet the targeted sensory specification?</a:t>
            </a:r>
          </a:p>
          <a:p>
            <a:pPr marL="342900" indent="-342900">
              <a:buFont typeface="Arial" panose="020B0604020202020204" pitchFamily="34" charset="0"/>
              <a:buChar char="•"/>
            </a:pPr>
            <a:r>
              <a:rPr lang="en-US" dirty="0"/>
              <a:t>How does the manufacturing process affect the sensory quality of ingredients or the end-product?</a:t>
            </a:r>
          </a:p>
          <a:p>
            <a:pPr marL="342900" indent="-342900">
              <a:buFont typeface="Arial" panose="020B0604020202020204" pitchFamily="34" charset="0"/>
              <a:buChar char="•"/>
            </a:pPr>
            <a:r>
              <a:rPr lang="en-US" dirty="0"/>
              <a:t>Do any quality changes occur over time (shelf life, any variation in sensory quality from batch to batch? </a:t>
            </a:r>
          </a:p>
          <a:p>
            <a:r>
              <a:rPr lang="en-US" dirty="0"/>
              <a:t>If so, how much variation is acceptable?</a:t>
            </a:r>
          </a:p>
          <a:p>
            <a:endParaRPr lang="en-US" dirty="0"/>
          </a:p>
          <a:p>
            <a:endParaRPr lang="en-IE" dirty="0"/>
          </a:p>
        </p:txBody>
      </p:sp>
      <p:sp>
        <p:nvSpPr>
          <p:cNvPr id="4" name="Text Placeholder 3">
            <a:extLst>
              <a:ext uri="{FF2B5EF4-FFF2-40B4-BE49-F238E27FC236}">
                <a16:creationId xmlns:a16="http://schemas.microsoft.com/office/drawing/2014/main" id="{0AB3B160-FFC3-C437-DA7B-F06D307AE774}"/>
              </a:ext>
            </a:extLst>
          </p:cNvPr>
          <p:cNvSpPr>
            <a:spLocks noGrp="1"/>
          </p:cNvSpPr>
          <p:nvPr>
            <p:ph type="body" sz="quarter" idx="16"/>
          </p:nvPr>
        </p:nvSpPr>
        <p:spPr>
          <a:xfrm>
            <a:off x="1644194" y="130629"/>
            <a:ext cx="4716425" cy="1167418"/>
          </a:xfrm>
        </p:spPr>
        <p:txBody>
          <a:bodyPr>
            <a:normAutofit lnSpcReduction="10000"/>
          </a:bodyPr>
          <a:lstStyle/>
          <a:p>
            <a:pPr>
              <a:lnSpc>
                <a:spcPct val="100000"/>
              </a:lnSpc>
            </a:pPr>
            <a:r>
              <a:rPr lang="en-IE" dirty="0"/>
              <a:t>Linking Sensory Analysis and Quality Assurance</a:t>
            </a:r>
          </a:p>
        </p:txBody>
      </p:sp>
      <p:sp>
        <p:nvSpPr>
          <p:cNvPr id="5" name="8-point Star 12">
            <a:extLst>
              <a:ext uri="{FF2B5EF4-FFF2-40B4-BE49-F238E27FC236}">
                <a16:creationId xmlns:a16="http://schemas.microsoft.com/office/drawing/2014/main" id="{B3FE800A-A8A2-F628-45E6-C14C47267E81}"/>
              </a:ext>
            </a:extLst>
          </p:cNvPr>
          <p:cNvSpPr/>
          <p:nvPr/>
        </p:nvSpPr>
        <p:spPr>
          <a:xfrm>
            <a:off x="7435875" y="4948989"/>
            <a:ext cx="2953415" cy="1445953"/>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rgbClr val="002060"/>
                </a:solidFill>
              </a:rPr>
              <a:t>Ensure quality is targeted from sensory analysis  </a:t>
            </a:r>
          </a:p>
        </p:txBody>
      </p:sp>
      <p:sp>
        <p:nvSpPr>
          <p:cNvPr id="6" name="8-point Star 10">
            <a:extLst>
              <a:ext uri="{FF2B5EF4-FFF2-40B4-BE49-F238E27FC236}">
                <a16:creationId xmlns:a16="http://schemas.microsoft.com/office/drawing/2014/main" id="{D643560A-36D0-9D99-6C07-2C796371B209}"/>
              </a:ext>
            </a:extLst>
          </p:cNvPr>
          <p:cNvSpPr/>
          <p:nvPr/>
        </p:nvSpPr>
        <p:spPr>
          <a:xfrm>
            <a:off x="8838673" y="2964759"/>
            <a:ext cx="3259985" cy="2011332"/>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rgbClr val="002060"/>
                </a:solidFill>
              </a:rPr>
              <a:t>Descriptive profiling for a product or product prototype </a:t>
            </a:r>
          </a:p>
        </p:txBody>
      </p:sp>
      <p:sp>
        <p:nvSpPr>
          <p:cNvPr id="7" name="8-point Star 9">
            <a:extLst>
              <a:ext uri="{FF2B5EF4-FFF2-40B4-BE49-F238E27FC236}">
                <a16:creationId xmlns:a16="http://schemas.microsoft.com/office/drawing/2014/main" id="{E7FC888C-0953-9A1E-46BF-11D911BCD087}"/>
              </a:ext>
            </a:extLst>
          </p:cNvPr>
          <p:cNvSpPr/>
          <p:nvPr/>
        </p:nvSpPr>
        <p:spPr>
          <a:xfrm>
            <a:off x="7197720" y="393032"/>
            <a:ext cx="4063837" cy="2571727"/>
          </a:xfrm>
          <a:prstGeom prst="star8">
            <a:avLst/>
          </a:prstGeom>
          <a:solidFill>
            <a:srgbClr val="70B2BE"/>
          </a:solidFill>
        </p:spPr>
        <p:style>
          <a:lnRef idx="3">
            <a:schemeClr val="lt1"/>
          </a:lnRef>
          <a:fillRef idx="1">
            <a:schemeClr val="accent4"/>
          </a:fillRef>
          <a:effectRef idx="1">
            <a:schemeClr val="accent4"/>
          </a:effectRef>
          <a:fontRef idx="minor">
            <a:schemeClr val="lt1"/>
          </a:fontRef>
        </p:style>
        <p:txBody>
          <a:bodyPr rtlCol="0" anchor="ctr"/>
          <a:lstStyle/>
          <a:p>
            <a:pPr marL="171450" indent="-171450" algn="ctr">
              <a:buFont typeface="Arial" panose="020B0604020202020204" pitchFamily="34" charset="0"/>
              <a:buChar char="•"/>
            </a:pPr>
            <a:r>
              <a:rPr lang="en-US" sz="2000" b="1" dirty="0">
                <a:solidFill>
                  <a:srgbClr val="002060"/>
                </a:solidFill>
              </a:rPr>
              <a:t>Define your targets,</a:t>
            </a:r>
          </a:p>
          <a:p>
            <a:pPr marL="171450" indent="-171450" algn="ctr">
              <a:buFont typeface="Arial" panose="020B0604020202020204" pitchFamily="34" charset="0"/>
              <a:buChar char="•"/>
            </a:pPr>
            <a:r>
              <a:rPr lang="en-US" sz="2000" b="1" dirty="0">
                <a:solidFill>
                  <a:srgbClr val="002060"/>
                </a:solidFill>
              </a:rPr>
              <a:t>The </a:t>
            </a:r>
            <a:r>
              <a:rPr lang="en-US" sz="2000" b="1" dirty="0" err="1">
                <a:solidFill>
                  <a:srgbClr val="002060"/>
                </a:solidFill>
              </a:rPr>
              <a:t>accceptable</a:t>
            </a:r>
            <a:r>
              <a:rPr lang="en-US" sz="2000" b="1" dirty="0">
                <a:solidFill>
                  <a:srgbClr val="002060"/>
                </a:solidFill>
              </a:rPr>
              <a:t> ranges of sensory properties </a:t>
            </a:r>
          </a:p>
          <a:p>
            <a:pPr marL="171450" indent="-171450" algn="ctr">
              <a:buFont typeface="Arial" panose="020B0604020202020204" pitchFamily="34" charset="0"/>
              <a:buChar char="•"/>
            </a:pPr>
            <a:r>
              <a:rPr lang="en-US" sz="2000" b="1" dirty="0">
                <a:solidFill>
                  <a:srgbClr val="002060"/>
                </a:solidFill>
              </a:rPr>
              <a:t>ideally use consumer trials</a:t>
            </a:r>
          </a:p>
        </p:txBody>
      </p:sp>
    </p:spTree>
    <p:extLst>
      <p:ext uri="{BB962C8B-B14F-4D97-AF65-F5344CB8AC3E}">
        <p14:creationId xmlns:p14="http://schemas.microsoft.com/office/powerpoint/2010/main" val="37809416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04D3E8A-98BA-4A5C-8201-B39C59A956BA}"/>
              </a:ext>
            </a:extLst>
          </p:cNvPr>
          <p:cNvSpPr>
            <a:spLocks noGrp="1"/>
          </p:cNvSpPr>
          <p:nvPr>
            <p:ph type="body" sz="quarter" idx="16"/>
          </p:nvPr>
        </p:nvSpPr>
        <p:spPr>
          <a:xfrm>
            <a:off x="735013" y="642938"/>
            <a:ext cx="10807700" cy="582612"/>
          </a:xfrm>
        </p:spPr>
        <p:txBody>
          <a:bodyPr>
            <a:normAutofit lnSpcReduction="10000"/>
          </a:bodyPr>
          <a:lstStyle/>
          <a:p>
            <a:r>
              <a:rPr lang="en-IE" dirty="0"/>
              <a:t>Further Reading</a:t>
            </a:r>
          </a:p>
        </p:txBody>
      </p:sp>
      <p:sp>
        <p:nvSpPr>
          <p:cNvPr id="5" name="Text Placeholder 4">
            <a:extLst>
              <a:ext uri="{FF2B5EF4-FFF2-40B4-BE49-F238E27FC236}">
                <a16:creationId xmlns:a16="http://schemas.microsoft.com/office/drawing/2014/main" id="{8A8A39D2-6910-4AE2-99E0-23DBE2BCA79B}"/>
              </a:ext>
            </a:extLst>
          </p:cNvPr>
          <p:cNvSpPr txBox="1">
            <a:spLocks noGrp="1"/>
          </p:cNvSpPr>
          <p:nvPr>
            <p:ph type="body" sz="quarter" idx="18"/>
          </p:nvPr>
        </p:nvSpPr>
        <p:spPr>
          <a:xfrm>
            <a:off x="692150" y="1516732"/>
            <a:ext cx="10807700" cy="3870803"/>
          </a:xfrm>
          <a:prstGeom prst="rect">
            <a:avLst/>
          </a:prstGeom>
          <a:noFill/>
        </p:spPr>
        <p:txBody>
          <a:bodyPr wrap="square">
            <a:spAutoFit/>
          </a:bodyPr>
          <a:lstStyle/>
          <a:p>
            <a:pPr algn="just"/>
            <a:r>
              <a:rPr lang="en-GB" b="1" dirty="0">
                <a:solidFill>
                  <a:srgbClr val="000000"/>
                </a:solidFill>
                <a:cs typeface="Arial" panose="020B0604020202020204" pitchFamily="34" charset="0"/>
              </a:rPr>
              <a:t>Case studies </a:t>
            </a:r>
            <a:r>
              <a:rPr lang="en-GB" dirty="0">
                <a:solidFill>
                  <a:srgbClr val="000000"/>
                </a:solidFill>
                <a:cs typeface="Arial" panose="020B0604020202020204" pitchFamily="34" charset="0"/>
              </a:rPr>
              <a:t>for functional foods targeting older adults </a:t>
            </a: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2">
                  <a:extLst>
                    <a:ext uri="{A12FA001-AC4F-418D-AE19-62706E023703}">
                      <ahyp:hlinkClr xmlns:ahyp="http://schemas.microsoft.com/office/drawing/2018/hyperlinkcolor" val="tx"/>
                    </a:ext>
                  </a:extLst>
                </a:hlinkClick>
              </a:rPr>
              <a:t>https://www.ilc-alliance.org/wp-content/uploads/publication-pdfs/functi_foods.pdf</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3">
                  <a:extLst>
                    <a:ext uri="{A12FA001-AC4F-418D-AE19-62706E023703}">
                      <ahyp:hlinkClr xmlns:ahyp="http://schemas.microsoft.com/office/drawing/2018/hyperlinkcolor" val="tx"/>
                    </a:ext>
                  </a:extLst>
                </a:hlinkClick>
              </a:rPr>
              <a:t>https://www.kerry.com/insights/kerrydigest/2020/immune-support-aging</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n-US" sz="2000" dirty="0">
                <a:solidFill>
                  <a:srgbClr val="1188A3"/>
                </a:solidFill>
                <a:hlinkClick r:id="rId4">
                  <a:extLst>
                    <a:ext uri="{A12FA001-AC4F-418D-AE19-62706E023703}">
                      <ahyp:hlinkClr xmlns:ahyp="http://schemas.microsoft.com/office/drawing/2018/hyperlinkcolor" val="tx"/>
                    </a:ext>
                  </a:extLst>
                </a:hlinkClick>
              </a:rPr>
              <a:t>Functional ingredients - paving the way from fiction to facts (newfoodmagazine.com)</a:t>
            </a:r>
            <a:endParaRPr lang="en-GB" sz="2000" dirty="0">
              <a:solidFill>
                <a:srgbClr val="1188A3"/>
              </a:solidFill>
              <a:cs typeface="Arial" panose="020B0604020202020204" pitchFamily="34" charset="0"/>
            </a:endParaRPr>
          </a:p>
          <a:p>
            <a:pPr algn="just"/>
            <a:r>
              <a:rPr lang="en-GB" b="1" dirty="0">
                <a:solidFill>
                  <a:srgbClr val="000000"/>
                </a:solidFill>
                <a:cs typeface="Arial" panose="020B0604020202020204" pitchFamily="34" charset="0"/>
              </a:rPr>
              <a:t>Relevant Books/ reports </a:t>
            </a:r>
          </a:p>
          <a:p>
            <a:pPr marL="342900" indent="-342900" algn="just">
              <a:buFont typeface="Arial" panose="020B0604020202020204" pitchFamily="34" charset="0"/>
              <a:buChar char="•"/>
            </a:pPr>
            <a:r>
              <a:rPr lang="en-GB" sz="2000" dirty="0">
                <a:solidFill>
                  <a:srgbClr val="000000"/>
                </a:solidFill>
                <a:cs typeface="Arial" panose="020B0604020202020204" pitchFamily="34" charset="0"/>
              </a:rPr>
              <a:t>Jim Smith, Edward Charter. (2010). </a:t>
            </a:r>
            <a:r>
              <a:rPr lang="en-GB" sz="2000" b="1" dirty="0">
                <a:solidFill>
                  <a:srgbClr val="000000"/>
                </a:solidFill>
                <a:cs typeface="Arial" panose="020B0604020202020204" pitchFamily="34" charset="0"/>
              </a:rPr>
              <a:t>Functional Food Product Development.</a:t>
            </a:r>
            <a:r>
              <a:rPr lang="en-GB" sz="2000" dirty="0">
                <a:solidFill>
                  <a:srgbClr val="000000"/>
                </a:solidFill>
                <a:cs typeface="Arial" panose="020B0604020202020204" pitchFamily="34" charset="0"/>
              </a:rPr>
              <a:t> Published: Blackwell Publishing Ltd. </a:t>
            </a:r>
            <a:endParaRPr lang="en-GB" sz="2000" b="1" dirty="0">
              <a:solidFill>
                <a:srgbClr val="000000"/>
              </a:solidFill>
              <a:cs typeface="Arial" panose="020B0604020202020204" pitchFamily="34" charset="0"/>
            </a:endParaRPr>
          </a:p>
          <a:p>
            <a:pPr marL="285750" indent="-285750" algn="just">
              <a:buFont typeface="Arial" panose="020B0604020202020204" pitchFamily="34" charset="0"/>
              <a:buChar char="•"/>
            </a:pPr>
            <a:r>
              <a:rPr lang="en-GB" sz="2000" dirty="0">
                <a:solidFill>
                  <a:srgbClr val="1188A3"/>
                </a:solidFill>
                <a:cs typeface="Arial" panose="020B0604020202020204" pitchFamily="34" charset="0"/>
                <a:hlinkClick r:id="rId5">
                  <a:extLst>
                    <a:ext uri="{A12FA001-AC4F-418D-AE19-62706E023703}">
                      <ahyp:hlinkClr xmlns:ahyp="http://schemas.microsoft.com/office/drawing/2018/hyperlinkcolor" val="tx"/>
                    </a:ext>
                  </a:extLst>
                </a:hlinkClick>
              </a:rPr>
              <a:t>https://onlinelibrary.wiley.com/doi/book/10.1002/9781444323351</a:t>
            </a:r>
            <a:endParaRPr lang="en-GB" sz="2000" dirty="0">
              <a:solidFill>
                <a:srgbClr val="1188A3"/>
              </a:solidFill>
              <a:cs typeface="Arial" panose="020B0604020202020204" pitchFamily="34" charset="0"/>
            </a:endParaRPr>
          </a:p>
          <a:p>
            <a:pPr marL="285750" indent="-285750" algn="just">
              <a:buFont typeface="Arial" panose="020B0604020202020204" pitchFamily="34" charset="0"/>
              <a:buChar char="•"/>
            </a:pPr>
            <a:r>
              <a:rPr lang="en-GB" sz="2000" dirty="0">
                <a:solidFill>
                  <a:srgbClr val="000000"/>
                </a:solidFill>
                <a:cs typeface="Arial" panose="020B0604020202020204" pitchFamily="34" charset="0"/>
              </a:rPr>
              <a:t>Monique </a:t>
            </a:r>
            <a:r>
              <a:rPr lang="en-GB" sz="2000" dirty="0" err="1">
                <a:solidFill>
                  <a:srgbClr val="000000"/>
                </a:solidFill>
                <a:cs typeface="Arial" panose="020B0604020202020204" pitchFamily="34" charset="0"/>
              </a:rPr>
              <a:t>Raats</a:t>
            </a:r>
            <a:r>
              <a:rPr lang="en-GB" sz="2000" dirty="0">
                <a:solidFill>
                  <a:srgbClr val="000000"/>
                </a:solidFill>
                <a:cs typeface="Arial" panose="020B0604020202020204" pitchFamily="34" charset="0"/>
              </a:rPr>
              <a:t>, Lisette de Groot and </a:t>
            </a:r>
            <a:r>
              <a:rPr lang="en-GB" sz="2000" dirty="0" err="1">
                <a:solidFill>
                  <a:srgbClr val="000000"/>
                </a:solidFill>
                <a:cs typeface="Arial" panose="020B0604020202020204" pitchFamily="34" charset="0"/>
              </a:rPr>
              <a:t>Wija</a:t>
            </a:r>
            <a:r>
              <a:rPr lang="en-GB" sz="2000" dirty="0">
                <a:solidFill>
                  <a:srgbClr val="000000"/>
                </a:solidFill>
                <a:cs typeface="Arial" panose="020B0604020202020204" pitchFamily="34" charset="0"/>
              </a:rPr>
              <a:t> van </a:t>
            </a:r>
            <a:r>
              <a:rPr lang="en-GB" sz="2000" dirty="0" err="1">
                <a:solidFill>
                  <a:srgbClr val="000000"/>
                </a:solidFill>
                <a:cs typeface="Arial" panose="020B0604020202020204" pitchFamily="34" charset="0"/>
              </a:rPr>
              <a:t>Staveren</a:t>
            </a:r>
            <a:r>
              <a:rPr lang="en-GB" sz="2000" dirty="0">
                <a:solidFill>
                  <a:srgbClr val="000000"/>
                </a:solidFill>
                <a:cs typeface="Arial" panose="020B0604020202020204" pitchFamily="34" charset="0"/>
              </a:rPr>
              <a:t>. 2009. Foods for the ageing population. First published: Woodhead Publishing Limited and CRC Press LLC.  </a:t>
            </a:r>
          </a:p>
        </p:txBody>
      </p:sp>
    </p:spTree>
    <p:extLst>
      <p:ext uri="{BB962C8B-B14F-4D97-AF65-F5344CB8AC3E}">
        <p14:creationId xmlns:p14="http://schemas.microsoft.com/office/powerpoint/2010/main" val="2026986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04D3E8A-98BA-4A5C-8201-B39C59A956BA}"/>
              </a:ext>
            </a:extLst>
          </p:cNvPr>
          <p:cNvSpPr>
            <a:spLocks noGrp="1"/>
          </p:cNvSpPr>
          <p:nvPr>
            <p:ph type="body" sz="quarter" idx="16"/>
          </p:nvPr>
        </p:nvSpPr>
        <p:spPr>
          <a:xfrm>
            <a:off x="735013" y="642938"/>
            <a:ext cx="10807700" cy="582612"/>
          </a:xfrm>
        </p:spPr>
        <p:txBody>
          <a:bodyPr>
            <a:normAutofit lnSpcReduction="10000"/>
          </a:bodyPr>
          <a:lstStyle/>
          <a:p>
            <a:r>
              <a:rPr lang="en-IE" dirty="0"/>
              <a:t>Further Reading</a:t>
            </a:r>
          </a:p>
        </p:txBody>
      </p:sp>
      <p:sp>
        <p:nvSpPr>
          <p:cNvPr id="5" name="Text Placeholder 4">
            <a:extLst>
              <a:ext uri="{FF2B5EF4-FFF2-40B4-BE49-F238E27FC236}">
                <a16:creationId xmlns:a16="http://schemas.microsoft.com/office/drawing/2014/main" id="{8A8A39D2-6910-4AE2-99E0-23DBE2BCA79B}"/>
              </a:ext>
            </a:extLst>
          </p:cNvPr>
          <p:cNvSpPr txBox="1">
            <a:spLocks noGrp="1"/>
          </p:cNvSpPr>
          <p:nvPr>
            <p:ph type="body" sz="quarter" idx="18"/>
          </p:nvPr>
        </p:nvSpPr>
        <p:spPr>
          <a:xfrm>
            <a:off x="735013" y="1757363"/>
            <a:ext cx="10807700" cy="3991862"/>
          </a:xfrm>
          <a:prstGeom prst="rect">
            <a:avLst/>
          </a:prstGeom>
          <a:noFill/>
        </p:spPr>
        <p:txBody>
          <a:bodyPr wrap="square">
            <a:spAutoFit/>
          </a:bodyPr>
          <a:lstStyle/>
          <a:p>
            <a:pPr marL="0" indent="0"/>
            <a:r>
              <a:rPr lang="en-GB" dirty="0">
                <a:cs typeface="Arial" panose="020B0604020202020204" pitchFamily="34" charset="0"/>
              </a:rPr>
              <a:t>Further reading:  the definitions of functional foods and the functional food products guidance and examples, as well as the relevance of functional foods for health ageing:</a:t>
            </a:r>
          </a:p>
          <a:p>
            <a:pPr marL="342900" indent="-342900">
              <a:buFont typeface="Arial" panose="020B0604020202020204" pitchFamily="34" charset="0"/>
              <a:buChar char="•"/>
            </a:pPr>
            <a:r>
              <a:rPr lang="en-IE" sz="2200" dirty="0">
                <a:solidFill>
                  <a:srgbClr val="1188A3"/>
                </a:solidFill>
                <a:hlinkClick r:id="rId2">
                  <a:extLst>
                    <a:ext uri="{A12FA001-AC4F-418D-AE19-62706E023703}">
                      <ahyp:hlinkClr xmlns:ahyp="http://schemas.microsoft.com/office/drawing/2018/hyperlinkcolor" val="tx"/>
                    </a:ext>
                  </a:extLst>
                </a:hlinkClick>
              </a:rPr>
              <a:t>Functional-Foods-For-Healthy-Aging-TOOLKIT-January.aspx (cfdr.ca)</a:t>
            </a:r>
            <a:endParaRPr lang="en-IE" sz="2200" dirty="0">
              <a:solidFill>
                <a:srgbClr val="1188A3"/>
              </a:solidFill>
            </a:endParaRPr>
          </a:p>
          <a:p>
            <a:pPr marL="342900" indent="-342900">
              <a:buFont typeface="Arial" panose="020B0604020202020204" pitchFamily="34" charset="0"/>
              <a:buChar char="•"/>
            </a:pPr>
            <a:r>
              <a:rPr lang="en-GB" sz="2200" dirty="0">
                <a:solidFill>
                  <a:srgbClr val="1188A3"/>
                </a:solidFill>
                <a:cs typeface="Arial" panose="020B0604020202020204" pitchFamily="34" charset="0"/>
                <a:hlinkClick r:id="rId3">
                  <a:extLst>
                    <a:ext uri="{A12FA001-AC4F-418D-AE19-62706E023703}">
                      <ahyp:hlinkClr xmlns:ahyp="http://schemas.microsoft.com/office/drawing/2018/hyperlinkcolor" val="tx"/>
                    </a:ext>
                  </a:extLst>
                </a:hlinkClick>
              </a:rPr>
              <a:t>Considerations for developing functional foods for older population </a:t>
            </a:r>
            <a:endParaRPr lang="en-GB" sz="2200" dirty="0">
              <a:solidFill>
                <a:srgbClr val="1188A3"/>
              </a:solidFill>
              <a:cs typeface="Arial" panose="020B0604020202020204" pitchFamily="34" charset="0"/>
            </a:endParaRPr>
          </a:p>
          <a:p>
            <a:pPr marL="342900" indent="-342900">
              <a:buFont typeface="Arial" panose="020B0604020202020204" pitchFamily="34" charset="0"/>
              <a:buChar char="•"/>
            </a:pPr>
            <a:r>
              <a:rPr lang="en-US" sz="2200" dirty="0">
                <a:solidFill>
                  <a:srgbClr val="1188A3"/>
                </a:solidFill>
                <a:hlinkClick r:id="rId4">
                  <a:extLst>
                    <a:ext uri="{A12FA001-AC4F-418D-AE19-62706E023703}">
                      <ahyp:hlinkClr xmlns:ahyp="http://schemas.microsoft.com/office/drawing/2018/hyperlinkcolor" val="tx"/>
                    </a:ext>
                  </a:extLst>
                </a:hlinkClick>
              </a:rPr>
              <a:t>The development of fruit‐based functional foods targeting the health and wellness market: a review - Sun‐Waterhouse - 2011 - International Journal of Food Science &amp;amp; Technology - Wiley Online Library</a:t>
            </a:r>
            <a:endParaRPr lang="en-US" sz="2200" dirty="0">
              <a:solidFill>
                <a:srgbClr val="1188A3"/>
              </a:solidFill>
            </a:endParaRPr>
          </a:p>
          <a:p>
            <a:pPr marL="0" indent="0"/>
            <a:r>
              <a:rPr lang="en-US" dirty="0">
                <a:hlinkClick r:id="rId5">
                  <a:extLst>
                    <a:ext uri="{A12FA001-AC4F-418D-AE19-62706E023703}">
                      <ahyp:hlinkClr xmlns:ahyp="http://schemas.microsoft.com/office/drawing/2018/hyperlinkcolor" val="tx"/>
                    </a:ext>
                  </a:extLst>
                </a:hlinkClick>
              </a:rPr>
              <a:t>EU law on Food information for consumers:</a:t>
            </a:r>
          </a:p>
          <a:p>
            <a:pPr marL="285750" indent="-285750">
              <a:buFont typeface="Arial" panose="020B0604020202020204" pitchFamily="34" charset="0"/>
              <a:buChar char="•"/>
            </a:pPr>
            <a:r>
              <a:rPr lang="en-US" sz="2200" dirty="0">
                <a:solidFill>
                  <a:srgbClr val="1188A3"/>
                </a:solidFill>
                <a:hlinkClick r:id="rId5">
                  <a:extLst>
                    <a:ext uri="{A12FA001-AC4F-418D-AE19-62706E023703}">
                      <ahyp:hlinkClr xmlns:ahyp="http://schemas.microsoft.com/office/drawing/2018/hyperlinkcolor" val="tx"/>
                    </a:ext>
                  </a:extLst>
                </a:hlinkClick>
              </a:rPr>
              <a:t>Food information to consumers - legislation (europa.eu)</a:t>
            </a:r>
            <a:endParaRPr lang="en-GB" sz="2200" dirty="0">
              <a:solidFill>
                <a:srgbClr val="1188A3"/>
              </a:solidFill>
              <a:cs typeface="Arial" panose="020B0604020202020204" pitchFamily="34" charset="0"/>
            </a:endParaRPr>
          </a:p>
          <a:p>
            <a:pPr marL="285750" indent="-285750" algn="just">
              <a:buFont typeface="Arial" panose="020B0604020202020204" pitchFamily="34" charset="0"/>
              <a:buChar char="•"/>
            </a:pPr>
            <a:endParaRPr lang="en-GB" dirty="0">
              <a:cs typeface="Arial" panose="020B0604020202020204" pitchFamily="34" charset="0"/>
            </a:endParaRPr>
          </a:p>
        </p:txBody>
      </p:sp>
    </p:spTree>
    <p:extLst>
      <p:ext uri="{BB962C8B-B14F-4D97-AF65-F5344CB8AC3E}">
        <p14:creationId xmlns:p14="http://schemas.microsoft.com/office/powerpoint/2010/main" val="44051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801511" y="2855556"/>
            <a:ext cx="11143353" cy="3739335"/>
          </a:xfrm>
        </p:spPr>
        <p:txBody>
          <a:bodyPr>
            <a:normAutofit fontScale="70000" lnSpcReduction="20000"/>
          </a:bodyPr>
          <a:lstStyle/>
          <a:p>
            <a:pPr marL="0" indent="0" algn="just">
              <a:lnSpc>
                <a:spcPct val="120000"/>
              </a:lnSpc>
            </a:pPr>
            <a:r>
              <a:rPr lang="en-GB" sz="3100" b="1" dirty="0">
                <a:cs typeface="Arial" panose="020B0604020202020204" pitchFamily="34" charset="0"/>
              </a:rPr>
              <a:t>Reduction in Physical ability</a:t>
            </a:r>
            <a:r>
              <a:rPr lang="en-GB" sz="3100" dirty="0">
                <a:cs typeface="Arial" panose="020B0604020202020204" pitchFamily="34" charset="0"/>
              </a:rPr>
              <a:t>: </a:t>
            </a:r>
          </a:p>
          <a:p>
            <a:pPr marL="285750" indent="-285750">
              <a:lnSpc>
                <a:spcPct val="120000"/>
              </a:lnSpc>
              <a:buFont typeface="Arial" panose="020B0604020202020204" pitchFamily="34" charset="0"/>
              <a:buChar char="•"/>
            </a:pPr>
            <a:r>
              <a:rPr lang="en-GB" sz="3100" dirty="0">
                <a:cs typeface="Arial" panose="020B0604020202020204" pitchFamily="34" charset="0"/>
              </a:rPr>
              <a:t>The Gradual </a:t>
            </a:r>
            <a:r>
              <a:rPr lang="en-GB" sz="3100" b="1" dirty="0">
                <a:cs typeface="Arial" panose="020B0604020202020204" pitchFamily="34" charset="0"/>
              </a:rPr>
              <a:t>loss of strength </a:t>
            </a:r>
            <a:r>
              <a:rPr lang="en-GB" sz="3100" dirty="0">
                <a:cs typeface="Arial" panose="020B0604020202020204" pitchFamily="34" charset="0"/>
              </a:rPr>
              <a:t>in the hand and wrists associated with old age, especially those over 80, causes difficulties in terms of open-ability and accessibility of food products. The British Standards Institution (BSI) found that nearly half of the over 65 year olds surveyed, reported difficulty in opening daily items such as bottles, jars, plastic packs, and tins (BSI 2011) </a:t>
            </a:r>
            <a:endParaRPr lang="en-GB" sz="3100" b="1" dirty="0">
              <a:cs typeface="Arial" panose="020B0604020202020204" pitchFamily="34" charset="0"/>
            </a:endParaRPr>
          </a:p>
          <a:p>
            <a:pPr marL="285750" indent="-285750">
              <a:lnSpc>
                <a:spcPct val="120000"/>
              </a:lnSpc>
              <a:buFont typeface="Arial" panose="020B0604020202020204" pitchFamily="34" charset="0"/>
              <a:buChar char="•"/>
            </a:pPr>
            <a:r>
              <a:rPr lang="en-GB" sz="3100" b="1" dirty="0">
                <a:cs typeface="Arial" panose="020B0604020202020204" pitchFamily="34" charset="0"/>
              </a:rPr>
              <a:t>Poorer eyesight </a:t>
            </a:r>
            <a:r>
              <a:rPr lang="en-GB" sz="3100" dirty="0">
                <a:cs typeface="Arial" panose="020B0604020202020204" pitchFamily="34" charset="0"/>
              </a:rPr>
              <a:t>in seniors presents difficulties in reading the fine print on labels</a:t>
            </a:r>
          </a:p>
          <a:p>
            <a:pPr marL="0" indent="0">
              <a:lnSpc>
                <a:spcPct val="120000"/>
              </a:lnSpc>
            </a:pPr>
            <a:r>
              <a:rPr lang="en-GB" sz="3100" dirty="0">
                <a:cs typeface="Arial" panose="020B0604020202020204" pitchFamily="34" charset="0"/>
              </a:rPr>
              <a:t>Redesigning packaging for the ageing population could offer convenience and easier access to food products. Also,  considering the overall weight of products is important as seniors can find it difficult to take heavy products from the shop shelf and subsequently carry them home.</a:t>
            </a:r>
          </a:p>
          <a:p>
            <a:pPr marL="0" indent="0">
              <a:lnSpc>
                <a:spcPct val="120000"/>
              </a:lnSpc>
            </a:pPr>
            <a:endParaRPr lang="en-IE" dirty="0"/>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59229"/>
            <a:ext cx="205122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The specific health &amp; nutritional requirements of the older adult</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The Health Factor</a:t>
            </a:r>
          </a:p>
        </p:txBody>
      </p:sp>
      <p:pic>
        <p:nvPicPr>
          <p:cNvPr id="6" name="Graphic 5" descr="Heart with pulse outline">
            <a:extLst>
              <a:ext uri="{FF2B5EF4-FFF2-40B4-BE49-F238E27FC236}">
                <a16:creationId xmlns:a16="http://schemas.microsoft.com/office/drawing/2014/main" id="{EC3CE5EC-69A3-71AB-3336-FBE163E99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4441" y="684480"/>
            <a:ext cx="1195137" cy="1195137"/>
          </a:xfrm>
          <a:prstGeom prst="rect">
            <a:avLst/>
          </a:prstGeom>
        </p:spPr>
      </p:pic>
    </p:spTree>
    <p:extLst>
      <p:ext uri="{BB962C8B-B14F-4D97-AF65-F5344CB8AC3E}">
        <p14:creationId xmlns:p14="http://schemas.microsoft.com/office/powerpoint/2010/main" val="26200510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0DFD5-4D9D-6E55-035D-FB0DBD93B2A9}"/>
              </a:ext>
            </a:extLst>
          </p:cNvPr>
          <p:cNvSpPr>
            <a:spLocks noGrp="1"/>
          </p:cNvSpPr>
          <p:nvPr>
            <p:ph type="body" sz="quarter" idx="18"/>
          </p:nvPr>
        </p:nvSpPr>
        <p:spPr/>
        <p:txBody>
          <a:bodyPr>
            <a:normAutofit/>
          </a:bodyPr>
          <a:lstStyle/>
          <a:p>
            <a:pPr marL="342900" indent="-342900">
              <a:buFont typeface="Arial" panose="020B0604020202020204" pitchFamily="34" charset="0"/>
              <a:buChar char="•"/>
            </a:pPr>
            <a:r>
              <a:rPr lang="en-US" dirty="0"/>
              <a:t>Kemp, </a:t>
            </a:r>
            <a:r>
              <a:rPr lang="en-US" dirty="0" err="1"/>
              <a:t>Hollowood</a:t>
            </a:r>
            <a:r>
              <a:rPr lang="en-US" dirty="0"/>
              <a:t> and </a:t>
            </a:r>
            <a:r>
              <a:rPr lang="en-US" dirty="0" err="1"/>
              <a:t>Hort</a:t>
            </a:r>
            <a:r>
              <a:rPr lang="en-US" dirty="0"/>
              <a:t> (2009) Sensory Evaluation; A Practical Handbook. (Wiley Blackwell) </a:t>
            </a:r>
          </a:p>
          <a:p>
            <a:pPr marL="342900" indent="-342900">
              <a:buFont typeface="Arial" panose="020B0604020202020204" pitchFamily="34" charset="0"/>
              <a:buChar char="•"/>
            </a:pPr>
            <a:r>
              <a:rPr lang="en-US" dirty="0" err="1"/>
              <a:t>Meilgaard</a:t>
            </a:r>
            <a:r>
              <a:rPr lang="en-US" dirty="0"/>
              <a:t>, </a:t>
            </a:r>
            <a:r>
              <a:rPr lang="en-US" dirty="0" err="1"/>
              <a:t>Civille</a:t>
            </a:r>
            <a:r>
              <a:rPr lang="en-US" dirty="0"/>
              <a:t> and </a:t>
            </a:r>
            <a:r>
              <a:rPr lang="en-US" dirty="0" err="1"/>
              <a:t>Carr</a:t>
            </a:r>
            <a:r>
              <a:rPr lang="en-US" dirty="0"/>
              <a:t> (2007) Affective Tests: Consumer Tests and In-House Panel Acceptance Tests in Sensory Evaluation Techniques (CRC Press, 4th Ed) </a:t>
            </a:r>
          </a:p>
          <a:p>
            <a:pPr marL="342900" indent="-342900">
              <a:buFont typeface="Arial" panose="020B0604020202020204" pitchFamily="34" charset="0"/>
              <a:buChar char="•"/>
            </a:pPr>
            <a:r>
              <a:rPr lang="en-US" dirty="0" err="1"/>
              <a:t>Resurreccion</a:t>
            </a:r>
            <a:r>
              <a:rPr lang="en-US" dirty="0"/>
              <a:t> (1998) Consumer Sensory Testing for Product Development (Aspen Pub Inc) </a:t>
            </a:r>
          </a:p>
          <a:p>
            <a:pPr marL="342900" indent="-342900">
              <a:buFont typeface="Arial" panose="020B0604020202020204" pitchFamily="34" charset="0"/>
              <a:buChar char="•"/>
            </a:pPr>
            <a:r>
              <a:rPr lang="en-US" dirty="0"/>
              <a:t>Lawless and </a:t>
            </a:r>
            <a:r>
              <a:rPr lang="en-US" dirty="0" err="1"/>
              <a:t>Heymann</a:t>
            </a:r>
            <a:r>
              <a:rPr lang="en-US" dirty="0"/>
              <a:t> (1999) Acceptance and Preference Testing and Qualitative Consumer Research methods In Sensory Evaluation of Food (Aspen Pub Inc) </a:t>
            </a:r>
          </a:p>
          <a:p>
            <a:endParaRPr lang="en-IE" dirty="0"/>
          </a:p>
        </p:txBody>
      </p:sp>
      <p:sp>
        <p:nvSpPr>
          <p:cNvPr id="4" name="Title 1">
            <a:extLst>
              <a:ext uri="{FF2B5EF4-FFF2-40B4-BE49-F238E27FC236}">
                <a16:creationId xmlns:a16="http://schemas.microsoft.com/office/drawing/2014/main" id="{FB621E7B-DE3B-A162-E7BB-ACB55015BEAA}"/>
              </a:ext>
            </a:extLst>
          </p:cNvPr>
          <p:cNvSpPr>
            <a:spLocks noGrp="1"/>
          </p:cNvSpPr>
          <p:nvPr>
            <p:ph type="body" sz="quarter" idx="16"/>
          </p:nvPr>
        </p:nvSpPr>
        <p:spPr>
          <a:xfrm>
            <a:off x="735013" y="642938"/>
            <a:ext cx="10807700" cy="582612"/>
          </a:xfrm>
        </p:spPr>
        <p:txBody>
          <a:bodyPr>
            <a:normAutofit fontScale="92500"/>
          </a:bodyPr>
          <a:lstStyle/>
          <a:p>
            <a:r>
              <a:rPr lang="en-GB" dirty="0"/>
              <a:t>Sensory analysis – some useful reference for further reading </a:t>
            </a:r>
          </a:p>
        </p:txBody>
      </p:sp>
    </p:spTree>
    <p:extLst>
      <p:ext uri="{BB962C8B-B14F-4D97-AF65-F5344CB8AC3E}">
        <p14:creationId xmlns:p14="http://schemas.microsoft.com/office/powerpoint/2010/main" val="2648536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Jigsaw puzzle on yellow color background">
            <a:extLst>
              <a:ext uri="{FF2B5EF4-FFF2-40B4-BE49-F238E27FC236}">
                <a16:creationId xmlns:a16="http://schemas.microsoft.com/office/drawing/2014/main" id="{995DF385-8922-0B8D-CC3A-996422881E3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2"/>
          <a:stretch/>
        </p:blipFill>
        <p:spPr>
          <a:xfrm>
            <a:off x="6852062" y="228600"/>
            <a:ext cx="5105121" cy="6362700"/>
          </a:xfrm>
        </p:spPr>
      </p:pic>
      <p:sp>
        <p:nvSpPr>
          <p:cNvPr id="3" name="Text Placeholder 2">
            <a:extLst>
              <a:ext uri="{FF2B5EF4-FFF2-40B4-BE49-F238E27FC236}">
                <a16:creationId xmlns:a16="http://schemas.microsoft.com/office/drawing/2014/main" id="{ED77CF9E-C57D-48CC-8D47-78D6F56D55DE}"/>
              </a:ext>
            </a:extLst>
          </p:cNvPr>
          <p:cNvSpPr>
            <a:spLocks noGrp="1"/>
          </p:cNvSpPr>
          <p:nvPr>
            <p:ph type="body" sz="quarter" idx="18"/>
          </p:nvPr>
        </p:nvSpPr>
        <p:spPr>
          <a:xfrm>
            <a:off x="1464623" y="1392449"/>
            <a:ext cx="5178901" cy="5198851"/>
          </a:xfrm>
        </p:spPr>
        <p:txBody>
          <a:bodyPr>
            <a:normAutofit lnSpcReduction="10000"/>
          </a:bodyPr>
          <a:lstStyle/>
          <a:p>
            <a:pPr indent="0"/>
            <a:r>
              <a:rPr lang="en-US" dirty="0"/>
              <a:t>Up to this point in our course, we have learned that seniors’ food choices are made as a result of a diverse set of negotiations between their needs, ideals, values, and contextual influences on those ideals and values. </a:t>
            </a:r>
          </a:p>
          <a:p>
            <a:pPr indent="0"/>
            <a:r>
              <a:rPr lang="en-US" dirty="0"/>
              <a:t>Designing novel food products and their packaging, for pleasurable outcomes across these negotiations provides an opportunity to improve the overall acceptance of newly designed foods among senior consumers. </a:t>
            </a:r>
          </a:p>
          <a:p>
            <a:pPr indent="0"/>
            <a:r>
              <a:rPr lang="en-US" b="1" dirty="0"/>
              <a:t>Let’s Keep Going</a:t>
            </a:r>
            <a:r>
              <a:rPr lang="en-US" dirty="0"/>
              <a:t> until we have all the pieces of the puzzle!!</a:t>
            </a:r>
            <a:endParaRPr lang="en-IE" dirty="0"/>
          </a:p>
        </p:txBody>
      </p:sp>
      <p:sp>
        <p:nvSpPr>
          <p:cNvPr id="4" name="Text Placeholder 3">
            <a:extLst>
              <a:ext uri="{FF2B5EF4-FFF2-40B4-BE49-F238E27FC236}">
                <a16:creationId xmlns:a16="http://schemas.microsoft.com/office/drawing/2014/main" id="{0C2CABD1-0758-4C6D-95EC-28A8E3C742EC}"/>
              </a:ext>
            </a:extLst>
          </p:cNvPr>
          <p:cNvSpPr>
            <a:spLocks noGrp="1"/>
          </p:cNvSpPr>
          <p:nvPr>
            <p:ph type="body" sz="quarter" idx="16"/>
          </p:nvPr>
        </p:nvSpPr>
        <p:spPr/>
        <p:txBody>
          <a:bodyPr>
            <a:normAutofit lnSpcReduction="10000"/>
          </a:bodyPr>
          <a:lstStyle/>
          <a:p>
            <a:r>
              <a:rPr lang="en-IE" dirty="0"/>
              <a:t>Our Learning Journey…</a:t>
            </a:r>
          </a:p>
        </p:txBody>
      </p:sp>
    </p:spTree>
    <p:extLst>
      <p:ext uri="{BB962C8B-B14F-4D97-AF65-F5344CB8AC3E}">
        <p14:creationId xmlns:p14="http://schemas.microsoft.com/office/powerpoint/2010/main" val="22941205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E501F5B-CC6D-0E45-B824-2349F003B408}"/>
              </a:ext>
            </a:extLst>
          </p:cNvPr>
          <p:cNvSpPr>
            <a:spLocks noGrp="1"/>
          </p:cNvSpPr>
          <p:nvPr>
            <p:ph type="body" sz="quarter" idx="27"/>
          </p:nvPr>
        </p:nvSpPr>
        <p:spPr/>
        <p:txBody>
          <a:bodyPr/>
          <a:lstStyle/>
          <a:p>
            <a:r>
              <a:rPr lang="en-US" dirty="0"/>
              <a:t>www. innovatingfoodforseniors.eu</a:t>
            </a:r>
          </a:p>
        </p:txBody>
      </p:sp>
      <p:sp>
        <p:nvSpPr>
          <p:cNvPr id="8" name="Text Placeholder 7">
            <a:extLst>
              <a:ext uri="{FF2B5EF4-FFF2-40B4-BE49-F238E27FC236}">
                <a16:creationId xmlns:a16="http://schemas.microsoft.com/office/drawing/2014/main" id="{8A651E51-4EA2-7540-967D-5156E5B25F0B}"/>
              </a:ext>
            </a:extLst>
          </p:cNvPr>
          <p:cNvSpPr>
            <a:spLocks noGrp="1"/>
          </p:cNvSpPr>
          <p:nvPr>
            <p:ph type="body" sz="quarter" idx="20"/>
          </p:nvPr>
        </p:nvSpPr>
        <p:spPr>
          <a:xfrm>
            <a:off x="7356022" y="538843"/>
            <a:ext cx="4751758" cy="4221935"/>
          </a:xfrm>
        </p:spPr>
        <p:txBody>
          <a:bodyPr>
            <a:normAutofit fontScale="62500" lnSpcReduction="20000"/>
          </a:bodyPr>
          <a:lstStyle/>
          <a:p>
            <a:pPr algn="ctr">
              <a:lnSpc>
                <a:spcPct val="120000"/>
              </a:lnSpc>
            </a:pPr>
            <a:r>
              <a:rPr lang="en-US" dirty="0"/>
              <a:t>Well Done. </a:t>
            </a:r>
          </a:p>
          <a:p>
            <a:pPr algn="ctr">
              <a:lnSpc>
                <a:spcPct val="120000"/>
              </a:lnSpc>
            </a:pPr>
            <a:r>
              <a:rPr lang="en-US" dirty="0"/>
              <a:t>You have completed Module. The next piece of our puzzle in creating Innovative Food for Seniors is Module 5</a:t>
            </a:r>
          </a:p>
          <a:p>
            <a:pPr algn="ctr">
              <a:lnSpc>
                <a:spcPct val="120000"/>
              </a:lnSpc>
            </a:pPr>
            <a:r>
              <a:rPr lang="en-US" dirty="0"/>
              <a:t> </a:t>
            </a:r>
            <a:r>
              <a:rPr lang="en-GB" sz="4500" b="1" dirty="0">
                <a:solidFill>
                  <a:srgbClr val="000000"/>
                </a:solidFill>
                <a:effectLst/>
                <a:latin typeface="Montserrat"/>
                <a:ea typeface="Calibri" panose="020F0502020204030204" pitchFamily="34" charset="0"/>
                <a:cs typeface="Times New Roman" panose="02020603050405020304" pitchFamily="18" charset="0"/>
              </a:rPr>
              <a:t>Commercialisation of Food for Seniors</a:t>
            </a:r>
            <a:endParaRPr lang="en-IE" sz="4500" b="1" dirty="0">
              <a:solidFill>
                <a:srgbClr val="000000"/>
              </a:solidFill>
              <a:latin typeface="Montserrat"/>
            </a:endParaRPr>
          </a:p>
          <a:p>
            <a:endParaRPr lang="en-US" dirty="0"/>
          </a:p>
        </p:txBody>
      </p:sp>
    </p:spTree>
    <p:extLst>
      <p:ext uri="{BB962C8B-B14F-4D97-AF65-F5344CB8AC3E}">
        <p14:creationId xmlns:p14="http://schemas.microsoft.com/office/powerpoint/2010/main" val="416982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619891" y="2885087"/>
            <a:ext cx="11416937" cy="2642618"/>
          </a:xfrm>
        </p:spPr>
        <p:txBody>
          <a:bodyPr>
            <a:noAutofit/>
          </a:bodyPr>
          <a:lstStyle/>
          <a:p>
            <a:pPr marL="0" indent="0">
              <a:lnSpc>
                <a:spcPct val="120000"/>
              </a:lnSpc>
            </a:pPr>
            <a:r>
              <a:rPr lang="en-GB" sz="2200" dirty="0">
                <a:cs typeface="Arial" panose="020B0604020202020204" pitchFamily="34" charset="0"/>
              </a:rPr>
              <a:t>To overcome certain sensory factors, one option is to optimise taste through the use of intense or concentrated flavour ingredients or to adjust the mouthfeel by using texture modifiers. </a:t>
            </a:r>
          </a:p>
          <a:p>
            <a:pPr marL="0" indent="0">
              <a:lnSpc>
                <a:spcPct val="120000"/>
              </a:lnSpc>
            </a:pPr>
            <a:r>
              <a:rPr lang="en-GB" sz="2200" dirty="0">
                <a:cs typeface="Arial" panose="020B0604020202020204" pitchFamily="34" charset="0"/>
              </a:rPr>
              <a:t>Detection thresholds in older adults for basic taste, for example, sweeteners, salt, acids, and bitter compounds, were 4 to 5 times higher than in comparison to younger adults. </a:t>
            </a:r>
          </a:p>
          <a:p>
            <a:pPr marL="0" indent="0">
              <a:lnSpc>
                <a:spcPct val="120000"/>
              </a:lnSpc>
            </a:pPr>
            <a:r>
              <a:rPr lang="en-GB" sz="2200" b="1" dirty="0">
                <a:cs typeface="Arial" panose="020B0604020202020204" pitchFamily="34" charset="0"/>
              </a:rPr>
              <a:t>A strategy to overcome these challenges can be beneficial for seniors and consequently stimulate appetite and their health while potentially giving you a unique selling point and advantage in the market.</a:t>
            </a:r>
            <a:endParaRPr lang="en-IE" sz="2200" dirty="0"/>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rPr>
              <a:t>The typical </a:t>
            </a:r>
            <a:r>
              <a:rPr kumimoji="0" lang="en-GB" sz="2100" b="1" i="0" u="none" strike="noStrike" kern="1200" cap="none" spc="0" normalizeH="0" baseline="0" noProof="0" dirty="0">
                <a:ln>
                  <a:noFill/>
                </a:ln>
                <a:solidFill>
                  <a:srgbClr val="000000"/>
                </a:solidFill>
                <a:effectLst/>
                <a:uLnTx/>
                <a:uFillTx/>
                <a:latin typeface="Calibri" panose="020F0502020204030204"/>
                <a:ea typeface="+mn-ea"/>
                <a:cs typeface="+mn-cs"/>
              </a:rPr>
              <a:t>decrease in sensory function and perception changes</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a:solidFill>
                  <a:srgbClr val="000000"/>
                </a:solidFill>
              </a:rPr>
              <a:t>The Sensory Factor</a:t>
            </a:r>
          </a:p>
        </p:txBody>
      </p:sp>
      <p:pic>
        <p:nvPicPr>
          <p:cNvPr id="4" name="Graphic 3" descr="Tongue outline">
            <a:extLst>
              <a:ext uri="{FF2B5EF4-FFF2-40B4-BE49-F238E27FC236}">
                <a16:creationId xmlns:a16="http://schemas.microsoft.com/office/drawing/2014/main" id="{0AD9751D-5F65-89D9-03E4-61080C08DE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303171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34713" y="2885087"/>
            <a:ext cx="11368618" cy="3344562"/>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Sample Approaches to developing innovative foods for seniors – flavour &amp; appearance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Incorporating natural ingredients rich in umami taste or intense flavour ingredients,</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 that is, tomatoes, sharp-aged cheese, shiitake mushrooms, soya, garlic, onion, concentrated fruit sauce, flavoured oils/vinegars, or spices with bolder aromas, to enhance sensory stimulation in seniors.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Try to utilise higher intensity aromas in certain cases and </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lower the intensity </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of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Designing meals/foods and drinks with a </a:t>
            </a:r>
            <a:r>
              <a:rPr lang="en-GB" sz="2200" b="1" dirty="0">
                <a:solidFill>
                  <a:prstClr val="black"/>
                </a:solidFill>
                <a:cs typeface="Arial" panose="020B0604020202020204" pitchFamily="34" charset="0"/>
              </a:rPr>
              <a:t>c</a:t>
            </a:r>
            <a:r>
              <a:rPr kumimoji="0" lang="en-GB" sz="2200" b="1" i="0" u="none" strike="noStrike" kern="1200" cap="none" spc="0" normalizeH="0" baseline="0" noProof="0" dirty="0" err="1">
                <a:ln>
                  <a:noFill/>
                </a:ln>
                <a:solidFill>
                  <a:prstClr val="black"/>
                </a:solidFill>
                <a:effectLst/>
                <a:uLnTx/>
                <a:uFillTx/>
                <a:ea typeface="+mn-ea"/>
                <a:cs typeface="Arial" panose="020B0604020202020204" pitchFamily="34" charset="0"/>
              </a:rPr>
              <a:t>olourful</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 and appealing appearance</a:t>
            </a:r>
          </a:p>
          <a:p>
            <a:pPr marL="285750" indent="-285750">
              <a:lnSpc>
                <a:spcPct val="100000"/>
              </a:lnSpc>
              <a:spcBef>
                <a:spcPts val="0"/>
              </a:spcBef>
              <a:buFont typeface="Arial" panose="020B0604020202020204" pitchFamily="34" charset="0"/>
              <a:buChar char="•"/>
              <a:defRPr/>
            </a:pP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More research and investigation into developing </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improved combinations of flavours</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 in widely consumed nutrient-dense products such as meat, cereal, and dairy remains</a:t>
            </a:r>
            <a:endPar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rPr>
              <a:t>The typical </a:t>
            </a:r>
            <a:r>
              <a:rPr kumimoji="0" lang="en-GB" sz="2100" b="1" i="0" u="none" strike="noStrike" kern="1200" cap="none" spc="0" normalizeH="0" baseline="0" noProof="0" dirty="0">
                <a:ln>
                  <a:noFill/>
                </a:ln>
                <a:solidFill>
                  <a:srgbClr val="000000"/>
                </a:solidFill>
                <a:effectLst/>
                <a:uLnTx/>
                <a:uFillTx/>
                <a:latin typeface="Calibri" panose="020F0502020204030204"/>
                <a:ea typeface="+mn-ea"/>
                <a:cs typeface="+mn-cs"/>
              </a:rPr>
              <a:t>decrease in sensory function and perception changes</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a:solidFill>
                  <a:srgbClr val="000000"/>
                </a:solidFill>
              </a:rPr>
              <a:t>The Sensory Factor</a:t>
            </a:r>
          </a:p>
        </p:txBody>
      </p:sp>
      <p:pic>
        <p:nvPicPr>
          <p:cNvPr id="9" name="Graphic 8" descr="Tongue outline">
            <a:extLst>
              <a:ext uri="{FF2B5EF4-FFF2-40B4-BE49-F238E27FC236}">
                <a16:creationId xmlns:a16="http://schemas.microsoft.com/office/drawing/2014/main" id="{211A8774-C30C-AA0A-FD85-F4EC32E283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1141295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672243" y="2736638"/>
            <a:ext cx="11350195" cy="3590021"/>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Sample Approaches to developing innovative foods for seniors – texture considerations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indent="-285750" algn="just">
              <a:spcBef>
                <a:spcPts val="0"/>
              </a:spcBef>
              <a:buFont typeface="Arial" panose="020B0604020202020204" pitchFamily="34" charset="0"/>
              <a:buChar char="•"/>
            </a:pPr>
            <a:r>
              <a:rPr lang="en-US" sz="2200" dirty="0">
                <a:cs typeface="Arial" panose="020B0604020202020204" pitchFamily="34" charset="0"/>
              </a:rPr>
              <a:t>Seniors are known to prefer foods that can be consumed effortlessly providing an easy eating experience, while it is important to note that at the same time, textures that were too smooth or too soft are not appreciated. </a:t>
            </a:r>
          </a:p>
          <a:p>
            <a:pPr marL="285750" indent="-285750" algn="just">
              <a:spcBef>
                <a:spcPts val="0"/>
              </a:spcBef>
              <a:buFont typeface="Arial" panose="020B0604020202020204" pitchFamily="34" charset="0"/>
              <a:buChar char="•"/>
            </a:pPr>
            <a:r>
              <a:rPr lang="en-GB" sz="2200" dirty="0">
                <a:cs typeface="Arial" panose="020B0604020202020204" pitchFamily="34" charset="0"/>
              </a:rPr>
              <a:t>Generally, it is advised to optimise texture, so that it is, between soft and semihard. It should be soft and moist. Sticky and adhesive textures should be avoided as well as fibrous structures that are not easily disintegrated.</a:t>
            </a:r>
          </a:p>
          <a:p>
            <a:pPr marL="285750" indent="-285750" algn="just">
              <a:spcBef>
                <a:spcPts val="0"/>
              </a:spcBef>
              <a:buFont typeface="Arial" panose="020B0604020202020204" pitchFamily="34" charset="0"/>
              <a:buChar char="•"/>
            </a:pPr>
            <a:r>
              <a:rPr lang="en-US" sz="2200" dirty="0">
                <a:cs typeface="Arial" panose="020B0604020202020204" pitchFamily="34" charset="0"/>
              </a:rPr>
              <a:t>Textural properties can be enhanced by the addition of functional ingredients such as fibers, oats, and even bamboo.</a:t>
            </a:r>
          </a:p>
          <a:p>
            <a:pPr marL="0" indent="0" algn="just">
              <a:spcBef>
                <a:spcPts val="0"/>
              </a:spcBef>
            </a:pPr>
            <a:r>
              <a:rPr lang="en-US" sz="2000" b="1" dirty="0">
                <a:solidFill>
                  <a:srgbClr val="1188A3"/>
                </a:solidFill>
                <a:cs typeface="Arial" panose="020B0604020202020204" pitchFamily="34" charset="0"/>
              </a:rPr>
              <a:t>Note</a:t>
            </a:r>
            <a:r>
              <a:rPr lang="en-US" sz="2000" dirty="0">
                <a:cs typeface="Arial" panose="020B0604020202020204" pitchFamily="34" charset="0"/>
              </a:rPr>
              <a:t>: Not only the texture or consistency (hardness) is important, but also the heterogeneity of the food matrix. The physical characteristics of foods influence their oral processing</a:t>
            </a:r>
            <a:r>
              <a:rPr lang="en-US" sz="2000" b="1" dirty="0">
                <a:cs typeface="Arial" panose="020B0604020202020204" pitchFamily="34" charset="0"/>
              </a:rPr>
              <a:t>, </a:t>
            </a:r>
            <a:r>
              <a:rPr lang="en-US" sz="2000" dirty="0">
                <a:cs typeface="Arial" panose="020B0604020202020204" pitchFamily="34" charset="0"/>
              </a:rPr>
              <a:t>affecting mainly the number of chews and time spent in the mouth is also a major consideration in the design of foods for seniors. </a:t>
            </a:r>
          </a:p>
          <a:p>
            <a:pPr marL="285750" indent="-285750" algn="just">
              <a:buFont typeface="Arial" panose="020B0604020202020204" pitchFamily="34" charset="0"/>
              <a:buChar char="•"/>
            </a:pPr>
            <a:endParaRPr lang="en-US" sz="2000" dirty="0">
              <a:cs typeface="Arial" panose="020B0604020202020204" pitchFamily="34" charset="0"/>
            </a:endParaRPr>
          </a:p>
          <a:p>
            <a:pPr marL="285750" indent="-285750" algn="just">
              <a:buFont typeface="Arial" panose="020B0604020202020204" pitchFamily="34" charset="0"/>
              <a:buChar char="•"/>
            </a:pPr>
            <a:endParaRPr lang="en-GB" sz="2000" dirty="0">
              <a:cs typeface="Arial" panose="020B0604020202020204" pitchFamily="34" charset="0"/>
            </a:endParaRPr>
          </a:p>
        </p:txBody>
      </p:sp>
      <p:pic>
        <p:nvPicPr>
          <p:cNvPr id="6" name="Graphic 5" descr="Badge outline">
            <a:extLst>
              <a:ext uri="{FF2B5EF4-FFF2-40B4-BE49-F238E27FC236}">
                <a16:creationId xmlns:a16="http://schemas.microsoft.com/office/drawing/2014/main" id="{C42DC764-5574-48B6-BE11-A396FFA3E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043" y="233578"/>
            <a:ext cx="914400" cy="914400"/>
          </a:xfrm>
          <a:prstGeom prst="rect">
            <a:avLst/>
          </a:prstGeom>
        </p:spPr>
      </p:pic>
      <p:sp>
        <p:nvSpPr>
          <p:cNvPr id="7" name="TextBox 6">
            <a:extLst>
              <a:ext uri="{FF2B5EF4-FFF2-40B4-BE49-F238E27FC236}">
                <a16:creationId xmlns:a16="http://schemas.microsoft.com/office/drawing/2014/main" id="{E0F48343-DECE-4A61-BC8B-FF38167BA38B}"/>
              </a:ext>
            </a:extLst>
          </p:cNvPr>
          <p:cNvSpPr txBox="1"/>
          <p:nvPr/>
        </p:nvSpPr>
        <p:spPr>
          <a:xfrm>
            <a:off x="889716" y="1009871"/>
            <a:ext cx="231483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rPr>
              <a:t>The typical </a:t>
            </a:r>
            <a:r>
              <a:rPr kumimoji="0" lang="en-GB" sz="2100" b="1" i="0" u="none" strike="noStrike" kern="1200" cap="none" spc="0" normalizeH="0" baseline="0" noProof="0" dirty="0">
                <a:ln>
                  <a:noFill/>
                </a:ln>
                <a:solidFill>
                  <a:srgbClr val="000000"/>
                </a:solidFill>
                <a:effectLst/>
                <a:uLnTx/>
                <a:uFillTx/>
                <a:latin typeface="Calibri" panose="020F0502020204030204"/>
                <a:ea typeface="+mn-ea"/>
                <a:cs typeface="+mn-cs"/>
              </a:rPr>
              <a:t>decrease in sensory function and perception changes</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DFF49E3-71B7-4F5B-88B2-50051D58A364}"/>
              </a:ext>
            </a:extLst>
          </p:cNvPr>
          <p:cNvSpPr txBox="1"/>
          <p:nvPr/>
        </p:nvSpPr>
        <p:spPr>
          <a:xfrm>
            <a:off x="4263081" y="1233286"/>
            <a:ext cx="5161005" cy="646331"/>
          </a:xfrm>
          <a:prstGeom prst="rect">
            <a:avLst/>
          </a:prstGeom>
          <a:solidFill>
            <a:srgbClr val="85D2E1"/>
          </a:solidFill>
        </p:spPr>
        <p:txBody>
          <a:bodyPr wrap="square" rtlCol="0">
            <a:spAutoFit/>
          </a:bodyPr>
          <a:lstStyle/>
          <a:p>
            <a:pPr algn="ctr"/>
            <a:r>
              <a:rPr lang="en-IE" sz="3600" b="1" dirty="0">
                <a:solidFill>
                  <a:srgbClr val="000000"/>
                </a:solidFill>
              </a:rPr>
              <a:t>The Sensory Factor</a:t>
            </a:r>
          </a:p>
        </p:txBody>
      </p:sp>
      <p:pic>
        <p:nvPicPr>
          <p:cNvPr id="9" name="Graphic 8" descr="Tongue outline">
            <a:extLst>
              <a:ext uri="{FF2B5EF4-FFF2-40B4-BE49-F238E27FC236}">
                <a16:creationId xmlns:a16="http://schemas.microsoft.com/office/drawing/2014/main" id="{D95EC396-0BD6-7E57-9353-4808D8742C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3704" y="819769"/>
            <a:ext cx="1138580" cy="1138580"/>
          </a:xfrm>
          <a:prstGeom prst="rect">
            <a:avLst/>
          </a:prstGeom>
        </p:spPr>
      </p:pic>
    </p:spTree>
    <p:extLst>
      <p:ext uri="{BB962C8B-B14F-4D97-AF65-F5344CB8AC3E}">
        <p14:creationId xmlns:p14="http://schemas.microsoft.com/office/powerpoint/2010/main" val="780788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D728AB-2819-49AB-86C3-AE9FCEABED83}"/>
              </a:ext>
            </a:extLst>
          </p:cNvPr>
          <p:cNvSpPr>
            <a:spLocks noGrp="1"/>
          </p:cNvSpPr>
          <p:nvPr>
            <p:ph type="body" sz="quarter" idx="22"/>
          </p:nvPr>
        </p:nvSpPr>
        <p:spPr>
          <a:xfrm>
            <a:off x="6096000" y="345576"/>
            <a:ext cx="3556300" cy="1446734"/>
          </a:xfrm>
        </p:spPr>
        <p:txBody>
          <a:bodyPr>
            <a:normAutofit lnSpcReduction="10000"/>
          </a:bodyPr>
          <a:lstStyle/>
          <a:p>
            <a:pPr>
              <a:lnSpc>
                <a:spcPct val="120000"/>
              </a:lnSpc>
            </a:pPr>
            <a:r>
              <a:rPr lang="en-IE" sz="2400" b="1" dirty="0"/>
              <a:t>Our case study</a:t>
            </a:r>
          </a:p>
          <a:p>
            <a:pPr>
              <a:lnSpc>
                <a:spcPct val="120000"/>
              </a:lnSpc>
            </a:pPr>
            <a:r>
              <a:rPr lang="en-IE" sz="2400" b="1" dirty="0"/>
              <a:t>CAMPOFRIO- health care </a:t>
            </a:r>
            <a:r>
              <a:rPr lang="en-IE" sz="2400" dirty="0"/>
              <a:t>SPAIN</a:t>
            </a:r>
          </a:p>
        </p:txBody>
      </p:sp>
      <p:sp>
        <p:nvSpPr>
          <p:cNvPr id="4" name="Text Placeholder 3">
            <a:extLst>
              <a:ext uri="{FF2B5EF4-FFF2-40B4-BE49-F238E27FC236}">
                <a16:creationId xmlns:a16="http://schemas.microsoft.com/office/drawing/2014/main" id="{AB8A606A-5AB6-416F-8D2C-8A76B3B28FBC}"/>
              </a:ext>
            </a:extLst>
          </p:cNvPr>
          <p:cNvSpPr>
            <a:spLocks noGrp="1"/>
          </p:cNvSpPr>
          <p:nvPr>
            <p:ph type="body" sz="quarter" idx="23"/>
          </p:nvPr>
        </p:nvSpPr>
        <p:spPr>
          <a:xfrm>
            <a:off x="526825" y="559304"/>
            <a:ext cx="3452394" cy="634674"/>
          </a:xfrm>
          <a:solidFill>
            <a:srgbClr val="FFD100"/>
          </a:solidFill>
        </p:spPr>
        <p:txBody>
          <a:bodyPr/>
          <a:lstStyle/>
          <a:p>
            <a:r>
              <a:rPr lang="en-IE" dirty="0"/>
              <a:t>Be Inspired…</a:t>
            </a:r>
          </a:p>
        </p:txBody>
      </p:sp>
      <p:pic>
        <p:nvPicPr>
          <p:cNvPr id="9" name="Picture 8">
            <a:hlinkClick r:id="rId2"/>
            <a:extLst>
              <a:ext uri="{FF2B5EF4-FFF2-40B4-BE49-F238E27FC236}">
                <a16:creationId xmlns:a16="http://schemas.microsoft.com/office/drawing/2014/main" id="{BCD752A7-B338-4652-B701-DD66699E0017}"/>
              </a:ext>
            </a:extLst>
          </p:cNvPr>
          <p:cNvPicPr>
            <a:picLocks noChangeAspect="1"/>
          </p:cNvPicPr>
          <p:nvPr/>
        </p:nvPicPr>
        <p:blipFill>
          <a:blip r:embed="rId3"/>
          <a:stretch>
            <a:fillRect/>
          </a:stretch>
        </p:blipFill>
        <p:spPr>
          <a:xfrm>
            <a:off x="1334379" y="2066544"/>
            <a:ext cx="2521080" cy="3454578"/>
          </a:xfrm>
          <a:prstGeom prst="rect">
            <a:avLst/>
          </a:prstGeom>
        </p:spPr>
      </p:pic>
      <p:sp>
        <p:nvSpPr>
          <p:cNvPr id="10" name="Arrow: Right 9">
            <a:extLst>
              <a:ext uri="{FF2B5EF4-FFF2-40B4-BE49-F238E27FC236}">
                <a16:creationId xmlns:a16="http://schemas.microsoft.com/office/drawing/2014/main" id="{5F68E0ED-E6A0-49D7-A308-7B661D55177B}"/>
              </a:ext>
            </a:extLst>
          </p:cNvPr>
          <p:cNvSpPr/>
          <p:nvPr/>
        </p:nvSpPr>
        <p:spPr>
          <a:xfrm>
            <a:off x="156519" y="1927654"/>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solidFill>
                  <a:srgbClr val="000000"/>
                </a:solidFill>
              </a:rPr>
              <a:t>Click here </a:t>
            </a:r>
          </a:p>
        </p:txBody>
      </p:sp>
      <p:sp>
        <p:nvSpPr>
          <p:cNvPr id="11" name="Text Placeholder 1">
            <a:extLst>
              <a:ext uri="{FF2B5EF4-FFF2-40B4-BE49-F238E27FC236}">
                <a16:creationId xmlns:a16="http://schemas.microsoft.com/office/drawing/2014/main" id="{73927B61-1ADF-44EC-82CB-DF33AFF61A73}"/>
              </a:ext>
            </a:extLst>
          </p:cNvPr>
          <p:cNvSpPr>
            <a:spLocks noGrp="1"/>
          </p:cNvSpPr>
          <p:nvPr>
            <p:ph type="body" sz="quarter" idx="20"/>
          </p:nvPr>
        </p:nvSpPr>
        <p:spPr>
          <a:xfrm>
            <a:off x="6096000" y="2066544"/>
            <a:ext cx="5509187" cy="3722513"/>
          </a:xfrm>
        </p:spPr>
        <p:txBody>
          <a:bodyPr/>
          <a:lstStyle/>
          <a:p>
            <a:r>
              <a:rPr lang="en-GB" dirty="0" err="1">
                <a:solidFill>
                  <a:srgbClr val="1188A3"/>
                </a:solidFill>
                <a:hlinkClick r:id="rId4">
                  <a:extLst>
                    <a:ext uri="{A12FA001-AC4F-418D-AE19-62706E023703}">
                      <ahyp:hlinkClr xmlns:ahyp="http://schemas.microsoft.com/office/drawing/2018/hyperlinkcolor" val="tx"/>
                    </a:ext>
                  </a:extLst>
                </a:hlinkClick>
              </a:rPr>
              <a:t>Campofrio</a:t>
            </a:r>
            <a:r>
              <a:rPr lang="en-GB" dirty="0">
                <a:solidFill>
                  <a:srgbClr val="1188A3"/>
                </a:solidFill>
                <a:hlinkClick r:id="rId4">
                  <a:extLst>
                    <a:ext uri="{A12FA001-AC4F-418D-AE19-62706E023703}">
                      <ahyp:hlinkClr xmlns:ahyp="http://schemas.microsoft.com/office/drawing/2018/hyperlinkcolor" val="tx"/>
                    </a:ext>
                  </a:extLst>
                </a:hlinkClick>
              </a:rPr>
              <a:t> | Products and Processed Meats </a:t>
            </a:r>
            <a:r>
              <a:rPr lang="en-US" dirty="0"/>
              <a:t>has ensured that their products are adapted to seniors‘ needs, with suitable textures, </a:t>
            </a:r>
            <a:r>
              <a:rPr lang="en-US" dirty="0" err="1"/>
              <a:t>flavours</a:t>
            </a:r>
            <a:r>
              <a:rPr lang="en-US" dirty="0"/>
              <a:t>, and </a:t>
            </a:r>
            <a:r>
              <a:rPr lang="en-US" dirty="0" err="1"/>
              <a:t>appetising</a:t>
            </a:r>
            <a:r>
              <a:rPr lang="en-US" dirty="0"/>
              <a:t> presentation.</a:t>
            </a:r>
          </a:p>
          <a:p>
            <a:r>
              <a:rPr lang="en-US" dirty="0"/>
              <a:t>The innovative aspect is found in the product’s texture and flavour,  specially designed to maintain, improve, and treat the nutritional status of people who have chewing and/or swallowing problems, by maintaining homogeneous textures, with desirable </a:t>
            </a:r>
            <a:r>
              <a:rPr lang="en-US" dirty="0" err="1"/>
              <a:t>flavours</a:t>
            </a:r>
            <a:r>
              <a:rPr lang="en-US" dirty="0"/>
              <a:t>, and aromas. </a:t>
            </a:r>
            <a:endParaRPr lang="en-IE" dirty="0"/>
          </a:p>
        </p:txBody>
      </p:sp>
      <p:pic>
        <p:nvPicPr>
          <p:cNvPr id="12" name="Picture 11">
            <a:extLst>
              <a:ext uri="{FF2B5EF4-FFF2-40B4-BE49-F238E27FC236}">
                <a16:creationId xmlns:a16="http://schemas.microsoft.com/office/drawing/2014/main" id="{E9C6B6C1-CBE8-46EB-8B1D-E1E123B9E13A}"/>
              </a:ext>
            </a:extLst>
          </p:cNvPr>
          <p:cNvPicPr>
            <a:picLocks noChangeAspect="1"/>
          </p:cNvPicPr>
          <p:nvPr/>
        </p:nvPicPr>
        <p:blipFill>
          <a:blip r:embed="rId5"/>
          <a:stretch>
            <a:fillRect/>
          </a:stretch>
        </p:blipFill>
        <p:spPr>
          <a:xfrm>
            <a:off x="9652300" y="502508"/>
            <a:ext cx="2047875" cy="762000"/>
          </a:xfrm>
          <a:prstGeom prst="rect">
            <a:avLst/>
          </a:prstGeom>
        </p:spPr>
      </p:pic>
    </p:spTree>
    <p:extLst>
      <p:ext uri="{BB962C8B-B14F-4D97-AF65-F5344CB8AC3E}">
        <p14:creationId xmlns:p14="http://schemas.microsoft.com/office/powerpoint/2010/main" val="4281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826326"/>
            <a:ext cx="11268789" cy="4031673"/>
          </a:xfrm>
        </p:spPr>
        <p:txBody>
          <a:bodyPr>
            <a:normAutofit fontScale="47500" lnSpcReduction="20000"/>
          </a:bodyPr>
          <a:lstStyle/>
          <a:p>
            <a:pPr marL="0" indent="0" algn="just">
              <a:lnSpc>
                <a:spcPct val="120000"/>
              </a:lnSpc>
            </a:pPr>
            <a:r>
              <a:rPr lang="en-IE" sz="4600" b="1" dirty="0">
                <a:cs typeface="Arial" panose="020B0604020202020204" pitchFamily="34" charset="0"/>
              </a:rPr>
              <a:t>Lack of Appetite</a:t>
            </a:r>
          </a:p>
          <a:p>
            <a:pPr marL="0" indent="0" algn="just">
              <a:lnSpc>
                <a:spcPct val="120000"/>
              </a:lnSpc>
            </a:pPr>
            <a:r>
              <a:rPr lang="en-US" sz="4200" dirty="0">
                <a:cs typeface="Arial" panose="020B0604020202020204" pitchFamily="34" charset="0"/>
              </a:rPr>
              <a:t>To a certain extent, the loss of appetite among seniors is understandable and possibly benign: ageing tends to cause </a:t>
            </a:r>
            <a:r>
              <a:rPr lang="en-US" sz="4200" b="1" dirty="0">
                <a:cs typeface="Arial" panose="020B0604020202020204" pitchFamily="34" charset="0"/>
              </a:rPr>
              <a:t>a loss of muscle mass, and this means seniors need fewer calories, which naturally causes older people to be less hungry</a:t>
            </a:r>
            <a:r>
              <a:rPr lang="en-US" sz="4200" dirty="0">
                <a:cs typeface="Arial" panose="020B0604020202020204" pitchFamily="34" charset="0"/>
              </a:rPr>
              <a:t>. The problem, however, is that it’s difficult to maintain healthy levels of vital nutrients—vitamins, minerals, and essentials like protein—as your intake of all food declines.</a:t>
            </a:r>
          </a:p>
          <a:p>
            <a:pPr marL="0" indent="0" algn="just">
              <a:lnSpc>
                <a:spcPct val="120000"/>
              </a:lnSpc>
            </a:pPr>
            <a:r>
              <a:rPr lang="en-US" sz="4200" dirty="0">
                <a:cs typeface="Arial" panose="020B0604020202020204" pitchFamily="34" charset="0"/>
              </a:rPr>
              <a:t>Other factors in the loss of appetite are less benign. As we get older, </a:t>
            </a:r>
            <a:r>
              <a:rPr lang="en-US" sz="4200" b="1" dirty="0">
                <a:cs typeface="Arial" panose="020B0604020202020204" pitchFamily="34" charset="0"/>
              </a:rPr>
              <a:t>we start producing less of the hormones that trigger hunger in our bodies,</a:t>
            </a:r>
            <a:r>
              <a:rPr lang="en-US" sz="4200" dirty="0">
                <a:cs typeface="Arial" panose="020B0604020202020204" pitchFamily="34" charset="0"/>
              </a:rPr>
              <a:t> meaning that we can even start to get fewer calories than we need to maintain ordinary activities. Older people are also likely to be taking medications that suppress appetite or even cause nausea. What’s more, GI issues and other infirmities can also cause seniors to lose their appetite.</a:t>
            </a:r>
          </a:p>
          <a:p>
            <a:pPr marL="0" indent="0" algn="just">
              <a:lnSpc>
                <a:spcPct val="120000"/>
              </a:lnSpc>
            </a:pPr>
            <a:endParaRPr lang="en-GB" sz="4200" dirty="0">
              <a:cs typeface="Arial" panose="020B0604020202020204" pitchFamily="34" charset="0"/>
            </a:endParaRPr>
          </a:p>
          <a:p>
            <a:pPr marL="0" indent="0">
              <a:lnSpc>
                <a:spcPct val="120000"/>
              </a:lnSpc>
            </a:pPr>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8374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rPr>
              <a:t>The c</a:t>
            </a:r>
            <a:r>
              <a:rPr kumimoji="0" lang="en-US" sz="2100" b="1" i="0" u="none" strike="noStrike" kern="1200" cap="none" spc="0" normalizeH="0" baseline="0" noProof="0" dirty="0" err="1">
                <a:ln>
                  <a:noFill/>
                </a:ln>
                <a:solidFill>
                  <a:srgbClr val="000000"/>
                </a:solidFill>
                <a:effectLst/>
                <a:uLnTx/>
                <a:uFillTx/>
                <a:latin typeface="Calibri" panose="020F0502020204030204"/>
                <a:ea typeface="+mn-ea"/>
                <a:cs typeface="+mn-cs"/>
              </a:rPr>
              <a:t>hange</a:t>
            </a: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 in  preferences within this group e.g. portion size, sourcing &amp; sustainability </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Portion Sizes</a:t>
            </a:r>
          </a:p>
        </p:txBody>
      </p:sp>
      <p:pic>
        <p:nvPicPr>
          <p:cNvPr id="4" name="Graphic 3" descr="Alterations &amp; Tailoring outline">
            <a:extLst>
              <a:ext uri="{FF2B5EF4-FFF2-40B4-BE49-F238E27FC236}">
                <a16:creationId xmlns:a16="http://schemas.microsoft.com/office/drawing/2014/main" id="{E45AFFED-4CFA-95D1-4A03-F3E0977D0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6577" y="792221"/>
            <a:ext cx="1172160" cy="1172160"/>
          </a:xfrm>
          <a:prstGeom prst="rect">
            <a:avLst/>
          </a:prstGeom>
        </p:spPr>
      </p:pic>
    </p:spTree>
    <p:extLst>
      <p:ext uri="{BB962C8B-B14F-4D97-AF65-F5344CB8AC3E}">
        <p14:creationId xmlns:p14="http://schemas.microsoft.com/office/powerpoint/2010/main" val="142582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963545"/>
            <a:ext cx="11309811" cy="3091265"/>
          </a:xfrm>
        </p:spPr>
        <p:txBody>
          <a:bodyPr>
            <a:normAutofit fontScale="92500" lnSpcReduction="10000"/>
          </a:bodyPr>
          <a:lstStyle/>
          <a:p>
            <a:pPr marL="0" indent="0" algn="just"/>
            <a:r>
              <a:rPr lang="en-GB" sz="2800" b="1" dirty="0">
                <a:cs typeface="Arial" panose="020B0604020202020204" pitchFamily="34" charset="0"/>
              </a:rPr>
              <a:t>1. Realistic portion size</a:t>
            </a:r>
          </a:p>
          <a:p>
            <a:pPr marL="0" indent="0" algn="just"/>
            <a:r>
              <a:rPr lang="en-GB" dirty="0">
                <a:cs typeface="Arial" panose="020B0604020202020204" pitchFamily="34" charset="0"/>
              </a:rPr>
              <a:t>With a reduced appetite due to lower activity level, shrinking body weight, lower caloric requirement and general health level, an average meal size for the elderly should be smaller than for the younger adult population. But it is important that it is a nutritionally balanced and adequate meal to avoid malnourishment.</a:t>
            </a:r>
          </a:p>
          <a:p>
            <a:pPr marL="0" indent="0" algn="just"/>
            <a:r>
              <a:rPr lang="en-GB" sz="2800" b="1" dirty="0">
                <a:cs typeface="Arial" panose="020B0604020202020204" pitchFamily="34" charset="0"/>
              </a:rPr>
              <a:t>2. Portion appearance</a:t>
            </a:r>
          </a:p>
          <a:p>
            <a:pPr marL="0" indent="0" algn="just"/>
            <a:r>
              <a:rPr lang="en-GB" dirty="0">
                <a:cs typeface="Arial" panose="020B0604020202020204" pitchFamily="34" charset="0"/>
              </a:rPr>
              <a:t>For the general adult population, large bulky portions connote value for money, for seniors a portion that is too large in appearance can be intimidating. For this age group, especially the Middle-Old and Old-Old, eating can be a chore not a pleasure so a meal should look easy to eat. </a:t>
            </a:r>
            <a:endParaRPr lang="en-US" sz="3200" dirty="0">
              <a:solidFill>
                <a:srgbClr val="FF0000"/>
              </a:solidFill>
              <a:cs typeface="Arial" panose="020B0604020202020204" pitchFamily="34" charset="0"/>
            </a:endParaRPr>
          </a:p>
          <a:p>
            <a:pPr marL="0" indent="0" algn="just"/>
            <a:endParaRPr lang="en-GB" dirty="0">
              <a:cs typeface="Arial" panose="020B0604020202020204" pitchFamily="34" charset="0"/>
            </a:endParaRPr>
          </a:p>
          <a:p>
            <a:pPr marL="0" indent="0"/>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8374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rPr>
              <a:t>The c</a:t>
            </a:r>
            <a:r>
              <a:rPr kumimoji="0" lang="en-US" sz="2100" b="1" i="0" u="none" strike="noStrike" kern="1200" cap="none" spc="0" normalizeH="0" baseline="0" noProof="0" dirty="0" err="1">
                <a:ln>
                  <a:noFill/>
                </a:ln>
                <a:solidFill>
                  <a:srgbClr val="000000"/>
                </a:solidFill>
                <a:effectLst/>
                <a:uLnTx/>
                <a:uFillTx/>
                <a:latin typeface="Calibri" panose="020F0502020204030204"/>
                <a:ea typeface="+mn-ea"/>
                <a:cs typeface="+mn-cs"/>
              </a:rPr>
              <a:t>hange</a:t>
            </a: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 in  preferences within this group e.g. portion size, sourcing &amp; sustainability </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Portion Sizes</a:t>
            </a:r>
          </a:p>
        </p:txBody>
      </p:sp>
      <p:pic>
        <p:nvPicPr>
          <p:cNvPr id="4" name="Graphic 3" descr="Alterations &amp; Tailoring outline">
            <a:extLst>
              <a:ext uri="{FF2B5EF4-FFF2-40B4-BE49-F238E27FC236}">
                <a16:creationId xmlns:a16="http://schemas.microsoft.com/office/drawing/2014/main" id="{E45AFFED-4CFA-95D1-4A03-F3E0977D0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6577" y="792221"/>
            <a:ext cx="1172160" cy="1172160"/>
          </a:xfrm>
          <a:prstGeom prst="rect">
            <a:avLst/>
          </a:prstGeom>
        </p:spPr>
      </p:pic>
    </p:spTree>
    <p:extLst>
      <p:ext uri="{BB962C8B-B14F-4D97-AF65-F5344CB8AC3E}">
        <p14:creationId xmlns:p14="http://schemas.microsoft.com/office/powerpoint/2010/main" val="11259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dirty="0"/>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26475" y="2963545"/>
            <a:ext cx="10822973" cy="3091265"/>
          </a:xfrm>
        </p:spPr>
        <p:txBody>
          <a:bodyPr>
            <a:normAutofit fontScale="92500"/>
          </a:bodyPr>
          <a:lstStyle/>
          <a:p>
            <a:pPr marL="0" indent="0" algn="just"/>
            <a:r>
              <a:rPr lang="en-GB" dirty="0">
                <a:cs typeface="Arial" panose="020B0604020202020204" pitchFamily="34" charset="0"/>
              </a:rPr>
              <a:t>Seniors are becoming aware, (as is everyone) of the need to live more sustainably, both for their own health and for that of our planet.</a:t>
            </a:r>
          </a:p>
          <a:p>
            <a:pPr marL="0" indent="0" algn="just"/>
            <a:r>
              <a:rPr lang="en-GB" dirty="0">
                <a:cs typeface="Arial" panose="020B0604020202020204" pitchFamily="34" charset="0"/>
              </a:rPr>
              <a:t>One way that you could help them live more sustainable lives is through </a:t>
            </a:r>
            <a:r>
              <a:rPr lang="en-GB" b="1" dirty="0">
                <a:cs typeface="Arial" panose="020B0604020202020204" pitchFamily="34" charset="0"/>
              </a:rPr>
              <a:t>alternative protein sources</a:t>
            </a:r>
            <a:r>
              <a:rPr lang="en-GB" dirty="0">
                <a:cs typeface="Arial" panose="020B0604020202020204" pitchFamily="34" charset="0"/>
              </a:rPr>
              <a:t>. We know they need high levels of protein (Module 2) </a:t>
            </a:r>
          </a:p>
          <a:p>
            <a:pPr marL="342900" indent="-342900" algn="just">
              <a:buFont typeface="Arial" panose="020B0604020202020204" pitchFamily="34" charset="0"/>
              <a:buChar char="•"/>
            </a:pPr>
            <a:r>
              <a:rPr lang="en-GB" sz="2400" dirty="0"/>
              <a:t>Seniors should eat more plant-based protein such as legumes, cereals, nuts, and seeds.</a:t>
            </a:r>
            <a:r>
              <a:rPr lang="en-GB" sz="2400" b="1" dirty="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r>
              <a:rPr lang="en-GB" sz="2400" dirty="0"/>
              <a:t>Seniors should eat less animal-based protein (such as beef, lamb, and processed meats) and choose chicken and pork – if meat is eaten.</a:t>
            </a:r>
          </a:p>
          <a:p>
            <a:pPr marL="0" indent="0" algn="just"/>
            <a:r>
              <a:rPr lang="en-GB" b="1" dirty="0">
                <a:cs typeface="Arial" panose="020B0604020202020204" pitchFamily="34" charset="0"/>
              </a:rPr>
              <a:t>This can be considered in your NPD!</a:t>
            </a:r>
            <a:endParaRPr lang="en-GB" sz="2400" b="1" dirty="0">
              <a:cs typeface="Arial" panose="020B0604020202020204" pitchFamily="34" charset="0"/>
            </a:endParaRPr>
          </a:p>
          <a:p>
            <a:pPr marL="0" indent="0"/>
            <a:endParaRPr lang="en-IE" dirty="0"/>
          </a:p>
        </p:txBody>
      </p:sp>
      <p:pic>
        <p:nvPicPr>
          <p:cNvPr id="6" name="Graphic 5" descr="Badge 3 outline">
            <a:extLst>
              <a:ext uri="{FF2B5EF4-FFF2-40B4-BE49-F238E27FC236}">
                <a16:creationId xmlns:a16="http://schemas.microsoft.com/office/drawing/2014/main" id="{21C41A1D-3C06-4416-A607-F4A30C906D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155119"/>
            <a:ext cx="914400" cy="914400"/>
          </a:xfrm>
          <a:prstGeom prst="rect">
            <a:avLst/>
          </a:prstGeom>
        </p:spPr>
      </p:pic>
      <p:sp>
        <p:nvSpPr>
          <p:cNvPr id="7" name="TextBox 6">
            <a:extLst>
              <a:ext uri="{FF2B5EF4-FFF2-40B4-BE49-F238E27FC236}">
                <a16:creationId xmlns:a16="http://schemas.microsoft.com/office/drawing/2014/main" id="{731309E0-215A-4092-94DF-17A8D36EEBA4}"/>
              </a:ext>
            </a:extLst>
          </p:cNvPr>
          <p:cNvSpPr txBox="1"/>
          <p:nvPr/>
        </p:nvSpPr>
        <p:spPr>
          <a:xfrm>
            <a:off x="801511" y="899212"/>
            <a:ext cx="2491241" cy="18374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rPr>
              <a:t>The c</a:t>
            </a:r>
            <a:r>
              <a:rPr kumimoji="0" lang="en-US" sz="2100" b="1" i="0" u="none" strike="noStrike" kern="1200" cap="none" spc="0" normalizeH="0" baseline="0" noProof="0" dirty="0" err="1">
                <a:ln>
                  <a:noFill/>
                </a:ln>
                <a:solidFill>
                  <a:srgbClr val="000000"/>
                </a:solidFill>
                <a:effectLst/>
                <a:uLnTx/>
                <a:uFillTx/>
                <a:latin typeface="Calibri" panose="020F0502020204030204"/>
                <a:ea typeface="+mn-ea"/>
                <a:cs typeface="+mn-cs"/>
              </a:rPr>
              <a:t>hange</a:t>
            </a: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 in  preferences within this group e.g. portion size, sourcing &amp; sustainability </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AEB8EE-3E42-49F4-AD19-7B4F12471C31}"/>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Sustainability Factors</a:t>
            </a:r>
          </a:p>
        </p:txBody>
      </p:sp>
      <p:grpSp>
        <p:nvGrpSpPr>
          <p:cNvPr id="9" name="Group 8">
            <a:extLst>
              <a:ext uri="{FF2B5EF4-FFF2-40B4-BE49-F238E27FC236}">
                <a16:creationId xmlns:a16="http://schemas.microsoft.com/office/drawing/2014/main" id="{449AD4B7-82C7-92BC-AB5B-47468192EC2E}"/>
              </a:ext>
            </a:extLst>
          </p:cNvPr>
          <p:cNvGrpSpPr/>
          <p:nvPr/>
        </p:nvGrpSpPr>
        <p:grpSpPr>
          <a:xfrm>
            <a:off x="9776576" y="649706"/>
            <a:ext cx="1212265" cy="1168220"/>
            <a:chOff x="5614841" y="786428"/>
            <a:chExt cx="901130" cy="901727"/>
          </a:xfrm>
        </p:grpSpPr>
        <p:grpSp>
          <p:nvGrpSpPr>
            <p:cNvPr id="10" name="Graphic 2">
              <a:extLst>
                <a:ext uri="{FF2B5EF4-FFF2-40B4-BE49-F238E27FC236}">
                  <a16:creationId xmlns:a16="http://schemas.microsoft.com/office/drawing/2014/main" id="{2798687F-544D-5273-6A89-AB2F7CDD5532}"/>
                </a:ext>
              </a:extLst>
            </p:cNvPr>
            <p:cNvGrpSpPr/>
            <p:nvPr/>
          </p:nvGrpSpPr>
          <p:grpSpPr>
            <a:xfrm>
              <a:off x="5715019" y="1058540"/>
              <a:ext cx="543506" cy="445337"/>
              <a:chOff x="5715019" y="1058540"/>
              <a:chExt cx="543506" cy="445337"/>
            </a:xfrm>
            <a:solidFill>
              <a:srgbClr val="60A9DD"/>
            </a:solidFill>
          </p:grpSpPr>
          <p:sp>
            <p:nvSpPr>
              <p:cNvPr id="12" name="Freeform 210">
                <a:extLst>
                  <a:ext uri="{FF2B5EF4-FFF2-40B4-BE49-F238E27FC236}">
                    <a16:creationId xmlns:a16="http://schemas.microsoft.com/office/drawing/2014/main" id="{0CB727D0-0F14-1BB2-C3CC-42767117ADA9}"/>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85D2E1"/>
              </a:solidFill>
              <a:ln w="9028" cap="flat">
                <a:noFill/>
                <a:prstDash val="solid"/>
                <a:miter/>
              </a:ln>
            </p:spPr>
            <p:txBody>
              <a:bodyPr rtlCol="0" anchor="ctr"/>
              <a:lstStyle/>
              <a:p>
                <a:endParaRPr lang="en-US"/>
              </a:p>
            </p:txBody>
          </p:sp>
          <p:sp>
            <p:nvSpPr>
              <p:cNvPr id="13" name="Freeform 211">
                <a:extLst>
                  <a:ext uri="{FF2B5EF4-FFF2-40B4-BE49-F238E27FC236}">
                    <a16:creationId xmlns:a16="http://schemas.microsoft.com/office/drawing/2014/main" id="{E82F6850-4544-E85F-0B30-30F509623056}"/>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85D2E1"/>
              </a:solidFill>
              <a:ln w="9028" cap="flat">
                <a:noFill/>
                <a:prstDash val="solid"/>
                <a:miter/>
              </a:ln>
            </p:spPr>
            <p:txBody>
              <a:bodyPr rtlCol="0" anchor="ctr"/>
              <a:lstStyle/>
              <a:p>
                <a:endParaRPr lang="en-US"/>
              </a:p>
            </p:txBody>
          </p:sp>
        </p:grpSp>
        <p:sp>
          <p:nvSpPr>
            <p:cNvPr id="11" name="Freeform 209">
              <a:extLst>
                <a:ext uri="{FF2B5EF4-FFF2-40B4-BE49-F238E27FC236}">
                  <a16:creationId xmlns:a16="http://schemas.microsoft.com/office/drawing/2014/main" id="{AD7BF00C-DBA7-D449-BEC9-07A636CFA276}"/>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283521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DB3934-AC1A-B733-E463-4BEF371ED6A5}"/>
              </a:ext>
            </a:extLst>
          </p:cNvPr>
          <p:cNvSpPr>
            <a:spLocks noGrp="1"/>
          </p:cNvSpPr>
          <p:nvPr>
            <p:ph type="body" sz="quarter" idx="18"/>
          </p:nvPr>
        </p:nvSpPr>
        <p:spPr>
          <a:xfrm>
            <a:off x="633715" y="3843119"/>
            <a:ext cx="3577338" cy="2461428"/>
          </a:xfrm>
          <a:ln>
            <a:solidFill>
              <a:srgbClr val="000000"/>
            </a:solidFill>
          </a:ln>
        </p:spPr>
        <p:txBody>
          <a:bodyPr>
            <a:normAutofit fontScale="92500" lnSpcReduction="10000"/>
          </a:bodyPr>
          <a:lstStyle/>
          <a:p>
            <a:pPr marL="457200" indent="-457200">
              <a:buAutoNum type="arabicPeriod"/>
            </a:pPr>
            <a:r>
              <a:rPr lang="en-IE" dirty="0"/>
              <a:t>What products can you offer senior customers right now?</a:t>
            </a:r>
          </a:p>
          <a:p>
            <a:pPr marL="0" indent="0"/>
            <a:r>
              <a:rPr lang="en-IE" dirty="0"/>
              <a:t>________________________________________________________________________________________________________________________</a:t>
            </a:r>
          </a:p>
        </p:txBody>
      </p:sp>
      <p:sp>
        <p:nvSpPr>
          <p:cNvPr id="6" name="TextBox 5">
            <a:extLst>
              <a:ext uri="{FF2B5EF4-FFF2-40B4-BE49-F238E27FC236}">
                <a16:creationId xmlns:a16="http://schemas.microsoft.com/office/drawing/2014/main" id="{5302E8BD-9C6C-45C9-1DA5-6083F4C90174}"/>
              </a:ext>
            </a:extLst>
          </p:cNvPr>
          <p:cNvSpPr txBox="1"/>
          <p:nvPr/>
        </p:nvSpPr>
        <p:spPr>
          <a:xfrm>
            <a:off x="0" y="810126"/>
            <a:ext cx="11378679" cy="646331"/>
          </a:xfrm>
          <a:prstGeom prst="rect">
            <a:avLst/>
          </a:prstGeom>
          <a:solidFill>
            <a:srgbClr val="FFD100"/>
          </a:solidFill>
        </p:spPr>
        <p:txBody>
          <a:bodyPr wrap="square" rtlCol="0">
            <a:spAutoFit/>
          </a:bodyPr>
          <a:lstStyle/>
          <a:p>
            <a:r>
              <a:rPr lang="en-IE" sz="3600" dirty="0">
                <a:solidFill>
                  <a:srgbClr val="000000"/>
                </a:solidFill>
              </a:rPr>
              <a:t>	Learner Exercise…</a:t>
            </a:r>
          </a:p>
        </p:txBody>
      </p:sp>
      <p:grpSp>
        <p:nvGrpSpPr>
          <p:cNvPr id="7" name="Google Shape;518;p39">
            <a:extLst>
              <a:ext uri="{FF2B5EF4-FFF2-40B4-BE49-F238E27FC236}">
                <a16:creationId xmlns:a16="http://schemas.microsoft.com/office/drawing/2014/main" id="{0B9E8D72-9CBE-BDBE-350A-E3AB94D8B828}"/>
              </a:ext>
            </a:extLst>
          </p:cNvPr>
          <p:cNvGrpSpPr/>
          <p:nvPr/>
        </p:nvGrpSpPr>
        <p:grpSpPr>
          <a:xfrm>
            <a:off x="8774570" y="706826"/>
            <a:ext cx="1006182" cy="894050"/>
            <a:chOff x="1923675" y="1633650"/>
            <a:chExt cx="436000" cy="435975"/>
          </a:xfrm>
          <a:solidFill>
            <a:srgbClr val="85D2E1"/>
          </a:solidFill>
        </p:grpSpPr>
        <p:sp>
          <p:nvSpPr>
            <p:cNvPr id="8" name="Google Shape;519;p39">
              <a:extLst>
                <a:ext uri="{FF2B5EF4-FFF2-40B4-BE49-F238E27FC236}">
                  <a16:creationId xmlns:a16="http://schemas.microsoft.com/office/drawing/2014/main" id="{6E36E7B3-2023-6F87-2E3C-9F2907B0DCF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9" name="Google Shape;520;p39">
              <a:extLst>
                <a:ext uri="{FF2B5EF4-FFF2-40B4-BE49-F238E27FC236}">
                  <a16:creationId xmlns:a16="http://schemas.microsoft.com/office/drawing/2014/main" id="{D1C306ED-02DA-C974-067B-F8708A0596DA}"/>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0" name="Google Shape;521;p39">
              <a:extLst>
                <a:ext uri="{FF2B5EF4-FFF2-40B4-BE49-F238E27FC236}">
                  <a16:creationId xmlns:a16="http://schemas.microsoft.com/office/drawing/2014/main" id="{6CC858E7-58D8-A185-62AF-DE18EB9AB5E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1" name="Google Shape;522;p39">
              <a:extLst>
                <a:ext uri="{FF2B5EF4-FFF2-40B4-BE49-F238E27FC236}">
                  <a16:creationId xmlns:a16="http://schemas.microsoft.com/office/drawing/2014/main" id="{4529D759-304B-CB0B-B265-895CCFFE6F76}"/>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2" name="Google Shape;523;p39">
              <a:extLst>
                <a:ext uri="{FF2B5EF4-FFF2-40B4-BE49-F238E27FC236}">
                  <a16:creationId xmlns:a16="http://schemas.microsoft.com/office/drawing/2014/main" id="{E5F912FF-0A28-7207-AAB9-F1D24C429A4F}"/>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3" name="Google Shape;524;p39">
              <a:extLst>
                <a:ext uri="{FF2B5EF4-FFF2-40B4-BE49-F238E27FC236}">
                  <a16:creationId xmlns:a16="http://schemas.microsoft.com/office/drawing/2014/main" id="{6F7F59C8-A8B3-4D39-ACDE-51C6DA888800}"/>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14" name="Text Placeholder 13">
            <a:extLst>
              <a:ext uri="{FF2B5EF4-FFF2-40B4-BE49-F238E27FC236}">
                <a16:creationId xmlns:a16="http://schemas.microsoft.com/office/drawing/2014/main" id="{8B2343E8-4A19-8018-6B6A-6F8648F28F0D}"/>
              </a:ext>
            </a:extLst>
          </p:cNvPr>
          <p:cNvSpPr txBox="1">
            <a:spLocks noGrp="1"/>
          </p:cNvSpPr>
          <p:nvPr>
            <p:ph type="body" sz="quarter" idx="16"/>
          </p:nvPr>
        </p:nvSpPr>
        <p:spPr>
          <a:xfrm>
            <a:off x="737108" y="2194727"/>
            <a:ext cx="10146882" cy="9233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srgbClr val="000000"/>
                </a:solidFill>
                <a:effectLst/>
                <a:uLnTx/>
                <a:uFillTx/>
                <a:latin typeface="Calibri" panose="020F0502020204030204"/>
                <a:ea typeface="+mn-ea"/>
                <a:cs typeface="+mn-cs"/>
              </a:rPr>
              <a:t> Take a pen and paper or open a document and see if you can answer these questions and then reflect …. </a:t>
            </a:r>
          </a:p>
        </p:txBody>
      </p:sp>
      <p:sp>
        <p:nvSpPr>
          <p:cNvPr id="15" name="Text Placeholder 1">
            <a:extLst>
              <a:ext uri="{FF2B5EF4-FFF2-40B4-BE49-F238E27FC236}">
                <a16:creationId xmlns:a16="http://schemas.microsoft.com/office/drawing/2014/main" id="{AD40C8BB-8581-4028-D864-362214F66326}"/>
              </a:ext>
            </a:extLst>
          </p:cNvPr>
          <p:cNvSpPr txBox="1">
            <a:spLocks/>
          </p:cNvSpPr>
          <p:nvPr/>
        </p:nvSpPr>
        <p:spPr>
          <a:xfrm>
            <a:off x="4211053" y="3843119"/>
            <a:ext cx="3577338" cy="2461428"/>
          </a:xfrm>
          <a:prstGeom prst="rect">
            <a:avLst/>
          </a:prstGeom>
          <a:ln>
            <a:solidFill>
              <a:srgbClr val="000000"/>
            </a:solidFill>
          </a:ln>
        </p:spPr>
        <p:txBody>
          <a:bodyPr vert="horz" lIns="91440" tIns="45720" rIns="91440" bIns="45720" rtlCol="0">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2. How do these products meet the 3 prerequisites mentioned above?</a:t>
            </a:r>
          </a:p>
          <a:p>
            <a:pPr marL="0" indent="0"/>
            <a:r>
              <a:rPr lang="en-IE" dirty="0"/>
              <a:t>________________________________________________________________________________________________________________________</a:t>
            </a:r>
          </a:p>
        </p:txBody>
      </p:sp>
      <p:sp>
        <p:nvSpPr>
          <p:cNvPr id="16" name="Text Placeholder 1">
            <a:extLst>
              <a:ext uri="{FF2B5EF4-FFF2-40B4-BE49-F238E27FC236}">
                <a16:creationId xmlns:a16="http://schemas.microsoft.com/office/drawing/2014/main" id="{BD96BE5C-F848-7555-CA93-DEB66321A99C}"/>
              </a:ext>
            </a:extLst>
          </p:cNvPr>
          <p:cNvSpPr txBox="1">
            <a:spLocks/>
          </p:cNvSpPr>
          <p:nvPr/>
        </p:nvSpPr>
        <p:spPr>
          <a:xfrm>
            <a:off x="7788391" y="3843119"/>
            <a:ext cx="3577338" cy="2461428"/>
          </a:xfrm>
          <a:prstGeom prst="rect">
            <a:avLst/>
          </a:prstGeom>
          <a:ln>
            <a:solidFill>
              <a:srgbClr val="000000"/>
            </a:solidFill>
          </a:ln>
        </p:spPr>
        <p:txBody>
          <a:bodyPr vert="horz" lIns="91440" tIns="45720" rIns="91440" bIns="45720" rtlCol="0">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dirty="0"/>
              <a:t>3. What novel food products are feasible &amp; viable for your business to consider?</a:t>
            </a:r>
          </a:p>
          <a:p>
            <a:pPr marL="0" indent="0"/>
            <a:r>
              <a:rPr lang="en-IE" dirty="0"/>
              <a:t>________________________________________________________________________________________________________________________</a:t>
            </a:r>
          </a:p>
        </p:txBody>
      </p:sp>
    </p:spTree>
    <p:extLst>
      <p:ext uri="{BB962C8B-B14F-4D97-AF65-F5344CB8AC3E}">
        <p14:creationId xmlns:p14="http://schemas.microsoft.com/office/powerpoint/2010/main" val="177411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r>
              <a:rPr lang="en-US" dirty="0"/>
              <a:t>1</a:t>
            </a:r>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822840" y="1651132"/>
            <a:ext cx="4753012" cy="5206867"/>
          </a:xfrm>
        </p:spPr>
        <p:txBody>
          <a:bodyPr>
            <a:normAutofit fontScale="92500" lnSpcReduction="10000"/>
          </a:bodyPr>
          <a:lstStyle/>
          <a:p>
            <a:pPr marL="0" indent="0"/>
            <a:r>
              <a:rPr lang="en-US" dirty="0"/>
              <a:t>In this module, we will discuss New Product Development (NPD) specifically relating to food and food-related products/services geared at the senior market.</a:t>
            </a:r>
          </a:p>
          <a:p>
            <a:pPr marL="0" indent="0"/>
            <a:r>
              <a:rPr lang="en-US" dirty="0"/>
              <a:t>We will build on learning from  Module 1 - The Opportunity Landscape and delve a little deeper into </a:t>
            </a:r>
            <a:r>
              <a:rPr lang="en-US" b="1" dirty="0"/>
              <a:t>why and how</a:t>
            </a:r>
            <a:r>
              <a:rPr lang="en-US" dirty="0"/>
              <a:t> we need to develop foods for seniors,</a:t>
            </a:r>
            <a:r>
              <a:rPr lang="en-US" b="1" dirty="0"/>
              <a:t> </a:t>
            </a:r>
            <a:r>
              <a:rPr lang="en-US" dirty="0"/>
              <a:t>while highlighting opportunities for your product strategy in your NPD journey.</a:t>
            </a:r>
          </a:p>
          <a:p>
            <a:pPr marL="0" indent="0"/>
            <a:r>
              <a:rPr lang="en-US" dirty="0"/>
              <a:t>All the while,  we need to be aware of claims and food labelling and how innovative packaging &amp; consumer testing needs to be considered for this market segment.</a:t>
            </a:r>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a:xfrm>
            <a:off x="822840" y="628636"/>
            <a:ext cx="4378451" cy="603631"/>
          </a:xfrm>
        </p:spPr>
        <p:txBody>
          <a:bodyPr/>
          <a:lstStyle/>
          <a:p>
            <a:r>
              <a:rPr lang="en-US" dirty="0"/>
              <a:t>Module Contents</a:t>
            </a:r>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a:xfrm>
            <a:off x="7261426" y="2270401"/>
            <a:ext cx="4444898" cy="822373"/>
          </a:xfrm>
        </p:spPr>
        <p:txBody>
          <a:bodyPr/>
          <a:lstStyle/>
          <a:p>
            <a:r>
              <a:rPr lang="en-US" dirty="0"/>
              <a:t>The Phases of New Product Development </a:t>
            </a:r>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p:txBody>
          <a:bodyPr/>
          <a:lstStyle/>
          <a:p>
            <a:r>
              <a:rPr lang="en-US" dirty="0"/>
              <a:t>2</a:t>
            </a:r>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29716" y="1212215"/>
            <a:ext cx="4465067" cy="822373"/>
          </a:xfrm>
        </p:spPr>
        <p:txBody>
          <a:bodyPr/>
          <a:lstStyle/>
          <a:p>
            <a:r>
              <a:rPr lang="en-US" dirty="0"/>
              <a:t>Designing New Foods for Seniors</a:t>
            </a:r>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p:txBody>
          <a:bodyPr/>
          <a:lstStyle/>
          <a:p>
            <a:r>
              <a:rPr lang="en-US" dirty="0"/>
              <a:t>3</a:t>
            </a:r>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p:txBody>
          <a:bodyPr/>
          <a:lstStyle/>
          <a:p>
            <a:r>
              <a:rPr lang="en-US" dirty="0"/>
              <a:t>Nutrition &amp; Health Claims</a:t>
            </a:r>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p:txBody>
          <a:bodyPr/>
          <a:lstStyle/>
          <a:p>
            <a:r>
              <a:rPr lang="en-US" dirty="0"/>
              <a:t>4</a:t>
            </a:r>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p:txBody>
          <a:bodyPr/>
          <a:lstStyle/>
          <a:p>
            <a:r>
              <a:rPr lang="en-US" dirty="0"/>
              <a:t>Innovative Packaging Formats &amp; Food Labelling</a:t>
            </a:r>
          </a:p>
        </p:txBody>
      </p:sp>
      <p:sp>
        <p:nvSpPr>
          <p:cNvPr id="14" name="Text Placeholder 13">
            <a:extLst>
              <a:ext uri="{FF2B5EF4-FFF2-40B4-BE49-F238E27FC236}">
                <a16:creationId xmlns:a16="http://schemas.microsoft.com/office/drawing/2014/main" id="{3B7B5BCC-0C75-6048-B2A1-702C8D5716E9}"/>
              </a:ext>
            </a:extLst>
          </p:cNvPr>
          <p:cNvSpPr>
            <a:spLocks noGrp="1"/>
          </p:cNvSpPr>
          <p:nvPr>
            <p:ph type="body" sz="quarter" idx="25"/>
          </p:nvPr>
        </p:nvSpPr>
        <p:spPr/>
        <p:txBody>
          <a:bodyPr/>
          <a:lstStyle/>
          <a:p>
            <a:r>
              <a:rPr lang="en-US" dirty="0"/>
              <a:t>5</a:t>
            </a:r>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a:xfrm>
            <a:off x="7229716" y="5502145"/>
            <a:ext cx="4962284" cy="822373"/>
          </a:xfrm>
        </p:spPr>
        <p:txBody>
          <a:bodyPr/>
          <a:lstStyle/>
          <a:p>
            <a:r>
              <a:rPr lang="en-US" dirty="0"/>
              <a:t>Sensory Analysis &amp; Consumer Testing</a:t>
            </a:r>
            <a:endParaRPr lang="en-US" sz="1800" dirty="0"/>
          </a:p>
        </p:txBody>
      </p:sp>
    </p:spTree>
    <p:extLst>
      <p:ext uri="{BB962C8B-B14F-4D97-AF65-F5344CB8AC3E}">
        <p14:creationId xmlns:p14="http://schemas.microsoft.com/office/powerpoint/2010/main" val="320090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0F07D-0B80-4D84-B627-A0E12C4B6BC5}"/>
              </a:ext>
            </a:extLst>
          </p:cNvPr>
          <p:cNvSpPr>
            <a:spLocks noGrp="1"/>
          </p:cNvSpPr>
          <p:nvPr>
            <p:ph type="body" sz="quarter" idx="16"/>
          </p:nvPr>
        </p:nvSpPr>
        <p:spPr>
          <a:xfrm>
            <a:off x="2149154" y="934084"/>
            <a:ext cx="5166046" cy="2334633"/>
          </a:xfrm>
        </p:spPr>
        <p:txBody>
          <a:bodyPr>
            <a:normAutofit/>
          </a:bodyPr>
          <a:lstStyle/>
          <a:p>
            <a:r>
              <a:rPr lang="en-US" dirty="0"/>
              <a:t>The Phases of NPD</a:t>
            </a:r>
          </a:p>
          <a:p>
            <a:endParaRPr lang="en-IE" dirty="0"/>
          </a:p>
        </p:txBody>
      </p:sp>
      <p:sp>
        <p:nvSpPr>
          <p:cNvPr id="4" name="Text Placeholder 2">
            <a:extLst>
              <a:ext uri="{FF2B5EF4-FFF2-40B4-BE49-F238E27FC236}">
                <a16:creationId xmlns:a16="http://schemas.microsoft.com/office/drawing/2014/main" id="{AB46EF17-ECA3-42EA-B306-497B411DE229}"/>
              </a:ext>
            </a:extLst>
          </p:cNvPr>
          <p:cNvSpPr>
            <a:spLocks noGrp="1"/>
          </p:cNvSpPr>
          <p:nvPr>
            <p:ph type="body" sz="quarter" idx="17"/>
          </p:nvPr>
        </p:nvSpPr>
        <p:spPr>
          <a:xfrm>
            <a:off x="704850" y="933450"/>
            <a:ext cx="904875" cy="582613"/>
          </a:xfrm>
        </p:spPr>
        <p:txBody>
          <a:bodyPr>
            <a:normAutofit fontScale="85000" lnSpcReduction="20000"/>
          </a:bodyPr>
          <a:lstStyle/>
          <a:p>
            <a:r>
              <a:rPr lang="en-US" dirty="0"/>
              <a:t>2</a:t>
            </a:r>
          </a:p>
          <a:p>
            <a:endParaRPr lang="en-IE" dirty="0"/>
          </a:p>
        </p:txBody>
      </p:sp>
    </p:spTree>
    <p:extLst>
      <p:ext uri="{BB962C8B-B14F-4D97-AF65-F5344CB8AC3E}">
        <p14:creationId xmlns:p14="http://schemas.microsoft.com/office/powerpoint/2010/main" val="2127652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142F21-F07F-478F-9A6F-46FC8ABDC798}"/>
              </a:ext>
            </a:extLst>
          </p:cNvPr>
          <p:cNvSpPr>
            <a:spLocks noGrp="1"/>
          </p:cNvSpPr>
          <p:nvPr>
            <p:ph type="body" sz="quarter" idx="18"/>
          </p:nvPr>
        </p:nvSpPr>
        <p:spPr>
          <a:xfrm>
            <a:off x="529390" y="1459832"/>
            <a:ext cx="5751094" cy="4164883"/>
          </a:xfrm>
        </p:spPr>
        <p:txBody>
          <a:bodyPr>
            <a:noAutofit/>
          </a:bodyPr>
          <a:lstStyle/>
          <a:p>
            <a:pPr marL="0" indent="0"/>
            <a:endParaRPr lang="en-IE" sz="400" dirty="0"/>
          </a:p>
          <a:p>
            <a:pPr marL="0" indent="0"/>
            <a:r>
              <a:rPr lang="en-US" sz="2200" b="1" dirty="0"/>
              <a:t>NPD</a:t>
            </a:r>
            <a:r>
              <a:rPr lang="en-US" sz="2200" dirty="0"/>
              <a:t> stands for </a:t>
            </a:r>
            <a:r>
              <a:rPr lang="en-US" sz="2200" b="1" dirty="0"/>
              <a:t>New Product Development</a:t>
            </a:r>
            <a:r>
              <a:rPr lang="en-US" sz="2200" dirty="0"/>
              <a:t>. </a:t>
            </a:r>
          </a:p>
          <a:p>
            <a:pPr marL="342900" indent="-342900">
              <a:buFont typeface="Arial" panose="020B0604020202020204" pitchFamily="34" charset="0"/>
              <a:buChar char="•"/>
            </a:pPr>
            <a:r>
              <a:rPr lang="en-US" sz="2200" dirty="0"/>
              <a:t>New food product development is the process that creates a new product, produces it, and brings it to market.</a:t>
            </a:r>
            <a:endParaRPr lang="en-US" sz="900" dirty="0"/>
          </a:p>
          <a:p>
            <a:pPr marL="0" indent="0"/>
            <a:r>
              <a:rPr lang="en-US" sz="2200" b="1" dirty="0"/>
              <a:t>How does it differ from food reformulation? </a:t>
            </a:r>
          </a:p>
          <a:p>
            <a:pPr marL="342900" indent="-342900">
              <a:buFont typeface="Arial" panose="020B0604020202020204" pitchFamily="34" charset="0"/>
              <a:buChar char="•"/>
            </a:pPr>
            <a:r>
              <a:rPr lang="en-US" sz="2200" dirty="0"/>
              <a:t>Food reformulation changes the existing food products to meet the new demands.</a:t>
            </a:r>
            <a:endParaRPr lang="en-US" sz="500" dirty="0"/>
          </a:p>
          <a:p>
            <a:pPr marL="0" indent="0"/>
            <a:r>
              <a:rPr lang="en-US" sz="2200" b="1" dirty="0"/>
              <a:t>Why do we need NPD?</a:t>
            </a:r>
          </a:p>
          <a:p>
            <a:pPr marL="342900" indent="-342900">
              <a:buFont typeface="Arial" panose="020B0604020202020204" pitchFamily="34" charset="0"/>
              <a:buChar char="•"/>
            </a:pPr>
            <a:r>
              <a:rPr lang="en-US" sz="2200" dirty="0"/>
              <a:t>To maintain or grow market share for food businesses/SMEs.</a:t>
            </a:r>
          </a:p>
          <a:p>
            <a:pPr marL="0" indent="0"/>
            <a:endParaRPr lang="en-US" sz="2200" dirty="0"/>
          </a:p>
          <a:p>
            <a:pPr marL="0" indent="0"/>
            <a:endParaRPr lang="en-IE" sz="2000" dirty="0"/>
          </a:p>
        </p:txBody>
      </p:sp>
      <p:sp>
        <p:nvSpPr>
          <p:cNvPr id="3" name="Text Placeholder 2">
            <a:extLst>
              <a:ext uri="{FF2B5EF4-FFF2-40B4-BE49-F238E27FC236}">
                <a16:creationId xmlns:a16="http://schemas.microsoft.com/office/drawing/2014/main" id="{D3F26CDE-4656-4754-8F1A-E608E077D809}"/>
              </a:ext>
            </a:extLst>
          </p:cNvPr>
          <p:cNvSpPr>
            <a:spLocks noGrp="1"/>
          </p:cNvSpPr>
          <p:nvPr>
            <p:ph type="body" sz="quarter" idx="16"/>
          </p:nvPr>
        </p:nvSpPr>
        <p:spPr>
          <a:xfrm>
            <a:off x="650631" y="581357"/>
            <a:ext cx="5085159" cy="582221"/>
          </a:xfrm>
        </p:spPr>
        <p:txBody>
          <a:bodyPr>
            <a:normAutofit lnSpcReduction="10000"/>
          </a:bodyPr>
          <a:lstStyle/>
          <a:p>
            <a:r>
              <a:rPr lang="en-IE" dirty="0"/>
              <a:t>Understanding NPD</a:t>
            </a:r>
          </a:p>
        </p:txBody>
      </p:sp>
      <p:grpSp>
        <p:nvGrpSpPr>
          <p:cNvPr id="5" name="Group 4">
            <a:extLst>
              <a:ext uri="{FF2B5EF4-FFF2-40B4-BE49-F238E27FC236}">
                <a16:creationId xmlns:a16="http://schemas.microsoft.com/office/drawing/2014/main" id="{F3E9BA2F-6871-4600-9277-C2690AD64AAA}"/>
              </a:ext>
            </a:extLst>
          </p:cNvPr>
          <p:cNvGrpSpPr/>
          <p:nvPr/>
        </p:nvGrpSpPr>
        <p:grpSpPr>
          <a:xfrm>
            <a:off x="3596754" y="1225193"/>
            <a:ext cx="11321930" cy="3888819"/>
            <a:chOff x="3581400" y="1442597"/>
            <a:chExt cx="10949753" cy="3888819"/>
          </a:xfrm>
        </p:grpSpPr>
        <p:graphicFrame>
          <p:nvGraphicFramePr>
            <p:cNvPr id="6" name="Diagram 5">
              <a:extLst>
                <a:ext uri="{FF2B5EF4-FFF2-40B4-BE49-F238E27FC236}">
                  <a16:creationId xmlns:a16="http://schemas.microsoft.com/office/drawing/2014/main" id="{B9642395-0DE2-4CF9-93F3-97E244262125}"/>
                </a:ext>
              </a:extLst>
            </p:cNvPr>
            <p:cNvGraphicFramePr/>
            <p:nvPr>
              <p:extLst>
                <p:ext uri="{D42A27DB-BD31-4B8C-83A1-F6EECF244321}">
                  <p14:modId xmlns:p14="http://schemas.microsoft.com/office/powerpoint/2010/main" val="3601216579"/>
                </p:ext>
              </p:extLst>
            </p:nvPr>
          </p:nvGraphicFramePr>
          <p:xfrm>
            <a:off x="3581400" y="1442597"/>
            <a:ext cx="10949753" cy="3888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F9E63A2-C0F5-4754-9071-E1370AACB64C}"/>
                </a:ext>
              </a:extLst>
            </p:cNvPr>
            <p:cNvSpPr txBox="1"/>
            <p:nvPr/>
          </p:nvSpPr>
          <p:spPr>
            <a:xfrm>
              <a:off x="8414312" y="3228945"/>
              <a:ext cx="1500346" cy="400110"/>
            </a:xfrm>
            <a:prstGeom prst="rect">
              <a:avLst/>
            </a:prstGeom>
            <a:solidFill>
              <a:srgbClr val="009BBD"/>
            </a:solidFill>
            <a:ln>
              <a:solidFill>
                <a:schemeClr val="accent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a:rPr>
                <a:t>Innovation</a:t>
              </a:r>
              <a:r>
                <a:rPr kumimoji="0" lang="en-US" sz="2000" b="1" i="0" u="none" strike="noStrike" kern="0" cap="none" spc="0" normalizeH="0" baseline="0" noProof="0" dirty="0">
                  <a:ln>
                    <a:noFill/>
                  </a:ln>
                  <a:solidFill>
                    <a:prstClr val="black"/>
                  </a:solidFill>
                  <a:effectLst/>
                  <a:uLnTx/>
                  <a:uFillTx/>
                  <a:latin typeface="Arial"/>
                </a:rPr>
                <a:t> </a:t>
              </a:r>
            </a:p>
          </p:txBody>
        </p:sp>
      </p:grpSp>
      <p:sp>
        <p:nvSpPr>
          <p:cNvPr id="8" name="TextBox 7">
            <a:extLst>
              <a:ext uri="{FF2B5EF4-FFF2-40B4-BE49-F238E27FC236}">
                <a16:creationId xmlns:a16="http://schemas.microsoft.com/office/drawing/2014/main" id="{404F7ACE-E7FC-435F-9C82-238F7DB8BA6B}"/>
              </a:ext>
            </a:extLst>
          </p:cNvPr>
          <p:cNvSpPr txBox="1"/>
          <p:nvPr/>
        </p:nvSpPr>
        <p:spPr>
          <a:xfrm>
            <a:off x="7543477" y="3358503"/>
            <a:ext cx="1714241" cy="1200329"/>
          </a:xfrm>
          <a:prstGeom prst="rect">
            <a:avLst/>
          </a:prstGeom>
          <a:noFill/>
        </p:spPr>
        <p:txBody>
          <a:bodyPr wrap="square" rtlCol="0">
            <a:spAutoFit/>
          </a:bodyPr>
          <a:lstStyle/>
          <a:p>
            <a:pPr lvl="0" algn="ctr">
              <a:spcAft>
                <a:spcPts val="0"/>
              </a:spcAft>
              <a:buNone/>
            </a:pPr>
            <a:r>
              <a:rPr lang="en-GB"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What is commercially </a:t>
            </a:r>
            <a:r>
              <a:rPr lang="en-GB" sz="1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viable </a:t>
            </a:r>
            <a:r>
              <a:rPr lang="en-GB"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in the marketplace?</a:t>
            </a:r>
          </a:p>
        </p:txBody>
      </p:sp>
      <p:sp>
        <p:nvSpPr>
          <p:cNvPr id="9" name="TextBox 8">
            <a:extLst>
              <a:ext uri="{FF2B5EF4-FFF2-40B4-BE49-F238E27FC236}">
                <a16:creationId xmlns:a16="http://schemas.microsoft.com/office/drawing/2014/main" id="{0D38AB20-B883-4032-8A43-DB123AFA576A}"/>
              </a:ext>
            </a:extLst>
          </p:cNvPr>
          <p:cNvSpPr txBox="1"/>
          <p:nvPr/>
        </p:nvSpPr>
        <p:spPr>
          <a:xfrm>
            <a:off x="8512152" y="1699004"/>
            <a:ext cx="1491133" cy="1200329"/>
          </a:xfrm>
          <a:prstGeom prst="rect">
            <a:avLst/>
          </a:prstGeom>
          <a:noFill/>
        </p:spPr>
        <p:txBody>
          <a:bodyPr wrap="square" rtlCol="0">
            <a:spAutoFit/>
          </a:bodyPr>
          <a:lstStyle/>
          <a:p>
            <a:pPr algn="ctr"/>
            <a:r>
              <a:rPr lang="en-GB" sz="1800" b="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What is the consumer </a:t>
            </a:r>
            <a:r>
              <a:rPr lang="en-GB" sz="1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need? </a:t>
            </a:r>
          </a:p>
          <a:p>
            <a:pPr algn="ctr"/>
            <a:endParaRPr lang="en-IE" dirty="0"/>
          </a:p>
        </p:txBody>
      </p:sp>
      <p:sp>
        <p:nvSpPr>
          <p:cNvPr id="10" name="TextBox 9">
            <a:extLst>
              <a:ext uri="{FF2B5EF4-FFF2-40B4-BE49-F238E27FC236}">
                <a16:creationId xmlns:a16="http://schemas.microsoft.com/office/drawing/2014/main" id="{AC990108-F8F8-4E7C-8FC0-938E8323830A}"/>
              </a:ext>
            </a:extLst>
          </p:cNvPr>
          <p:cNvSpPr txBox="1"/>
          <p:nvPr/>
        </p:nvSpPr>
        <p:spPr>
          <a:xfrm>
            <a:off x="9532504" y="3411651"/>
            <a:ext cx="1551342" cy="1477328"/>
          </a:xfrm>
          <a:prstGeom prst="rect">
            <a:avLst/>
          </a:prstGeom>
          <a:noFill/>
        </p:spPr>
        <p:txBody>
          <a:bodyPr wrap="square" rtlCol="0">
            <a:spAutoFit/>
          </a:bodyPr>
          <a:lstStyle/>
          <a:p>
            <a:pPr algn="ctr"/>
            <a:r>
              <a:rPr lang="en-GB"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What is technically possible or </a:t>
            </a:r>
            <a:r>
              <a:rPr lang="en-GB" sz="18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feasible</a:t>
            </a:r>
            <a:r>
              <a:rPr lang="en-GB" sz="18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a:p>
            <a:pPr algn="ctr"/>
            <a:endParaRPr lang="en-IE" dirty="0"/>
          </a:p>
        </p:txBody>
      </p:sp>
      <p:sp>
        <p:nvSpPr>
          <p:cNvPr id="12" name="TextBox 11">
            <a:extLst>
              <a:ext uri="{FF2B5EF4-FFF2-40B4-BE49-F238E27FC236}">
                <a16:creationId xmlns:a16="http://schemas.microsoft.com/office/drawing/2014/main" id="{ED830BFF-BBE7-4776-A9BE-8EB7C2A67E0E}"/>
              </a:ext>
            </a:extLst>
          </p:cNvPr>
          <p:cNvSpPr txBox="1"/>
          <p:nvPr/>
        </p:nvSpPr>
        <p:spPr>
          <a:xfrm>
            <a:off x="7074156" y="439180"/>
            <a:ext cx="7458074" cy="461665"/>
          </a:xfrm>
          <a:prstGeom prst="rect">
            <a:avLst/>
          </a:prstGeom>
          <a:noFill/>
        </p:spPr>
        <p:txBody>
          <a:bodyPr wrap="square">
            <a:spAutoFit/>
          </a:bodyPr>
          <a:lstStyle/>
          <a:p>
            <a:pPr marL="0" indent="0"/>
            <a:r>
              <a:rPr lang="en-US" sz="2400" b="1" dirty="0">
                <a:solidFill>
                  <a:srgbClr val="000000"/>
                </a:solidFill>
              </a:rPr>
              <a:t>Innovation is at the heart of NPD </a:t>
            </a:r>
          </a:p>
        </p:txBody>
      </p:sp>
    </p:spTree>
    <p:extLst>
      <p:ext uri="{BB962C8B-B14F-4D97-AF65-F5344CB8AC3E}">
        <p14:creationId xmlns:p14="http://schemas.microsoft.com/office/powerpoint/2010/main" val="4075893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hite stairs with a blue arrow drawn in the middle pointing upwards">
            <a:extLst>
              <a:ext uri="{FF2B5EF4-FFF2-40B4-BE49-F238E27FC236}">
                <a16:creationId xmlns:a16="http://schemas.microsoft.com/office/drawing/2014/main" id="{832AE83D-AB83-4B4D-BDFE-75D44CD2760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E328E9B-25BD-433E-B188-FECE910E2563}"/>
              </a:ext>
            </a:extLst>
          </p:cNvPr>
          <p:cNvSpPr>
            <a:spLocks noGrp="1"/>
          </p:cNvSpPr>
          <p:nvPr>
            <p:ph type="body" sz="quarter" idx="18"/>
          </p:nvPr>
        </p:nvSpPr>
        <p:spPr>
          <a:xfrm>
            <a:off x="1416908" y="1773241"/>
            <a:ext cx="5267671" cy="4525954"/>
          </a:xfrm>
        </p:spPr>
        <p:txBody>
          <a:bodyPr/>
          <a:lstStyle/>
          <a:p>
            <a:pPr marL="914400" indent="-457200">
              <a:buFont typeface="+mj-lt"/>
              <a:buAutoNum type="arabicPeriod"/>
            </a:pPr>
            <a:r>
              <a:rPr lang="en-US" dirty="0"/>
              <a:t>Demand from a customer (behaviour &amp; change of lifestyle, healthy living as we reviewed in the last section)</a:t>
            </a:r>
          </a:p>
          <a:p>
            <a:pPr marL="914400" indent="-457200">
              <a:buFont typeface="+mj-lt"/>
              <a:buAutoNum type="arabicPeriod"/>
            </a:pPr>
            <a:r>
              <a:rPr lang="en-US" dirty="0"/>
              <a:t>Market pressure</a:t>
            </a:r>
          </a:p>
          <a:p>
            <a:pPr marL="914400" indent="-457200">
              <a:buFont typeface="+mj-lt"/>
              <a:buAutoNum type="arabicPeriod"/>
            </a:pPr>
            <a:r>
              <a:rPr lang="en-GB" b="0" i="0" dirty="0">
                <a:solidFill>
                  <a:srgbClr val="222222"/>
                </a:solidFill>
                <a:effectLst/>
              </a:rPr>
              <a:t>Risk diversification,  e.g., </a:t>
            </a:r>
            <a:r>
              <a:rPr lang="en-US" b="0" i="0" dirty="0">
                <a:solidFill>
                  <a:srgbClr val="222222"/>
                </a:solidFill>
                <a:effectLst/>
              </a:rPr>
              <a:t>l</a:t>
            </a:r>
            <a:r>
              <a:rPr lang="en-US" dirty="0"/>
              <a:t>oss of current market</a:t>
            </a:r>
          </a:p>
          <a:p>
            <a:pPr marL="914400" indent="-457200">
              <a:buFont typeface="+mj-lt"/>
              <a:buAutoNum type="arabicPeriod"/>
            </a:pPr>
            <a:r>
              <a:rPr lang="en-GB" b="0" i="0" dirty="0">
                <a:solidFill>
                  <a:srgbClr val="222222"/>
                </a:solidFill>
                <a:effectLst/>
              </a:rPr>
              <a:t>To increase company &amp; brand reputation</a:t>
            </a:r>
          </a:p>
          <a:p>
            <a:pPr marL="914400" indent="-457200">
              <a:buFont typeface="+mj-lt"/>
              <a:buAutoNum type="arabicPeriod"/>
            </a:pPr>
            <a:r>
              <a:rPr lang="en-GB" b="0" i="0" dirty="0">
                <a:solidFill>
                  <a:srgbClr val="222222"/>
                </a:solidFill>
                <a:effectLst/>
              </a:rPr>
              <a:t>To utilise excess capacity</a:t>
            </a:r>
          </a:p>
          <a:p>
            <a:pPr marL="914400" indent="-457200">
              <a:buFont typeface="+mj-lt"/>
              <a:buAutoNum type="arabicPeriod"/>
            </a:pPr>
            <a:endParaRPr lang="en-IE" dirty="0"/>
          </a:p>
        </p:txBody>
      </p:sp>
      <p:sp>
        <p:nvSpPr>
          <p:cNvPr id="4" name="Text Placeholder 3">
            <a:extLst>
              <a:ext uri="{FF2B5EF4-FFF2-40B4-BE49-F238E27FC236}">
                <a16:creationId xmlns:a16="http://schemas.microsoft.com/office/drawing/2014/main" id="{E3E8A877-3452-4F7C-B78A-581C8AE30248}"/>
              </a:ext>
            </a:extLst>
          </p:cNvPr>
          <p:cNvSpPr>
            <a:spLocks noGrp="1"/>
          </p:cNvSpPr>
          <p:nvPr>
            <p:ph type="body" sz="quarter" idx="16"/>
          </p:nvPr>
        </p:nvSpPr>
        <p:spPr/>
        <p:txBody>
          <a:bodyPr>
            <a:normAutofit lnSpcReduction="10000"/>
          </a:bodyPr>
          <a:lstStyle/>
          <a:p>
            <a:r>
              <a:rPr lang="en-IE" dirty="0"/>
              <a:t>Why do we need NPD?</a:t>
            </a:r>
          </a:p>
        </p:txBody>
      </p:sp>
    </p:spTree>
    <p:extLst>
      <p:ext uri="{BB962C8B-B14F-4D97-AF65-F5344CB8AC3E}">
        <p14:creationId xmlns:p14="http://schemas.microsoft.com/office/powerpoint/2010/main" val="4192673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3B6D0D-B667-45CE-9FDB-5313983C5923}"/>
              </a:ext>
            </a:extLst>
          </p:cNvPr>
          <p:cNvSpPr>
            <a:spLocks noGrp="1"/>
          </p:cNvSpPr>
          <p:nvPr>
            <p:ph type="body" sz="quarter" idx="16"/>
          </p:nvPr>
        </p:nvSpPr>
        <p:spPr/>
        <p:txBody>
          <a:bodyPr>
            <a:normAutofit lnSpcReduction="10000"/>
          </a:bodyPr>
          <a:lstStyle/>
          <a:p>
            <a:r>
              <a:rPr lang="en-IE" dirty="0"/>
              <a:t>Characteristics of Ageing that influence NPD</a:t>
            </a:r>
          </a:p>
        </p:txBody>
      </p:sp>
      <p:sp>
        <p:nvSpPr>
          <p:cNvPr id="6" name="TextBox 5">
            <a:extLst>
              <a:ext uri="{FF2B5EF4-FFF2-40B4-BE49-F238E27FC236}">
                <a16:creationId xmlns:a16="http://schemas.microsoft.com/office/drawing/2014/main" id="{1F842FD2-5508-42E4-91FB-434AC8A777F8}"/>
              </a:ext>
            </a:extLst>
          </p:cNvPr>
          <p:cNvSpPr txBox="1"/>
          <p:nvPr/>
        </p:nvSpPr>
        <p:spPr>
          <a:xfrm>
            <a:off x="8311978" y="4400376"/>
            <a:ext cx="2602857" cy="923330"/>
          </a:xfrm>
          <a:prstGeom prst="rect">
            <a:avLst/>
          </a:prstGeom>
          <a:noFill/>
        </p:spPr>
        <p:txBody>
          <a:bodyPr wrap="square">
            <a:spAutoFit/>
          </a:bodyPr>
          <a:lstStyle/>
          <a:p>
            <a:r>
              <a:rPr lang="en-US" sz="1800" dirty="0">
                <a:solidFill>
                  <a:srgbClr val="1188A3"/>
                </a:solidFill>
                <a:hlinkClick r:id="rId2">
                  <a:extLst>
                    <a:ext uri="{A12FA001-AC4F-418D-AE19-62706E023703}">
                      <ahyp:hlinkClr xmlns:ahyp="http://schemas.microsoft.com/office/drawing/2018/hyperlinkcolor" val="tx"/>
                    </a:ext>
                  </a:extLst>
                </a:hlinkClick>
              </a:rPr>
              <a:t>Ageing Characteristics (source: Collins, and Bogue, 2015) </a:t>
            </a:r>
            <a:endParaRPr lang="en-US" sz="1800" dirty="0">
              <a:solidFill>
                <a:srgbClr val="1188A3"/>
              </a:solidFill>
            </a:endParaRPr>
          </a:p>
        </p:txBody>
      </p:sp>
      <p:pic>
        <p:nvPicPr>
          <p:cNvPr id="5" name="Picture 4">
            <a:extLst>
              <a:ext uri="{FF2B5EF4-FFF2-40B4-BE49-F238E27FC236}">
                <a16:creationId xmlns:a16="http://schemas.microsoft.com/office/drawing/2014/main" id="{78D848F3-FAA4-764A-BF00-0C5B3B67E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6265" y="1225193"/>
            <a:ext cx="4754733" cy="4696212"/>
          </a:xfrm>
          <a:prstGeom prst="rect">
            <a:avLst/>
          </a:prstGeom>
        </p:spPr>
      </p:pic>
      <p:sp>
        <p:nvSpPr>
          <p:cNvPr id="8" name="TextBox 7">
            <a:extLst>
              <a:ext uri="{FF2B5EF4-FFF2-40B4-BE49-F238E27FC236}">
                <a16:creationId xmlns:a16="http://schemas.microsoft.com/office/drawing/2014/main" id="{3EC3256F-501D-B54F-B16C-901FAF7023D2}"/>
              </a:ext>
            </a:extLst>
          </p:cNvPr>
          <p:cNvSpPr txBox="1"/>
          <p:nvPr/>
        </p:nvSpPr>
        <p:spPr>
          <a:xfrm>
            <a:off x="3566807" y="3340141"/>
            <a:ext cx="1153647" cy="369332"/>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Ageing</a:t>
            </a:r>
          </a:p>
          <a:p>
            <a:pPr algn="ctr"/>
            <a:r>
              <a:rPr lang="en-GB" sz="900" b="1" dirty="0">
                <a:solidFill>
                  <a:srgbClr val="000000"/>
                </a:solidFill>
                <a:latin typeface="Arial" panose="020B0604020202020204" pitchFamily="34" charset="0"/>
                <a:cs typeface="Arial" panose="020B0604020202020204" pitchFamily="34" charset="0"/>
              </a:rPr>
              <a:t>characteristics</a:t>
            </a:r>
          </a:p>
        </p:txBody>
      </p:sp>
      <p:sp>
        <p:nvSpPr>
          <p:cNvPr id="9" name="TextBox 8">
            <a:extLst>
              <a:ext uri="{FF2B5EF4-FFF2-40B4-BE49-F238E27FC236}">
                <a16:creationId xmlns:a16="http://schemas.microsoft.com/office/drawing/2014/main" id="{422B0FFD-D270-8949-8989-B3A77CDC7814}"/>
              </a:ext>
            </a:extLst>
          </p:cNvPr>
          <p:cNvSpPr txBox="1"/>
          <p:nvPr/>
        </p:nvSpPr>
        <p:spPr>
          <a:xfrm>
            <a:off x="2308794" y="2420369"/>
            <a:ext cx="1153647" cy="784830"/>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55-70 years</a:t>
            </a:r>
          </a:p>
          <a:p>
            <a:pPr algn="ctr"/>
            <a:r>
              <a:rPr lang="en-GB" sz="900" b="1" dirty="0">
                <a:solidFill>
                  <a:srgbClr val="000000"/>
                </a:solidFill>
                <a:latin typeface="Arial" panose="020B0604020202020204" pitchFamily="34" charset="0"/>
                <a:cs typeface="Arial" panose="020B0604020202020204" pitchFamily="34" charset="0"/>
              </a:rPr>
              <a:t>Need a positive</a:t>
            </a:r>
          </a:p>
          <a:p>
            <a:pPr algn="ctr"/>
            <a:r>
              <a:rPr lang="en-GB" sz="900" b="1" dirty="0">
                <a:solidFill>
                  <a:srgbClr val="000000"/>
                </a:solidFill>
                <a:latin typeface="Arial" panose="020B0604020202020204" pitchFamily="34" charset="0"/>
                <a:cs typeface="Arial" panose="020B0604020202020204" pitchFamily="34" charset="0"/>
              </a:rPr>
              <a:t>Preventative nutrition approach</a:t>
            </a:r>
          </a:p>
        </p:txBody>
      </p:sp>
      <p:sp>
        <p:nvSpPr>
          <p:cNvPr id="10" name="TextBox 9">
            <a:extLst>
              <a:ext uri="{FF2B5EF4-FFF2-40B4-BE49-F238E27FC236}">
                <a16:creationId xmlns:a16="http://schemas.microsoft.com/office/drawing/2014/main" id="{B888FF35-274B-1D48-80E1-369F29F14BB6}"/>
              </a:ext>
            </a:extLst>
          </p:cNvPr>
          <p:cNvSpPr txBox="1"/>
          <p:nvPr/>
        </p:nvSpPr>
        <p:spPr>
          <a:xfrm>
            <a:off x="3074537" y="1984577"/>
            <a:ext cx="1153647" cy="507831"/>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Heterogeneous needs and requirements</a:t>
            </a:r>
          </a:p>
        </p:txBody>
      </p:sp>
      <p:sp>
        <p:nvSpPr>
          <p:cNvPr id="11" name="TextBox 10">
            <a:extLst>
              <a:ext uri="{FF2B5EF4-FFF2-40B4-BE49-F238E27FC236}">
                <a16:creationId xmlns:a16="http://schemas.microsoft.com/office/drawing/2014/main" id="{4B983104-1939-FB46-8480-B9CB8E54E1B0}"/>
              </a:ext>
            </a:extLst>
          </p:cNvPr>
          <p:cNvSpPr txBox="1"/>
          <p:nvPr/>
        </p:nvSpPr>
        <p:spPr>
          <a:xfrm>
            <a:off x="4088056" y="1900775"/>
            <a:ext cx="1153647" cy="646331"/>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Aspects of chronological and physiological </a:t>
            </a:r>
          </a:p>
          <a:p>
            <a:pPr algn="ctr"/>
            <a:r>
              <a:rPr lang="en-GB" sz="900" b="1" dirty="0">
                <a:solidFill>
                  <a:srgbClr val="000000"/>
                </a:solidFill>
                <a:latin typeface="Arial" panose="020B0604020202020204" pitchFamily="34" charset="0"/>
                <a:cs typeface="Arial" panose="020B0604020202020204" pitchFamily="34" charset="0"/>
              </a:rPr>
              <a:t>ageing</a:t>
            </a:r>
          </a:p>
        </p:txBody>
      </p:sp>
      <p:sp>
        <p:nvSpPr>
          <p:cNvPr id="12" name="TextBox 11">
            <a:extLst>
              <a:ext uri="{FF2B5EF4-FFF2-40B4-BE49-F238E27FC236}">
                <a16:creationId xmlns:a16="http://schemas.microsoft.com/office/drawing/2014/main" id="{AB2ED89C-EC81-0D4D-BF9A-E577D5F7DFC2}"/>
              </a:ext>
            </a:extLst>
          </p:cNvPr>
          <p:cNvSpPr txBox="1"/>
          <p:nvPr/>
        </p:nvSpPr>
        <p:spPr>
          <a:xfrm>
            <a:off x="4924068" y="2725286"/>
            <a:ext cx="1153647" cy="369332"/>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65 years and above</a:t>
            </a:r>
          </a:p>
        </p:txBody>
      </p:sp>
      <p:sp>
        <p:nvSpPr>
          <p:cNvPr id="13" name="TextBox 12">
            <a:extLst>
              <a:ext uri="{FF2B5EF4-FFF2-40B4-BE49-F238E27FC236}">
                <a16:creationId xmlns:a16="http://schemas.microsoft.com/office/drawing/2014/main" id="{2B3436CC-04F1-2641-8905-F0B402B19147}"/>
              </a:ext>
            </a:extLst>
          </p:cNvPr>
          <p:cNvSpPr txBox="1"/>
          <p:nvPr/>
        </p:nvSpPr>
        <p:spPr>
          <a:xfrm>
            <a:off x="4924067" y="3671051"/>
            <a:ext cx="1153647" cy="507831"/>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Define by frailty and vulnerability scale</a:t>
            </a:r>
          </a:p>
        </p:txBody>
      </p:sp>
      <p:sp>
        <p:nvSpPr>
          <p:cNvPr id="14" name="TextBox 13">
            <a:extLst>
              <a:ext uri="{FF2B5EF4-FFF2-40B4-BE49-F238E27FC236}">
                <a16:creationId xmlns:a16="http://schemas.microsoft.com/office/drawing/2014/main" id="{D2BECD36-8796-5A47-87F2-844C40E82625}"/>
              </a:ext>
            </a:extLst>
          </p:cNvPr>
          <p:cNvSpPr txBox="1"/>
          <p:nvPr/>
        </p:nvSpPr>
        <p:spPr>
          <a:xfrm>
            <a:off x="4439158" y="4363778"/>
            <a:ext cx="1153647" cy="646331"/>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50-70 age group take a proactive approach to </a:t>
            </a:r>
          </a:p>
          <a:p>
            <a:pPr algn="ctr"/>
            <a:r>
              <a:rPr lang="en-GB" sz="900" b="1" dirty="0">
                <a:solidFill>
                  <a:srgbClr val="000000"/>
                </a:solidFill>
                <a:latin typeface="Arial" panose="020B0604020202020204" pitchFamily="34" charset="0"/>
                <a:cs typeface="Arial" panose="020B0604020202020204" pitchFamily="34" charset="0"/>
              </a:rPr>
              <a:t>ageing</a:t>
            </a:r>
          </a:p>
        </p:txBody>
      </p:sp>
      <p:sp>
        <p:nvSpPr>
          <p:cNvPr id="15" name="TextBox 14">
            <a:extLst>
              <a:ext uri="{FF2B5EF4-FFF2-40B4-BE49-F238E27FC236}">
                <a16:creationId xmlns:a16="http://schemas.microsoft.com/office/drawing/2014/main" id="{8DE122BB-72BB-8D4C-BBD9-7ED647BE6F64}"/>
              </a:ext>
            </a:extLst>
          </p:cNvPr>
          <p:cNvSpPr txBox="1"/>
          <p:nvPr/>
        </p:nvSpPr>
        <p:spPr>
          <a:xfrm>
            <a:off x="3573936" y="4825673"/>
            <a:ext cx="1153647" cy="507831"/>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55 years and </a:t>
            </a:r>
          </a:p>
          <a:p>
            <a:pPr algn="ctr"/>
            <a:r>
              <a:rPr lang="en-GB" sz="900" b="1" dirty="0">
                <a:solidFill>
                  <a:srgbClr val="000000"/>
                </a:solidFill>
                <a:latin typeface="Arial" panose="020B0604020202020204" pitchFamily="34" charset="0"/>
                <a:cs typeface="Arial" panose="020B0604020202020204" pitchFamily="34" charset="0"/>
              </a:rPr>
              <a:t>above should eat well to be well</a:t>
            </a:r>
          </a:p>
        </p:txBody>
      </p:sp>
      <p:sp>
        <p:nvSpPr>
          <p:cNvPr id="16" name="TextBox 15">
            <a:extLst>
              <a:ext uri="{FF2B5EF4-FFF2-40B4-BE49-F238E27FC236}">
                <a16:creationId xmlns:a16="http://schemas.microsoft.com/office/drawing/2014/main" id="{458D78E0-5C1C-6E42-90F7-5866C689834E}"/>
              </a:ext>
            </a:extLst>
          </p:cNvPr>
          <p:cNvSpPr txBox="1"/>
          <p:nvPr/>
        </p:nvSpPr>
        <p:spPr>
          <a:xfrm>
            <a:off x="2562555" y="4396182"/>
            <a:ext cx="1153647" cy="784830"/>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70 years and above take a reactive approach to ageing</a:t>
            </a:r>
          </a:p>
        </p:txBody>
      </p:sp>
      <p:sp>
        <p:nvSpPr>
          <p:cNvPr id="17" name="TextBox 16">
            <a:extLst>
              <a:ext uri="{FF2B5EF4-FFF2-40B4-BE49-F238E27FC236}">
                <a16:creationId xmlns:a16="http://schemas.microsoft.com/office/drawing/2014/main" id="{E403FC5A-77A1-2245-A00D-6E810AA92EBC}"/>
              </a:ext>
            </a:extLst>
          </p:cNvPr>
          <p:cNvSpPr txBox="1"/>
          <p:nvPr/>
        </p:nvSpPr>
        <p:spPr>
          <a:xfrm>
            <a:off x="2091501" y="3455557"/>
            <a:ext cx="1153647" cy="646331"/>
          </a:xfrm>
          <a:prstGeom prst="rect">
            <a:avLst/>
          </a:prstGeom>
          <a:noFill/>
        </p:spPr>
        <p:txBody>
          <a:bodyPr wrap="square">
            <a:spAutoFit/>
          </a:bodyPr>
          <a:lstStyle/>
          <a:p>
            <a:pPr algn="ctr"/>
            <a:r>
              <a:rPr lang="en-GB" sz="900" b="1" dirty="0">
                <a:solidFill>
                  <a:srgbClr val="000000"/>
                </a:solidFill>
                <a:latin typeface="Arial" panose="020B0604020202020204" pitchFamily="34" charset="0"/>
                <a:cs typeface="Arial" panose="020B0604020202020204" pitchFamily="34" charset="0"/>
              </a:rPr>
              <a:t>70 years and above need disease specific intervention</a:t>
            </a:r>
          </a:p>
        </p:txBody>
      </p:sp>
    </p:spTree>
    <p:extLst>
      <p:ext uri="{BB962C8B-B14F-4D97-AF65-F5344CB8AC3E}">
        <p14:creationId xmlns:p14="http://schemas.microsoft.com/office/powerpoint/2010/main" val="92772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7AC294-6D9B-4C7F-8503-E311BAA66E41}"/>
              </a:ext>
            </a:extLst>
          </p:cNvPr>
          <p:cNvSpPr>
            <a:spLocks noGrp="1"/>
          </p:cNvSpPr>
          <p:nvPr>
            <p:ph type="body" sz="quarter" idx="16"/>
          </p:nvPr>
        </p:nvSpPr>
        <p:spPr>
          <a:xfrm>
            <a:off x="1" y="200526"/>
            <a:ext cx="11381874" cy="800077"/>
          </a:xfrm>
          <a:solidFill>
            <a:srgbClr val="85D2E1"/>
          </a:solidFill>
        </p:spPr>
        <p:txBody>
          <a:bodyPr anchor="ctr">
            <a:normAutofit fontScale="92500"/>
          </a:bodyPr>
          <a:lstStyle/>
          <a:p>
            <a:r>
              <a:rPr lang="en-IE" dirty="0"/>
              <a:t>The Typical NPD Process &amp; Model that is used by food companies</a:t>
            </a:r>
          </a:p>
        </p:txBody>
      </p:sp>
      <p:graphicFrame>
        <p:nvGraphicFramePr>
          <p:cNvPr id="4" name="Diagram 3">
            <a:extLst>
              <a:ext uri="{FF2B5EF4-FFF2-40B4-BE49-F238E27FC236}">
                <a16:creationId xmlns:a16="http://schemas.microsoft.com/office/drawing/2014/main" id="{284B528A-26AE-48B8-BD0B-E95879CCEAFE}"/>
              </a:ext>
            </a:extLst>
          </p:cNvPr>
          <p:cNvGraphicFramePr/>
          <p:nvPr>
            <p:extLst>
              <p:ext uri="{D42A27DB-BD31-4B8C-83A1-F6EECF244321}">
                <p14:modId xmlns:p14="http://schemas.microsoft.com/office/powerpoint/2010/main" val="347193066"/>
              </p:ext>
            </p:extLst>
          </p:nvPr>
        </p:nvGraphicFramePr>
        <p:xfrm>
          <a:off x="1239202" y="1428912"/>
          <a:ext cx="5080877" cy="4903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255925F-E968-4FA6-ADAB-87C04F9C45C9}"/>
              </a:ext>
            </a:extLst>
          </p:cNvPr>
          <p:cNvSpPr txBox="1"/>
          <p:nvPr/>
        </p:nvSpPr>
        <p:spPr>
          <a:xfrm>
            <a:off x="6825917" y="1426978"/>
            <a:ext cx="4736194" cy="1754326"/>
          </a:xfrm>
          <a:prstGeom prst="rect">
            <a:avLst/>
          </a:prstGeom>
          <a:solidFill>
            <a:schemeClr val="accent5"/>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Much activity in NPD labs is concerned with </a:t>
            </a:r>
            <a:r>
              <a:rPr lang="en-GB" b="1" dirty="0">
                <a:solidFill>
                  <a:srgbClr val="000000"/>
                </a:solidFill>
                <a:latin typeface="Arial" panose="020B0604020202020204" pitchFamily="34" charset="0"/>
                <a:cs typeface="Arial" panose="020B0604020202020204" pitchFamily="34" charset="0"/>
                <a:sym typeface="Wingdings" panose="05000000000000000000" pitchFamily="2" charset="2"/>
              </a:rPr>
              <a:t>E</a:t>
            </a:r>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xisting </a:t>
            </a:r>
            <a:r>
              <a:rPr lang="en-GB" b="1" dirty="0">
                <a:solidFill>
                  <a:srgbClr val="000000"/>
                </a:solidFill>
                <a:latin typeface="Arial" panose="020B0604020202020204" pitchFamily="34" charset="0"/>
                <a:cs typeface="Arial" panose="020B0604020202020204" pitchFamily="34" charset="0"/>
                <a:sym typeface="Wingdings" panose="05000000000000000000" pitchFamily="2" charset="2"/>
              </a:rPr>
              <a:t>P</a:t>
            </a:r>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roduct </a:t>
            </a:r>
            <a:r>
              <a:rPr lang="en-GB" b="1" dirty="0">
                <a:solidFill>
                  <a:srgbClr val="000000"/>
                </a:solidFill>
                <a:latin typeface="Arial" panose="020B0604020202020204" pitchFamily="34" charset="0"/>
                <a:cs typeface="Arial" panose="020B0604020202020204" pitchFamily="34" charset="0"/>
                <a:sym typeface="Wingdings" panose="05000000000000000000" pitchFamily="2" charset="2"/>
              </a:rPr>
              <a:t>D</a:t>
            </a:r>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evelopment  </a:t>
            </a:r>
          </a:p>
          <a:p>
            <a:endParaRPr lang="en-GB" dirty="0">
              <a:solidFill>
                <a:srgbClr val="000000"/>
              </a:solidFill>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Enhance the nutritional value of a product</a:t>
            </a: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Increase consumer satisfaction</a:t>
            </a: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sym typeface="Wingdings" panose="05000000000000000000" pitchFamily="2" charset="2"/>
              </a:rPr>
              <a:t>Increase profit margin by reducing cost</a:t>
            </a:r>
          </a:p>
        </p:txBody>
      </p:sp>
      <p:sp>
        <p:nvSpPr>
          <p:cNvPr id="6" name="TextBox 5">
            <a:extLst>
              <a:ext uri="{FF2B5EF4-FFF2-40B4-BE49-F238E27FC236}">
                <a16:creationId xmlns:a16="http://schemas.microsoft.com/office/drawing/2014/main" id="{215CEA0E-78C3-446B-BB0F-40A2C06C950A}"/>
              </a:ext>
            </a:extLst>
          </p:cNvPr>
          <p:cNvSpPr txBox="1"/>
          <p:nvPr/>
        </p:nvSpPr>
        <p:spPr>
          <a:xfrm>
            <a:off x="6825917" y="4171231"/>
            <a:ext cx="4736194" cy="1200329"/>
          </a:xfrm>
          <a:prstGeom prst="rect">
            <a:avLst/>
          </a:prstGeom>
          <a:solidFill>
            <a:schemeClr val="accent6">
              <a:lumMod val="75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GB" b="1" dirty="0">
                <a:solidFill>
                  <a:srgbClr val="000000"/>
                </a:solidFill>
                <a:latin typeface="Arial" panose="020B0604020202020204" pitchFamily="34" charset="0"/>
                <a:cs typeface="Arial" panose="020B0604020202020204" pitchFamily="34" charset="0"/>
              </a:rPr>
              <a:t>Two parallel paths: </a:t>
            </a:r>
          </a:p>
          <a:p>
            <a:pPr marL="360000" lvl="1" indent="-342900">
              <a:buFont typeface="+mj-lt"/>
              <a:buAutoNum type="arabicPeriod"/>
            </a:pPr>
            <a:r>
              <a:rPr lang="en-GB" dirty="0">
                <a:solidFill>
                  <a:srgbClr val="000000"/>
                </a:solidFill>
                <a:latin typeface="Arial" panose="020B0604020202020204" pitchFamily="34" charset="0"/>
                <a:cs typeface="Arial" panose="020B0604020202020204" pitchFamily="34" charset="0"/>
              </a:rPr>
              <a:t>Idea generation, product design, and engineering</a:t>
            </a:r>
          </a:p>
          <a:p>
            <a:pPr marL="360000" lvl="1" indent="-342900">
              <a:buFont typeface="+mj-lt"/>
              <a:buAutoNum type="arabicPeriod"/>
            </a:pPr>
            <a:r>
              <a:rPr lang="en-GB" dirty="0">
                <a:solidFill>
                  <a:srgbClr val="000000"/>
                </a:solidFill>
                <a:latin typeface="Arial" panose="020B0604020202020204" pitchFamily="34" charset="0"/>
                <a:cs typeface="Arial" panose="020B0604020202020204" pitchFamily="34" charset="0"/>
              </a:rPr>
              <a:t>Market research and marketing analysis</a:t>
            </a:r>
          </a:p>
        </p:txBody>
      </p:sp>
    </p:spTree>
    <p:extLst>
      <p:ext uri="{BB962C8B-B14F-4D97-AF65-F5344CB8AC3E}">
        <p14:creationId xmlns:p14="http://schemas.microsoft.com/office/powerpoint/2010/main" val="2978073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63020B-182C-490F-9981-41EBF9C929B1}"/>
              </a:ext>
            </a:extLst>
          </p:cNvPr>
          <p:cNvSpPr>
            <a:spLocks noGrp="1"/>
          </p:cNvSpPr>
          <p:nvPr>
            <p:ph type="body" sz="quarter" idx="16"/>
          </p:nvPr>
        </p:nvSpPr>
        <p:spPr>
          <a:xfrm>
            <a:off x="1" y="272716"/>
            <a:ext cx="11329058" cy="716969"/>
          </a:xfrm>
          <a:solidFill>
            <a:srgbClr val="85D2E1"/>
          </a:solidFill>
        </p:spPr>
        <p:txBody>
          <a:bodyPr anchor="ctr">
            <a:normAutofit/>
          </a:bodyPr>
          <a:lstStyle/>
          <a:p>
            <a:r>
              <a:rPr lang="en-IE" dirty="0"/>
              <a:t>	NPD – The Innovation Journey…</a:t>
            </a:r>
          </a:p>
        </p:txBody>
      </p:sp>
      <p:grpSp>
        <p:nvGrpSpPr>
          <p:cNvPr id="4" name="Group 3">
            <a:extLst>
              <a:ext uri="{FF2B5EF4-FFF2-40B4-BE49-F238E27FC236}">
                <a16:creationId xmlns:a16="http://schemas.microsoft.com/office/drawing/2014/main" id="{9A689155-67DA-48B3-9CAC-33BD1104BCCF}"/>
              </a:ext>
            </a:extLst>
          </p:cNvPr>
          <p:cNvGrpSpPr/>
          <p:nvPr/>
        </p:nvGrpSpPr>
        <p:grpSpPr>
          <a:xfrm>
            <a:off x="734713" y="1478925"/>
            <a:ext cx="7648763" cy="4470808"/>
            <a:chOff x="1313729" y="1312946"/>
            <a:chExt cx="7613101" cy="4499226"/>
          </a:xfrm>
        </p:grpSpPr>
        <p:grpSp>
          <p:nvGrpSpPr>
            <p:cNvPr id="5" name="Group 4">
              <a:extLst>
                <a:ext uri="{FF2B5EF4-FFF2-40B4-BE49-F238E27FC236}">
                  <a16:creationId xmlns:a16="http://schemas.microsoft.com/office/drawing/2014/main" id="{34322FD2-44D6-4E04-B0C4-2235F4016EF1}"/>
                </a:ext>
              </a:extLst>
            </p:cNvPr>
            <p:cNvGrpSpPr/>
            <p:nvPr/>
          </p:nvGrpSpPr>
          <p:grpSpPr>
            <a:xfrm>
              <a:off x="1313729" y="1312946"/>
              <a:ext cx="2443406" cy="4499226"/>
              <a:chOff x="1107989" y="1304475"/>
              <a:chExt cx="2443406" cy="4499226"/>
            </a:xfrm>
          </p:grpSpPr>
          <p:sp>
            <p:nvSpPr>
              <p:cNvPr id="13" name="TextBox 12">
                <a:extLst>
                  <a:ext uri="{FF2B5EF4-FFF2-40B4-BE49-F238E27FC236}">
                    <a16:creationId xmlns:a16="http://schemas.microsoft.com/office/drawing/2014/main" id="{86296F78-A5DF-4C4B-85E3-49965C5728FB}"/>
                  </a:ext>
                </a:extLst>
              </p:cNvPr>
              <p:cNvSpPr txBox="1"/>
              <p:nvPr/>
            </p:nvSpPr>
            <p:spPr>
              <a:xfrm>
                <a:off x="1199429" y="1304475"/>
                <a:ext cx="2351966" cy="461665"/>
              </a:xfrm>
              <a:prstGeom prst="rect">
                <a:avLst/>
              </a:prstGeom>
              <a:solidFill>
                <a:srgbClr val="009BB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rPr>
                  <a:t>Evolutionary</a:t>
                </a:r>
                <a:r>
                  <a:rPr kumimoji="0" lang="en-US" sz="2400" b="0" i="0" u="none" strike="noStrike" kern="0" cap="none" spc="0" normalizeH="0" baseline="0" noProof="0" dirty="0">
                    <a:ln>
                      <a:noFill/>
                    </a:ln>
                    <a:solidFill>
                      <a:prstClr val="black"/>
                    </a:solidFill>
                    <a:effectLst/>
                    <a:uLnTx/>
                    <a:uFillTx/>
                    <a:latin typeface="Arial"/>
                  </a:rPr>
                  <a:t> </a:t>
                </a:r>
              </a:p>
            </p:txBody>
          </p:sp>
          <p:sp>
            <p:nvSpPr>
              <p:cNvPr id="14" name="TextBox 13">
                <a:extLst>
                  <a:ext uri="{FF2B5EF4-FFF2-40B4-BE49-F238E27FC236}">
                    <a16:creationId xmlns:a16="http://schemas.microsoft.com/office/drawing/2014/main" id="{819F30B6-6D40-4022-8BF1-75E32480B036}"/>
                  </a:ext>
                </a:extLst>
              </p:cNvPr>
              <p:cNvSpPr txBox="1"/>
              <p:nvPr/>
            </p:nvSpPr>
            <p:spPr>
              <a:xfrm>
                <a:off x="1107989" y="5342036"/>
                <a:ext cx="2351966" cy="461665"/>
              </a:xfrm>
              <a:prstGeom prst="rect">
                <a:avLst/>
              </a:prstGeom>
              <a:solidFill>
                <a:srgbClr val="009BB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rPr>
                  <a:t>Revolutionary</a:t>
                </a:r>
                <a:r>
                  <a:rPr kumimoji="0" lang="en-US" sz="2400" b="0" i="0" u="none" strike="noStrike" kern="0" cap="none" spc="0" normalizeH="0" baseline="0" noProof="0" dirty="0">
                    <a:ln>
                      <a:noFill/>
                    </a:ln>
                    <a:solidFill>
                      <a:prstClr val="black"/>
                    </a:solidFill>
                    <a:effectLst/>
                    <a:uLnTx/>
                    <a:uFillTx/>
                    <a:latin typeface="Arial"/>
                  </a:rPr>
                  <a:t> </a:t>
                </a:r>
              </a:p>
            </p:txBody>
          </p:sp>
          <p:sp>
            <p:nvSpPr>
              <p:cNvPr id="15" name="Down Arrow 16">
                <a:extLst>
                  <a:ext uri="{FF2B5EF4-FFF2-40B4-BE49-F238E27FC236}">
                    <a16:creationId xmlns:a16="http://schemas.microsoft.com/office/drawing/2014/main" id="{99C5F16F-8905-41DB-96FB-0C9CD5D6BD88}"/>
                  </a:ext>
                </a:extLst>
              </p:cNvPr>
              <p:cNvSpPr/>
              <p:nvPr/>
            </p:nvSpPr>
            <p:spPr>
              <a:xfrm>
                <a:off x="2083581" y="1783360"/>
                <a:ext cx="488625" cy="346021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96CA46E5-A5B7-43CD-81E4-16782E16FD49}"/>
                </a:ext>
              </a:extLst>
            </p:cNvPr>
            <p:cNvGrpSpPr/>
            <p:nvPr/>
          </p:nvGrpSpPr>
          <p:grpSpPr>
            <a:xfrm>
              <a:off x="3912148" y="1364145"/>
              <a:ext cx="5014682" cy="4380544"/>
              <a:chOff x="3912148" y="1364145"/>
              <a:chExt cx="5014682" cy="4380544"/>
            </a:xfrm>
          </p:grpSpPr>
          <p:sp>
            <p:nvSpPr>
              <p:cNvPr id="7" name="TextBox 6">
                <a:extLst>
                  <a:ext uri="{FF2B5EF4-FFF2-40B4-BE49-F238E27FC236}">
                    <a16:creationId xmlns:a16="http://schemas.microsoft.com/office/drawing/2014/main" id="{B32D11A7-21EB-4E3D-9E68-54A9B8ADF87C}"/>
                  </a:ext>
                </a:extLst>
              </p:cNvPr>
              <p:cNvSpPr txBox="1"/>
              <p:nvPr/>
            </p:nvSpPr>
            <p:spPr>
              <a:xfrm>
                <a:off x="3912148" y="1364145"/>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88A3"/>
                    </a:solidFill>
                    <a:effectLst/>
                    <a:uLnTx/>
                    <a:uFillTx/>
                    <a:latin typeface="Arial"/>
                    <a:ea typeface="+mn-ea"/>
                    <a:cs typeface="+mn-cs"/>
                  </a:rPr>
                  <a:t>New pack /price/ size</a:t>
                </a:r>
                <a:r>
                  <a:rPr kumimoji="0" lang="en-US" sz="2000" b="0" i="0" u="none" strike="noStrike" kern="0" cap="none" spc="0" normalizeH="0" baseline="0" noProof="0" dirty="0">
                    <a:ln>
                      <a:noFill/>
                    </a:ln>
                    <a:solidFill>
                      <a:srgbClr val="1188A3"/>
                    </a:solidFill>
                    <a:effectLst/>
                    <a:uLnTx/>
                    <a:uFillTx/>
                    <a:latin typeface="Arial"/>
                    <a:ea typeface="+mn-ea"/>
                    <a:cs typeface="+mn-cs"/>
                  </a:rPr>
                  <a:t> </a:t>
                </a:r>
              </a:p>
            </p:txBody>
          </p:sp>
          <p:sp>
            <p:nvSpPr>
              <p:cNvPr id="8" name="TextBox 7">
                <a:extLst>
                  <a:ext uri="{FF2B5EF4-FFF2-40B4-BE49-F238E27FC236}">
                    <a16:creationId xmlns:a16="http://schemas.microsoft.com/office/drawing/2014/main" id="{0193997E-4EA4-4A7C-8AA5-2BA0CFE12016}"/>
                  </a:ext>
                </a:extLst>
              </p:cNvPr>
              <p:cNvSpPr txBox="1"/>
              <p:nvPr/>
            </p:nvSpPr>
            <p:spPr>
              <a:xfrm>
                <a:off x="3912148" y="2148022"/>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88A3"/>
                    </a:solidFill>
                    <a:effectLst/>
                    <a:uLnTx/>
                    <a:uFillTx/>
                    <a:latin typeface="Arial"/>
                    <a:ea typeface="+mn-ea"/>
                    <a:cs typeface="+mn-cs"/>
                  </a:rPr>
                  <a:t>Introducing new </a:t>
                </a:r>
                <a:r>
                  <a:rPr kumimoji="0" lang="en-US" sz="2000" b="1" i="0" u="none" strike="noStrike" kern="0" cap="none" spc="0" normalizeH="0" baseline="0" noProof="0" dirty="0" err="1">
                    <a:ln>
                      <a:noFill/>
                    </a:ln>
                    <a:solidFill>
                      <a:srgbClr val="1188A3"/>
                    </a:solidFill>
                    <a:effectLst/>
                    <a:uLnTx/>
                    <a:uFillTx/>
                    <a:latin typeface="Arial"/>
                    <a:ea typeface="+mn-ea"/>
                    <a:cs typeface="+mn-cs"/>
                  </a:rPr>
                  <a:t>flavours</a:t>
                </a:r>
                <a:r>
                  <a:rPr kumimoji="0" lang="en-US" sz="2000" b="1" i="0" u="none" strike="noStrike" kern="0" cap="none" spc="0" normalizeH="0" baseline="0" noProof="0" dirty="0">
                    <a:ln>
                      <a:noFill/>
                    </a:ln>
                    <a:solidFill>
                      <a:srgbClr val="1188A3"/>
                    </a:solidFill>
                    <a:effectLst/>
                    <a:uLnTx/>
                    <a:uFillTx/>
                    <a:latin typeface="Arial"/>
                    <a:ea typeface="+mn-ea"/>
                    <a:cs typeface="+mn-cs"/>
                  </a:rPr>
                  <a:t>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sp>
            <p:nvSpPr>
              <p:cNvPr id="9" name="TextBox 8">
                <a:extLst>
                  <a:ext uri="{FF2B5EF4-FFF2-40B4-BE49-F238E27FC236}">
                    <a16:creationId xmlns:a16="http://schemas.microsoft.com/office/drawing/2014/main" id="{8F3A60F6-0808-42F1-AAEC-071B39EF0214}"/>
                  </a:ext>
                </a:extLst>
              </p:cNvPr>
              <p:cNvSpPr txBox="1"/>
              <p:nvPr/>
            </p:nvSpPr>
            <p:spPr>
              <a:xfrm>
                <a:off x="3912148" y="2953437"/>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88A3"/>
                    </a:solidFill>
                    <a:effectLst/>
                    <a:uLnTx/>
                    <a:uFillTx/>
                    <a:latin typeface="Arial"/>
                    <a:ea typeface="+mn-ea"/>
                    <a:cs typeface="+mn-cs"/>
                  </a:rPr>
                  <a:t>Variant in existing products </a:t>
                </a:r>
                <a:r>
                  <a:rPr kumimoji="0" lang="en-US" sz="2000" b="0" i="0" u="none" strike="noStrike" kern="0" cap="none" spc="0" normalizeH="0" baseline="0" noProof="0" dirty="0">
                    <a:ln>
                      <a:noFill/>
                    </a:ln>
                    <a:solidFill>
                      <a:srgbClr val="1188A3"/>
                    </a:solidFill>
                    <a:effectLst/>
                    <a:uLnTx/>
                    <a:uFillTx/>
                    <a:latin typeface="Arial"/>
                    <a:ea typeface="+mn-ea"/>
                    <a:cs typeface="+mn-cs"/>
                  </a:rPr>
                  <a:t> </a:t>
                </a:r>
              </a:p>
            </p:txBody>
          </p:sp>
          <p:sp>
            <p:nvSpPr>
              <p:cNvPr id="10" name="TextBox 9">
                <a:extLst>
                  <a:ext uri="{FF2B5EF4-FFF2-40B4-BE49-F238E27FC236}">
                    <a16:creationId xmlns:a16="http://schemas.microsoft.com/office/drawing/2014/main" id="{26F37C54-4150-471C-8A78-9844E437F4FD}"/>
                  </a:ext>
                </a:extLst>
              </p:cNvPr>
              <p:cNvSpPr txBox="1"/>
              <p:nvPr/>
            </p:nvSpPr>
            <p:spPr>
              <a:xfrm>
                <a:off x="3912148" y="3741316"/>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88A3"/>
                    </a:solidFill>
                    <a:effectLst/>
                    <a:uLnTx/>
                    <a:uFillTx/>
                    <a:latin typeface="Arial"/>
                    <a:ea typeface="+mn-ea"/>
                    <a:cs typeface="+mn-cs"/>
                  </a:rPr>
                  <a:t>‘me too’ products  </a:t>
                </a:r>
                <a:r>
                  <a:rPr kumimoji="0" lang="en-US" sz="1600" b="1" i="0" u="none" strike="noStrike" kern="0" cap="none" spc="0" normalizeH="0" baseline="0" noProof="0" dirty="0">
                    <a:ln>
                      <a:noFill/>
                    </a:ln>
                    <a:solidFill>
                      <a:srgbClr val="1188A3"/>
                    </a:solidFill>
                    <a:effectLst/>
                    <a:uLnTx/>
                    <a:uFillTx/>
                    <a:latin typeface="Arial"/>
                    <a:ea typeface="+mn-ea"/>
                    <a:cs typeface="+mn-cs"/>
                  </a:rPr>
                  <a:t>(following market trends) </a:t>
                </a:r>
                <a:r>
                  <a:rPr kumimoji="0" lang="en-US" sz="1600" b="0" i="0" u="none" strike="noStrike" kern="0" cap="none" spc="0" normalizeH="0" baseline="0" noProof="0" dirty="0">
                    <a:ln>
                      <a:noFill/>
                    </a:ln>
                    <a:solidFill>
                      <a:srgbClr val="1188A3"/>
                    </a:solidFill>
                    <a:effectLst/>
                    <a:uLnTx/>
                    <a:uFillTx/>
                    <a:latin typeface="Arial"/>
                    <a:ea typeface="+mn-ea"/>
                    <a:cs typeface="+mn-cs"/>
                  </a:rPr>
                  <a:t> </a:t>
                </a:r>
                <a:endParaRPr kumimoji="0" lang="en-US" sz="1200" b="0" i="0" u="none" strike="noStrike" kern="0" cap="none" spc="0" normalizeH="0" baseline="0" noProof="0" dirty="0">
                  <a:ln>
                    <a:noFill/>
                  </a:ln>
                  <a:solidFill>
                    <a:srgbClr val="1188A3"/>
                  </a:solidFill>
                  <a:effectLst/>
                  <a:uLnTx/>
                  <a:uFillTx/>
                  <a:latin typeface="Arial"/>
                  <a:ea typeface="+mn-ea"/>
                  <a:cs typeface="+mn-cs"/>
                </a:endParaRPr>
              </a:p>
            </p:txBody>
          </p:sp>
          <p:sp>
            <p:nvSpPr>
              <p:cNvPr id="11" name="TextBox 10">
                <a:extLst>
                  <a:ext uri="{FF2B5EF4-FFF2-40B4-BE49-F238E27FC236}">
                    <a16:creationId xmlns:a16="http://schemas.microsoft.com/office/drawing/2014/main" id="{27C17326-7089-4FE4-8780-4727835F23C5}"/>
                  </a:ext>
                </a:extLst>
              </p:cNvPr>
              <p:cNvSpPr txBox="1"/>
              <p:nvPr/>
            </p:nvSpPr>
            <p:spPr>
              <a:xfrm>
                <a:off x="3912148" y="4541676"/>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88A3"/>
                    </a:solidFill>
                    <a:effectLst/>
                    <a:uLnTx/>
                    <a:uFillTx/>
                    <a:latin typeface="Arial"/>
                    <a:ea typeface="+mn-ea"/>
                    <a:cs typeface="+mn-cs"/>
                  </a:rPr>
                  <a:t>New product to the world/market  </a:t>
                </a:r>
                <a:r>
                  <a:rPr kumimoji="0" lang="en-US" sz="2000" b="0" i="0" u="none" strike="noStrike" kern="0" cap="none" spc="0" normalizeH="0" baseline="0" noProof="0" dirty="0">
                    <a:ln>
                      <a:noFill/>
                    </a:ln>
                    <a:solidFill>
                      <a:srgbClr val="1188A3"/>
                    </a:solidFill>
                    <a:effectLst/>
                    <a:uLnTx/>
                    <a:uFillTx/>
                    <a:latin typeface="Arial"/>
                    <a:ea typeface="+mn-ea"/>
                    <a:cs typeface="+mn-cs"/>
                  </a:rPr>
                  <a:t> </a:t>
                </a:r>
              </a:p>
            </p:txBody>
          </p:sp>
          <p:sp>
            <p:nvSpPr>
              <p:cNvPr id="12" name="TextBox 11">
                <a:extLst>
                  <a:ext uri="{FF2B5EF4-FFF2-40B4-BE49-F238E27FC236}">
                    <a16:creationId xmlns:a16="http://schemas.microsoft.com/office/drawing/2014/main" id="{8475F956-7776-4F48-87FE-81784B103ADB}"/>
                  </a:ext>
                </a:extLst>
              </p:cNvPr>
              <p:cNvSpPr txBox="1"/>
              <p:nvPr/>
            </p:nvSpPr>
            <p:spPr>
              <a:xfrm>
                <a:off x="3912148" y="5342036"/>
                <a:ext cx="5014682" cy="402653"/>
              </a:xfrm>
              <a:prstGeom prst="rect">
                <a:avLst/>
              </a:prstGeom>
              <a:solidFill>
                <a:schemeClr val="accent5"/>
              </a:soli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88A3"/>
                    </a:solidFill>
                    <a:effectLst/>
                    <a:uLnTx/>
                    <a:uFillTx/>
                    <a:latin typeface="Arial"/>
                    <a:ea typeface="+mn-ea"/>
                    <a:cs typeface="+mn-cs"/>
                  </a:rPr>
                  <a:t>Technological breakthrough </a:t>
                </a:r>
                <a:endParaRPr kumimoji="0" lang="en-US" sz="2000" b="0" i="0" u="none" strike="noStrike" kern="0" cap="none" spc="0" normalizeH="0" baseline="0" noProof="0" dirty="0">
                  <a:ln>
                    <a:noFill/>
                  </a:ln>
                  <a:solidFill>
                    <a:srgbClr val="1188A3"/>
                  </a:solidFill>
                  <a:effectLst/>
                  <a:uLnTx/>
                  <a:uFillTx/>
                  <a:latin typeface="Arial"/>
                  <a:ea typeface="+mn-ea"/>
                  <a:cs typeface="+mn-cs"/>
                </a:endParaRPr>
              </a:p>
            </p:txBody>
          </p:sp>
        </p:grpSp>
      </p:grpSp>
      <p:grpSp>
        <p:nvGrpSpPr>
          <p:cNvPr id="16" name="Group 15">
            <a:extLst>
              <a:ext uri="{FF2B5EF4-FFF2-40B4-BE49-F238E27FC236}">
                <a16:creationId xmlns:a16="http://schemas.microsoft.com/office/drawing/2014/main" id="{EDF06E22-D1BD-48F1-BCEB-060B6F6E01AA}"/>
              </a:ext>
            </a:extLst>
          </p:cNvPr>
          <p:cNvGrpSpPr/>
          <p:nvPr/>
        </p:nvGrpSpPr>
        <p:grpSpPr>
          <a:xfrm>
            <a:off x="9428541" y="1828732"/>
            <a:ext cx="2097167" cy="3954764"/>
            <a:chOff x="9312017" y="1451743"/>
            <a:chExt cx="2097167" cy="3954764"/>
          </a:xfrm>
        </p:grpSpPr>
        <p:sp>
          <p:nvSpPr>
            <p:cNvPr id="17" name="TextBox 16">
              <a:extLst>
                <a:ext uri="{FF2B5EF4-FFF2-40B4-BE49-F238E27FC236}">
                  <a16:creationId xmlns:a16="http://schemas.microsoft.com/office/drawing/2014/main" id="{45339602-5F2F-43CF-A96A-DB0274AC5073}"/>
                </a:ext>
              </a:extLst>
            </p:cNvPr>
            <p:cNvSpPr txBox="1"/>
            <p:nvPr/>
          </p:nvSpPr>
          <p:spPr>
            <a:xfrm>
              <a:off x="9312017" y="1451743"/>
              <a:ext cx="1845965" cy="830997"/>
            </a:xfrm>
            <a:prstGeom prst="rect">
              <a:avLst/>
            </a:prstGeom>
            <a:solidFill>
              <a:srgbClr val="009B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rPr>
                <a:t>Market trends/consumer needs</a:t>
              </a:r>
              <a:r>
                <a:rPr kumimoji="0" lang="en-US" sz="1600" b="0" i="0" u="none" strike="noStrike" kern="0" cap="none" spc="0" normalizeH="0" baseline="0" noProof="0" dirty="0">
                  <a:ln>
                    <a:noFill/>
                  </a:ln>
                  <a:solidFill>
                    <a:prstClr val="black"/>
                  </a:solidFill>
                  <a:effectLst/>
                  <a:uLnTx/>
                  <a:uFillTx/>
                  <a:latin typeface="Arial"/>
                </a:rPr>
                <a:t> </a:t>
              </a:r>
            </a:p>
          </p:txBody>
        </p:sp>
        <p:sp>
          <p:nvSpPr>
            <p:cNvPr id="18" name="TextBox 17">
              <a:extLst>
                <a:ext uri="{FF2B5EF4-FFF2-40B4-BE49-F238E27FC236}">
                  <a16:creationId xmlns:a16="http://schemas.microsoft.com/office/drawing/2014/main" id="{BACECD69-49D3-46B7-9BA0-041DFA44E577}"/>
                </a:ext>
              </a:extLst>
            </p:cNvPr>
            <p:cNvSpPr txBox="1"/>
            <p:nvPr/>
          </p:nvSpPr>
          <p:spPr>
            <a:xfrm>
              <a:off x="9483312" y="4821732"/>
              <a:ext cx="1668101" cy="584775"/>
            </a:xfrm>
            <a:prstGeom prst="rect">
              <a:avLst/>
            </a:prstGeom>
            <a:solidFill>
              <a:srgbClr val="009B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rPr>
                <a:t>Tech- breakthrough </a:t>
              </a:r>
              <a:r>
                <a:rPr kumimoji="0" lang="en-US" sz="1600" b="0" i="0" u="none" strike="noStrike" kern="0" cap="none" spc="0" normalizeH="0" baseline="0" noProof="0" dirty="0">
                  <a:ln>
                    <a:noFill/>
                  </a:ln>
                  <a:solidFill>
                    <a:prstClr val="black"/>
                  </a:solidFill>
                  <a:effectLst/>
                  <a:uLnTx/>
                  <a:uFillTx/>
                  <a:latin typeface="Arial"/>
                </a:rPr>
                <a:t> </a:t>
              </a:r>
            </a:p>
          </p:txBody>
        </p:sp>
        <p:sp>
          <p:nvSpPr>
            <p:cNvPr id="19" name="Oval 18">
              <a:extLst>
                <a:ext uri="{FF2B5EF4-FFF2-40B4-BE49-F238E27FC236}">
                  <a16:creationId xmlns:a16="http://schemas.microsoft.com/office/drawing/2014/main" id="{BFB39BDB-4FB2-4641-8870-F48754F3E60E}"/>
                </a:ext>
              </a:extLst>
            </p:cNvPr>
            <p:cNvSpPr/>
            <p:nvPr/>
          </p:nvSpPr>
          <p:spPr>
            <a:xfrm>
              <a:off x="9579565" y="3123501"/>
              <a:ext cx="1245962" cy="914400"/>
            </a:xfrm>
            <a:prstGeom prst="ellipse">
              <a:avLst/>
            </a:prstGeom>
            <a:solidFill>
              <a:schemeClr val="accent5"/>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a:ea typeface="+mn-ea"/>
                  <a:cs typeface="+mn-cs"/>
                </a:rPr>
                <a:t>NPD</a:t>
              </a:r>
            </a:p>
          </p:txBody>
        </p:sp>
        <p:sp>
          <p:nvSpPr>
            <p:cNvPr id="20" name="TextBox 19">
              <a:extLst>
                <a:ext uri="{FF2B5EF4-FFF2-40B4-BE49-F238E27FC236}">
                  <a16:creationId xmlns:a16="http://schemas.microsoft.com/office/drawing/2014/main" id="{AE01264E-CB5E-4201-B496-2360323B727C}"/>
                </a:ext>
              </a:extLst>
            </p:cNvPr>
            <p:cNvSpPr txBox="1"/>
            <p:nvPr/>
          </p:nvSpPr>
          <p:spPr>
            <a:xfrm>
              <a:off x="10501093" y="2583180"/>
              <a:ext cx="78418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a:rPr>
                <a:t>Pull </a:t>
              </a:r>
            </a:p>
          </p:txBody>
        </p:sp>
        <p:sp>
          <p:nvSpPr>
            <p:cNvPr id="21" name="Down Arrow 32">
              <a:extLst>
                <a:ext uri="{FF2B5EF4-FFF2-40B4-BE49-F238E27FC236}">
                  <a16:creationId xmlns:a16="http://schemas.microsoft.com/office/drawing/2014/main" id="{C4DE80A6-A3D6-444C-96F2-F3BE4345461F}"/>
                </a:ext>
              </a:extLst>
            </p:cNvPr>
            <p:cNvSpPr/>
            <p:nvPr/>
          </p:nvSpPr>
          <p:spPr>
            <a:xfrm rot="10800000">
              <a:off x="10087730" y="4075621"/>
              <a:ext cx="229632" cy="654258"/>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24CFBBD5-B48E-4081-990F-A806229BF8A0}"/>
                </a:ext>
              </a:extLst>
            </p:cNvPr>
            <p:cNvSpPr txBox="1"/>
            <p:nvPr/>
          </p:nvSpPr>
          <p:spPr>
            <a:xfrm>
              <a:off x="10437443" y="4139991"/>
              <a:ext cx="97174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
                </a:rPr>
                <a:t>Push </a:t>
              </a:r>
            </a:p>
          </p:txBody>
        </p:sp>
        <p:sp>
          <p:nvSpPr>
            <p:cNvPr id="23" name="Down Arrow 34">
              <a:extLst>
                <a:ext uri="{FF2B5EF4-FFF2-40B4-BE49-F238E27FC236}">
                  <a16:creationId xmlns:a16="http://schemas.microsoft.com/office/drawing/2014/main" id="{D028E757-4E08-4C87-BA4C-CDBE2CC241C7}"/>
                </a:ext>
              </a:extLst>
            </p:cNvPr>
            <p:cNvSpPr/>
            <p:nvPr/>
          </p:nvSpPr>
          <p:spPr>
            <a:xfrm rot="10800000">
              <a:off x="10087730" y="2414934"/>
              <a:ext cx="229632" cy="654258"/>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6819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E035C-5CBE-4CF5-9921-C3BF5E4E62C3}"/>
              </a:ext>
            </a:extLst>
          </p:cNvPr>
          <p:cNvSpPr>
            <a:spLocks noGrp="1"/>
          </p:cNvSpPr>
          <p:nvPr>
            <p:ph type="body" sz="quarter" idx="18"/>
          </p:nvPr>
        </p:nvSpPr>
        <p:spPr>
          <a:xfrm>
            <a:off x="570663" y="1499937"/>
            <a:ext cx="10808102" cy="4124778"/>
          </a:xfrm>
        </p:spPr>
        <p:txBody>
          <a:bodyPr/>
          <a:lstStyle/>
          <a:p>
            <a:r>
              <a:rPr lang="en-IE" dirty="0"/>
              <a:t>Here are 3 approaches that can be used…</a:t>
            </a:r>
          </a:p>
          <a:p>
            <a:endParaRPr lang="en-IE" dirty="0"/>
          </a:p>
        </p:txBody>
      </p:sp>
      <p:sp>
        <p:nvSpPr>
          <p:cNvPr id="4" name="Text Placeholder 3">
            <a:extLst>
              <a:ext uri="{FF2B5EF4-FFF2-40B4-BE49-F238E27FC236}">
                <a16:creationId xmlns:a16="http://schemas.microsoft.com/office/drawing/2014/main" id="{E32E9FC0-7399-42AF-9F43-268E5478C6DB}"/>
              </a:ext>
            </a:extLst>
          </p:cNvPr>
          <p:cNvSpPr>
            <a:spLocks noGrp="1"/>
          </p:cNvSpPr>
          <p:nvPr>
            <p:ph type="body" sz="quarter" idx="16"/>
          </p:nvPr>
        </p:nvSpPr>
        <p:spPr>
          <a:xfrm>
            <a:off x="735013" y="642938"/>
            <a:ext cx="10807700" cy="582612"/>
          </a:xfrm>
        </p:spPr>
        <p:txBody>
          <a:bodyPr>
            <a:normAutofit lnSpcReduction="10000"/>
          </a:bodyPr>
          <a:lstStyle/>
          <a:p>
            <a:r>
              <a:rPr lang="en-IE" dirty="0"/>
              <a:t>NPD Process – Phase </a:t>
            </a:r>
            <a:r>
              <a:rPr lang="en-IE" b="1" dirty="0"/>
              <a:t>1. Idea Generation</a:t>
            </a:r>
          </a:p>
        </p:txBody>
      </p:sp>
      <p:sp>
        <p:nvSpPr>
          <p:cNvPr id="6" name="Pentagon 17">
            <a:extLst>
              <a:ext uri="{FF2B5EF4-FFF2-40B4-BE49-F238E27FC236}">
                <a16:creationId xmlns:a16="http://schemas.microsoft.com/office/drawing/2014/main" id="{0936D4E5-0035-4AE6-BA93-09395FD3B05F}"/>
              </a:ext>
            </a:extLst>
          </p:cNvPr>
          <p:cNvSpPr/>
          <p:nvPr/>
        </p:nvSpPr>
        <p:spPr>
          <a:xfrm>
            <a:off x="644091" y="2154837"/>
            <a:ext cx="2057400" cy="697230"/>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Consumer data reports </a:t>
            </a:r>
          </a:p>
        </p:txBody>
      </p:sp>
      <p:sp>
        <p:nvSpPr>
          <p:cNvPr id="7" name="TextBox 6">
            <a:extLst>
              <a:ext uri="{FF2B5EF4-FFF2-40B4-BE49-F238E27FC236}">
                <a16:creationId xmlns:a16="http://schemas.microsoft.com/office/drawing/2014/main" id="{71D1FF7D-A129-474A-B8CF-D686BF61635F}"/>
              </a:ext>
            </a:extLst>
          </p:cNvPr>
          <p:cNvSpPr txBox="1"/>
          <p:nvPr/>
        </p:nvSpPr>
        <p:spPr>
          <a:xfrm>
            <a:off x="3248385" y="1995620"/>
            <a:ext cx="1724446"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0000"/>
                </a:solidFill>
                <a:hlinkClick r:id="rId2">
                  <a:extLst>
                    <a:ext uri="{A12FA001-AC4F-418D-AE19-62706E023703}">
                      <ahyp:hlinkClr xmlns:ahyp="http://schemas.microsoft.com/office/drawing/2018/hyperlinkcolor" val="tx"/>
                    </a:ext>
                  </a:extLst>
                </a:hlinkClick>
              </a:rPr>
              <a:t>Mintel </a:t>
            </a: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hlinkClick r:id="rId3">
                  <a:extLst>
                    <a:ext uri="{A12FA001-AC4F-418D-AE19-62706E023703}">
                      <ahyp:hlinkClr xmlns:ahyp="http://schemas.microsoft.com/office/drawing/2018/hyperlinkcolor" val="tx"/>
                    </a:ext>
                  </a:extLst>
                </a:hlinkClick>
              </a:rPr>
              <a:t>Kantar</a:t>
            </a: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hlinkClick r:id="rId4">
                  <a:extLst>
                    <a:ext uri="{A12FA001-AC4F-418D-AE19-62706E023703}">
                      <ahyp:hlinkClr xmlns:ahyp="http://schemas.microsoft.com/office/drawing/2018/hyperlinkcolor" val="tx"/>
                    </a:ext>
                  </a:extLst>
                </a:hlinkClick>
              </a:rPr>
              <a:t>Global data</a:t>
            </a:r>
            <a:endParaRPr lang="en-US" sz="2000" dirty="0">
              <a:solidFill>
                <a:srgbClr val="000000"/>
              </a:solidFill>
            </a:endParaRPr>
          </a:p>
        </p:txBody>
      </p:sp>
      <p:sp>
        <p:nvSpPr>
          <p:cNvPr id="8" name="Pentagon 18">
            <a:extLst>
              <a:ext uri="{FF2B5EF4-FFF2-40B4-BE49-F238E27FC236}">
                <a16:creationId xmlns:a16="http://schemas.microsoft.com/office/drawing/2014/main" id="{3196A876-4DA0-4A6B-BC32-62AF5B583B26}"/>
              </a:ext>
            </a:extLst>
          </p:cNvPr>
          <p:cNvSpPr/>
          <p:nvPr/>
        </p:nvSpPr>
        <p:spPr>
          <a:xfrm>
            <a:off x="644091" y="3463168"/>
            <a:ext cx="2057400" cy="697230"/>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On-line </a:t>
            </a:r>
          </a:p>
        </p:txBody>
      </p:sp>
      <p:sp>
        <p:nvSpPr>
          <p:cNvPr id="9" name="TextBox 8">
            <a:extLst>
              <a:ext uri="{FF2B5EF4-FFF2-40B4-BE49-F238E27FC236}">
                <a16:creationId xmlns:a16="http://schemas.microsoft.com/office/drawing/2014/main" id="{373902A6-3506-48EC-95DE-2745EBE1BC12}"/>
              </a:ext>
            </a:extLst>
          </p:cNvPr>
          <p:cNvSpPr txBox="1"/>
          <p:nvPr/>
        </p:nvSpPr>
        <p:spPr>
          <a:xfrm>
            <a:off x="3248385" y="3302335"/>
            <a:ext cx="4325095"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prstClr val="black"/>
                </a:solidFill>
              </a:rPr>
              <a:t>Social media; Food bloggers/Trends</a:t>
            </a:r>
          </a:p>
          <a:p>
            <a:pPr marL="342900" indent="-342900">
              <a:buFont typeface="Arial" panose="020B0604020202020204" pitchFamily="34" charset="0"/>
              <a:buChar char="•"/>
            </a:pPr>
            <a:r>
              <a:rPr lang="en-US" sz="2000" dirty="0">
                <a:solidFill>
                  <a:prstClr val="black"/>
                </a:solidFill>
              </a:rPr>
              <a:t>Google Analytics, advertising agency</a:t>
            </a:r>
          </a:p>
          <a:p>
            <a:pPr marL="342900" indent="-342900">
              <a:buFont typeface="Arial" panose="020B0604020202020204" pitchFamily="34" charset="0"/>
              <a:buChar char="•"/>
            </a:pPr>
            <a:r>
              <a:rPr lang="en-US" sz="2000" dirty="0">
                <a:solidFill>
                  <a:prstClr val="black"/>
                </a:solidFill>
              </a:rPr>
              <a:t>Celebrity chefs, publications </a:t>
            </a:r>
          </a:p>
        </p:txBody>
      </p:sp>
      <p:sp>
        <p:nvSpPr>
          <p:cNvPr id="10" name="Pentagon 19">
            <a:extLst>
              <a:ext uri="{FF2B5EF4-FFF2-40B4-BE49-F238E27FC236}">
                <a16:creationId xmlns:a16="http://schemas.microsoft.com/office/drawing/2014/main" id="{05320BE0-26BB-4F08-9381-FF0A9E6D4ED4}"/>
              </a:ext>
            </a:extLst>
          </p:cNvPr>
          <p:cNvSpPr/>
          <p:nvPr/>
        </p:nvSpPr>
        <p:spPr>
          <a:xfrm>
            <a:off x="644091" y="4771499"/>
            <a:ext cx="2057400" cy="696641"/>
          </a:xfrm>
          <a:prstGeom prst="homePlate">
            <a:avLst/>
          </a:prstGeom>
          <a:solidFill>
            <a:srgbClr val="85D2E1"/>
          </a:solidFill>
          <a:ln w="12700" cap="flat" cmpd="sng" algn="ctr">
            <a:solidFill>
              <a:srgbClr val="85D2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In person </a:t>
            </a:r>
          </a:p>
        </p:txBody>
      </p:sp>
      <p:sp>
        <p:nvSpPr>
          <p:cNvPr id="11" name="TextBox 10">
            <a:extLst>
              <a:ext uri="{FF2B5EF4-FFF2-40B4-BE49-F238E27FC236}">
                <a16:creationId xmlns:a16="http://schemas.microsoft.com/office/drawing/2014/main" id="{45F57FD4-8C69-4974-BA1F-B9A4F838CB4D}"/>
              </a:ext>
            </a:extLst>
          </p:cNvPr>
          <p:cNvSpPr txBox="1"/>
          <p:nvPr/>
        </p:nvSpPr>
        <p:spPr>
          <a:xfrm>
            <a:off x="3248385" y="4458099"/>
            <a:ext cx="6179256"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prstClr val="black"/>
                </a:solidFill>
              </a:rPr>
              <a:t>Innovative teams/ R&amp;D team </a:t>
            </a:r>
          </a:p>
          <a:p>
            <a:pPr marL="342900" indent="-342900">
              <a:buFont typeface="Arial" panose="020B0604020202020204" pitchFamily="34" charset="0"/>
              <a:buChar char="•"/>
            </a:pPr>
            <a:r>
              <a:rPr lang="en-US" sz="2000" dirty="0">
                <a:solidFill>
                  <a:prstClr val="black"/>
                </a:solidFill>
              </a:rPr>
              <a:t>In store; retailer feedback   </a:t>
            </a:r>
          </a:p>
          <a:p>
            <a:pPr marL="342900" indent="-342900">
              <a:buFont typeface="Arial" panose="020B0604020202020204" pitchFamily="34" charset="0"/>
              <a:buChar char="•"/>
            </a:pPr>
            <a:r>
              <a:rPr lang="en-US" sz="2000" dirty="0">
                <a:solidFill>
                  <a:prstClr val="black"/>
                </a:solidFill>
              </a:rPr>
              <a:t>Market study visits</a:t>
            </a:r>
          </a:p>
          <a:p>
            <a:pPr marL="342900" indent="-342900">
              <a:buFont typeface="Arial" panose="020B0604020202020204" pitchFamily="34" charset="0"/>
              <a:buChar char="•"/>
            </a:pPr>
            <a:r>
              <a:rPr lang="en-US" sz="2000" dirty="0">
                <a:solidFill>
                  <a:prstClr val="black"/>
                </a:solidFill>
              </a:rPr>
              <a:t>Suppliers, distributors, and </a:t>
            </a:r>
            <a:r>
              <a:rPr lang="en-US" sz="2000" dirty="0" err="1">
                <a:solidFill>
                  <a:prstClr val="black"/>
                </a:solidFill>
              </a:rPr>
              <a:t>analysing</a:t>
            </a:r>
            <a:r>
              <a:rPr lang="en-US" sz="2000" dirty="0">
                <a:solidFill>
                  <a:prstClr val="black"/>
                </a:solidFill>
              </a:rPr>
              <a:t> your competitors</a:t>
            </a:r>
          </a:p>
        </p:txBody>
      </p:sp>
      <p:grpSp>
        <p:nvGrpSpPr>
          <p:cNvPr id="12" name="Group 11">
            <a:extLst>
              <a:ext uri="{FF2B5EF4-FFF2-40B4-BE49-F238E27FC236}">
                <a16:creationId xmlns:a16="http://schemas.microsoft.com/office/drawing/2014/main" id="{099C71B9-DA85-4586-8EFD-F598CD87DC04}"/>
              </a:ext>
            </a:extLst>
          </p:cNvPr>
          <p:cNvGrpSpPr/>
          <p:nvPr/>
        </p:nvGrpSpPr>
        <p:grpSpPr>
          <a:xfrm>
            <a:off x="10354660" y="474453"/>
            <a:ext cx="920484" cy="919581"/>
            <a:chOff x="10376768" y="2334933"/>
            <a:chExt cx="920484" cy="919581"/>
          </a:xfrm>
        </p:grpSpPr>
        <p:sp>
          <p:nvSpPr>
            <p:cNvPr id="13" name="Freeform 240">
              <a:extLst>
                <a:ext uri="{FF2B5EF4-FFF2-40B4-BE49-F238E27FC236}">
                  <a16:creationId xmlns:a16="http://schemas.microsoft.com/office/drawing/2014/main" id="{3F9869E6-B3C6-4850-A687-D35A66379822}"/>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85D2E1"/>
            </a:solidFill>
            <a:ln w="9028" cap="flat">
              <a:noFill/>
              <a:prstDash val="solid"/>
              <a:miter/>
            </a:ln>
          </p:spPr>
          <p:txBody>
            <a:bodyPr rtlCol="0" anchor="ctr"/>
            <a:lstStyle/>
            <a:p>
              <a:endParaRPr lang="en-US"/>
            </a:p>
          </p:txBody>
        </p:sp>
        <p:sp>
          <p:nvSpPr>
            <p:cNvPr id="14" name="Freeform 241">
              <a:extLst>
                <a:ext uri="{FF2B5EF4-FFF2-40B4-BE49-F238E27FC236}">
                  <a16:creationId xmlns:a16="http://schemas.microsoft.com/office/drawing/2014/main" id="{CF9FCB73-B280-40D4-BA21-BEF0FC628DF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85D2E1"/>
            </a:solidFill>
            <a:ln w="9028" cap="flat">
              <a:noFill/>
              <a:prstDash val="solid"/>
              <a:miter/>
            </a:ln>
          </p:spPr>
          <p:txBody>
            <a:bodyPr rtlCol="0" anchor="ctr"/>
            <a:lstStyle/>
            <a:p>
              <a:endParaRPr lang="en-US"/>
            </a:p>
          </p:txBody>
        </p:sp>
        <p:grpSp>
          <p:nvGrpSpPr>
            <p:cNvPr id="15" name="Graphic 2">
              <a:extLst>
                <a:ext uri="{FF2B5EF4-FFF2-40B4-BE49-F238E27FC236}">
                  <a16:creationId xmlns:a16="http://schemas.microsoft.com/office/drawing/2014/main" id="{309F9BB2-24C4-4D53-B15E-5628E9033B02}"/>
                </a:ext>
              </a:extLst>
            </p:cNvPr>
            <p:cNvGrpSpPr/>
            <p:nvPr/>
          </p:nvGrpSpPr>
          <p:grpSpPr>
            <a:xfrm>
              <a:off x="10376768" y="2334933"/>
              <a:ext cx="920484" cy="919581"/>
              <a:chOff x="10376768" y="2334933"/>
              <a:chExt cx="920484" cy="919581"/>
            </a:xfrm>
            <a:solidFill>
              <a:srgbClr val="010101"/>
            </a:solidFill>
          </p:grpSpPr>
          <p:sp>
            <p:nvSpPr>
              <p:cNvPr id="16" name="Freeform 243">
                <a:extLst>
                  <a:ext uri="{FF2B5EF4-FFF2-40B4-BE49-F238E27FC236}">
                    <a16:creationId xmlns:a16="http://schemas.microsoft.com/office/drawing/2014/main" id="{B1167F98-C7E0-467B-A37C-74905971DD44}"/>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p>
            </p:txBody>
          </p:sp>
          <p:sp>
            <p:nvSpPr>
              <p:cNvPr id="17" name="Freeform 244">
                <a:extLst>
                  <a:ext uri="{FF2B5EF4-FFF2-40B4-BE49-F238E27FC236}">
                    <a16:creationId xmlns:a16="http://schemas.microsoft.com/office/drawing/2014/main" id="{ECA6EF5C-DAD7-485D-9F93-6E547BC9E6A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p>
            </p:txBody>
          </p:sp>
        </p:grpSp>
      </p:grpSp>
      <p:sp>
        <p:nvSpPr>
          <p:cNvPr id="20" name="Explosion: 8 Points 19">
            <a:extLst>
              <a:ext uri="{FF2B5EF4-FFF2-40B4-BE49-F238E27FC236}">
                <a16:creationId xmlns:a16="http://schemas.microsoft.com/office/drawing/2014/main" id="{DEF4C6BC-1A8B-4B0D-9B8F-340C53B487FC}"/>
              </a:ext>
            </a:extLst>
          </p:cNvPr>
          <p:cNvSpPr/>
          <p:nvPr/>
        </p:nvSpPr>
        <p:spPr>
          <a:xfrm>
            <a:off x="7756145" y="1612732"/>
            <a:ext cx="3786568" cy="3559233"/>
          </a:xfrm>
          <a:prstGeom prst="irregularSeal1">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000000"/>
              </a:solidFill>
            </a:endParaRPr>
          </a:p>
        </p:txBody>
      </p:sp>
      <p:sp>
        <p:nvSpPr>
          <p:cNvPr id="21" name="TextBox 20">
            <a:extLst>
              <a:ext uri="{FF2B5EF4-FFF2-40B4-BE49-F238E27FC236}">
                <a16:creationId xmlns:a16="http://schemas.microsoft.com/office/drawing/2014/main" id="{CE3D4520-6FD2-4022-9C1D-1F9E0BC64AC4}"/>
              </a:ext>
            </a:extLst>
          </p:cNvPr>
          <p:cNvSpPr txBox="1"/>
          <p:nvPr/>
        </p:nvSpPr>
        <p:spPr>
          <a:xfrm>
            <a:off x="8286943" y="2653684"/>
            <a:ext cx="2639648" cy="1477328"/>
          </a:xfrm>
          <a:prstGeom prst="rect">
            <a:avLst/>
          </a:prstGeom>
          <a:noFill/>
        </p:spPr>
        <p:txBody>
          <a:bodyPr wrap="square" rtlCol="0">
            <a:spAutoFit/>
          </a:bodyPr>
          <a:lstStyle/>
          <a:p>
            <a:pPr algn="ctr"/>
            <a:r>
              <a:rPr lang="en-IE" b="1" dirty="0">
                <a:solidFill>
                  <a:srgbClr val="000000"/>
                </a:solidFill>
              </a:rPr>
              <a:t>FIND SOLUTIONS :</a:t>
            </a:r>
          </a:p>
          <a:p>
            <a:pPr marL="285750" indent="-285750" algn="ctr">
              <a:buFont typeface="Arial" panose="020B0604020202020204" pitchFamily="34" charset="0"/>
              <a:buChar char="•"/>
            </a:pPr>
            <a:r>
              <a:rPr lang="en-IE" dirty="0">
                <a:solidFill>
                  <a:srgbClr val="000000"/>
                </a:solidFill>
              </a:rPr>
              <a:t>For customers</a:t>
            </a:r>
          </a:p>
          <a:p>
            <a:pPr marL="285750" indent="-285750" algn="ctr">
              <a:buFont typeface="Arial" panose="020B0604020202020204" pitchFamily="34" charset="0"/>
              <a:buChar char="•"/>
            </a:pPr>
            <a:r>
              <a:rPr lang="en-IE" dirty="0">
                <a:solidFill>
                  <a:srgbClr val="000000"/>
                </a:solidFill>
              </a:rPr>
              <a:t>The gap in the market </a:t>
            </a:r>
          </a:p>
          <a:p>
            <a:pPr marL="285750" indent="-285750" algn="ctr">
              <a:buFont typeface="Arial" panose="020B0604020202020204" pitchFamily="34" charset="0"/>
              <a:buChar char="•"/>
            </a:pPr>
            <a:r>
              <a:rPr lang="en-IE" dirty="0">
                <a:solidFill>
                  <a:srgbClr val="000000"/>
                </a:solidFill>
              </a:rPr>
              <a:t>Category management</a:t>
            </a:r>
          </a:p>
          <a:p>
            <a:endParaRPr lang="en-IE" dirty="0"/>
          </a:p>
        </p:txBody>
      </p:sp>
    </p:spTree>
    <p:extLst>
      <p:ext uri="{BB962C8B-B14F-4D97-AF65-F5344CB8AC3E}">
        <p14:creationId xmlns:p14="http://schemas.microsoft.com/office/powerpoint/2010/main" val="255752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agram&#10;&#10;Description automatically generated">
            <a:extLst>
              <a:ext uri="{FF2B5EF4-FFF2-40B4-BE49-F238E27FC236}">
                <a16:creationId xmlns:a16="http://schemas.microsoft.com/office/drawing/2014/main" id="{A3F5DA4A-DF63-4658-979F-05931A9809D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47650" y="1587500"/>
            <a:ext cx="11696700" cy="4699000"/>
          </a:xfrm>
          <a:prstGeom prst="rect">
            <a:avLst/>
          </a:prstGeom>
        </p:spPr>
      </p:pic>
      <p:sp>
        <p:nvSpPr>
          <p:cNvPr id="3" name="Text Placeholder 2">
            <a:extLst>
              <a:ext uri="{FF2B5EF4-FFF2-40B4-BE49-F238E27FC236}">
                <a16:creationId xmlns:a16="http://schemas.microsoft.com/office/drawing/2014/main" id="{861F4EF5-A120-45DA-B3E7-DDCA7D9DFCDA}"/>
              </a:ext>
            </a:extLst>
          </p:cNvPr>
          <p:cNvSpPr>
            <a:spLocks noGrp="1"/>
          </p:cNvSpPr>
          <p:nvPr>
            <p:ph type="body" sz="quarter" idx="18"/>
          </p:nvPr>
        </p:nvSpPr>
        <p:spPr>
          <a:xfrm>
            <a:off x="6039852" y="3092586"/>
            <a:ext cx="6152148" cy="1907782"/>
          </a:xfrm>
          <a:solidFill>
            <a:srgbClr val="85D2E1"/>
          </a:solidFill>
        </p:spPr>
        <p:txBody>
          <a:bodyPr>
            <a:normAutofit fontScale="85000" lnSpcReduction="20000"/>
          </a:bodyPr>
          <a:lstStyle/>
          <a:p>
            <a:endParaRPr lang="en-GB" sz="2800" b="1" dirty="0">
              <a:latin typeface="+mj-lt"/>
            </a:endParaRPr>
          </a:p>
          <a:p>
            <a:pPr>
              <a:lnSpc>
                <a:spcPct val="110000"/>
              </a:lnSpc>
            </a:pPr>
            <a:r>
              <a:rPr lang="en-GB" sz="2800" b="1" dirty="0"/>
              <a:t>In terms of Brainstorming Tactics for Inspiration &amp; New Product Ideas…</a:t>
            </a:r>
          </a:p>
          <a:p>
            <a:pPr>
              <a:lnSpc>
                <a:spcPct val="110000"/>
              </a:lnSpc>
            </a:pPr>
            <a:r>
              <a:rPr lang="en-GB" sz="2400" b="1" dirty="0"/>
              <a:t>What are the approaches that YOU use to collect info and get inspired to generate new food NPD ideas? </a:t>
            </a:r>
          </a:p>
          <a:p>
            <a:endParaRPr lang="en-IE" dirty="0"/>
          </a:p>
        </p:txBody>
      </p:sp>
      <p:sp>
        <p:nvSpPr>
          <p:cNvPr id="4" name="Text Placeholder 3">
            <a:extLst>
              <a:ext uri="{FF2B5EF4-FFF2-40B4-BE49-F238E27FC236}">
                <a16:creationId xmlns:a16="http://schemas.microsoft.com/office/drawing/2014/main" id="{6249273F-73C5-4262-9F33-7CE0954B03BF}"/>
              </a:ext>
            </a:extLst>
          </p:cNvPr>
          <p:cNvSpPr>
            <a:spLocks noGrp="1"/>
          </p:cNvSpPr>
          <p:nvPr>
            <p:ph type="body" sz="quarter" idx="16"/>
          </p:nvPr>
        </p:nvSpPr>
        <p:spPr/>
        <p:txBody>
          <a:bodyPr>
            <a:normAutofit lnSpcReduction="10000"/>
          </a:bodyPr>
          <a:lstStyle/>
          <a:p>
            <a:r>
              <a:rPr lang="en-IE" dirty="0"/>
              <a:t>Quick Question…</a:t>
            </a:r>
          </a:p>
        </p:txBody>
      </p:sp>
    </p:spTree>
    <p:extLst>
      <p:ext uri="{BB962C8B-B14F-4D97-AF65-F5344CB8AC3E}">
        <p14:creationId xmlns:p14="http://schemas.microsoft.com/office/powerpoint/2010/main" val="330963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hlinkClick r:id="rId2"/>
            <a:extLst>
              <a:ext uri="{FF2B5EF4-FFF2-40B4-BE49-F238E27FC236}">
                <a16:creationId xmlns:a16="http://schemas.microsoft.com/office/drawing/2014/main" id="{AD48E50B-D04A-4D15-BB87-BA4ED9E1FF7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864" r="-1"/>
          <a:stretch/>
        </p:blipFill>
        <p:spPr>
          <a:xfrm>
            <a:off x="6852062" y="228600"/>
            <a:ext cx="5105121" cy="6362700"/>
          </a:xfrm>
        </p:spPr>
      </p:pic>
      <p:sp>
        <p:nvSpPr>
          <p:cNvPr id="3" name="Text Placeholder 2">
            <a:extLst>
              <a:ext uri="{FF2B5EF4-FFF2-40B4-BE49-F238E27FC236}">
                <a16:creationId xmlns:a16="http://schemas.microsoft.com/office/drawing/2014/main" id="{DE76A7AC-D8AA-478D-9E36-669C32360015}"/>
              </a:ext>
            </a:extLst>
          </p:cNvPr>
          <p:cNvSpPr>
            <a:spLocks noGrp="1"/>
          </p:cNvSpPr>
          <p:nvPr>
            <p:ph type="body" sz="quarter" idx="18"/>
          </p:nvPr>
        </p:nvSpPr>
        <p:spPr>
          <a:xfrm>
            <a:off x="1466313" y="1395927"/>
            <a:ext cx="5270818" cy="5195913"/>
          </a:xfrm>
        </p:spPr>
        <p:txBody>
          <a:bodyPr>
            <a:noAutofit/>
          </a:bodyPr>
          <a:lstStyle/>
          <a:p>
            <a:pPr marL="0" indent="0"/>
            <a:r>
              <a:rPr lang="en-US" sz="2200" dirty="0"/>
              <a:t>In this report, 50 trends influencing Europe’s Food Sector are identified.</a:t>
            </a:r>
          </a:p>
          <a:p>
            <a:pPr marL="0" indent="0"/>
            <a:r>
              <a:rPr lang="en-US" sz="2200" dirty="0"/>
              <a:t>“Europe 2035 – What are we going to eat? </a:t>
            </a:r>
          </a:p>
          <a:p>
            <a:pPr marL="342900" indent="-342900">
              <a:buFont typeface="Arial" panose="020B0604020202020204" pitchFamily="34" charset="0"/>
              <a:buChar char="•"/>
            </a:pPr>
            <a:r>
              <a:rPr lang="en-US" sz="2200" dirty="0"/>
              <a:t>Where will we do our grocery shopping? </a:t>
            </a:r>
          </a:p>
          <a:p>
            <a:pPr marL="342900" indent="-342900">
              <a:buFont typeface="Arial" panose="020B0604020202020204" pitchFamily="34" charset="0"/>
              <a:buChar char="•"/>
            </a:pPr>
            <a:r>
              <a:rPr lang="en-US" sz="2200" dirty="0"/>
              <a:t>How can we produce food using fewer resources? </a:t>
            </a:r>
          </a:p>
          <a:p>
            <a:pPr marL="342900" indent="-342900">
              <a:buFont typeface="Arial" panose="020B0604020202020204" pitchFamily="34" charset="0"/>
              <a:buChar char="•"/>
            </a:pPr>
            <a:r>
              <a:rPr lang="en-US" sz="2200" b="1" dirty="0"/>
              <a:t>Who can benefit most from new trends? </a:t>
            </a:r>
          </a:p>
          <a:p>
            <a:pPr marL="342900" indent="-342900">
              <a:buFont typeface="Arial" panose="020B0604020202020204" pitchFamily="34" charset="0"/>
              <a:buChar char="•"/>
            </a:pPr>
            <a:r>
              <a:rPr lang="en-US" sz="2200" dirty="0"/>
              <a:t>Which other industries will affect the food industry? </a:t>
            </a:r>
          </a:p>
          <a:p>
            <a:pPr marL="342900" indent="-342900">
              <a:buFont typeface="Arial" panose="020B0604020202020204" pitchFamily="34" charset="0"/>
              <a:buChar char="•"/>
            </a:pPr>
            <a:r>
              <a:rPr lang="en-US" sz="2200" dirty="0"/>
              <a:t>What will the food sector look like?”</a:t>
            </a:r>
          </a:p>
          <a:p>
            <a:pPr marL="0" indent="0"/>
            <a:endParaRPr lang="en-US" sz="2200" dirty="0"/>
          </a:p>
          <a:p>
            <a:pPr marL="0" indent="0"/>
            <a:r>
              <a:rPr lang="en-US" sz="2200" dirty="0"/>
              <a:t>These questions are part of this </a:t>
            </a:r>
            <a:r>
              <a:rPr lang="en-US" sz="2200" dirty="0">
                <a:solidFill>
                  <a:srgbClr val="1188A3"/>
                </a:solidFill>
                <a:hlinkClick r:id="rId2">
                  <a:extLst>
                    <a:ext uri="{A12FA001-AC4F-418D-AE19-62706E023703}">
                      <ahyp:hlinkClr xmlns:ahyp="http://schemas.microsoft.com/office/drawing/2018/hyperlinkcolor" val="tx"/>
                    </a:ext>
                  </a:extLst>
                </a:hlinkClick>
              </a:rPr>
              <a:t>EU Horizon 2020 project FOX </a:t>
            </a:r>
            <a:r>
              <a:rPr lang="en-US" sz="2200" dirty="0"/>
              <a:t>and are at the core of FOX's foresight research component.</a:t>
            </a:r>
            <a:endParaRPr lang="en-IE" sz="2200" dirty="0"/>
          </a:p>
        </p:txBody>
      </p:sp>
      <p:sp>
        <p:nvSpPr>
          <p:cNvPr id="4" name="Text Placeholder 3">
            <a:extLst>
              <a:ext uri="{FF2B5EF4-FFF2-40B4-BE49-F238E27FC236}">
                <a16:creationId xmlns:a16="http://schemas.microsoft.com/office/drawing/2014/main" id="{42FFA966-12CF-4A3C-A30A-399686CB4AF8}"/>
              </a:ext>
            </a:extLst>
          </p:cNvPr>
          <p:cNvSpPr>
            <a:spLocks noGrp="1"/>
          </p:cNvSpPr>
          <p:nvPr>
            <p:ph type="body" sz="quarter" idx="16"/>
          </p:nvPr>
        </p:nvSpPr>
        <p:spPr>
          <a:xfrm>
            <a:off x="1084898" y="304399"/>
            <a:ext cx="4716425" cy="582221"/>
          </a:xfrm>
          <a:solidFill>
            <a:srgbClr val="FFD100"/>
          </a:solidFill>
        </p:spPr>
        <p:txBody>
          <a:bodyPr>
            <a:normAutofit lnSpcReduction="10000"/>
          </a:bodyPr>
          <a:lstStyle/>
          <a:p>
            <a:r>
              <a:rPr lang="en-IE" dirty="0"/>
              <a:t>Be Inspired…</a:t>
            </a:r>
          </a:p>
        </p:txBody>
      </p:sp>
    </p:spTree>
    <p:extLst>
      <p:ext uri="{BB962C8B-B14F-4D97-AF65-F5344CB8AC3E}">
        <p14:creationId xmlns:p14="http://schemas.microsoft.com/office/powerpoint/2010/main" val="386098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35DA347-120B-4C74-A968-F2540D3895B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9DB37499-B4A9-4497-A3AB-F0972FF4BDE0}"/>
              </a:ext>
            </a:extLst>
          </p:cNvPr>
          <p:cNvSpPr>
            <a:spLocks noGrp="1"/>
          </p:cNvSpPr>
          <p:nvPr>
            <p:ph type="body" sz="quarter" idx="18"/>
          </p:nvPr>
        </p:nvSpPr>
        <p:spPr>
          <a:xfrm>
            <a:off x="1802710" y="1588756"/>
            <a:ext cx="4621841" cy="4525954"/>
          </a:xfrm>
        </p:spPr>
        <p:txBody>
          <a:bodyPr>
            <a:normAutofit lnSpcReduction="10000"/>
          </a:bodyPr>
          <a:lstStyle/>
          <a:p>
            <a:pPr marL="0" indent="0"/>
            <a:r>
              <a:rPr lang="en-IE" dirty="0"/>
              <a:t>These are just some of the relevant (to this project) trends that made the list of 50 in that report:</a:t>
            </a:r>
          </a:p>
          <a:p>
            <a:pPr marL="342900" indent="-342900">
              <a:buFont typeface="Arial" panose="020B0604020202020204" pitchFamily="34" charset="0"/>
              <a:buChar char="•"/>
            </a:pPr>
            <a:r>
              <a:rPr lang="en-IE" dirty="0"/>
              <a:t>Personalised nutrition or new nutrition patterns</a:t>
            </a:r>
          </a:p>
          <a:p>
            <a:pPr marL="342900" indent="-342900">
              <a:buFont typeface="Arial" panose="020B0604020202020204" pitchFamily="34" charset="0"/>
              <a:buChar char="•"/>
            </a:pPr>
            <a:r>
              <a:rPr lang="en-IE" dirty="0"/>
              <a:t>Functional foods</a:t>
            </a:r>
          </a:p>
          <a:p>
            <a:pPr marL="342900" indent="-342900">
              <a:buFont typeface="Arial" panose="020B0604020202020204" pitchFamily="34" charset="0"/>
              <a:buChar char="•"/>
            </a:pPr>
            <a:r>
              <a:rPr lang="en-IE" dirty="0"/>
              <a:t>Customisation of products</a:t>
            </a:r>
          </a:p>
          <a:p>
            <a:pPr marL="342900" indent="-342900">
              <a:buFont typeface="Arial" panose="020B0604020202020204" pitchFamily="34" charset="0"/>
              <a:buChar char="•"/>
            </a:pPr>
            <a:r>
              <a:rPr lang="en-IE" dirty="0"/>
              <a:t>Products for single households</a:t>
            </a:r>
          </a:p>
          <a:p>
            <a:pPr marL="342900" indent="-342900">
              <a:buFont typeface="Arial" panose="020B0604020202020204" pitchFamily="34" charset="0"/>
              <a:buChar char="•"/>
            </a:pPr>
            <a:r>
              <a:rPr lang="en-IE" dirty="0"/>
              <a:t>Product &amp; service bundles</a:t>
            </a:r>
          </a:p>
          <a:p>
            <a:pPr marL="342900" indent="-342900">
              <a:buFont typeface="Arial" panose="020B0604020202020204" pitchFamily="34" charset="0"/>
              <a:buChar char="•"/>
            </a:pPr>
            <a:r>
              <a:rPr lang="en-US" dirty="0"/>
              <a:t>Convergence of the food and health markets</a:t>
            </a:r>
            <a:endParaRPr lang="en-IE" dirty="0"/>
          </a:p>
          <a:p>
            <a:pPr marL="342900" indent="-342900">
              <a:buFont typeface="Arial" panose="020B0604020202020204" pitchFamily="34" charset="0"/>
              <a:buChar char="•"/>
            </a:pPr>
            <a:r>
              <a:rPr lang="en-US" dirty="0" err="1"/>
              <a:t>Civilisation</a:t>
            </a:r>
            <a:r>
              <a:rPr lang="en-US" dirty="0"/>
              <a:t> diseases on the rise</a:t>
            </a:r>
            <a:endParaRPr lang="en-IE" dirty="0"/>
          </a:p>
        </p:txBody>
      </p:sp>
      <p:sp>
        <p:nvSpPr>
          <p:cNvPr id="4" name="Text Placeholder 3">
            <a:extLst>
              <a:ext uri="{FF2B5EF4-FFF2-40B4-BE49-F238E27FC236}">
                <a16:creationId xmlns:a16="http://schemas.microsoft.com/office/drawing/2014/main" id="{27DE5228-574A-453D-B5A7-8C054BCCC772}"/>
              </a:ext>
            </a:extLst>
          </p:cNvPr>
          <p:cNvSpPr>
            <a:spLocks noGrp="1"/>
          </p:cNvSpPr>
          <p:nvPr>
            <p:ph type="body" sz="quarter" idx="16"/>
          </p:nvPr>
        </p:nvSpPr>
        <p:spPr>
          <a:xfrm>
            <a:off x="1718561" y="451131"/>
            <a:ext cx="4716425" cy="904703"/>
          </a:xfrm>
        </p:spPr>
        <p:txBody>
          <a:bodyPr>
            <a:normAutofit/>
          </a:bodyPr>
          <a:lstStyle/>
          <a:p>
            <a:r>
              <a:rPr lang="en-IE" sz="2400" dirty="0"/>
              <a:t>Linking to Pioneering Innovative Food for Seniors ..</a:t>
            </a:r>
          </a:p>
        </p:txBody>
      </p:sp>
    </p:spTree>
    <p:extLst>
      <p:ext uri="{BB962C8B-B14F-4D97-AF65-F5344CB8AC3E}">
        <p14:creationId xmlns:p14="http://schemas.microsoft.com/office/powerpoint/2010/main" val="176099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3B3A2-D0CE-43D8-8768-4D623E3CA09A}"/>
              </a:ext>
            </a:extLst>
          </p:cNvPr>
          <p:cNvSpPr>
            <a:spLocks noGrp="1"/>
          </p:cNvSpPr>
          <p:nvPr>
            <p:ph type="body" sz="quarter" idx="16"/>
          </p:nvPr>
        </p:nvSpPr>
        <p:spPr>
          <a:xfrm>
            <a:off x="2149153" y="934084"/>
            <a:ext cx="5491867" cy="2912986"/>
          </a:xfrm>
        </p:spPr>
        <p:txBody>
          <a:bodyPr>
            <a:normAutofit/>
          </a:bodyPr>
          <a:lstStyle/>
          <a:p>
            <a:r>
              <a:rPr lang="en-IE" dirty="0"/>
              <a:t>Designing New Foods for Seniors</a:t>
            </a:r>
          </a:p>
        </p:txBody>
      </p:sp>
      <p:sp>
        <p:nvSpPr>
          <p:cNvPr id="3" name="Text Placeholder 2">
            <a:extLst>
              <a:ext uri="{FF2B5EF4-FFF2-40B4-BE49-F238E27FC236}">
                <a16:creationId xmlns:a16="http://schemas.microsoft.com/office/drawing/2014/main" id="{38158505-1149-487E-B129-64C124EA9DE0}"/>
              </a:ext>
            </a:extLst>
          </p:cNvPr>
          <p:cNvSpPr>
            <a:spLocks noGrp="1"/>
          </p:cNvSpPr>
          <p:nvPr>
            <p:ph type="body" sz="quarter" idx="17"/>
          </p:nvPr>
        </p:nvSpPr>
        <p:spPr/>
        <p:txBody>
          <a:bodyPr>
            <a:normAutofit fontScale="85000" lnSpcReduction="20000"/>
          </a:bodyPr>
          <a:lstStyle/>
          <a:p>
            <a:r>
              <a:rPr lang="en-IE" dirty="0"/>
              <a:t>01</a:t>
            </a:r>
          </a:p>
        </p:txBody>
      </p:sp>
    </p:spTree>
    <p:extLst>
      <p:ext uri="{BB962C8B-B14F-4D97-AF65-F5344CB8AC3E}">
        <p14:creationId xmlns:p14="http://schemas.microsoft.com/office/powerpoint/2010/main" val="2048420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2E7A085-C145-4C97-AE40-39BFEE761CE2}"/>
              </a:ext>
            </a:extLst>
          </p:cNvPr>
          <p:cNvPicPr>
            <a:picLocks noChangeAspect="1"/>
          </p:cNvPicPr>
          <p:nvPr/>
        </p:nvPicPr>
        <p:blipFill>
          <a:blip r:embed="rId3"/>
          <a:stretch>
            <a:fillRect/>
          </a:stretch>
        </p:blipFill>
        <p:spPr>
          <a:xfrm>
            <a:off x="522514" y="104318"/>
            <a:ext cx="4943443" cy="6649364"/>
          </a:xfrm>
          <a:prstGeom prst="rect">
            <a:avLst/>
          </a:prstGeom>
        </p:spPr>
      </p:pic>
      <p:pic>
        <p:nvPicPr>
          <p:cNvPr id="5" name="Picture 4">
            <a:hlinkClick r:id="rId2"/>
            <a:extLst>
              <a:ext uri="{FF2B5EF4-FFF2-40B4-BE49-F238E27FC236}">
                <a16:creationId xmlns:a16="http://schemas.microsoft.com/office/drawing/2014/main" id="{DA174ECB-4750-4256-8F55-4B80ADE955D9}"/>
              </a:ext>
            </a:extLst>
          </p:cNvPr>
          <p:cNvPicPr>
            <a:picLocks noChangeAspect="1"/>
          </p:cNvPicPr>
          <p:nvPr/>
        </p:nvPicPr>
        <p:blipFill>
          <a:blip r:embed="rId4"/>
          <a:stretch>
            <a:fillRect/>
          </a:stretch>
        </p:blipFill>
        <p:spPr>
          <a:xfrm>
            <a:off x="5465957" y="104318"/>
            <a:ext cx="4639096" cy="6649364"/>
          </a:xfrm>
          <a:prstGeom prst="rect">
            <a:avLst/>
          </a:prstGeom>
        </p:spPr>
      </p:pic>
      <p:sp>
        <p:nvSpPr>
          <p:cNvPr id="6" name="TextBox 5">
            <a:extLst>
              <a:ext uri="{FF2B5EF4-FFF2-40B4-BE49-F238E27FC236}">
                <a16:creationId xmlns:a16="http://schemas.microsoft.com/office/drawing/2014/main" id="{C2612700-2A0D-400A-992B-8B61EA87F100}"/>
              </a:ext>
            </a:extLst>
          </p:cNvPr>
          <p:cNvSpPr txBox="1"/>
          <p:nvPr/>
        </p:nvSpPr>
        <p:spPr>
          <a:xfrm>
            <a:off x="9937102" y="466531"/>
            <a:ext cx="1903445" cy="923330"/>
          </a:xfrm>
          <a:prstGeom prst="rect">
            <a:avLst/>
          </a:prstGeom>
          <a:solidFill>
            <a:srgbClr val="FFD100"/>
          </a:solidFill>
        </p:spPr>
        <p:txBody>
          <a:bodyPr wrap="square" rtlCol="0">
            <a:spAutoFit/>
          </a:bodyPr>
          <a:lstStyle/>
          <a:p>
            <a:pPr algn="ctr"/>
            <a:r>
              <a:rPr lang="en-IE" dirty="0">
                <a:solidFill>
                  <a:srgbClr val="000000"/>
                </a:solidFill>
              </a:rPr>
              <a:t>For the </a:t>
            </a:r>
            <a:r>
              <a:rPr lang="en-IE" b="1" dirty="0">
                <a:solidFill>
                  <a:srgbClr val="000000"/>
                </a:solidFill>
              </a:rPr>
              <a:t>FULL</a:t>
            </a:r>
            <a:r>
              <a:rPr lang="en-IE" dirty="0">
                <a:solidFill>
                  <a:srgbClr val="000000"/>
                </a:solidFill>
              </a:rPr>
              <a:t> report click on the Image</a:t>
            </a:r>
          </a:p>
        </p:txBody>
      </p:sp>
    </p:spTree>
    <p:extLst>
      <p:ext uri="{BB962C8B-B14F-4D97-AF65-F5344CB8AC3E}">
        <p14:creationId xmlns:p14="http://schemas.microsoft.com/office/powerpoint/2010/main" val="63302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26A9B0-FE3E-47C2-A540-476FEF85980A}"/>
              </a:ext>
            </a:extLst>
          </p:cNvPr>
          <p:cNvSpPr>
            <a:spLocks noGrp="1"/>
          </p:cNvSpPr>
          <p:nvPr>
            <p:ph type="body" sz="quarter" idx="31"/>
          </p:nvPr>
        </p:nvSpPr>
        <p:spPr>
          <a:xfrm>
            <a:off x="1956271" y="4333338"/>
            <a:ext cx="2061046" cy="1538073"/>
          </a:xfrm>
          <a:solidFill>
            <a:srgbClr val="85D2E1"/>
          </a:solidFill>
        </p:spPr>
        <p:txBody>
          <a:bodyPr>
            <a:normAutofit/>
          </a:bodyPr>
          <a:lstStyle/>
          <a:p>
            <a:pPr marL="0" indent="0"/>
            <a:r>
              <a:rPr lang="en-US" sz="2200" dirty="0">
                <a:latin typeface="+mn-lt"/>
                <a:cs typeface="Arial" panose="020B0604020202020204" pitchFamily="34" charset="0"/>
              </a:rPr>
              <a:t>Screening the developed ideas &amp; prioritising them</a:t>
            </a:r>
          </a:p>
          <a:p>
            <a:pPr marL="0" indent="0"/>
            <a:endParaRPr lang="en-IE" sz="2200" dirty="0">
              <a:latin typeface="+mn-lt"/>
            </a:endParaRPr>
          </a:p>
        </p:txBody>
      </p:sp>
      <p:sp>
        <p:nvSpPr>
          <p:cNvPr id="5" name="Text Placeholder 4">
            <a:extLst>
              <a:ext uri="{FF2B5EF4-FFF2-40B4-BE49-F238E27FC236}">
                <a16:creationId xmlns:a16="http://schemas.microsoft.com/office/drawing/2014/main" id="{1BAD7932-1E20-4EEA-AD8F-B64C5641179F}"/>
              </a:ext>
            </a:extLst>
          </p:cNvPr>
          <p:cNvSpPr>
            <a:spLocks noGrp="1"/>
          </p:cNvSpPr>
          <p:nvPr>
            <p:ph type="body" sz="quarter" idx="33"/>
          </p:nvPr>
        </p:nvSpPr>
        <p:spPr>
          <a:xfrm>
            <a:off x="5078733" y="4371185"/>
            <a:ext cx="2061046" cy="1538073"/>
          </a:xfrm>
          <a:solidFill>
            <a:srgbClr val="85D2E1"/>
          </a:solidFill>
        </p:spPr>
        <p:txBody>
          <a:bodyPr>
            <a:noAutofit/>
          </a:bodyPr>
          <a:lstStyle/>
          <a:p>
            <a:pPr marL="0" indent="0"/>
            <a:r>
              <a:rPr lang="en-US" sz="2200" dirty="0">
                <a:latin typeface="+mn-lt"/>
                <a:cs typeface="Arial" panose="020B0604020202020204" pitchFamily="34" charset="0"/>
              </a:rPr>
              <a:t>Developing concepts &amp; identifying which are viable</a:t>
            </a:r>
          </a:p>
          <a:p>
            <a:pPr marL="0" indent="0"/>
            <a:endParaRPr lang="en-IE" sz="2200" dirty="0">
              <a:latin typeface="+mn-lt"/>
            </a:endParaRPr>
          </a:p>
        </p:txBody>
      </p:sp>
      <p:sp>
        <p:nvSpPr>
          <p:cNvPr id="7" name="Text Placeholder 6">
            <a:extLst>
              <a:ext uri="{FF2B5EF4-FFF2-40B4-BE49-F238E27FC236}">
                <a16:creationId xmlns:a16="http://schemas.microsoft.com/office/drawing/2014/main" id="{C0C539B2-3241-434D-A1DA-2BC24D68DA32}"/>
              </a:ext>
            </a:extLst>
          </p:cNvPr>
          <p:cNvSpPr>
            <a:spLocks noGrp="1"/>
          </p:cNvSpPr>
          <p:nvPr>
            <p:ph type="body" sz="quarter" idx="35"/>
          </p:nvPr>
        </p:nvSpPr>
        <p:spPr>
          <a:xfrm>
            <a:off x="8479091" y="4371184"/>
            <a:ext cx="2061046" cy="1538073"/>
          </a:xfrm>
          <a:solidFill>
            <a:srgbClr val="85D2E1"/>
          </a:solidFill>
        </p:spPr>
        <p:txBody>
          <a:bodyPr anchor="t">
            <a:normAutofit/>
          </a:bodyPr>
          <a:lstStyle/>
          <a:p>
            <a:pPr marL="0" indent="0"/>
            <a:r>
              <a:rPr lang="en-US" sz="2200" dirty="0">
                <a:latin typeface="+mn-lt"/>
                <a:cs typeface="Arial" panose="020B0604020202020204" pitchFamily="34" charset="0"/>
              </a:rPr>
              <a:t>Writing a detailed product brief </a:t>
            </a:r>
          </a:p>
          <a:p>
            <a:pPr marL="0" indent="0"/>
            <a:endParaRPr lang="en-IE" sz="2200" dirty="0">
              <a:latin typeface="+mn-lt"/>
            </a:endParaRPr>
          </a:p>
        </p:txBody>
      </p:sp>
      <p:sp>
        <p:nvSpPr>
          <p:cNvPr id="9" name="Text Placeholder 2">
            <a:extLst>
              <a:ext uri="{FF2B5EF4-FFF2-40B4-BE49-F238E27FC236}">
                <a16:creationId xmlns:a16="http://schemas.microsoft.com/office/drawing/2014/main" id="{8A9C381F-7950-4636-A26D-D889E5F292F3}"/>
              </a:ext>
            </a:extLst>
          </p:cNvPr>
          <p:cNvSpPr>
            <a:spLocks noGrp="1"/>
          </p:cNvSpPr>
          <p:nvPr>
            <p:ph type="body" sz="quarter" idx="29"/>
          </p:nvPr>
        </p:nvSpPr>
        <p:spPr>
          <a:xfrm>
            <a:off x="11113" y="446088"/>
            <a:ext cx="12180887" cy="582612"/>
          </a:xfrm>
          <a:solidFill>
            <a:srgbClr val="FFD100"/>
          </a:solidFill>
        </p:spPr>
        <p:txBody>
          <a:bodyPr anchor="ctr">
            <a:normAutofit lnSpcReduction="10000"/>
          </a:bodyPr>
          <a:lstStyle/>
          <a:p>
            <a:pPr algn="l"/>
            <a:r>
              <a:rPr lang="en-IE" dirty="0"/>
              <a:t>	NPD process – Phase </a:t>
            </a:r>
            <a:r>
              <a:rPr lang="en-IE" b="1" dirty="0"/>
              <a:t>2. Idea Screening / Feasibility</a:t>
            </a:r>
          </a:p>
        </p:txBody>
      </p:sp>
      <p:sp>
        <p:nvSpPr>
          <p:cNvPr id="16" name="Pentagon 7">
            <a:extLst>
              <a:ext uri="{FF2B5EF4-FFF2-40B4-BE49-F238E27FC236}">
                <a16:creationId xmlns:a16="http://schemas.microsoft.com/office/drawing/2014/main" id="{77369E78-7E2C-4352-9990-ADE189C1526E}"/>
              </a:ext>
            </a:extLst>
          </p:cNvPr>
          <p:cNvSpPr/>
          <p:nvPr/>
        </p:nvSpPr>
        <p:spPr>
          <a:xfrm>
            <a:off x="80210" y="1194435"/>
            <a:ext cx="2373830" cy="697230"/>
          </a:xfrm>
          <a:prstGeom prst="homePlate">
            <a:avLst/>
          </a:prstGeom>
          <a:solidFill>
            <a:srgbClr val="85D2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mn-cs"/>
              </a:rPr>
              <a:t>What’s next?</a:t>
            </a:r>
          </a:p>
        </p:txBody>
      </p:sp>
      <p:sp>
        <p:nvSpPr>
          <p:cNvPr id="2" name="TextBox 1">
            <a:extLst>
              <a:ext uri="{FF2B5EF4-FFF2-40B4-BE49-F238E27FC236}">
                <a16:creationId xmlns:a16="http://schemas.microsoft.com/office/drawing/2014/main" id="{9EE5E17A-1FAB-481A-8534-86143973503A}"/>
              </a:ext>
            </a:extLst>
          </p:cNvPr>
          <p:cNvSpPr txBox="1"/>
          <p:nvPr/>
        </p:nvSpPr>
        <p:spPr>
          <a:xfrm>
            <a:off x="2657280" y="2129879"/>
            <a:ext cx="659027" cy="769441"/>
          </a:xfrm>
          <a:prstGeom prst="rect">
            <a:avLst/>
          </a:prstGeom>
          <a:noFill/>
        </p:spPr>
        <p:txBody>
          <a:bodyPr wrap="square" rtlCol="0">
            <a:spAutoFit/>
          </a:bodyPr>
          <a:lstStyle/>
          <a:p>
            <a:pPr algn="ctr"/>
            <a:r>
              <a:rPr lang="en-IE" sz="4400" dirty="0">
                <a:solidFill>
                  <a:srgbClr val="000000"/>
                </a:solidFill>
              </a:rPr>
              <a:t>A</a:t>
            </a:r>
          </a:p>
        </p:txBody>
      </p:sp>
      <p:sp>
        <p:nvSpPr>
          <p:cNvPr id="12" name="TextBox 11">
            <a:extLst>
              <a:ext uri="{FF2B5EF4-FFF2-40B4-BE49-F238E27FC236}">
                <a16:creationId xmlns:a16="http://schemas.microsoft.com/office/drawing/2014/main" id="{1217120D-CEA3-48F4-BC77-C1CE03092CBA}"/>
              </a:ext>
            </a:extLst>
          </p:cNvPr>
          <p:cNvSpPr txBox="1"/>
          <p:nvPr/>
        </p:nvSpPr>
        <p:spPr>
          <a:xfrm>
            <a:off x="9180100" y="2129879"/>
            <a:ext cx="659027" cy="769441"/>
          </a:xfrm>
          <a:prstGeom prst="rect">
            <a:avLst/>
          </a:prstGeom>
          <a:noFill/>
        </p:spPr>
        <p:txBody>
          <a:bodyPr wrap="square" rtlCol="0">
            <a:spAutoFit/>
          </a:bodyPr>
          <a:lstStyle/>
          <a:p>
            <a:pPr algn="ctr"/>
            <a:r>
              <a:rPr lang="en-IE" sz="4400" dirty="0">
                <a:solidFill>
                  <a:srgbClr val="000000"/>
                </a:solidFill>
              </a:rPr>
              <a:t>C</a:t>
            </a:r>
          </a:p>
        </p:txBody>
      </p:sp>
      <p:sp>
        <p:nvSpPr>
          <p:cNvPr id="14" name="TextBox 13">
            <a:extLst>
              <a:ext uri="{FF2B5EF4-FFF2-40B4-BE49-F238E27FC236}">
                <a16:creationId xmlns:a16="http://schemas.microsoft.com/office/drawing/2014/main" id="{047A19A3-8685-44FE-A5D9-FCFA26D508E1}"/>
              </a:ext>
            </a:extLst>
          </p:cNvPr>
          <p:cNvSpPr txBox="1"/>
          <p:nvPr/>
        </p:nvSpPr>
        <p:spPr>
          <a:xfrm>
            <a:off x="5766486" y="2129879"/>
            <a:ext cx="659027" cy="769441"/>
          </a:xfrm>
          <a:prstGeom prst="rect">
            <a:avLst/>
          </a:prstGeom>
          <a:noFill/>
        </p:spPr>
        <p:txBody>
          <a:bodyPr wrap="square" rtlCol="0">
            <a:spAutoFit/>
          </a:bodyPr>
          <a:lstStyle/>
          <a:p>
            <a:pPr algn="ctr"/>
            <a:r>
              <a:rPr lang="en-IE" sz="4400" dirty="0">
                <a:solidFill>
                  <a:srgbClr val="000000"/>
                </a:solidFill>
              </a:rPr>
              <a:t>B</a:t>
            </a:r>
          </a:p>
        </p:txBody>
      </p:sp>
    </p:spTree>
    <p:extLst>
      <p:ext uri="{BB962C8B-B14F-4D97-AF65-F5344CB8AC3E}">
        <p14:creationId xmlns:p14="http://schemas.microsoft.com/office/powerpoint/2010/main" val="1262561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73006-D6CE-480A-8071-3D800951A85B}"/>
              </a:ext>
            </a:extLst>
          </p:cNvPr>
          <p:cNvSpPr>
            <a:spLocks noGrp="1"/>
          </p:cNvSpPr>
          <p:nvPr>
            <p:ph type="body" sz="quarter" idx="18"/>
          </p:nvPr>
        </p:nvSpPr>
        <p:spPr>
          <a:xfrm>
            <a:off x="1718562" y="1496290"/>
            <a:ext cx="5023060" cy="5185245"/>
          </a:xfrm>
        </p:spPr>
        <p:txBody>
          <a:bodyPr>
            <a:noAutofit/>
          </a:bodyPr>
          <a:lstStyle/>
          <a:p>
            <a:pPr marL="0" indent="0">
              <a:lnSpc>
                <a:spcPct val="100000"/>
              </a:lnSpc>
            </a:pPr>
            <a:r>
              <a:rPr lang="en-IE" sz="2200" dirty="0"/>
              <a:t>At this early stage of NPD, having lots of ideas is usually a good approach, and then filtering these ideas down into </a:t>
            </a:r>
            <a:r>
              <a:rPr lang="en-IE" sz="2200" b="1" dirty="0"/>
              <a:t>viable</a:t>
            </a:r>
            <a:r>
              <a:rPr lang="en-IE" sz="2200" dirty="0"/>
              <a:t> options. As mentioned in Module 1,  </a:t>
            </a:r>
            <a:r>
              <a:rPr lang="en-US" sz="2200" dirty="0"/>
              <a:t>the point is not to get a perfect idea, but rather to come up with as many ideas as possible.</a:t>
            </a:r>
          </a:p>
          <a:p>
            <a:pPr marL="0" indent="0">
              <a:lnSpc>
                <a:spcPct val="100000"/>
              </a:lnSpc>
            </a:pPr>
            <a:r>
              <a:rPr lang="en-US" sz="2200" dirty="0"/>
              <a:t>Set out your best ideas for developing new foods/food-related services for services. </a:t>
            </a:r>
          </a:p>
          <a:p>
            <a:pPr marL="0" indent="0">
              <a:lnSpc>
                <a:spcPct val="100000"/>
              </a:lnSpc>
            </a:pPr>
            <a:r>
              <a:rPr lang="en-US" sz="2200" dirty="0"/>
              <a:t>Do an initial screening with seniors and those who work with seniors to get their feedback and decide which ideas are achievable or</a:t>
            </a:r>
            <a:r>
              <a:rPr lang="en-US" sz="2200" b="1" dirty="0"/>
              <a:t> </a:t>
            </a:r>
            <a:r>
              <a:rPr lang="en-US" sz="2200" dirty="0"/>
              <a:t>initially feasible and worthy of deeper investigation. </a:t>
            </a:r>
            <a:br>
              <a:rPr lang="en-US" sz="2200" dirty="0"/>
            </a:br>
            <a:endParaRPr lang="en-IE" sz="2200" dirty="0"/>
          </a:p>
        </p:txBody>
      </p:sp>
      <p:sp>
        <p:nvSpPr>
          <p:cNvPr id="4" name="Text Placeholder 3">
            <a:extLst>
              <a:ext uri="{FF2B5EF4-FFF2-40B4-BE49-F238E27FC236}">
                <a16:creationId xmlns:a16="http://schemas.microsoft.com/office/drawing/2014/main" id="{3881D101-D96D-4FA2-96E4-4868E50B9E5C}"/>
              </a:ext>
            </a:extLst>
          </p:cNvPr>
          <p:cNvSpPr>
            <a:spLocks noGrp="1"/>
          </p:cNvSpPr>
          <p:nvPr>
            <p:ph type="body" sz="quarter" idx="16"/>
          </p:nvPr>
        </p:nvSpPr>
        <p:spPr>
          <a:xfrm>
            <a:off x="1718561" y="176464"/>
            <a:ext cx="4716425" cy="1155032"/>
          </a:xfrm>
        </p:spPr>
        <p:txBody>
          <a:bodyPr>
            <a:normAutofit fontScale="92500" lnSpcReduction="20000"/>
          </a:bodyPr>
          <a:lstStyle/>
          <a:p>
            <a:pPr>
              <a:lnSpc>
                <a:spcPct val="120000"/>
              </a:lnSpc>
            </a:pPr>
            <a:r>
              <a:rPr lang="en-IE" dirty="0"/>
              <a:t>Steps A + B: Screening for feasibility and viability </a:t>
            </a:r>
          </a:p>
        </p:txBody>
      </p:sp>
      <p:graphicFrame>
        <p:nvGraphicFramePr>
          <p:cNvPr id="5" name="Diagram 4">
            <a:extLst>
              <a:ext uri="{FF2B5EF4-FFF2-40B4-BE49-F238E27FC236}">
                <a16:creationId xmlns:a16="http://schemas.microsoft.com/office/drawing/2014/main" id="{2F404A8E-4BDD-445E-8B82-F564C0D002F3}"/>
              </a:ext>
            </a:extLst>
          </p:cNvPr>
          <p:cNvGraphicFramePr/>
          <p:nvPr>
            <p:extLst>
              <p:ext uri="{D42A27DB-BD31-4B8C-83A1-F6EECF244321}">
                <p14:modId xmlns:p14="http://schemas.microsoft.com/office/powerpoint/2010/main" val="3460876757"/>
              </p:ext>
            </p:extLst>
          </p:nvPr>
        </p:nvGraphicFramePr>
        <p:xfrm>
          <a:off x="7776999" y="886620"/>
          <a:ext cx="3673155" cy="42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264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88DA5-D293-4B0E-8185-3C8AED5099DB}"/>
              </a:ext>
            </a:extLst>
          </p:cNvPr>
          <p:cNvSpPr>
            <a:spLocks noGrp="1"/>
          </p:cNvSpPr>
          <p:nvPr>
            <p:ph type="body" sz="quarter" idx="29"/>
          </p:nvPr>
        </p:nvSpPr>
        <p:spPr>
          <a:solidFill>
            <a:srgbClr val="85D2E1"/>
          </a:solidFill>
        </p:spPr>
        <p:txBody>
          <a:bodyPr anchor="ctr">
            <a:normAutofit lnSpcReduction="10000"/>
          </a:bodyPr>
          <a:lstStyle/>
          <a:p>
            <a:r>
              <a:rPr lang="en-IE" dirty="0"/>
              <a:t>Feasibility Considerations</a:t>
            </a:r>
          </a:p>
        </p:txBody>
      </p:sp>
      <p:sp>
        <p:nvSpPr>
          <p:cNvPr id="3" name="Text Placeholder 2">
            <a:extLst>
              <a:ext uri="{FF2B5EF4-FFF2-40B4-BE49-F238E27FC236}">
                <a16:creationId xmlns:a16="http://schemas.microsoft.com/office/drawing/2014/main" id="{8C427084-47CA-42DF-816E-57B350609934}"/>
              </a:ext>
            </a:extLst>
          </p:cNvPr>
          <p:cNvSpPr>
            <a:spLocks noGrp="1"/>
          </p:cNvSpPr>
          <p:nvPr>
            <p:ph type="body" sz="quarter" idx="21"/>
          </p:nvPr>
        </p:nvSpPr>
        <p:spPr>
          <a:xfrm>
            <a:off x="1400432" y="3670297"/>
            <a:ext cx="2446638" cy="1339625"/>
          </a:xfrm>
        </p:spPr>
        <p:txBody>
          <a:bodyPr>
            <a:noAutofit/>
          </a:bodyPr>
          <a:lstStyle/>
          <a:p>
            <a:pPr marL="0" indent="0"/>
            <a:r>
              <a:rPr lang="en-IE" sz="1800" dirty="0"/>
              <a:t>It is important to be aware of national &amp; European standards.  Is the idea feasible from a regulatory perspective?</a:t>
            </a:r>
          </a:p>
        </p:txBody>
      </p:sp>
      <p:sp>
        <p:nvSpPr>
          <p:cNvPr id="4" name="Text Placeholder 3">
            <a:extLst>
              <a:ext uri="{FF2B5EF4-FFF2-40B4-BE49-F238E27FC236}">
                <a16:creationId xmlns:a16="http://schemas.microsoft.com/office/drawing/2014/main" id="{FF60755E-6B6C-4D2D-9D20-F40F18D3F263}"/>
              </a:ext>
            </a:extLst>
          </p:cNvPr>
          <p:cNvSpPr>
            <a:spLocks noGrp="1"/>
          </p:cNvSpPr>
          <p:nvPr>
            <p:ph type="body" sz="quarter" idx="25"/>
          </p:nvPr>
        </p:nvSpPr>
        <p:spPr>
          <a:xfrm>
            <a:off x="1646208" y="3265331"/>
            <a:ext cx="1903851" cy="335052"/>
          </a:xfrm>
        </p:spPr>
        <p:txBody>
          <a:bodyPr>
            <a:normAutofit fontScale="92500" lnSpcReduction="10000"/>
          </a:bodyPr>
          <a:lstStyle/>
          <a:p>
            <a:r>
              <a:rPr lang="en-IE" dirty="0"/>
              <a:t>Regulatory</a:t>
            </a:r>
          </a:p>
        </p:txBody>
      </p:sp>
      <p:sp>
        <p:nvSpPr>
          <p:cNvPr id="5" name="Text Placeholder 4">
            <a:extLst>
              <a:ext uri="{FF2B5EF4-FFF2-40B4-BE49-F238E27FC236}">
                <a16:creationId xmlns:a16="http://schemas.microsoft.com/office/drawing/2014/main" id="{63E82795-34F1-4F85-A4C5-D819638127A8}"/>
              </a:ext>
            </a:extLst>
          </p:cNvPr>
          <p:cNvSpPr>
            <a:spLocks noGrp="1"/>
          </p:cNvSpPr>
          <p:nvPr>
            <p:ph type="body" sz="quarter" idx="32"/>
          </p:nvPr>
        </p:nvSpPr>
        <p:spPr>
          <a:xfrm>
            <a:off x="5126594" y="3534284"/>
            <a:ext cx="2446638" cy="1339625"/>
          </a:xfrm>
        </p:spPr>
        <p:txBody>
          <a:bodyPr>
            <a:noAutofit/>
          </a:bodyPr>
          <a:lstStyle/>
          <a:p>
            <a:pPr marL="0" indent="0"/>
            <a:r>
              <a:rPr lang="en-US" sz="1800" dirty="0"/>
              <a:t>What are the necessary equipment, facilities, supplies &amp; processes for the idea to become a reality. Are these readily available?</a:t>
            </a:r>
            <a:endParaRPr lang="en-IE" sz="1800" dirty="0"/>
          </a:p>
        </p:txBody>
      </p:sp>
      <p:sp>
        <p:nvSpPr>
          <p:cNvPr id="6" name="Text Placeholder 5">
            <a:extLst>
              <a:ext uri="{FF2B5EF4-FFF2-40B4-BE49-F238E27FC236}">
                <a16:creationId xmlns:a16="http://schemas.microsoft.com/office/drawing/2014/main" id="{B0120896-143C-4459-BF99-758BAD7C9C48}"/>
              </a:ext>
            </a:extLst>
          </p:cNvPr>
          <p:cNvSpPr>
            <a:spLocks noGrp="1"/>
          </p:cNvSpPr>
          <p:nvPr>
            <p:ph type="body" sz="quarter" idx="33"/>
          </p:nvPr>
        </p:nvSpPr>
        <p:spPr>
          <a:xfrm>
            <a:off x="5390118" y="3266135"/>
            <a:ext cx="1908506" cy="335052"/>
          </a:xfrm>
        </p:spPr>
        <p:txBody>
          <a:bodyPr>
            <a:normAutofit fontScale="92500" lnSpcReduction="10000"/>
          </a:bodyPr>
          <a:lstStyle/>
          <a:p>
            <a:r>
              <a:rPr lang="en-IE" dirty="0"/>
              <a:t>Technical</a:t>
            </a:r>
          </a:p>
        </p:txBody>
      </p:sp>
      <p:sp>
        <p:nvSpPr>
          <p:cNvPr id="7" name="Text Placeholder 6">
            <a:extLst>
              <a:ext uri="{FF2B5EF4-FFF2-40B4-BE49-F238E27FC236}">
                <a16:creationId xmlns:a16="http://schemas.microsoft.com/office/drawing/2014/main" id="{A1EC2605-077E-4C27-916B-A2841A5C4449}"/>
              </a:ext>
            </a:extLst>
          </p:cNvPr>
          <p:cNvSpPr>
            <a:spLocks noGrp="1"/>
          </p:cNvSpPr>
          <p:nvPr>
            <p:ph type="body" sz="quarter" idx="36"/>
          </p:nvPr>
        </p:nvSpPr>
        <p:spPr>
          <a:xfrm>
            <a:off x="8830962" y="3670297"/>
            <a:ext cx="2446638" cy="1339625"/>
          </a:xfrm>
        </p:spPr>
        <p:txBody>
          <a:bodyPr>
            <a:normAutofit/>
          </a:bodyPr>
          <a:lstStyle/>
          <a:p>
            <a:pPr marL="0" indent="0"/>
            <a:r>
              <a:rPr lang="en-IE" sz="1800" dirty="0"/>
              <a:t>Set out and examine all fixed and variable costs before a new product can be deemed feasible</a:t>
            </a:r>
          </a:p>
        </p:txBody>
      </p:sp>
      <p:sp>
        <p:nvSpPr>
          <p:cNvPr id="8" name="Text Placeholder 7">
            <a:extLst>
              <a:ext uri="{FF2B5EF4-FFF2-40B4-BE49-F238E27FC236}">
                <a16:creationId xmlns:a16="http://schemas.microsoft.com/office/drawing/2014/main" id="{CBF8C7A8-8FB8-4152-9E30-25B0B59BB0CD}"/>
              </a:ext>
            </a:extLst>
          </p:cNvPr>
          <p:cNvSpPr>
            <a:spLocks noGrp="1"/>
          </p:cNvSpPr>
          <p:nvPr>
            <p:ph type="body" sz="quarter" idx="37"/>
          </p:nvPr>
        </p:nvSpPr>
        <p:spPr>
          <a:xfrm>
            <a:off x="9040104" y="3266135"/>
            <a:ext cx="1921262" cy="335052"/>
          </a:xfrm>
        </p:spPr>
        <p:txBody>
          <a:bodyPr>
            <a:normAutofit fontScale="92500" lnSpcReduction="10000"/>
          </a:bodyPr>
          <a:lstStyle/>
          <a:p>
            <a:r>
              <a:rPr lang="en-IE" dirty="0"/>
              <a:t>Financial</a:t>
            </a:r>
          </a:p>
        </p:txBody>
      </p:sp>
      <p:pic>
        <p:nvPicPr>
          <p:cNvPr id="10" name="Graphic 9" descr="Gears outline">
            <a:extLst>
              <a:ext uri="{FF2B5EF4-FFF2-40B4-BE49-F238E27FC236}">
                <a16:creationId xmlns:a16="http://schemas.microsoft.com/office/drawing/2014/main" id="{67675D38-DA43-419A-AD81-4237F67FB7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92713" y="1703699"/>
            <a:ext cx="914400" cy="914400"/>
          </a:xfrm>
          <a:prstGeom prst="rect">
            <a:avLst/>
          </a:prstGeom>
        </p:spPr>
      </p:pic>
      <p:pic>
        <p:nvPicPr>
          <p:cNvPr id="12" name="Graphic 11" descr="Euro with solid fill">
            <a:extLst>
              <a:ext uri="{FF2B5EF4-FFF2-40B4-BE49-F238E27FC236}">
                <a16:creationId xmlns:a16="http://schemas.microsoft.com/office/drawing/2014/main" id="{38F4AE0F-46E8-400C-8182-664AF47B6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4949" y="1709196"/>
            <a:ext cx="914400" cy="914400"/>
          </a:xfrm>
          <a:prstGeom prst="rect">
            <a:avLst/>
          </a:prstGeom>
        </p:spPr>
      </p:pic>
      <p:pic>
        <p:nvPicPr>
          <p:cNvPr id="14" name="Graphic 13" descr="Checklist with solid fill">
            <a:extLst>
              <a:ext uri="{FF2B5EF4-FFF2-40B4-BE49-F238E27FC236}">
                <a16:creationId xmlns:a16="http://schemas.microsoft.com/office/drawing/2014/main" id="{C6DF9429-36FB-4B0F-BA63-288F0EB2D5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6444" y="1703699"/>
            <a:ext cx="914400" cy="914400"/>
          </a:xfrm>
          <a:prstGeom prst="rect">
            <a:avLst/>
          </a:prstGeom>
        </p:spPr>
      </p:pic>
    </p:spTree>
    <p:extLst>
      <p:ext uri="{BB962C8B-B14F-4D97-AF65-F5344CB8AC3E}">
        <p14:creationId xmlns:p14="http://schemas.microsoft.com/office/powerpoint/2010/main" val="1145531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agnifying glass showing decling performance">
            <a:extLst>
              <a:ext uri="{FF2B5EF4-FFF2-40B4-BE49-F238E27FC236}">
                <a16:creationId xmlns:a16="http://schemas.microsoft.com/office/drawing/2014/main" id="{0B78FA7F-55C1-4938-9BEF-58290F9A4C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CB5BA68B-5DE8-4389-85FF-17546D7BDA2A}"/>
              </a:ext>
            </a:extLst>
          </p:cNvPr>
          <p:cNvSpPr>
            <a:spLocks noGrp="1"/>
          </p:cNvSpPr>
          <p:nvPr>
            <p:ph type="body" sz="quarter" idx="18"/>
          </p:nvPr>
        </p:nvSpPr>
        <p:spPr>
          <a:xfrm>
            <a:off x="1813145" y="1596777"/>
            <a:ext cx="4621841" cy="4525954"/>
          </a:xfrm>
        </p:spPr>
        <p:txBody>
          <a:bodyPr>
            <a:normAutofit/>
          </a:bodyPr>
          <a:lstStyle/>
          <a:p>
            <a:pPr marL="0" indent="0"/>
            <a:r>
              <a:rPr lang="en-IE" dirty="0"/>
              <a:t>Two common mistakes or errors that companies often make are:</a:t>
            </a:r>
          </a:p>
          <a:p>
            <a:pPr marL="285750" indent="-285750" fontAlgn="base">
              <a:buFont typeface="Arial" panose="020B0604020202020204" pitchFamily="34" charset="0"/>
              <a:buChar char="•"/>
            </a:pPr>
            <a:r>
              <a:rPr lang="en-GB" b="1" dirty="0">
                <a:cs typeface="Arial" panose="020B0604020202020204" pitchFamily="34" charset="0"/>
              </a:rPr>
              <a:t>Drop Error - </a:t>
            </a:r>
            <a:r>
              <a:rPr lang="en-GB" dirty="0">
                <a:cs typeface="Arial" panose="020B0604020202020204" pitchFamily="34" charset="0"/>
              </a:rPr>
              <a:t> It means when a company dismisses or </a:t>
            </a:r>
            <a:r>
              <a:rPr lang="en-GB" b="1" dirty="0">
                <a:cs typeface="Arial" panose="020B0604020202020204" pitchFamily="34" charset="0"/>
              </a:rPr>
              <a:t>drops a good idea </a:t>
            </a:r>
            <a:r>
              <a:rPr lang="en-GB" dirty="0">
                <a:cs typeface="Arial" panose="020B0604020202020204" pitchFamily="34" charset="0"/>
              </a:rPr>
              <a:t>too quickly, it could indicate that its approach to NPD is too conservative.</a:t>
            </a:r>
          </a:p>
          <a:p>
            <a:pPr fontAlgn="base"/>
            <a:endParaRPr lang="en-GB" sz="800" b="1" dirty="0">
              <a:cs typeface="Arial" panose="020B0604020202020204" pitchFamily="34" charset="0"/>
            </a:endParaRPr>
          </a:p>
          <a:p>
            <a:pPr marL="285750" indent="-285750" fontAlgn="base">
              <a:buFont typeface="Arial" panose="020B0604020202020204" pitchFamily="34" charset="0"/>
              <a:buChar char="•"/>
            </a:pPr>
            <a:r>
              <a:rPr lang="en-GB" b="1" dirty="0">
                <a:cs typeface="Arial" panose="020B0604020202020204" pitchFamily="34" charset="0"/>
              </a:rPr>
              <a:t>Go Error - </a:t>
            </a:r>
            <a:r>
              <a:rPr lang="en-GB" dirty="0">
                <a:cs typeface="Arial" panose="020B0604020202020204" pitchFamily="34" charset="0"/>
              </a:rPr>
              <a:t>This occurs when a company allows </a:t>
            </a:r>
            <a:r>
              <a:rPr lang="en-GB" b="1" dirty="0">
                <a:cs typeface="Arial" panose="020B0604020202020204" pitchFamily="34" charset="0"/>
              </a:rPr>
              <a:t>a poor idea </a:t>
            </a:r>
            <a:r>
              <a:rPr lang="en-GB" dirty="0">
                <a:cs typeface="Arial" panose="020B0604020202020204" pitchFamily="34" charset="0"/>
              </a:rPr>
              <a:t>to move in the development and commercialisation phases.</a:t>
            </a:r>
          </a:p>
          <a:p>
            <a:pPr marL="0" indent="0"/>
            <a:endParaRPr lang="en-IE" dirty="0"/>
          </a:p>
        </p:txBody>
      </p:sp>
      <p:sp>
        <p:nvSpPr>
          <p:cNvPr id="4" name="Text Placeholder 3">
            <a:extLst>
              <a:ext uri="{FF2B5EF4-FFF2-40B4-BE49-F238E27FC236}">
                <a16:creationId xmlns:a16="http://schemas.microsoft.com/office/drawing/2014/main" id="{441E1C73-92AE-4851-A856-B2B80F749F00}"/>
              </a:ext>
            </a:extLst>
          </p:cNvPr>
          <p:cNvSpPr>
            <a:spLocks noGrp="1"/>
          </p:cNvSpPr>
          <p:nvPr>
            <p:ph type="body" sz="quarter" idx="16"/>
          </p:nvPr>
        </p:nvSpPr>
        <p:spPr/>
        <p:txBody>
          <a:bodyPr>
            <a:normAutofit lnSpcReduction="10000"/>
          </a:bodyPr>
          <a:lstStyle/>
          <a:p>
            <a:r>
              <a:rPr lang="en-IE" dirty="0"/>
              <a:t>What to AVOID…</a:t>
            </a:r>
          </a:p>
        </p:txBody>
      </p:sp>
    </p:spTree>
    <p:extLst>
      <p:ext uri="{BB962C8B-B14F-4D97-AF65-F5344CB8AC3E}">
        <p14:creationId xmlns:p14="http://schemas.microsoft.com/office/powerpoint/2010/main" val="2256843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omen working from home">
            <a:extLst>
              <a:ext uri="{FF2B5EF4-FFF2-40B4-BE49-F238E27FC236}">
                <a16:creationId xmlns:a16="http://schemas.microsoft.com/office/drawing/2014/main" id="{247533DD-6987-4558-B418-BFD0BDDEEE6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4" name="Text Placeholder 3">
            <a:extLst>
              <a:ext uri="{FF2B5EF4-FFF2-40B4-BE49-F238E27FC236}">
                <a16:creationId xmlns:a16="http://schemas.microsoft.com/office/drawing/2014/main" id="{DA67B5CD-8455-4302-94BD-7920E093ED65}"/>
              </a:ext>
            </a:extLst>
          </p:cNvPr>
          <p:cNvSpPr>
            <a:spLocks noGrp="1"/>
          </p:cNvSpPr>
          <p:nvPr>
            <p:ph type="body" sz="quarter" idx="16"/>
          </p:nvPr>
        </p:nvSpPr>
        <p:spPr>
          <a:xfrm>
            <a:off x="1513806" y="0"/>
            <a:ext cx="5269379" cy="1291389"/>
          </a:xfrm>
        </p:spPr>
        <p:txBody>
          <a:bodyPr>
            <a:normAutofit/>
          </a:bodyPr>
          <a:lstStyle/>
          <a:p>
            <a:pPr>
              <a:lnSpc>
                <a:spcPct val="110000"/>
              </a:lnSpc>
            </a:pPr>
            <a:r>
              <a:rPr lang="en-IE" dirty="0"/>
              <a:t>Step C: Writing your Product Brief</a:t>
            </a:r>
          </a:p>
        </p:txBody>
      </p:sp>
      <p:sp>
        <p:nvSpPr>
          <p:cNvPr id="7" name="TextBox 6">
            <a:extLst>
              <a:ext uri="{FF2B5EF4-FFF2-40B4-BE49-F238E27FC236}">
                <a16:creationId xmlns:a16="http://schemas.microsoft.com/office/drawing/2014/main" id="{870293AE-EBF4-4182-A8A0-1ED333FAD83E}"/>
              </a:ext>
            </a:extLst>
          </p:cNvPr>
          <p:cNvSpPr txBox="1"/>
          <p:nvPr/>
        </p:nvSpPr>
        <p:spPr>
          <a:xfrm>
            <a:off x="1417555" y="1329910"/>
            <a:ext cx="5480551" cy="5416868"/>
          </a:xfrm>
          <a:prstGeom prst="rect">
            <a:avLst/>
          </a:prstGeom>
          <a:noFill/>
        </p:spPr>
        <p:txBody>
          <a:bodyPr wrap="square">
            <a:spAutoFit/>
          </a:bodyPr>
          <a:lstStyle/>
          <a:p>
            <a:pPr algn="l"/>
            <a:r>
              <a:rPr lang="en-US" sz="2200" b="0" i="0" dirty="0">
                <a:solidFill>
                  <a:srgbClr val="000000"/>
                </a:solidFill>
                <a:effectLst/>
              </a:rPr>
              <a:t>A product brief or spec, </a:t>
            </a:r>
            <a:r>
              <a:rPr lang="en-US" sz="2200" b="1" i="0" dirty="0">
                <a:solidFill>
                  <a:srgbClr val="000000"/>
                </a:solidFill>
                <a:effectLst/>
              </a:rPr>
              <a:t>defines a product’s goals, attributes, and overall direction</a:t>
            </a:r>
            <a:r>
              <a:rPr lang="en-US" sz="2200" b="0" i="0" dirty="0">
                <a:solidFill>
                  <a:srgbClr val="000000"/>
                </a:solidFill>
                <a:effectLst/>
              </a:rPr>
              <a:t>. It outlines requirements and key product information that a product team needs, to build a new food product/product offering for seniors.</a:t>
            </a:r>
          </a:p>
          <a:p>
            <a:pPr algn="l"/>
            <a:endParaRPr lang="en-US" sz="800" b="0" i="0" dirty="0">
              <a:solidFill>
                <a:srgbClr val="000000"/>
              </a:solidFill>
              <a:effectLst/>
            </a:endParaRPr>
          </a:p>
          <a:p>
            <a:pPr algn="l"/>
            <a:r>
              <a:rPr lang="en-US" sz="2200" b="0" i="0" dirty="0">
                <a:solidFill>
                  <a:srgbClr val="000000"/>
                </a:solidFill>
                <a:effectLst/>
              </a:rPr>
              <a:t>It requires few resources to create one,  but a product brief plays a key role in product development because it </a:t>
            </a:r>
            <a:r>
              <a:rPr lang="en-US" sz="2200" b="1" i="0" dirty="0">
                <a:solidFill>
                  <a:srgbClr val="000000"/>
                </a:solidFill>
                <a:effectLst/>
              </a:rPr>
              <a:t>influences a product’s quality </a:t>
            </a:r>
            <a:r>
              <a:rPr lang="en-US" sz="2200" b="0" i="0" dirty="0">
                <a:solidFill>
                  <a:srgbClr val="000000"/>
                </a:solidFill>
                <a:effectLst/>
              </a:rPr>
              <a:t>and sets the pace for development efficiency. </a:t>
            </a:r>
          </a:p>
          <a:p>
            <a:pPr algn="l"/>
            <a:endParaRPr lang="en-US" sz="800" b="0" i="0" dirty="0">
              <a:solidFill>
                <a:srgbClr val="000000"/>
              </a:solidFill>
              <a:effectLst/>
            </a:endParaRPr>
          </a:p>
          <a:p>
            <a:pPr algn="l"/>
            <a:r>
              <a:rPr lang="en-US" sz="2200" b="0" i="0" dirty="0">
                <a:solidFill>
                  <a:srgbClr val="000000"/>
                </a:solidFill>
                <a:effectLst/>
              </a:rPr>
              <a:t>Its purpose is to keep all members of the product team on the same page and </a:t>
            </a:r>
            <a:r>
              <a:rPr lang="en-US" sz="2200" b="1" i="0" dirty="0">
                <a:solidFill>
                  <a:srgbClr val="000000"/>
                </a:solidFill>
                <a:effectLst/>
              </a:rPr>
              <a:t>prevent unexpected outcomes</a:t>
            </a:r>
            <a:r>
              <a:rPr lang="en-US" sz="2200" b="0" i="0" dirty="0">
                <a:solidFill>
                  <a:srgbClr val="000000"/>
                </a:solidFill>
                <a:effectLst/>
              </a:rPr>
              <a:t> as a new product is developed and brought to market. </a:t>
            </a:r>
          </a:p>
        </p:txBody>
      </p:sp>
    </p:spTree>
    <p:extLst>
      <p:ext uri="{BB962C8B-B14F-4D97-AF65-F5344CB8AC3E}">
        <p14:creationId xmlns:p14="http://schemas.microsoft.com/office/powerpoint/2010/main" val="409946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6F1156-2A7F-48F6-A737-E0BD088DAACB}"/>
              </a:ext>
            </a:extLst>
          </p:cNvPr>
          <p:cNvSpPr>
            <a:spLocks noGrp="1"/>
          </p:cNvSpPr>
          <p:nvPr>
            <p:ph type="body" sz="quarter" idx="16"/>
          </p:nvPr>
        </p:nvSpPr>
        <p:spPr>
          <a:xfrm>
            <a:off x="734713" y="168166"/>
            <a:ext cx="10763604" cy="1057027"/>
          </a:xfrm>
          <a:solidFill>
            <a:srgbClr val="85D2E1"/>
          </a:solidFill>
        </p:spPr>
        <p:txBody>
          <a:bodyPr anchor="ctr">
            <a:normAutofit/>
          </a:bodyPr>
          <a:lstStyle/>
          <a:p>
            <a:r>
              <a:rPr lang="en-US" b="1" dirty="0"/>
              <a:t>The Key Elements of a Product Brief</a:t>
            </a:r>
            <a:endParaRPr lang="en-IE" b="1" dirty="0"/>
          </a:p>
        </p:txBody>
      </p:sp>
      <p:sp>
        <p:nvSpPr>
          <p:cNvPr id="4" name="Hexagon 3">
            <a:extLst>
              <a:ext uri="{FF2B5EF4-FFF2-40B4-BE49-F238E27FC236}">
                <a16:creationId xmlns:a16="http://schemas.microsoft.com/office/drawing/2014/main" id="{BFBA8122-B334-4F88-AB58-0C5254B2788C}"/>
              </a:ext>
            </a:extLst>
          </p:cNvPr>
          <p:cNvSpPr/>
          <p:nvPr/>
        </p:nvSpPr>
        <p:spPr>
          <a:xfrm>
            <a:off x="560058" y="1902371"/>
            <a:ext cx="2039007" cy="1734207"/>
          </a:xfrm>
          <a:prstGeom prst="hexagon">
            <a:avLst/>
          </a:prstGeom>
          <a:solidFill>
            <a:srgbClr val="85D2E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What are we producing &amp; why?</a:t>
            </a:r>
            <a:endParaRPr lang="en-IE" sz="2000" b="1" dirty="0">
              <a:solidFill>
                <a:srgbClr val="000000"/>
              </a:solidFill>
            </a:endParaRPr>
          </a:p>
        </p:txBody>
      </p:sp>
      <p:sp>
        <p:nvSpPr>
          <p:cNvPr id="5" name="Hexagon 4">
            <a:extLst>
              <a:ext uri="{FF2B5EF4-FFF2-40B4-BE49-F238E27FC236}">
                <a16:creationId xmlns:a16="http://schemas.microsoft.com/office/drawing/2014/main" id="{F809265A-4735-4D83-9A7E-8BCDEB75F52E}"/>
              </a:ext>
            </a:extLst>
          </p:cNvPr>
          <p:cNvSpPr/>
          <p:nvPr/>
        </p:nvSpPr>
        <p:spPr>
          <a:xfrm>
            <a:off x="2362581" y="2916620"/>
            <a:ext cx="2039007" cy="1734207"/>
          </a:xfrm>
          <a:prstGeom prst="hexagon">
            <a:avLst/>
          </a:prstGeom>
          <a:solidFill>
            <a:srgbClr val="1188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How will this product solve the problem  </a:t>
            </a:r>
            <a:endParaRPr lang="en-IE" sz="2000" b="1" dirty="0">
              <a:solidFill>
                <a:srgbClr val="000000"/>
              </a:solidFill>
            </a:endParaRPr>
          </a:p>
        </p:txBody>
      </p:sp>
      <p:sp>
        <p:nvSpPr>
          <p:cNvPr id="6" name="Hexagon 5">
            <a:extLst>
              <a:ext uri="{FF2B5EF4-FFF2-40B4-BE49-F238E27FC236}">
                <a16:creationId xmlns:a16="http://schemas.microsoft.com/office/drawing/2014/main" id="{678D8167-B2CA-457E-8256-E57ECC1DAF22}"/>
              </a:ext>
            </a:extLst>
          </p:cNvPr>
          <p:cNvSpPr/>
          <p:nvPr/>
        </p:nvSpPr>
        <p:spPr>
          <a:xfrm>
            <a:off x="4165104" y="1902370"/>
            <a:ext cx="2039007" cy="1734207"/>
          </a:xfrm>
          <a:prstGeom prst="hexagon">
            <a:avLst/>
          </a:prstGeom>
          <a:solidFill>
            <a:srgbClr val="FFD1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What is the context… use cases/ metrics?</a:t>
            </a:r>
            <a:endParaRPr lang="en-IE" sz="2000" b="1" dirty="0">
              <a:solidFill>
                <a:srgbClr val="000000"/>
              </a:solidFill>
            </a:endParaRPr>
          </a:p>
        </p:txBody>
      </p:sp>
      <p:sp>
        <p:nvSpPr>
          <p:cNvPr id="7" name="Hexagon 6">
            <a:extLst>
              <a:ext uri="{FF2B5EF4-FFF2-40B4-BE49-F238E27FC236}">
                <a16:creationId xmlns:a16="http://schemas.microsoft.com/office/drawing/2014/main" id="{E3C9DFD8-B716-4235-9D52-C7EDBE1A78A9}"/>
              </a:ext>
            </a:extLst>
          </p:cNvPr>
          <p:cNvSpPr/>
          <p:nvPr/>
        </p:nvSpPr>
        <p:spPr>
          <a:xfrm>
            <a:off x="5967627" y="2916620"/>
            <a:ext cx="2039007" cy="1734207"/>
          </a:xfrm>
          <a:prstGeom prst="hexagon">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0000"/>
                </a:solidFill>
              </a:rPr>
              <a:t>Who are our competitors &amp; how is this different?</a:t>
            </a:r>
            <a:endParaRPr lang="en-IE" sz="1900" b="1" dirty="0">
              <a:solidFill>
                <a:srgbClr val="000000"/>
              </a:solidFill>
            </a:endParaRPr>
          </a:p>
        </p:txBody>
      </p:sp>
      <p:sp>
        <p:nvSpPr>
          <p:cNvPr id="8" name="Hexagon 7">
            <a:extLst>
              <a:ext uri="{FF2B5EF4-FFF2-40B4-BE49-F238E27FC236}">
                <a16:creationId xmlns:a16="http://schemas.microsoft.com/office/drawing/2014/main" id="{5A3A9D83-85D3-4851-AD4E-798EFA1C1A19}"/>
              </a:ext>
            </a:extLst>
          </p:cNvPr>
          <p:cNvSpPr/>
          <p:nvPr/>
        </p:nvSpPr>
        <p:spPr>
          <a:xfrm>
            <a:off x="7771475" y="1757160"/>
            <a:ext cx="2039007" cy="1734207"/>
          </a:xfrm>
          <a:prstGeom prst="hexagon">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What is our timeline?</a:t>
            </a:r>
            <a:endParaRPr lang="en-IE" sz="2000" b="1" dirty="0">
              <a:solidFill>
                <a:srgbClr val="000000"/>
              </a:solidFill>
            </a:endParaRPr>
          </a:p>
        </p:txBody>
      </p:sp>
      <p:sp>
        <p:nvSpPr>
          <p:cNvPr id="9" name="Hexagon 8">
            <a:extLst>
              <a:ext uri="{FF2B5EF4-FFF2-40B4-BE49-F238E27FC236}">
                <a16:creationId xmlns:a16="http://schemas.microsoft.com/office/drawing/2014/main" id="{63893B14-EA66-4AF5-B60D-16BF707224C5}"/>
              </a:ext>
            </a:extLst>
          </p:cNvPr>
          <p:cNvSpPr/>
          <p:nvPr/>
        </p:nvSpPr>
        <p:spPr>
          <a:xfrm>
            <a:off x="9571938" y="2921874"/>
            <a:ext cx="2039007" cy="1734207"/>
          </a:xfrm>
          <a:prstGeom prst="hexagon">
            <a:avLst/>
          </a:prstGeom>
          <a:solidFill>
            <a:srgbClr val="85D2E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How will we measure success?</a:t>
            </a:r>
            <a:endParaRPr lang="en-IE" sz="2000" b="1" dirty="0">
              <a:solidFill>
                <a:srgbClr val="000000"/>
              </a:solidFill>
            </a:endParaRPr>
          </a:p>
        </p:txBody>
      </p:sp>
      <p:sp>
        <p:nvSpPr>
          <p:cNvPr id="10" name="TextBox 9">
            <a:extLst>
              <a:ext uri="{FF2B5EF4-FFF2-40B4-BE49-F238E27FC236}">
                <a16:creationId xmlns:a16="http://schemas.microsoft.com/office/drawing/2014/main" id="{7D06F4F7-AFC1-4EBF-99F8-9907183DA9BF}"/>
              </a:ext>
            </a:extLst>
          </p:cNvPr>
          <p:cNvSpPr txBox="1"/>
          <p:nvPr/>
        </p:nvSpPr>
        <p:spPr>
          <a:xfrm>
            <a:off x="463609" y="4729921"/>
            <a:ext cx="11264782" cy="1938992"/>
          </a:xfrm>
          <a:prstGeom prst="rect">
            <a:avLst/>
          </a:prstGeom>
          <a:solidFill>
            <a:schemeClr val="accent5">
              <a:lumMod val="40000"/>
              <a:lumOff val="60000"/>
            </a:schemeClr>
          </a:solidFill>
        </p:spPr>
        <p:txBody>
          <a:bodyPr wrap="square">
            <a:spAutoFit/>
          </a:bodyPr>
          <a:lstStyle/>
          <a:p>
            <a:pPr algn="l"/>
            <a:r>
              <a:rPr lang="en-US" sz="2000" b="0" i="0" dirty="0">
                <a:solidFill>
                  <a:srgbClr val="333333"/>
                </a:solidFill>
                <a:effectLst/>
              </a:rPr>
              <a:t>A thorough brief will help you </a:t>
            </a:r>
            <a:r>
              <a:rPr lang="en-US" sz="2000" b="1" i="0" dirty="0">
                <a:solidFill>
                  <a:srgbClr val="333333"/>
                </a:solidFill>
                <a:effectLst/>
              </a:rPr>
              <a:t>clarify</a:t>
            </a:r>
            <a:r>
              <a:rPr lang="en-US" sz="2000" b="0" i="0" dirty="0">
                <a:solidFill>
                  <a:srgbClr val="333333"/>
                </a:solidFill>
                <a:effectLst/>
              </a:rPr>
              <a:t> your objectives, </a:t>
            </a:r>
            <a:r>
              <a:rPr lang="en-US" sz="2000" b="1" i="0" dirty="0">
                <a:solidFill>
                  <a:srgbClr val="333333"/>
                </a:solidFill>
                <a:effectLst/>
              </a:rPr>
              <a:t>plan</a:t>
            </a:r>
            <a:r>
              <a:rPr lang="en-US" sz="2000" b="0" i="0" dirty="0">
                <a:solidFill>
                  <a:srgbClr val="333333"/>
                </a:solidFill>
                <a:effectLst/>
              </a:rPr>
              <a:t> out the development process and </a:t>
            </a:r>
            <a:r>
              <a:rPr lang="en-US" sz="2000" b="1" i="0" dirty="0">
                <a:solidFill>
                  <a:srgbClr val="333333"/>
                </a:solidFill>
                <a:effectLst/>
              </a:rPr>
              <a:t>communicate</a:t>
            </a:r>
            <a:r>
              <a:rPr lang="en-US" sz="2000" b="0" i="0" dirty="0">
                <a:solidFill>
                  <a:srgbClr val="333333"/>
                </a:solidFill>
                <a:effectLst/>
              </a:rPr>
              <a:t> your requirements with partners, suppliers, and others in your team. You’ll need to think about:</a:t>
            </a:r>
          </a:p>
          <a:p>
            <a:pPr marL="2880000" indent="-285750">
              <a:buFont typeface="Arial" panose="020B0604020202020204" pitchFamily="34" charset="0"/>
              <a:buChar char="•"/>
            </a:pPr>
            <a:r>
              <a:rPr lang="en-US" sz="2000" b="0" i="0" dirty="0">
                <a:solidFill>
                  <a:srgbClr val="333333"/>
                </a:solidFill>
                <a:effectLst/>
              </a:rPr>
              <a:t>Your business and the focus of your product(s)</a:t>
            </a:r>
          </a:p>
          <a:p>
            <a:pPr marL="2880000" indent="-285750">
              <a:buFont typeface="Arial" panose="020B0604020202020204" pitchFamily="34" charset="0"/>
              <a:buChar char="•"/>
            </a:pPr>
            <a:r>
              <a:rPr lang="en-US" sz="2000" b="0" i="0" dirty="0">
                <a:solidFill>
                  <a:srgbClr val="333333"/>
                </a:solidFill>
                <a:effectLst/>
              </a:rPr>
              <a:t>The product and its objectives</a:t>
            </a:r>
          </a:p>
          <a:p>
            <a:pPr marL="2880000" indent="-285750">
              <a:buFont typeface="Arial" panose="020B0604020202020204" pitchFamily="34" charset="0"/>
              <a:buChar char="•"/>
            </a:pPr>
            <a:r>
              <a:rPr lang="en-US" sz="2000" b="0" i="0" dirty="0">
                <a:solidFill>
                  <a:srgbClr val="333333"/>
                </a:solidFill>
                <a:effectLst/>
              </a:rPr>
              <a:t>The claims and benefits you want it to deliver specifically to the needs of the senior market.</a:t>
            </a:r>
          </a:p>
        </p:txBody>
      </p:sp>
    </p:spTree>
    <p:extLst>
      <p:ext uri="{BB962C8B-B14F-4D97-AF65-F5344CB8AC3E}">
        <p14:creationId xmlns:p14="http://schemas.microsoft.com/office/powerpoint/2010/main" val="260053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959172-92C8-4275-856C-8260AF09F248}"/>
              </a:ext>
            </a:extLst>
          </p:cNvPr>
          <p:cNvSpPr>
            <a:spLocks noGrp="1"/>
          </p:cNvSpPr>
          <p:nvPr>
            <p:ph type="body" sz="quarter" idx="16"/>
          </p:nvPr>
        </p:nvSpPr>
        <p:spPr>
          <a:xfrm>
            <a:off x="1" y="412313"/>
            <a:ext cx="11329058" cy="582221"/>
          </a:xfrm>
          <a:solidFill>
            <a:srgbClr val="FFD100"/>
          </a:solidFill>
        </p:spPr>
        <p:txBody>
          <a:bodyPr anchor="t">
            <a:normAutofit lnSpcReduction="10000"/>
          </a:bodyPr>
          <a:lstStyle/>
          <a:p>
            <a:r>
              <a:rPr lang="en-US" dirty="0"/>
              <a:t>	Example Design Specification or Brief:</a:t>
            </a:r>
          </a:p>
          <a:p>
            <a:endParaRPr lang="en-IE" dirty="0"/>
          </a:p>
        </p:txBody>
      </p:sp>
      <p:sp>
        <p:nvSpPr>
          <p:cNvPr id="7" name="TextBox 6">
            <a:extLst>
              <a:ext uri="{FF2B5EF4-FFF2-40B4-BE49-F238E27FC236}">
                <a16:creationId xmlns:a16="http://schemas.microsoft.com/office/drawing/2014/main" id="{1AD2B59B-0663-46A6-9BA8-CEEE371F7708}"/>
              </a:ext>
            </a:extLst>
          </p:cNvPr>
          <p:cNvSpPr txBox="1"/>
          <p:nvPr/>
        </p:nvSpPr>
        <p:spPr>
          <a:xfrm>
            <a:off x="6284630" y="1565779"/>
            <a:ext cx="5044429" cy="4478149"/>
          </a:xfrm>
          <a:prstGeom prst="rect">
            <a:avLst/>
          </a:prstGeom>
          <a:solidFill>
            <a:srgbClr val="85D2E1"/>
          </a:solidFill>
        </p:spPr>
        <p:txBody>
          <a:bodyPr wrap="square">
            <a:spAutoFit/>
          </a:bodyPr>
          <a:lstStyle/>
          <a:p>
            <a:r>
              <a:rPr lang="en-US" sz="1900" b="1" dirty="0">
                <a:solidFill>
                  <a:srgbClr val="000000"/>
                </a:solidFill>
              </a:rPr>
              <a:t>Manufacture: </a:t>
            </a:r>
            <a:r>
              <a:rPr lang="en-US" sz="1900" dirty="0">
                <a:solidFill>
                  <a:srgbClr val="000000"/>
                </a:solidFill>
              </a:rPr>
              <a:t>added fruit to be stirred into set</a:t>
            </a:r>
          </a:p>
          <a:p>
            <a:r>
              <a:rPr lang="en-US" sz="1900" dirty="0">
                <a:solidFill>
                  <a:srgbClr val="000000"/>
                </a:solidFill>
              </a:rPr>
              <a:t>yoghurt before packaging</a:t>
            </a:r>
          </a:p>
          <a:p>
            <a:r>
              <a:rPr lang="en-US" sz="1900" b="1" dirty="0">
                <a:solidFill>
                  <a:srgbClr val="000000"/>
                </a:solidFill>
              </a:rPr>
              <a:t>Packaging: </a:t>
            </a:r>
            <a:r>
              <a:rPr lang="en-US" sz="1900" dirty="0">
                <a:solidFill>
                  <a:srgbClr val="000000"/>
                </a:solidFill>
              </a:rPr>
              <a:t>recyclable plastic pot with easy to remove plastic lids, in packs of 6 with cardboard sleeve (from recycled material). </a:t>
            </a:r>
            <a:r>
              <a:rPr lang="en-US" sz="1900" dirty="0" err="1">
                <a:solidFill>
                  <a:srgbClr val="000000"/>
                </a:solidFill>
              </a:rPr>
              <a:t>Colourful</a:t>
            </a:r>
            <a:r>
              <a:rPr lang="en-US" sz="1900" dirty="0">
                <a:solidFill>
                  <a:srgbClr val="000000"/>
                </a:solidFill>
              </a:rPr>
              <a:t>, easy to read label.</a:t>
            </a:r>
          </a:p>
          <a:p>
            <a:r>
              <a:rPr lang="en-US" sz="1900" b="1" dirty="0">
                <a:solidFill>
                  <a:srgbClr val="000000"/>
                </a:solidFill>
              </a:rPr>
              <a:t>Storage: </a:t>
            </a:r>
            <a:r>
              <a:rPr lang="en-US" sz="1900" dirty="0">
                <a:solidFill>
                  <a:srgbClr val="000000"/>
                </a:solidFill>
              </a:rPr>
              <a:t>chilling cabinet, can be frozen</a:t>
            </a:r>
          </a:p>
          <a:p>
            <a:r>
              <a:rPr lang="en-US" sz="1900" b="1" dirty="0">
                <a:solidFill>
                  <a:srgbClr val="000000"/>
                </a:solidFill>
              </a:rPr>
              <a:t>Image: </a:t>
            </a:r>
            <a:r>
              <a:rPr lang="en-US" sz="1900" dirty="0">
                <a:solidFill>
                  <a:srgbClr val="000000"/>
                </a:solidFill>
              </a:rPr>
              <a:t>healthy, easy to eat, support ageing, right size for small appetites</a:t>
            </a:r>
          </a:p>
          <a:p>
            <a:r>
              <a:rPr lang="en-US" sz="1900" b="1" dirty="0">
                <a:solidFill>
                  <a:srgbClr val="000000"/>
                </a:solidFill>
              </a:rPr>
              <a:t>Advertising</a:t>
            </a:r>
            <a:r>
              <a:rPr lang="en-US" sz="1900" dirty="0">
                <a:solidFill>
                  <a:srgbClr val="000000"/>
                </a:solidFill>
              </a:rPr>
              <a:t>: supplement section of national newspapers, afternoon and early evening TV commercials </a:t>
            </a:r>
          </a:p>
          <a:p>
            <a:r>
              <a:rPr lang="en-US" sz="1900" b="1" dirty="0">
                <a:solidFill>
                  <a:srgbClr val="000000"/>
                </a:solidFill>
              </a:rPr>
              <a:t>Competitors: </a:t>
            </a:r>
            <a:r>
              <a:rPr lang="en-US" sz="1900" dirty="0">
                <a:solidFill>
                  <a:srgbClr val="000000"/>
                </a:solidFill>
              </a:rPr>
              <a:t>yoghurts for general market</a:t>
            </a:r>
          </a:p>
          <a:p>
            <a:r>
              <a:rPr lang="en-US" sz="1900" b="1" dirty="0">
                <a:solidFill>
                  <a:srgbClr val="000000"/>
                </a:solidFill>
              </a:rPr>
              <a:t>Advantage: </a:t>
            </a:r>
            <a:r>
              <a:rPr lang="en-US" sz="1900" dirty="0">
                <a:solidFill>
                  <a:srgbClr val="000000"/>
                </a:solidFill>
              </a:rPr>
              <a:t>nutritionally enhanced consumer specific food product for seniors</a:t>
            </a:r>
          </a:p>
        </p:txBody>
      </p:sp>
      <p:sp>
        <p:nvSpPr>
          <p:cNvPr id="9" name="TextBox 8">
            <a:extLst>
              <a:ext uri="{FF2B5EF4-FFF2-40B4-BE49-F238E27FC236}">
                <a16:creationId xmlns:a16="http://schemas.microsoft.com/office/drawing/2014/main" id="{8BC9CCD7-80B2-41E1-9153-FF731D8C4B9E}"/>
              </a:ext>
            </a:extLst>
          </p:cNvPr>
          <p:cNvSpPr txBox="1"/>
          <p:nvPr/>
        </p:nvSpPr>
        <p:spPr>
          <a:xfrm>
            <a:off x="734713" y="1565780"/>
            <a:ext cx="5044430" cy="4478149"/>
          </a:xfrm>
          <a:prstGeom prst="rect">
            <a:avLst/>
          </a:prstGeom>
          <a:solidFill>
            <a:srgbClr val="85D2E1"/>
          </a:solidFill>
        </p:spPr>
        <p:txBody>
          <a:bodyPr wrap="square">
            <a:spAutoFit/>
          </a:bodyPr>
          <a:lstStyle/>
          <a:p>
            <a:r>
              <a:rPr lang="en-US" sz="1900" b="1" dirty="0">
                <a:solidFill>
                  <a:srgbClr val="000000"/>
                </a:solidFill>
              </a:rPr>
              <a:t>Use:</a:t>
            </a:r>
            <a:r>
              <a:rPr lang="en-US" sz="1900" dirty="0">
                <a:solidFill>
                  <a:srgbClr val="000000"/>
                </a:solidFill>
              </a:rPr>
              <a:t> Enhanced yogurt for older adults/ seniors</a:t>
            </a:r>
          </a:p>
          <a:p>
            <a:r>
              <a:rPr lang="en-US" sz="1900" b="1" dirty="0">
                <a:solidFill>
                  <a:srgbClr val="000000"/>
                </a:solidFill>
              </a:rPr>
              <a:t>Target group</a:t>
            </a:r>
            <a:r>
              <a:rPr lang="en-US" sz="1900" dirty="0">
                <a:solidFill>
                  <a:srgbClr val="000000"/>
                </a:solidFill>
              </a:rPr>
              <a:t>: Older adults or their </a:t>
            </a:r>
            <a:r>
              <a:rPr lang="en-US" sz="1900" dirty="0" err="1">
                <a:solidFill>
                  <a:srgbClr val="000000"/>
                </a:solidFill>
              </a:rPr>
              <a:t>carers</a:t>
            </a:r>
            <a:r>
              <a:rPr lang="en-US" sz="1900" dirty="0">
                <a:solidFill>
                  <a:srgbClr val="000000"/>
                </a:solidFill>
              </a:rPr>
              <a:t> </a:t>
            </a:r>
          </a:p>
          <a:p>
            <a:r>
              <a:rPr lang="en-US" sz="1900" b="1" dirty="0">
                <a:solidFill>
                  <a:srgbClr val="000000"/>
                </a:solidFill>
              </a:rPr>
              <a:t>Nutrients: </a:t>
            </a:r>
            <a:r>
              <a:rPr lang="en-US" sz="1900" dirty="0">
                <a:solidFill>
                  <a:srgbClr val="000000"/>
                </a:solidFill>
              </a:rPr>
              <a:t>nutrients from whole milk; vitamins,</a:t>
            </a:r>
          </a:p>
          <a:p>
            <a:r>
              <a:rPr lang="en-US" sz="1900" dirty="0">
                <a:solidFill>
                  <a:srgbClr val="000000"/>
                </a:solidFill>
              </a:rPr>
              <a:t>minerals, and </a:t>
            </a:r>
            <a:r>
              <a:rPr lang="en-US" sz="1900" dirty="0" err="1">
                <a:solidFill>
                  <a:srgbClr val="000000"/>
                </a:solidFill>
              </a:rPr>
              <a:t>fibre</a:t>
            </a:r>
            <a:r>
              <a:rPr lang="en-US" sz="1900" dirty="0">
                <a:solidFill>
                  <a:srgbClr val="000000"/>
                </a:solidFill>
              </a:rPr>
              <a:t> from fruits; carbohydrates from natural fruit sugars</a:t>
            </a:r>
          </a:p>
          <a:p>
            <a:r>
              <a:rPr lang="en-US" sz="1900" b="1" dirty="0">
                <a:solidFill>
                  <a:srgbClr val="000000"/>
                </a:solidFill>
              </a:rPr>
              <a:t>Ingredients</a:t>
            </a:r>
            <a:r>
              <a:rPr lang="en-US" sz="1900" dirty="0">
                <a:solidFill>
                  <a:srgbClr val="000000"/>
                </a:solidFill>
              </a:rPr>
              <a:t>: </a:t>
            </a:r>
            <a:r>
              <a:rPr lang="en-US" sz="1900" dirty="0" err="1">
                <a:solidFill>
                  <a:srgbClr val="000000"/>
                </a:solidFill>
              </a:rPr>
              <a:t>pasteurised</a:t>
            </a:r>
            <a:r>
              <a:rPr lang="en-US" sz="1900" dirty="0">
                <a:solidFill>
                  <a:srgbClr val="000000"/>
                </a:solidFill>
              </a:rPr>
              <a:t>, whole milk, puree fresh fruit, sugar or sugar substitutes</a:t>
            </a:r>
          </a:p>
          <a:p>
            <a:r>
              <a:rPr lang="en-US" sz="1900" b="1" dirty="0">
                <a:solidFill>
                  <a:srgbClr val="000000"/>
                </a:solidFill>
              </a:rPr>
              <a:t>Size: </a:t>
            </a:r>
            <a:r>
              <a:rPr lang="en-US" sz="1900" dirty="0">
                <a:solidFill>
                  <a:srgbClr val="000000"/>
                </a:solidFill>
              </a:rPr>
              <a:t>75g</a:t>
            </a:r>
          </a:p>
          <a:p>
            <a:r>
              <a:rPr lang="en-US" sz="1900" b="1" dirty="0">
                <a:solidFill>
                  <a:srgbClr val="000000"/>
                </a:solidFill>
              </a:rPr>
              <a:t>Shape: </a:t>
            </a:r>
            <a:r>
              <a:rPr lang="en-US" sz="1900" dirty="0">
                <a:solidFill>
                  <a:srgbClr val="000000"/>
                </a:solidFill>
              </a:rPr>
              <a:t>round, 80 mm in diameter</a:t>
            </a:r>
          </a:p>
          <a:p>
            <a:r>
              <a:rPr lang="en-US" sz="1900" b="1" dirty="0" err="1">
                <a:solidFill>
                  <a:srgbClr val="000000"/>
                </a:solidFill>
              </a:rPr>
              <a:t>Flavour</a:t>
            </a:r>
            <a:r>
              <a:rPr lang="en-US" sz="1900" b="1" dirty="0">
                <a:solidFill>
                  <a:srgbClr val="000000"/>
                </a:solidFill>
              </a:rPr>
              <a:t>: </a:t>
            </a:r>
            <a:r>
              <a:rPr lang="en-US" sz="1900" dirty="0">
                <a:solidFill>
                  <a:srgbClr val="000000"/>
                </a:solidFill>
              </a:rPr>
              <a:t>natural fruit </a:t>
            </a:r>
            <a:r>
              <a:rPr lang="en-US" sz="1900" dirty="0" err="1">
                <a:solidFill>
                  <a:srgbClr val="000000"/>
                </a:solidFill>
              </a:rPr>
              <a:t>flavouring</a:t>
            </a:r>
            <a:r>
              <a:rPr lang="en-US" sz="1900" dirty="0">
                <a:solidFill>
                  <a:srgbClr val="000000"/>
                </a:solidFill>
              </a:rPr>
              <a:t> from added fruit</a:t>
            </a:r>
          </a:p>
          <a:p>
            <a:r>
              <a:rPr lang="en-US" sz="1900" b="1" dirty="0" err="1">
                <a:solidFill>
                  <a:srgbClr val="000000"/>
                </a:solidFill>
              </a:rPr>
              <a:t>Colour</a:t>
            </a:r>
            <a:r>
              <a:rPr lang="en-US" sz="1900" b="1" dirty="0">
                <a:solidFill>
                  <a:srgbClr val="000000"/>
                </a:solidFill>
              </a:rPr>
              <a:t>: </a:t>
            </a:r>
            <a:r>
              <a:rPr lang="en-US" sz="1900" dirty="0">
                <a:solidFill>
                  <a:srgbClr val="000000"/>
                </a:solidFill>
              </a:rPr>
              <a:t>natural </a:t>
            </a:r>
            <a:r>
              <a:rPr lang="en-US" sz="1900" dirty="0" err="1">
                <a:solidFill>
                  <a:srgbClr val="000000"/>
                </a:solidFill>
              </a:rPr>
              <a:t>colouring</a:t>
            </a:r>
            <a:r>
              <a:rPr lang="en-US" sz="1900" dirty="0">
                <a:solidFill>
                  <a:srgbClr val="000000"/>
                </a:solidFill>
              </a:rPr>
              <a:t> from added fruit</a:t>
            </a:r>
          </a:p>
          <a:p>
            <a:r>
              <a:rPr lang="en-US" sz="1900" b="1" dirty="0">
                <a:solidFill>
                  <a:srgbClr val="000000"/>
                </a:solidFill>
              </a:rPr>
              <a:t>Cost: </a:t>
            </a:r>
            <a:r>
              <a:rPr lang="en-US" sz="1900" dirty="0">
                <a:solidFill>
                  <a:srgbClr val="000000"/>
                </a:solidFill>
              </a:rPr>
              <a:t>manufacture: approximately €0.38,</a:t>
            </a:r>
          </a:p>
          <a:p>
            <a:r>
              <a:rPr lang="en-US" sz="1900" dirty="0">
                <a:solidFill>
                  <a:srgbClr val="000000"/>
                </a:solidFill>
              </a:rPr>
              <a:t>recommended retail price €0.99</a:t>
            </a:r>
          </a:p>
          <a:p>
            <a:endParaRPr lang="en-US" sz="1900" dirty="0">
              <a:solidFill>
                <a:srgbClr val="000000"/>
              </a:solidFill>
            </a:endParaRPr>
          </a:p>
          <a:p>
            <a:endParaRPr lang="en-US" sz="1900" dirty="0">
              <a:solidFill>
                <a:srgbClr val="000000"/>
              </a:solidFill>
            </a:endParaRPr>
          </a:p>
        </p:txBody>
      </p:sp>
    </p:spTree>
    <p:extLst>
      <p:ext uri="{BB962C8B-B14F-4D97-AF65-F5344CB8AC3E}">
        <p14:creationId xmlns:p14="http://schemas.microsoft.com/office/powerpoint/2010/main" val="1236112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4988D7-E8E0-4FAA-935E-0B355C78859E}"/>
              </a:ext>
            </a:extLst>
          </p:cNvPr>
          <p:cNvSpPr>
            <a:spLocks noGrp="1"/>
          </p:cNvSpPr>
          <p:nvPr>
            <p:ph type="body" sz="quarter" idx="18"/>
          </p:nvPr>
        </p:nvSpPr>
        <p:spPr/>
        <p:txBody>
          <a:bodyPr/>
          <a:lstStyle/>
          <a:p>
            <a:r>
              <a:rPr lang="en-IE" dirty="0"/>
              <a:t>There are four main steps in Food Product Development:</a:t>
            </a:r>
          </a:p>
          <a:p>
            <a:endParaRPr lang="en-IE" dirty="0"/>
          </a:p>
          <a:p>
            <a:endParaRPr lang="en-IE" dirty="0"/>
          </a:p>
        </p:txBody>
      </p:sp>
      <p:sp>
        <p:nvSpPr>
          <p:cNvPr id="3" name="Text Placeholder 2">
            <a:extLst>
              <a:ext uri="{FF2B5EF4-FFF2-40B4-BE49-F238E27FC236}">
                <a16:creationId xmlns:a16="http://schemas.microsoft.com/office/drawing/2014/main" id="{E96DBC52-A757-4126-AD71-20F7979DE18B}"/>
              </a:ext>
            </a:extLst>
          </p:cNvPr>
          <p:cNvSpPr>
            <a:spLocks noGrp="1"/>
          </p:cNvSpPr>
          <p:nvPr>
            <p:ph type="body" sz="quarter" idx="16"/>
          </p:nvPr>
        </p:nvSpPr>
        <p:spPr>
          <a:xfrm>
            <a:off x="240443" y="461740"/>
            <a:ext cx="10808102" cy="582221"/>
          </a:xfrm>
          <a:solidFill>
            <a:srgbClr val="FFD100"/>
          </a:solidFill>
        </p:spPr>
        <p:txBody>
          <a:bodyPr anchor="ctr">
            <a:normAutofit fontScale="92500"/>
          </a:bodyPr>
          <a:lstStyle/>
          <a:p>
            <a:r>
              <a:rPr lang="en-IE" dirty="0"/>
              <a:t>    NPD Process – Phase </a:t>
            </a:r>
            <a:r>
              <a:rPr lang="en-IE" b="1" dirty="0"/>
              <a:t>3. Product Development &amp; Testing</a:t>
            </a:r>
          </a:p>
        </p:txBody>
      </p:sp>
      <p:sp>
        <p:nvSpPr>
          <p:cNvPr id="4" name="Freeform 51">
            <a:extLst>
              <a:ext uri="{FF2B5EF4-FFF2-40B4-BE49-F238E27FC236}">
                <a16:creationId xmlns:a16="http://schemas.microsoft.com/office/drawing/2014/main" id="{7BB01CAA-CEE1-49C1-9F1E-0A7512C672A9}"/>
              </a:ext>
            </a:extLst>
          </p:cNvPr>
          <p:cNvSpPr/>
          <p:nvPr/>
        </p:nvSpPr>
        <p:spPr>
          <a:xfrm>
            <a:off x="421828"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KITCHEN SCALE DEVELOPMENT</a:t>
            </a:r>
          </a:p>
        </p:txBody>
      </p:sp>
      <p:sp>
        <p:nvSpPr>
          <p:cNvPr id="5" name="Freeform 51">
            <a:extLst>
              <a:ext uri="{FF2B5EF4-FFF2-40B4-BE49-F238E27FC236}">
                <a16:creationId xmlns:a16="http://schemas.microsoft.com/office/drawing/2014/main" id="{CA73492F-0C02-4CA7-A3C2-1E1C3AD4EE36}"/>
              </a:ext>
            </a:extLst>
          </p:cNvPr>
          <p:cNvSpPr/>
          <p:nvPr/>
        </p:nvSpPr>
        <p:spPr>
          <a:xfrm>
            <a:off x="3297637" y="2237692"/>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INGREDIENT SOURCING &amp; FUNCTIONALITY</a:t>
            </a:r>
          </a:p>
        </p:txBody>
      </p:sp>
      <p:sp>
        <p:nvSpPr>
          <p:cNvPr id="6" name="Freeform 51">
            <a:extLst>
              <a:ext uri="{FF2B5EF4-FFF2-40B4-BE49-F238E27FC236}">
                <a16:creationId xmlns:a16="http://schemas.microsoft.com/office/drawing/2014/main" id="{79DDD4E2-E648-43AB-9A50-5CD57D6FA615}"/>
              </a:ext>
            </a:extLst>
          </p:cNvPr>
          <p:cNvSpPr/>
          <p:nvPr/>
        </p:nvSpPr>
        <p:spPr>
          <a:xfrm>
            <a:off x="6173446"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PACKAGING DESIGN &amp; FUNCTIONALITY</a:t>
            </a:r>
          </a:p>
        </p:txBody>
      </p:sp>
      <p:sp>
        <p:nvSpPr>
          <p:cNvPr id="7" name="Freeform 51">
            <a:extLst>
              <a:ext uri="{FF2B5EF4-FFF2-40B4-BE49-F238E27FC236}">
                <a16:creationId xmlns:a16="http://schemas.microsoft.com/office/drawing/2014/main" id="{59A8BFCB-AD17-4D1A-B67D-9931DA1962D8}"/>
              </a:ext>
            </a:extLst>
          </p:cNvPr>
          <p:cNvSpPr/>
          <p:nvPr/>
        </p:nvSpPr>
        <p:spPr>
          <a:xfrm>
            <a:off x="9049255" y="2265020"/>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rgbClr val="000000"/>
                </a:solidFill>
              </a:rPr>
              <a:t>LABELLING &amp; CLAIMS</a:t>
            </a:r>
          </a:p>
        </p:txBody>
      </p:sp>
      <p:sp>
        <p:nvSpPr>
          <p:cNvPr id="8" name="Flowchart: Connector 7">
            <a:extLst>
              <a:ext uri="{FF2B5EF4-FFF2-40B4-BE49-F238E27FC236}">
                <a16:creationId xmlns:a16="http://schemas.microsoft.com/office/drawing/2014/main" id="{A06C6DBB-252E-428F-98B3-C3A31E199549}"/>
              </a:ext>
            </a:extLst>
          </p:cNvPr>
          <p:cNvSpPr/>
          <p:nvPr/>
        </p:nvSpPr>
        <p:spPr>
          <a:xfrm>
            <a:off x="972065" y="2430163"/>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1</a:t>
            </a:r>
          </a:p>
        </p:txBody>
      </p:sp>
      <p:sp>
        <p:nvSpPr>
          <p:cNvPr id="9" name="Flowchart: Connector 8">
            <a:extLst>
              <a:ext uri="{FF2B5EF4-FFF2-40B4-BE49-F238E27FC236}">
                <a16:creationId xmlns:a16="http://schemas.microsoft.com/office/drawing/2014/main" id="{0E55D488-5903-4FCC-A0AD-EBD0627AD575}"/>
              </a:ext>
            </a:extLst>
          </p:cNvPr>
          <p:cNvSpPr/>
          <p:nvPr/>
        </p:nvSpPr>
        <p:spPr>
          <a:xfrm>
            <a:off x="9617676" y="243222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4</a:t>
            </a:r>
          </a:p>
        </p:txBody>
      </p:sp>
      <p:sp>
        <p:nvSpPr>
          <p:cNvPr id="10" name="Flowchart: Connector 9">
            <a:extLst>
              <a:ext uri="{FF2B5EF4-FFF2-40B4-BE49-F238E27FC236}">
                <a16:creationId xmlns:a16="http://schemas.microsoft.com/office/drawing/2014/main" id="{91A43BE3-03BE-4EC2-A44D-293C60F11CFB}"/>
              </a:ext>
            </a:extLst>
          </p:cNvPr>
          <p:cNvSpPr/>
          <p:nvPr/>
        </p:nvSpPr>
        <p:spPr>
          <a:xfrm>
            <a:off x="6763265" y="243222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3</a:t>
            </a:r>
          </a:p>
        </p:txBody>
      </p:sp>
      <p:sp>
        <p:nvSpPr>
          <p:cNvPr id="11" name="Flowchart: Connector 10">
            <a:extLst>
              <a:ext uri="{FF2B5EF4-FFF2-40B4-BE49-F238E27FC236}">
                <a16:creationId xmlns:a16="http://schemas.microsoft.com/office/drawing/2014/main" id="{D3A48EAA-3EBF-41D0-A7E8-C0B1817C5F88}"/>
              </a:ext>
            </a:extLst>
          </p:cNvPr>
          <p:cNvSpPr/>
          <p:nvPr/>
        </p:nvSpPr>
        <p:spPr>
          <a:xfrm>
            <a:off x="3871109" y="2430162"/>
            <a:ext cx="840259" cy="8176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rgbClr val="000000"/>
                </a:solidFill>
              </a:rPr>
              <a:t>2</a:t>
            </a:r>
          </a:p>
        </p:txBody>
      </p:sp>
    </p:spTree>
    <p:extLst>
      <p:ext uri="{BB962C8B-B14F-4D97-AF65-F5344CB8AC3E}">
        <p14:creationId xmlns:p14="http://schemas.microsoft.com/office/powerpoint/2010/main" val="3090043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n sprinkling flour on baked bread on baking tray">
            <a:extLst>
              <a:ext uri="{FF2B5EF4-FFF2-40B4-BE49-F238E27FC236}">
                <a16:creationId xmlns:a16="http://schemas.microsoft.com/office/drawing/2014/main" id="{299A6B21-FA71-4C47-A5E8-03672F81788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4" name="Text Placeholder 3">
            <a:extLst>
              <a:ext uri="{FF2B5EF4-FFF2-40B4-BE49-F238E27FC236}">
                <a16:creationId xmlns:a16="http://schemas.microsoft.com/office/drawing/2014/main" id="{DD70E715-FA18-49A8-9D22-5E4C1AACE6BB}"/>
              </a:ext>
            </a:extLst>
          </p:cNvPr>
          <p:cNvSpPr>
            <a:spLocks noGrp="1"/>
          </p:cNvSpPr>
          <p:nvPr>
            <p:ph type="body" sz="quarter" idx="16"/>
          </p:nvPr>
        </p:nvSpPr>
        <p:spPr>
          <a:xfrm>
            <a:off x="1535556" y="228600"/>
            <a:ext cx="5385726" cy="1402535"/>
          </a:xfrm>
        </p:spPr>
        <p:txBody>
          <a:bodyPr>
            <a:normAutofit/>
          </a:bodyPr>
          <a:lstStyle/>
          <a:p>
            <a:r>
              <a:rPr lang="en-IE" dirty="0"/>
              <a:t>1. Kitchen Scale Development</a:t>
            </a:r>
          </a:p>
        </p:txBody>
      </p:sp>
      <p:sp>
        <p:nvSpPr>
          <p:cNvPr id="5" name="Text Placeholder 4">
            <a:extLst>
              <a:ext uri="{FF2B5EF4-FFF2-40B4-BE49-F238E27FC236}">
                <a16:creationId xmlns:a16="http://schemas.microsoft.com/office/drawing/2014/main" id="{E50856DD-BD53-4509-9047-6A162B5C1EA8}"/>
              </a:ext>
            </a:extLst>
          </p:cNvPr>
          <p:cNvSpPr txBox="1">
            <a:spLocks noGrp="1"/>
          </p:cNvSpPr>
          <p:nvPr>
            <p:ph type="body" sz="quarter" idx="18"/>
          </p:nvPr>
        </p:nvSpPr>
        <p:spPr>
          <a:xfrm>
            <a:off x="1466336" y="1493151"/>
            <a:ext cx="5385726" cy="5657959"/>
          </a:xfrm>
          <a:prstGeom prst="rect">
            <a:avLst/>
          </a:prstGeom>
          <a:noFill/>
        </p:spPr>
        <p:txBody>
          <a:bodyPr wrap="square" rtlCol="0">
            <a:spAutoFit/>
          </a:bodyPr>
          <a:lstStyle/>
          <a:p>
            <a:pPr marL="342900" indent="-342900">
              <a:buFont typeface="Arial" panose="020B0604020202020204" pitchFamily="34" charset="0"/>
              <a:buChar char="•"/>
            </a:pPr>
            <a:r>
              <a:rPr lang="en-US" sz="2000" dirty="0">
                <a:cs typeface="Arial" panose="020B0604020202020204" pitchFamily="34" charset="0"/>
              </a:rPr>
              <a:t>Start with kitchen-scale  e.g. 2 - 5kg level</a:t>
            </a:r>
          </a:p>
          <a:p>
            <a:pPr marL="342900" indent="-342900">
              <a:buFont typeface="Arial" panose="020B0604020202020204" pitchFamily="34" charset="0"/>
              <a:buChar char="•"/>
            </a:pPr>
            <a:r>
              <a:rPr lang="en-US" sz="2000" dirty="0">
                <a:cs typeface="Arial" panose="020B0604020202020204" pitchFamily="34" charset="0"/>
              </a:rPr>
              <a:t>Recipe formulation </a:t>
            </a:r>
          </a:p>
          <a:p>
            <a:pPr marL="342900" indent="-342900">
              <a:buFont typeface="Arial" panose="020B0604020202020204" pitchFamily="34" charset="0"/>
              <a:buChar char="•"/>
            </a:pPr>
            <a:r>
              <a:rPr lang="en-US" sz="2000" dirty="0">
                <a:cs typeface="Arial" panose="020B0604020202020204" pitchFamily="34" charset="0"/>
              </a:rPr>
              <a:t>Develop samples </a:t>
            </a:r>
          </a:p>
          <a:p>
            <a:pPr marL="342900" indent="-342900">
              <a:buFont typeface="Arial" panose="020B0604020202020204" pitchFamily="34" charset="0"/>
              <a:buChar char="•"/>
            </a:pPr>
            <a:r>
              <a:rPr lang="en-US" sz="2000" dirty="0">
                <a:cs typeface="Arial" panose="020B0604020202020204" pitchFamily="34" charset="0"/>
              </a:rPr>
              <a:t>Sample testing and tasting (on-going basis) </a:t>
            </a:r>
          </a:p>
          <a:p>
            <a:pPr marL="342900" indent="-342900">
              <a:buFont typeface="Arial" panose="020B0604020202020204" pitchFamily="34" charset="0"/>
              <a:buChar char="•"/>
            </a:pPr>
            <a:r>
              <a:rPr lang="en-US" sz="2000" dirty="0">
                <a:cs typeface="Arial" panose="020B0604020202020204" pitchFamily="34" charset="0"/>
              </a:rPr>
              <a:t>Reviewing each ingredient used </a:t>
            </a:r>
          </a:p>
          <a:p>
            <a:pPr marL="342900" indent="-342900">
              <a:buFont typeface="Arial" panose="020B0604020202020204" pitchFamily="34" charset="0"/>
              <a:buChar char="•"/>
            </a:pPr>
            <a:r>
              <a:rPr lang="en-US" sz="2000" dirty="0">
                <a:cs typeface="Arial" panose="020B0604020202020204" pitchFamily="34" charset="0"/>
              </a:rPr>
              <a:t>Cost/budgeting  </a:t>
            </a:r>
          </a:p>
          <a:p>
            <a:pPr marL="0" indent="0"/>
            <a:r>
              <a:rPr lang="en-US" sz="2000" b="1" dirty="0">
                <a:cs typeface="Arial" panose="020B0604020202020204" pitchFamily="34" charset="0"/>
              </a:rPr>
              <a:t>Determine why each ingredient is in the recipe </a:t>
            </a:r>
          </a:p>
          <a:p>
            <a:pPr marL="342900" indent="-342900">
              <a:buFont typeface="Arial" panose="020B0604020202020204" pitchFamily="34" charset="0"/>
              <a:buChar char="•"/>
            </a:pPr>
            <a:r>
              <a:rPr lang="en-US" sz="2000" dirty="0">
                <a:cs typeface="Arial" panose="020B0604020202020204" pitchFamily="34" charset="0"/>
              </a:rPr>
              <a:t>What is the functionality of each ingredient used? </a:t>
            </a:r>
          </a:p>
          <a:p>
            <a:pPr marL="342900" indent="-342900">
              <a:buFont typeface="Arial" panose="020B0604020202020204" pitchFamily="34" charset="0"/>
              <a:buChar char="•"/>
            </a:pPr>
            <a:r>
              <a:rPr lang="en-US" sz="2000" dirty="0">
                <a:cs typeface="Arial" panose="020B0604020202020204" pitchFamily="34" charset="0"/>
              </a:rPr>
              <a:t>How do these ingredients interact with each other during the process? </a:t>
            </a:r>
          </a:p>
          <a:p>
            <a:pPr marL="342900" indent="-342900">
              <a:buFont typeface="Arial" panose="020B0604020202020204" pitchFamily="34" charset="0"/>
              <a:buChar char="•"/>
            </a:pPr>
            <a:r>
              <a:rPr lang="en-US" sz="2000" dirty="0">
                <a:cs typeface="Arial" panose="020B0604020202020204" pitchFamily="34" charset="0"/>
              </a:rPr>
              <a:t>Does it have any effect on sweetness, texture, or other properties? </a:t>
            </a:r>
          </a:p>
          <a:p>
            <a:endParaRPr lang="en-US" sz="2000" dirty="0">
              <a:cs typeface="Arial" panose="020B0604020202020204" pitchFamily="34" charset="0"/>
            </a:endParaRPr>
          </a:p>
          <a:p>
            <a:pPr marL="342900" indent="-342900" algn="ctr">
              <a:buFont typeface="Arial" panose="020B0604020202020204" pitchFamily="34" charset="0"/>
              <a:buChar char="•"/>
            </a:pPr>
            <a:endParaRPr lang="en-US" sz="2000" dirty="0">
              <a:cs typeface="Arial" panose="020B0604020202020204" pitchFamily="34" charset="0"/>
            </a:endParaRPr>
          </a:p>
        </p:txBody>
      </p:sp>
    </p:spTree>
    <p:extLst>
      <p:ext uri="{BB962C8B-B14F-4D97-AF65-F5344CB8AC3E}">
        <p14:creationId xmlns:p14="http://schemas.microsoft.com/office/powerpoint/2010/main" val="209836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8D08AD-60D3-4874-9675-672A2D74D764}"/>
              </a:ext>
            </a:extLst>
          </p:cNvPr>
          <p:cNvSpPr>
            <a:spLocks noGrp="1"/>
          </p:cNvSpPr>
          <p:nvPr>
            <p:ph type="body" sz="quarter" idx="18"/>
          </p:nvPr>
        </p:nvSpPr>
        <p:spPr>
          <a:xfrm>
            <a:off x="430924" y="1474572"/>
            <a:ext cx="5868673" cy="4390199"/>
          </a:xfrm>
        </p:spPr>
        <p:txBody>
          <a:bodyPr>
            <a:normAutofit fontScale="92500"/>
          </a:bodyPr>
          <a:lstStyle/>
          <a:p>
            <a:pPr marL="0" indent="0"/>
            <a:r>
              <a:rPr lang="en-GB" dirty="0">
                <a:cs typeface="Arial" panose="020B0604020202020204" pitchFamily="34" charset="0"/>
              </a:rPr>
              <a:t>In this section, we put the spotlight on the consumer needs of our seniors, and how this can determine the pathway of your New Product Development (NPD). </a:t>
            </a:r>
          </a:p>
          <a:p>
            <a:pPr marL="0" indent="0"/>
            <a:r>
              <a:rPr lang="en-GB" dirty="0">
                <a:cs typeface="Arial" panose="020B0604020202020204" pitchFamily="34" charset="0"/>
              </a:rPr>
              <a:t>A few examples:</a:t>
            </a:r>
          </a:p>
          <a:p>
            <a:pPr marL="285750" indent="-285750">
              <a:buFont typeface="Arial" panose="020B0604020202020204" pitchFamily="34" charset="0"/>
              <a:buChar char="•"/>
            </a:pPr>
            <a:r>
              <a:rPr lang="en-GB" dirty="0">
                <a:cs typeface="Arial" panose="020B0604020202020204" pitchFamily="34" charset="0"/>
              </a:rPr>
              <a:t>Physical &amp; health/nutritional needs</a:t>
            </a:r>
          </a:p>
          <a:p>
            <a:pPr marL="285750" indent="-285750">
              <a:buFont typeface="Arial" panose="020B0604020202020204" pitchFamily="34" charset="0"/>
              <a:buChar char="•"/>
            </a:pPr>
            <a:r>
              <a:rPr lang="en-GB" dirty="0">
                <a:cs typeface="Arial" panose="020B0604020202020204" pitchFamily="34" charset="0"/>
              </a:rPr>
              <a:t>Food safety and traceability needs </a:t>
            </a:r>
          </a:p>
          <a:p>
            <a:pPr marL="285750" indent="-285750">
              <a:buFont typeface="Arial" panose="020B0604020202020204" pitchFamily="34" charset="0"/>
              <a:buChar char="•"/>
            </a:pPr>
            <a:r>
              <a:rPr lang="en-GB" dirty="0">
                <a:cs typeface="Arial" panose="020B0604020202020204" pitchFamily="34" charset="0"/>
              </a:rPr>
              <a:t>Minimising lifecycle environmental impacts (sustainability)</a:t>
            </a:r>
          </a:p>
          <a:p>
            <a:pPr marL="0" indent="0"/>
            <a:r>
              <a:rPr lang="en-GB" dirty="0">
                <a:cs typeface="Arial" panose="020B0604020202020204" pitchFamily="34" charset="0"/>
              </a:rPr>
              <a:t>Factors such as these, must be included in any formalised NPD model, specifically designed for food manufacturers (see section 2). </a:t>
            </a:r>
            <a:endParaRPr lang="en-US" dirty="0">
              <a:cs typeface="Arial" panose="020B0604020202020204" pitchFamily="34" charset="0"/>
            </a:endParaRPr>
          </a:p>
          <a:p>
            <a:endParaRPr lang="en-IE" dirty="0"/>
          </a:p>
        </p:txBody>
      </p:sp>
      <p:sp>
        <p:nvSpPr>
          <p:cNvPr id="3" name="Text Placeholder 2">
            <a:extLst>
              <a:ext uri="{FF2B5EF4-FFF2-40B4-BE49-F238E27FC236}">
                <a16:creationId xmlns:a16="http://schemas.microsoft.com/office/drawing/2014/main" id="{8693DF5A-4051-4E55-92C5-37B3145B65CB}"/>
              </a:ext>
            </a:extLst>
          </p:cNvPr>
          <p:cNvSpPr>
            <a:spLocks noGrp="1"/>
          </p:cNvSpPr>
          <p:nvPr>
            <p:ph type="body" sz="quarter" idx="16"/>
          </p:nvPr>
        </p:nvSpPr>
        <p:spPr>
          <a:xfrm>
            <a:off x="531117" y="590136"/>
            <a:ext cx="5564883" cy="582221"/>
          </a:xfrm>
        </p:spPr>
        <p:txBody>
          <a:bodyPr>
            <a:normAutofit fontScale="92500"/>
          </a:bodyPr>
          <a:lstStyle/>
          <a:p>
            <a:r>
              <a:rPr lang="en-IE" dirty="0"/>
              <a:t>Consumer Needs / Demands…</a:t>
            </a:r>
          </a:p>
        </p:txBody>
      </p:sp>
      <p:pic>
        <p:nvPicPr>
          <p:cNvPr id="6" name="Picture Placeholder 5" descr="Hand holding basket with apples">
            <a:extLst>
              <a:ext uri="{FF2B5EF4-FFF2-40B4-BE49-F238E27FC236}">
                <a16:creationId xmlns:a16="http://schemas.microsoft.com/office/drawing/2014/main" id="{A8F7FFC4-4056-4B2E-8B5B-E6C8E08FAD1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4308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picking out vegetables">
            <a:extLst>
              <a:ext uri="{FF2B5EF4-FFF2-40B4-BE49-F238E27FC236}">
                <a16:creationId xmlns:a16="http://schemas.microsoft.com/office/drawing/2014/main" id="{E8E59717-D87D-48C2-98B5-F19C4E7B581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EE057AC5-A05E-4055-85B9-9458FA95F8A1}"/>
              </a:ext>
            </a:extLst>
          </p:cNvPr>
          <p:cNvSpPr>
            <a:spLocks noGrp="1"/>
          </p:cNvSpPr>
          <p:nvPr>
            <p:ph type="body" sz="quarter" idx="18"/>
          </p:nvPr>
        </p:nvSpPr>
        <p:spPr>
          <a:xfrm>
            <a:off x="1718561" y="1443726"/>
            <a:ext cx="5044704" cy="5414273"/>
          </a:xfrm>
        </p:spPr>
        <p:txBody>
          <a:bodyPr>
            <a:normAutofit/>
          </a:bodyPr>
          <a:lstStyle/>
          <a:p>
            <a:pPr marL="0" indent="0"/>
            <a:r>
              <a:rPr lang="en-US" sz="2000" dirty="0"/>
              <a:t>At this stage certain things need to be considered:</a:t>
            </a:r>
          </a:p>
          <a:p>
            <a:pPr marL="457200" indent="-457200">
              <a:buFont typeface="+mj-lt"/>
              <a:buAutoNum type="arabicPeriod"/>
            </a:pPr>
            <a:r>
              <a:rPr lang="en-US" sz="2000" b="1" dirty="0"/>
              <a:t>Supply chain </a:t>
            </a:r>
            <a:r>
              <a:rPr lang="en-US" sz="2000" dirty="0"/>
              <a:t>reliability/safety (dealing with pandemics / global conflict etc.)  </a:t>
            </a:r>
          </a:p>
          <a:p>
            <a:pPr marL="457200" indent="-457200">
              <a:buFont typeface="+mj-lt"/>
              <a:buAutoNum type="arabicPeriod"/>
            </a:pPr>
            <a:r>
              <a:rPr lang="en-US" sz="2000" b="1" dirty="0"/>
              <a:t>Commercial ingredient availability</a:t>
            </a:r>
            <a:r>
              <a:rPr lang="en-US" sz="2000" dirty="0"/>
              <a:t>; seasonality; logistics, allergens </a:t>
            </a:r>
          </a:p>
          <a:p>
            <a:pPr marL="457200" indent="-457200">
              <a:buFont typeface="+mj-lt"/>
              <a:buAutoNum type="arabicPeriod"/>
            </a:pPr>
            <a:r>
              <a:rPr lang="en-US" sz="2000" b="1" dirty="0"/>
              <a:t>Varying quality </a:t>
            </a:r>
            <a:r>
              <a:rPr lang="en-US" sz="2000" dirty="0"/>
              <a:t>– Ask for specifications from your suppliers for every single ingredient </a:t>
            </a:r>
          </a:p>
          <a:p>
            <a:pPr marL="457200" indent="-457200">
              <a:buFont typeface="+mj-lt"/>
              <a:buAutoNum type="arabicPeriod"/>
            </a:pPr>
            <a:r>
              <a:rPr lang="en-US" sz="2000" b="1" dirty="0"/>
              <a:t>Cost limitations </a:t>
            </a:r>
            <a:r>
              <a:rPr lang="en-US" sz="2000" dirty="0"/>
              <a:t>(e.g. generic brand or better brand; Genetically Modified (GM) or Non-GM ingredients)</a:t>
            </a:r>
          </a:p>
          <a:p>
            <a:pPr marL="457200" indent="-457200">
              <a:buFont typeface="+mj-lt"/>
              <a:buAutoNum type="arabicPeriod"/>
            </a:pPr>
            <a:r>
              <a:rPr lang="en-US" sz="2000" b="1" dirty="0"/>
              <a:t>Ingredient &amp; its regulatory use </a:t>
            </a:r>
            <a:r>
              <a:rPr lang="en-US" sz="2000" dirty="0"/>
              <a:t>– e.g. any novel protein/ingredient used? Does it trigger any specific food applications or regulations? </a:t>
            </a:r>
          </a:p>
          <a:p>
            <a:endParaRPr lang="en-IE" dirty="0"/>
          </a:p>
        </p:txBody>
      </p:sp>
      <p:sp>
        <p:nvSpPr>
          <p:cNvPr id="4" name="Text Placeholder 3">
            <a:extLst>
              <a:ext uri="{FF2B5EF4-FFF2-40B4-BE49-F238E27FC236}">
                <a16:creationId xmlns:a16="http://schemas.microsoft.com/office/drawing/2014/main" id="{E5FAE6FA-10F9-49C7-985C-6BF40CCF2B28}"/>
              </a:ext>
            </a:extLst>
          </p:cNvPr>
          <p:cNvSpPr>
            <a:spLocks noGrp="1"/>
          </p:cNvSpPr>
          <p:nvPr>
            <p:ph type="body" sz="quarter" idx="16"/>
          </p:nvPr>
        </p:nvSpPr>
        <p:spPr>
          <a:xfrm>
            <a:off x="1718561" y="99754"/>
            <a:ext cx="4954088" cy="1152398"/>
          </a:xfrm>
        </p:spPr>
        <p:txBody>
          <a:bodyPr>
            <a:normAutofit/>
          </a:bodyPr>
          <a:lstStyle/>
          <a:p>
            <a:r>
              <a:rPr lang="en-IE" dirty="0"/>
              <a:t>2. Ingredient Sourcing &amp; Functionality</a:t>
            </a:r>
          </a:p>
        </p:txBody>
      </p:sp>
    </p:spTree>
    <p:extLst>
      <p:ext uri="{BB962C8B-B14F-4D97-AF65-F5344CB8AC3E}">
        <p14:creationId xmlns:p14="http://schemas.microsoft.com/office/powerpoint/2010/main" val="3401344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ry food items in cardboard box">
            <a:extLst>
              <a:ext uri="{FF2B5EF4-FFF2-40B4-BE49-F238E27FC236}">
                <a16:creationId xmlns:a16="http://schemas.microsoft.com/office/drawing/2014/main" id="{91A3CC5F-CA96-4280-83EB-3FE14C6F6EC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F9F40DD5-A55C-4D77-BA33-D3DB89FF2E44}"/>
              </a:ext>
            </a:extLst>
          </p:cNvPr>
          <p:cNvSpPr>
            <a:spLocks noGrp="1"/>
          </p:cNvSpPr>
          <p:nvPr>
            <p:ph type="body" sz="quarter" idx="18"/>
          </p:nvPr>
        </p:nvSpPr>
        <p:spPr>
          <a:xfrm>
            <a:off x="1633429" y="1449859"/>
            <a:ext cx="5105121" cy="5296930"/>
          </a:xfrm>
        </p:spPr>
        <p:txBody>
          <a:bodyPr>
            <a:normAutofit/>
          </a:bodyPr>
          <a:lstStyle/>
          <a:p>
            <a:pPr indent="0"/>
            <a:r>
              <a:rPr lang="en-IE" dirty="0"/>
              <a:t>Packaging design is usually done simultaneously with product design. Several aspects need to be developed: </a:t>
            </a:r>
          </a:p>
          <a:p>
            <a:pPr marL="360000" indent="-360000">
              <a:spcBef>
                <a:spcPts val="600"/>
              </a:spcBef>
              <a:buFont typeface="Arial" panose="020B0604020202020204" pitchFamily="34" charset="0"/>
              <a:buChar char="•"/>
            </a:pPr>
            <a:r>
              <a:rPr lang="en-IE" dirty="0"/>
              <a:t>Format – material used</a:t>
            </a:r>
          </a:p>
          <a:p>
            <a:pPr marL="360000" indent="-360000">
              <a:spcBef>
                <a:spcPts val="600"/>
              </a:spcBef>
              <a:buFont typeface="Arial" panose="020B0604020202020204" pitchFamily="34" charset="0"/>
              <a:buChar char="•"/>
            </a:pPr>
            <a:r>
              <a:rPr lang="en-IE" dirty="0"/>
              <a:t>Ability to facilitate labelling</a:t>
            </a:r>
          </a:p>
          <a:p>
            <a:pPr marL="360000" indent="-360000">
              <a:spcBef>
                <a:spcPts val="600"/>
              </a:spcBef>
              <a:buFont typeface="Arial" panose="020B0604020202020204" pitchFamily="34" charset="0"/>
              <a:buChar char="•"/>
            </a:pPr>
            <a:r>
              <a:rPr lang="en-IE" dirty="0"/>
              <a:t>Availability – minimum orders, storage &amp; cost</a:t>
            </a:r>
          </a:p>
          <a:p>
            <a:pPr marL="360000" indent="-360000">
              <a:spcBef>
                <a:spcPts val="600"/>
              </a:spcBef>
              <a:buFont typeface="Arial" panose="020B0604020202020204" pitchFamily="34" charset="0"/>
              <a:buChar char="•"/>
            </a:pPr>
            <a:r>
              <a:rPr lang="en-IE" dirty="0"/>
              <a:t>Sustainability – impact on the environment</a:t>
            </a:r>
          </a:p>
          <a:p>
            <a:pPr marL="360000" indent="-360000">
              <a:spcBef>
                <a:spcPts val="600"/>
              </a:spcBef>
              <a:buFont typeface="Arial" panose="020B0604020202020204" pitchFamily="34" charset="0"/>
              <a:buChar char="•"/>
            </a:pPr>
            <a:r>
              <a:rPr lang="en-IE" dirty="0"/>
              <a:t>Size – shape &amp; style</a:t>
            </a:r>
          </a:p>
          <a:p>
            <a:pPr marL="360000" indent="-360000">
              <a:spcBef>
                <a:spcPts val="600"/>
              </a:spcBef>
              <a:buFont typeface="Arial" panose="020B0604020202020204" pitchFamily="34" charset="0"/>
              <a:buChar char="•"/>
            </a:pPr>
            <a:r>
              <a:rPr lang="en-IE" dirty="0"/>
              <a:t>Features that make it suitable for senior end-users</a:t>
            </a:r>
          </a:p>
          <a:p>
            <a:pPr marL="342900" indent="0">
              <a:buFont typeface="Arial" panose="020B0604020202020204" pitchFamily="34" charset="0"/>
              <a:buChar char="•"/>
            </a:pPr>
            <a:endParaRPr lang="en-IE" dirty="0"/>
          </a:p>
        </p:txBody>
      </p:sp>
      <p:sp>
        <p:nvSpPr>
          <p:cNvPr id="4" name="Text Placeholder 3">
            <a:extLst>
              <a:ext uri="{FF2B5EF4-FFF2-40B4-BE49-F238E27FC236}">
                <a16:creationId xmlns:a16="http://schemas.microsoft.com/office/drawing/2014/main" id="{ECAD094F-F1B5-4D72-936B-A08C950C0567}"/>
              </a:ext>
            </a:extLst>
          </p:cNvPr>
          <p:cNvSpPr>
            <a:spLocks noGrp="1"/>
          </p:cNvSpPr>
          <p:nvPr>
            <p:ph type="body" sz="quarter" idx="16"/>
          </p:nvPr>
        </p:nvSpPr>
        <p:spPr>
          <a:xfrm>
            <a:off x="1718561" y="228600"/>
            <a:ext cx="4929374" cy="1048265"/>
          </a:xfrm>
        </p:spPr>
        <p:txBody>
          <a:bodyPr anchor="ctr">
            <a:normAutofit lnSpcReduction="10000"/>
          </a:bodyPr>
          <a:lstStyle/>
          <a:p>
            <a:r>
              <a:rPr lang="en-IE" dirty="0"/>
              <a:t>3. Packaging Design &amp; functionality</a:t>
            </a:r>
          </a:p>
        </p:txBody>
      </p:sp>
    </p:spTree>
    <p:extLst>
      <p:ext uri="{BB962C8B-B14F-4D97-AF65-F5344CB8AC3E}">
        <p14:creationId xmlns:p14="http://schemas.microsoft.com/office/powerpoint/2010/main" val="906908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D0D88-FD5B-46E2-9B12-C5DB923816B9}"/>
              </a:ext>
            </a:extLst>
          </p:cNvPr>
          <p:cNvSpPr>
            <a:spLocks noGrp="1"/>
          </p:cNvSpPr>
          <p:nvPr>
            <p:ph type="body" sz="quarter" idx="18"/>
          </p:nvPr>
        </p:nvSpPr>
        <p:spPr>
          <a:xfrm>
            <a:off x="1655805" y="1524000"/>
            <a:ext cx="5074509" cy="4775195"/>
          </a:xfrm>
        </p:spPr>
        <p:txBody>
          <a:bodyPr>
            <a:normAutofit/>
          </a:bodyPr>
          <a:lstStyle/>
          <a:p>
            <a:pPr marL="0" indent="0"/>
            <a:r>
              <a:rPr lang="en-IE" dirty="0"/>
              <a:t>Determining the branding and information shared with the consumers is a very important step in Product Development.</a:t>
            </a:r>
          </a:p>
          <a:p>
            <a:pPr marL="0" indent="0"/>
            <a:r>
              <a:rPr lang="en-IE" b="1" dirty="0"/>
              <a:t>You must provide certain information (regulatory) and any claims made must be substantiated</a:t>
            </a:r>
            <a:r>
              <a:rPr lang="en-IE" dirty="0"/>
              <a:t>.</a:t>
            </a:r>
          </a:p>
          <a:p>
            <a:pPr marL="0" indent="0"/>
            <a:r>
              <a:rPr lang="en-IE" dirty="0"/>
              <a:t>At this stage, you also must consider elements required for the senior market, like larger font, images etc. to suit the brand and perception you want to create. </a:t>
            </a:r>
          </a:p>
        </p:txBody>
      </p:sp>
      <p:sp>
        <p:nvSpPr>
          <p:cNvPr id="4" name="Text Placeholder 3">
            <a:extLst>
              <a:ext uri="{FF2B5EF4-FFF2-40B4-BE49-F238E27FC236}">
                <a16:creationId xmlns:a16="http://schemas.microsoft.com/office/drawing/2014/main" id="{06878462-01D1-465E-A16D-4EA5EAC5D4B7}"/>
              </a:ext>
            </a:extLst>
          </p:cNvPr>
          <p:cNvSpPr>
            <a:spLocks noGrp="1"/>
          </p:cNvSpPr>
          <p:nvPr>
            <p:ph type="body" sz="quarter" idx="16"/>
          </p:nvPr>
        </p:nvSpPr>
        <p:spPr>
          <a:xfrm>
            <a:off x="1594993" y="414278"/>
            <a:ext cx="4716425" cy="582221"/>
          </a:xfrm>
        </p:spPr>
        <p:txBody>
          <a:bodyPr>
            <a:normAutofit lnSpcReduction="10000"/>
          </a:bodyPr>
          <a:lstStyle/>
          <a:p>
            <a:r>
              <a:rPr lang="en-IE" dirty="0"/>
              <a:t>4. Labelling &amp; Claims</a:t>
            </a:r>
          </a:p>
        </p:txBody>
      </p:sp>
      <p:pic>
        <p:nvPicPr>
          <p:cNvPr id="26" name="Picture 25" descr="Graphical user interface, text, application, chat or text message&#10;&#10;Description automatically generated">
            <a:extLst>
              <a:ext uri="{FF2B5EF4-FFF2-40B4-BE49-F238E27FC236}">
                <a16:creationId xmlns:a16="http://schemas.microsoft.com/office/drawing/2014/main" id="{152BEA3A-B3EA-4BB6-B436-5055D61F75C5}"/>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628728" y="4790695"/>
            <a:ext cx="3757506" cy="1316252"/>
          </a:xfrm>
          <a:prstGeom prst="rect">
            <a:avLst/>
          </a:prstGeom>
        </p:spPr>
      </p:pic>
      <p:pic>
        <p:nvPicPr>
          <p:cNvPr id="29" name="Picture 28">
            <a:extLst>
              <a:ext uri="{FF2B5EF4-FFF2-40B4-BE49-F238E27FC236}">
                <a16:creationId xmlns:a16="http://schemas.microsoft.com/office/drawing/2014/main" id="{CC956C6E-3BB1-42C0-B580-E71F2D7F58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72927" y="1322173"/>
            <a:ext cx="4855873" cy="2494068"/>
          </a:xfrm>
          <a:prstGeom prst="rect">
            <a:avLst/>
          </a:prstGeom>
        </p:spPr>
      </p:pic>
      <p:sp>
        <p:nvSpPr>
          <p:cNvPr id="30" name="TextBox 29">
            <a:extLst>
              <a:ext uri="{FF2B5EF4-FFF2-40B4-BE49-F238E27FC236}">
                <a16:creationId xmlns:a16="http://schemas.microsoft.com/office/drawing/2014/main" id="{C501E928-E2C1-4C4F-BF3D-3D089FA6E28A}"/>
              </a:ext>
            </a:extLst>
          </p:cNvPr>
          <p:cNvSpPr txBox="1"/>
          <p:nvPr/>
        </p:nvSpPr>
        <p:spPr>
          <a:xfrm flipH="1">
            <a:off x="7602041" y="501687"/>
            <a:ext cx="3797644" cy="646331"/>
          </a:xfrm>
          <a:prstGeom prst="rect">
            <a:avLst/>
          </a:prstGeom>
          <a:noFill/>
        </p:spPr>
        <p:txBody>
          <a:bodyPr wrap="square" rtlCol="0">
            <a:spAutoFit/>
          </a:bodyPr>
          <a:lstStyle/>
          <a:p>
            <a:r>
              <a:rPr lang="en-IE" dirty="0">
                <a:solidFill>
                  <a:srgbClr val="000000"/>
                </a:solidFill>
              </a:rPr>
              <a:t>For example the Traffic light system of food labelling… </a:t>
            </a:r>
          </a:p>
        </p:txBody>
      </p:sp>
      <p:sp>
        <p:nvSpPr>
          <p:cNvPr id="10" name="TextBox 9">
            <a:extLst>
              <a:ext uri="{FF2B5EF4-FFF2-40B4-BE49-F238E27FC236}">
                <a16:creationId xmlns:a16="http://schemas.microsoft.com/office/drawing/2014/main" id="{B7816548-2E95-D640-AC70-97C56F382C8D}"/>
              </a:ext>
            </a:extLst>
          </p:cNvPr>
          <p:cNvSpPr txBox="1"/>
          <p:nvPr/>
        </p:nvSpPr>
        <p:spPr>
          <a:xfrm flipH="1">
            <a:off x="8313682" y="1587025"/>
            <a:ext cx="693684" cy="307777"/>
          </a:xfrm>
          <a:prstGeom prst="rect">
            <a:avLst/>
          </a:prstGeom>
          <a:noFill/>
        </p:spPr>
        <p:txBody>
          <a:bodyPr wrap="square" rtlCol="0">
            <a:spAutoFit/>
          </a:bodyPr>
          <a:lstStyle/>
          <a:p>
            <a:pPr algn="ctr"/>
            <a:r>
              <a:rPr lang="en-IE" sz="1400" b="1" dirty="0">
                <a:solidFill>
                  <a:schemeClr val="bg1"/>
                </a:solidFill>
              </a:rPr>
              <a:t>LOW</a:t>
            </a:r>
          </a:p>
        </p:txBody>
      </p:sp>
      <p:sp>
        <p:nvSpPr>
          <p:cNvPr id="11" name="TextBox 10">
            <a:extLst>
              <a:ext uri="{FF2B5EF4-FFF2-40B4-BE49-F238E27FC236}">
                <a16:creationId xmlns:a16="http://schemas.microsoft.com/office/drawing/2014/main" id="{C10F9B9A-DC52-4D48-B0A4-96C82F17EF12}"/>
              </a:ext>
            </a:extLst>
          </p:cNvPr>
          <p:cNvSpPr txBox="1"/>
          <p:nvPr/>
        </p:nvSpPr>
        <p:spPr>
          <a:xfrm flipH="1">
            <a:off x="9595944" y="1587025"/>
            <a:ext cx="693684" cy="307777"/>
          </a:xfrm>
          <a:prstGeom prst="rect">
            <a:avLst/>
          </a:prstGeom>
          <a:noFill/>
        </p:spPr>
        <p:txBody>
          <a:bodyPr wrap="square" rtlCol="0">
            <a:spAutoFit/>
          </a:bodyPr>
          <a:lstStyle/>
          <a:p>
            <a:pPr algn="ctr"/>
            <a:r>
              <a:rPr lang="en-IE" sz="1400" b="1" dirty="0">
                <a:solidFill>
                  <a:schemeClr val="bg1"/>
                </a:solidFill>
              </a:rPr>
              <a:t>MED</a:t>
            </a:r>
          </a:p>
        </p:txBody>
      </p:sp>
      <p:sp>
        <p:nvSpPr>
          <p:cNvPr id="12" name="TextBox 11">
            <a:extLst>
              <a:ext uri="{FF2B5EF4-FFF2-40B4-BE49-F238E27FC236}">
                <a16:creationId xmlns:a16="http://schemas.microsoft.com/office/drawing/2014/main" id="{63667664-956F-8849-85D4-FFB16491B3BF}"/>
              </a:ext>
            </a:extLst>
          </p:cNvPr>
          <p:cNvSpPr txBox="1"/>
          <p:nvPr/>
        </p:nvSpPr>
        <p:spPr>
          <a:xfrm flipH="1">
            <a:off x="10867696" y="1587025"/>
            <a:ext cx="693684" cy="307777"/>
          </a:xfrm>
          <a:prstGeom prst="rect">
            <a:avLst/>
          </a:prstGeom>
          <a:noFill/>
        </p:spPr>
        <p:txBody>
          <a:bodyPr wrap="square" rtlCol="0">
            <a:spAutoFit/>
          </a:bodyPr>
          <a:lstStyle/>
          <a:p>
            <a:pPr algn="ctr"/>
            <a:r>
              <a:rPr lang="en-IE" sz="1400" b="1" dirty="0">
                <a:solidFill>
                  <a:schemeClr val="bg1"/>
                </a:solidFill>
              </a:rPr>
              <a:t>HIGH</a:t>
            </a:r>
          </a:p>
        </p:txBody>
      </p:sp>
      <p:sp>
        <p:nvSpPr>
          <p:cNvPr id="13" name="TextBox 12">
            <a:extLst>
              <a:ext uri="{FF2B5EF4-FFF2-40B4-BE49-F238E27FC236}">
                <a16:creationId xmlns:a16="http://schemas.microsoft.com/office/drawing/2014/main" id="{4705B837-E823-714E-BC11-5002CD7F3943}"/>
              </a:ext>
            </a:extLst>
          </p:cNvPr>
          <p:cNvSpPr txBox="1"/>
          <p:nvPr/>
        </p:nvSpPr>
        <p:spPr>
          <a:xfrm flipH="1">
            <a:off x="7104457" y="1975429"/>
            <a:ext cx="883404" cy="415498"/>
          </a:xfrm>
          <a:prstGeom prst="rect">
            <a:avLst/>
          </a:prstGeom>
          <a:noFill/>
        </p:spPr>
        <p:txBody>
          <a:bodyPr wrap="square" rtlCol="0">
            <a:spAutoFit/>
          </a:bodyPr>
          <a:lstStyle/>
          <a:p>
            <a:r>
              <a:rPr lang="en-IE" sz="1050" dirty="0">
                <a:solidFill>
                  <a:srgbClr val="000000"/>
                </a:solidFill>
              </a:rPr>
              <a:t>All measures per 100g</a:t>
            </a:r>
          </a:p>
        </p:txBody>
      </p:sp>
      <p:sp>
        <p:nvSpPr>
          <p:cNvPr id="15" name="TextBox 14">
            <a:extLst>
              <a:ext uri="{FF2B5EF4-FFF2-40B4-BE49-F238E27FC236}">
                <a16:creationId xmlns:a16="http://schemas.microsoft.com/office/drawing/2014/main" id="{598F6113-DDFF-8047-839A-BB92966369D6}"/>
              </a:ext>
            </a:extLst>
          </p:cNvPr>
          <p:cNvSpPr txBox="1"/>
          <p:nvPr/>
        </p:nvSpPr>
        <p:spPr>
          <a:xfrm flipH="1">
            <a:off x="7167519" y="2437883"/>
            <a:ext cx="820342" cy="276999"/>
          </a:xfrm>
          <a:prstGeom prst="rect">
            <a:avLst/>
          </a:prstGeom>
          <a:noFill/>
        </p:spPr>
        <p:txBody>
          <a:bodyPr wrap="square" rtlCol="0">
            <a:spAutoFit/>
          </a:bodyPr>
          <a:lstStyle/>
          <a:p>
            <a:r>
              <a:rPr lang="en-IE" sz="1200" b="1" dirty="0">
                <a:solidFill>
                  <a:srgbClr val="000000"/>
                </a:solidFill>
              </a:rPr>
              <a:t>Fat</a:t>
            </a:r>
          </a:p>
        </p:txBody>
      </p:sp>
      <p:sp>
        <p:nvSpPr>
          <p:cNvPr id="16" name="TextBox 15">
            <a:extLst>
              <a:ext uri="{FF2B5EF4-FFF2-40B4-BE49-F238E27FC236}">
                <a16:creationId xmlns:a16="http://schemas.microsoft.com/office/drawing/2014/main" id="{552C0BEE-DA4F-1E45-A153-3CF0FFB70832}"/>
              </a:ext>
            </a:extLst>
          </p:cNvPr>
          <p:cNvSpPr txBox="1"/>
          <p:nvPr/>
        </p:nvSpPr>
        <p:spPr>
          <a:xfrm flipH="1">
            <a:off x="7167519" y="2780783"/>
            <a:ext cx="820342" cy="276999"/>
          </a:xfrm>
          <a:prstGeom prst="rect">
            <a:avLst/>
          </a:prstGeom>
          <a:noFill/>
        </p:spPr>
        <p:txBody>
          <a:bodyPr wrap="square" rtlCol="0">
            <a:spAutoFit/>
          </a:bodyPr>
          <a:lstStyle/>
          <a:p>
            <a:r>
              <a:rPr lang="en-IE" sz="1200" b="1" dirty="0">
                <a:solidFill>
                  <a:srgbClr val="000000"/>
                </a:solidFill>
              </a:rPr>
              <a:t>Saturates</a:t>
            </a:r>
          </a:p>
        </p:txBody>
      </p:sp>
      <p:sp>
        <p:nvSpPr>
          <p:cNvPr id="17" name="TextBox 16">
            <a:extLst>
              <a:ext uri="{FF2B5EF4-FFF2-40B4-BE49-F238E27FC236}">
                <a16:creationId xmlns:a16="http://schemas.microsoft.com/office/drawing/2014/main" id="{1E38878C-239A-3D4A-A89E-0236C2D636FC}"/>
              </a:ext>
            </a:extLst>
          </p:cNvPr>
          <p:cNvSpPr txBox="1"/>
          <p:nvPr/>
        </p:nvSpPr>
        <p:spPr>
          <a:xfrm flipH="1">
            <a:off x="7167519" y="3116063"/>
            <a:ext cx="820342" cy="276999"/>
          </a:xfrm>
          <a:prstGeom prst="rect">
            <a:avLst/>
          </a:prstGeom>
          <a:noFill/>
        </p:spPr>
        <p:txBody>
          <a:bodyPr wrap="square" rtlCol="0">
            <a:spAutoFit/>
          </a:bodyPr>
          <a:lstStyle/>
          <a:p>
            <a:r>
              <a:rPr lang="en-IE" sz="1200" b="1" dirty="0">
                <a:solidFill>
                  <a:srgbClr val="000000"/>
                </a:solidFill>
              </a:rPr>
              <a:t>Sugars</a:t>
            </a:r>
          </a:p>
        </p:txBody>
      </p:sp>
      <p:sp>
        <p:nvSpPr>
          <p:cNvPr id="19" name="TextBox 18">
            <a:extLst>
              <a:ext uri="{FF2B5EF4-FFF2-40B4-BE49-F238E27FC236}">
                <a16:creationId xmlns:a16="http://schemas.microsoft.com/office/drawing/2014/main" id="{EEF5270A-1B13-EC43-9D14-7CFDAE4476F0}"/>
              </a:ext>
            </a:extLst>
          </p:cNvPr>
          <p:cNvSpPr txBox="1"/>
          <p:nvPr/>
        </p:nvSpPr>
        <p:spPr>
          <a:xfrm flipH="1">
            <a:off x="7167519" y="3451343"/>
            <a:ext cx="820342" cy="276999"/>
          </a:xfrm>
          <a:prstGeom prst="rect">
            <a:avLst/>
          </a:prstGeom>
          <a:noFill/>
        </p:spPr>
        <p:txBody>
          <a:bodyPr wrap="square" rtlCol="0">
            <a:spAutoFit/>
          </a:bodyPr>
          <a:lstStyle/>
          <a:p>
            <a:r>
              <a:rPr lang="en-IE" sz="1200" b="1" dirty="0">
                <a:solidFill>
                  <a:srgbClr val="000000"/>
                </a:solidFill>
              </a:rPr>
              <a:t>Salt</a:t>
            </a:r>
          </a:p>
        </p:txBody>
      </p:sp>
      <p:sp>
        <p:nvSpPr>
          <p:cNvPr id="20" name="TextBox 19">
            <a:extLst>
              <a:ext uri="{FF2B5EF4-FFF2-40B4-BE49-F238E27FC236}">
                <a16:creationId xmlns:a16="http://schemas.microsoft.com/office/drawing/2014/main" id="{61D9FE9F-9887-8848-8BD2-0ED1EBD4239E}"/>
              </a:ext>
            </a:extLst>
          </p:cNvPr>
          <p:cNvSpPr txBox="1"/>
          <p:nvPr/>
        </p:nvSpPr>
        <p:spPr>
          <a:xfrm flipH="1">
            <a:off x="7105734" y="3827089"/>
            <a:ext cx="4663120" cy="323165"/>
          </a:xfrm>
          <a:prstGeom prst="rect">
            <a:avLst/>
          </a:prstGeom>
          <a:noFill/>
        </p:spPr>
        <p:txBody>
          <a:bodyPr wrap="square" rtlCol="0">
            <a:spAutoFit/>
          </a:bodyPr>
          <a:lstStyle/>
          <a:p>
            <a:r>
              <a:rPr lang="en-IE" sz="1500" dirty="0">
                <a:solidFill>
                  <a:srgbClr val="000000"/>
                </a:solidFill>
              </a:rPr>
              <a:t>High Fibre = </a:t>
            </a:r>
            <a:r>
              <a:rPr lang="en-IE" sz="1500" b="1" dirty="0">
                <a:solidFill>
                  <a:srgbClr val="000000"/>
                </a:solidFill>
              </a:rPr>
              <a:t>6g </a:t>
            </a:r>
            <a:r>
              <a:rPr lang="en-IE" sz="1500" dirty="0">
                <a:solidFill>
                  <a:srgbClr val="000000"/>
                </a:solidFill>
              </a:rPr>
              <a:t>or more fibre per 100g</a:t>
            </a:r>
            <a:endParaRPr lang="en-IE" sz="1500" b="1" dirty="0">
              <a:solidFill>
                <a:srgbClr val="000000"/>
              </a:solidFill>
            </a:endParaRPr>
          </a:p>
        </p:txBody>
      </p:sp>
      <p:sp>
        <p:nvSpPr>
          <p:cNvPr id="21" name="TextBox 20">
            <a:extLst>
              <a:ext uri="{FF2B5EF4-FFF2-40B4-BE49-F238E27FC236}">
                <a16:creationId xmlns:a16="http://schemas.microsoft.com/office/drawing/2014/main" id="{F50F902D-FCFD-1247-8D69-C396ED22E9A4}"/>
              </a:ext>
            </a:extLst>
          </p:cNvPr>
          <p:cNvSpPr txBox="1"/>
          <p:nvPr/>
        </p:nvSpPr>
        <p:spPr>
          <a:xfrm flipH="1">
            <a:off x="8016350" y="2127641"/>
            <a:ext cx="1286018" cy="261610"/>
          </a:xfrm>
          <a:prstGeom prst="rect">
            <a:avLst/>
          </a:prstGeom>
          <a:noFill/>
        </p:spPr>
        <p:txBody>
          <a:bodyPr wrap="square" rtlCol="0">
            <a:spAutoFit/>
          </a:bodyPr>
          <a:lstStyle/>
          <a:p>
            <a:pPr algn="ctr"/>
            <a:r>
              <a:rPr lang="en-IE" sz="1100" b="1" dirty="0">
                <a:solidFill>
                  <a:srgbClr val="75B542"/>
                </a:solidFill>
              </a:rPr>
              <a:t>A healthier choice</a:t>
            </a:r>
          </a:p>
        </p:txBody>
      </p:sp>
      <p:sp>
        <p:nvSpPr>
          <p:cNvPr id="22" name="TextBox 21">
            <a:extLst>
              <a:ext uri="{FF2B5EF4-FFF2-40B4-BE49-F238E27FC236}">
                <a16:creationId xmlns:a16="http://schemas.microsoft.com/office/drawing/2014/main" id="{1BFD5C62-F9D6-1341-AEA4-208306ACE7BD}"/>
              </a:ext>
            </a:extLst>
          </p:cNvPr>
          <p:cNvSpPr txBox="1"/>
          <p:nvPr/>
        </p:nvSpPr>
        <p:spPr>
          <a:xfrm flipH="1">
            <a:off x="9245467" y="2127641"/>
            <a:ext cx="1393700" cy="261610"/>
          </a:xfrm>
          <a:prstGeom prst="rect">
            <a:avLst/>
          </a:prstGeom>
          <a:noFill/>
        </p:spPr>
        <p:txBody>
          <a:bodyPr wrap="square" rtlCol="0">
            <a:spAutoFit/>
          </a:bodyPr>
          <a:lstStyle/>
          <a:p>
            <a:pPr algn="ctr"/>
            <a:r>
              <a:rPr lang="en-IE" sz="1100" b="1" dirty="0">
                <a:solidFill>
                  <a:srgbClr val="F4792B"/>
                </a:solidFill>
              </a:rPr>
              <a:t>OK most of the time</a:t>
            </a:r>
          </a:p>
        </p:txBody>
      </p:sp>
      <p:sp>
        <p:nvSpPr>
          <p:cNvPr id="23" name="TextBox 22">
            <a:extLst>
              <a:ext uri="{FF2B5EF4-FFF2-40B4-BE49-F238E27FC236}">
                <a16:creationId xmlns:a16="http://schemas.microsoft.com/office/drawing/2014/main" id="{C2E2E25E-69DC-DC4D-9A84-777C9248C8AD}"/>
              </a:ext>
            </a:extLst>
          </p:cNvPr>
          <p:cNvSpPr txBox="1"/>
          <p:nvPr/>
        </p:nvSpPr>
        <p:spPr>
          <a:xfrm flipH="1">
            <a:off x="10573188" y="2127641"/>
            <a:ext cx="1286017" cy="261610"/>
          </a:xfrm>
          <a:prstGeom prst="rect">
            <a:avLst/>
          </a:prstGeom>
          <a:noFill/>
        </p:spPr>
        <p:txBody>
          <a:bodyPr wrap="square" rtlCol="0">
            <a:spAutoFit/>
          </a:bodyPr>
          <a:lstStyle/>
          <a:p>
            <a:pPr algn="ctr"/>
            <a:r>
              <a:rPr lang="en-IE" sz="1100" b="1" dirty="0">
                <a:solidFill>
                  <a:srgbClr val="EE1C23"/>
                </a:solidFill>
              </a:rPr>
              <a:t>Just occasionally</a:t>
            </a:r>
          </a:p>
        </p:txBody>
      </p:sp>
      <p:sp>
        <p:nvSpPr>
          <p:cNvPr id="24" name="TextBox 23">
            <a:extLst>
              <a:ext uri="{FF2B5EF4-FFF2-40B4-BE49-F238E27FC236}">
                <a16:creationId xmlns:a16="http://schemas.microsoft.com/office/drawing/2014/main" id="{B8C0642F-0F57-1845-9F88-09EF3B25ED54}"/>
              </a:ext>
            </a:extLst>
          </p:cNvPr>
          <p:cNvSpPr txBox="1"/>
          <p:nvPr/>
        </p:nvSpPr>
        <p:spPr>
          <a:xfrm flipH="1">
            <a:off x="8049261" y="2437883"/>
            <a:ext cx="1211370" cy="276999"/>
          </a:xfrm>
          <a:prstGeom prst="rect">
            <a:avLst/>
          </a:prstGeom>
          <a:noFill/>
        </p:spPr>
        <p:txBody>
          <a:bodyPr wrap="square" rtlCol="0">
            <a:spAutoFit/>
          </a:bodyPr>
          <a:lstStyle/>
          <a:p>
            <a:pPr algn="ctr"/>
            <a:r>
              <a:rPr lang="en-IE" sz="1200" dirty="0">
                <a:solidFill>
                  <a:schemeClr val="bg1"/>
                </a:solidFill>
              </a:rPr>
              <a:t>3g or less</a:t>
            </a:r>
          </a:p>
        </p:txBody>
      </p:sp>
      <p:sp>
        <p:nvSpPr>
          <p:cNvPr id="25" name="TextBox 24">
            <a:extLst>
              <a:ext uri="{FF2B5EF4-FFF2-40B4-BE49-F238E27FC236}">
                <a16:creationId xmlns:a16="http://schemas.microsoft.com/office/drawing/2014/main" id="{426F0698-2A4D-6548-BD14-63BA2FEE7FC0}"/>
              </a:ext>
            </a:extLst>
          </p:cNvPr>
          <p:cNvSpPr txBox="1"/>
          <p:nvPr/>
        </p:nvSpPr>
        <p:spPr>
          <a:xfrm flipH="1">
            <a:off x="8049261" y="2783115"/>
            <a:ext cx="1211370" cy="276999"/>
          </a:xfrm>
          <a:prstGeom prst="rect">
            <a:avLst/>
          </a:prstGeom>
          <a:noFill/>
        </p:spPr>
        <p:txBody>
          <a:bodyPr wrap="square" rtlCol="0">
            <a:spAutoFit/>
          </a:bodyPr>
          <a:lstStyle/>
          <a:p>
            <a:pPr algn="ctr"/>
            <a:r>
              <a:rPr lang="en-IE" sz="1200" dirty="0">
                <a:solidFill>
                  <a:schemeClr val="bg1"/>
                </a:solidFill>
              </a:rPr>
              <a:t>1.5g or less</a:t>
            </a:r>
          </a:p>
        </p:txBody>
      </p:sp>
      <p:sp>
        <p:nvSpPr>
          <p:cNvPr id="27" name="TextBox 26">
            <a:extLst>
              <a:ext uri="{FF2B5EF4-FFF2-40B4-BE49-F238E27FC236}">
                <a16:creationId xmlns:a16="http://schemas.microsoft.com/office/drawing/2014/main" id="{7949EF37-D81D-904F-AA3A-19E73E2A56C6}"/>
              </a:ext>
            </a:extLst>
          </p:cNvPr>
          <p:cNvSpPr txBox="1"/>
          <p:nvPr/>
        </p:nvSpPr>
        <p:spPr>
          <a:xfrm flipH="1">
            <a:off x="8049261" y="3109686"/>
            <a:ext cx="1211370" cy="276999"/>
          </a:xfrm>
          <a:prstGeom prst="rect">
            <a:avLst/>
          </a:prstGeom>
          <a:noFill/>
        </p:spPr>
        <p:txBody>
          <a:bodyPr wrap="square" rtlCol="0">
            <a:spAutoFit/>
          </a:bodyPr>
          <a:lstStyle/>
          <a:p>
            <a:pPr algn="ctr"/>
            <a:r>
              <a:rPr lang="en-IE" sz="1200" dirty="0">
                <a:solidFill>
                  <a:schemeClr val="bg1"/>
                </a:solidFill>
              </a:rPr>
              <a:t>5g or less</a:t>
            </a:r>
          </a:p>
        </p:txBody>
      </p:sp>
      <p:sp>
        <p:nvSpPr>
          <p:cNvPr id="28" name="TextBox 27">
            <a:extLst>
              <a:ext uri="{FF2B5EF4-FFF2-40B4-BE49-F238E27FC236}">
                <a16:creationId xmlns:a16="http://schemas.microsoft.com/office/drawing/2014/main" id="{323F9A56-E077-174B-A91F-24E2C99E65FD}"/>
              </a:ext>
            </a:extLst>
          </p:cNvPr>
          <p:cNvSpPr txBox="1"/>
          <p:nvPr/>
        </p:nvSpPr>
        <p:spPr>
          <a:xfrm flipH="1">
            <a:off x="8049261" y="3454919"/>
            <a:ext cx="1211370" cy="276999"/>
          </a:xfrm>
          <a:prstGeom prst="rect">
            <a:avLst/>
          </a:prstGeom>
          <a:noFill/>
        </p:spPr>
        <p:txBody>
          <a:bodyPr wrap="square" rtlCol="0">
            <a:spAutoFit/>
          </a:bodyPr>
          <a:lstStyle/>
          <a:p>
            <a:pPr algn="ctr"/>
            <a:r>
              <a:rPr lang="en-IE" sz="1200" dirty="0">
                <a:solidFill>
                  <a:schemeClr val="bg1"/>
                </a:solidFill>
              </a:rPr>
              <a:t>0.3g or less</a:t>
            </a:r>
          </a:p>
        </p:txBody>
      </p:sp>
      <p:sp>
        <p:nvSpPr>
          <p:cNvPr id="31" name="TextBox 30">
            <a:extLst>
              <a:ext uri="{FF2B5EF4-FFF2-40B4-BE49-F238E27FC236}">
                <a16:creationId xmlns:a16="http://schemas.microsoft.com/office/drawing/2014/main" id="{01946E84-7EA9-9849-BC2D-4EECC06D05AF}"/>
              </a:ext>
            </a:extLst>
          </p:cNvPr>
          <p:cNvSpPr txBox="1"/>
          <p:nvPr/>
        </p:nvSpPr>
        <p:spPr>
          <a:xfrm flipH="1">
            <a:off x="9318225" y="2437883"/>
            <a:ext cx="1211370" cy="276999"/>
          </a:xfrm>
          <a:prstGeom prst="rect">
            <a:avLst/>
          </a:prstGeom>
          <a:noFill/>
        </p:spPr>
        <p:txBody>
          <a:bodyPr wrap="square" rtlCol="0">
            <a:spAutoFit/>
          </a:bodyPr>
          <a:lstStyle/>
          <a:p>
            <a:pPr algn="ctr"/>
            <a:r>
              <a:rPr lang="en-IE" sz="1200" dirty="0">
                <a:solidFill>
                  <a:schemeClr val="bg1"/>
                </a:solidFill>
              </a:rPr>
              <a:t>3.1g – 17.5g</a:t>
            </a:r>
          </a:p>
        </p:txBody>
      </p:sp>
      <p:sp>
        <p:nvSpPr>
          <p:cNvPr id="32" name="TextBox 31">
            <a:extLst>
              <a:ext uri="{FF2B5EF4-FFF2-40B4-BE49-F238E27FC236}">
                <a16:creationId xmlns:a16="http://schemas.microsoft.com/office/drawing/2014/main" id="{A61CCB41-9A5F-A545-A090-6E0837A6A9B0}"/>
              </a:ext>
            </a:extLst>
          </p:cNvPr>
          <p:cNvSpPr txBox="1"/>
          <p:nvPr/>
        </p:nvSpPr>
        <p:spPr>
          <a:xfrm flipH="1">
            <a:off x="9318225" y="2783115"/>
            <a:ext cx="1211370" cy="276999"/>
          </a:xfrm>
          <a:prstGeom prst="rect">
            <a:avLst/>
          </a:prstGeom>
          <a:noFill/>
        </p:spPr>
        <p:txBody>
          <a:bodyPr wrap="square" rtlCol="0">
            <a:spAutoFit/>
          </a:bodyPr>
          <a:lstStyle/>
          <a:p>
            <a:pPr algn="ctr"/>
            <a:r>
              <a:rPr lang="en-IE" sz="1200" dirty="0">
                <a:solidFill>
                  <a:schemeClr val="bg1"/>
                </a:solidFill>
              </a:rPr>
              <a:t>1.6g – 5g</a:t>
            </a:r>
          </a:p>
        </p:txBody>
      </p:sp>
      <p:sp>
        <p:nvSpPr>
          <p:cNvPr id="33" name="TextBox 32">
            <a:extLst>
              <a:ext uri="{FF2B5EF4-FFF2-40B4-BE49-F238E27FC236}">
                <a16:creationId xmlns:a16="http://schemas.microsoft.com/office/drawing/2014/main" id="{3F9D5464-DA07-634A-BC5E-A68140E90524}"/>
              </a:ext>
            </a:extLst>
          </p:cNvPr>
          <p:cNvSpPr txBox="1"/>
          <p:nvPr/>
        </p:nvSpPr>
        <p:spPr>
          <a:xfrm flipH="1">
            <a:off x="9318225" y="3109686"/>
            <a:ext cx="1211370" cy="276999"/>
          </a:xfrm>
          <a:prstGeom prst="rect">
            <a:avLst/>
          </a:prstGeom>
          <a:noFill/>
        </p:spPr>
        <p:txBody>
          <a:bodyPr wrap="square" rtlCol="0">
            <a:spAutoFit/>
          </a:bodyPr>
          <a:lstStyle/>
          <a:p>
            <a:pPr algn="ctr"/>
            <a:r>
              <a:rPr lang="en-IE" sz="1200" dirty="0">
                <a:solidFill>
                  <a:schemeClr val="bg1"/>
                </a:solidFill>
              </a:rPr>
              <a:t>5.1g – 22.5g</a:t>
            </a:r>
          </a:p>
        </p:txBody>
      </p:sp>
      <p:sp>
        <p:nvSpPr>
          <p:cNvPr id="34" name="TextBox 33">
            <a:extLst>
              <a:ext uri="{FF2B5EF4-FFF2-40B4-BE49-F238E27FC236}">
                <a16:creationId xmlns:a16="http://schemas.microsoft.com/office/drawing/2014/main" id="{8BA9CA54-11EC-7441-A269-B3ABCDC0E932}"/>
              </a:ext>
            </a:extLst>
          </p:cNvPr>
          <p:cNvSpPr txBox="1"/>
          <p:nvPr/>
        </p:nvSpPr>
        <p:spPr>
          <a:xfrm flipH="1">
            <a:off x="9318225" y="3454919"/>
            <a:ext cx="1211370" cy="276999"/>
          </a:xfrm>
          <a:prstGeom prst="rect">
            <a:avLst/>
          </a:prstGeom>
          <a:noFill/>
        </p:spPr>
        <p:txBody>
          <a:bodyPr wrap="square" rtlCol="0">
            <a:spAutoFit/>
          </a:bodyPr>
          <a:lstStyle/>
          <a:p>
            <a:pPr algn="ctr"/>
            <a:r>
              <a:rPr lang="en-IE" sz="1200" dirty="0">
                <a:solidFill>
                  <a:schemeClr val="bg1"/>
                </a:solidFill>
              </a:rPr>
              <a:t>0.31g – 1.5g</a:t>
            </a:r>
          </a:p>
        </p:txBody>
      </p:sp>
      <p:sp>
        <p:nvSpPr>
          <p:cNvPr id="35" name="TextBox 34">
            <a:extLst>
              <a:ext uri="{FF2B5EF4-FFF2-40B4-BE49-F238E27FC236}">
                <a16:creationId xmlns:a16="http://schemas.microsoft.com/office/drawing/2014/main" id="{C05479E7-441D-9844-8B25-AB537E74477A}"/>
              </a:ext>
            </a:extLst>
          </p:cNvPr>
          <p:cNvSpPr txBox="1"/>
          <p:nvPr/>
        </p:nvSpPr>
        <p:spPr>
          <a:xfrm flipH="1">
            <a:off x="10577855" y="2437883"/>
            <a:ext cx="1286017" cy="276999"/>
          </a:xfrm>
          <a:prstGeom prst="rect">
            <a:avLst/>
          </a:prstGeom>
          <a:noFill/>
        </p:spPr>
        <p:txBody>
          <a:bodyPr wrap="square" rtlCol="0">
            <a:spAutoFit/>
          </a:bodyPr>
          <a:lstStyle/>
          <a:p>
            <a:pPr algn="ctr"/>
            <a:r>
              <a:rPr lang="en-IE" sz="1200" dirty="0">
                <a:solidFill>
                  <a:schemeClr val="bg1"/>
                </a:solidFill>
              </a:rPr>
              <a:t>More than 17.5g </a:t>
            </a:r>
          </a:p>
        </p:txBody>
      </p:sp>
      <p:sp>
        <p:nvSpPr>
          <p:cNvPr id="39" name="TextBox 38">
            <a:extLst>
              <a:ext uri="{FF2B5EF4-FFF2-40B4-BE49-F238E27FC236}">
                <a16:creationId xmlns:a16="http://schemas.microsoft.com/office/drawing/2014/main" id="{6016EB56-3561-CE4C-A96F-3D71A3AF87C1}"/>
              </a:ext>
            </a:extLst>
          </p:cNvPr>
          <p:cNvSpPr txBox="1"/>
          <p:nvPr/>
        </p:nvSpPr>
        <p:spPr>
          <a:xfrm flipH="1">
            <a:off x="10587185" y="2773785"/>
            <a:ext cx="1286017" cy="276999"/>
          </a:xfrm>
          <a:prstGeom prst="rect">
            <a:avLst/>
          </a:prstGeom>
          <a:noFill/>
        </p:spPr>
        <p:txBody>
          <a:bodyPr wrap="square" rtlCol="0">
            <a:spAutoFit/>
          </a:bodyPr>
          <a:lstStyle/>
          <a:p>
            <a:pPr algn="ctr"/>
            <a:r>
              <a:rPr lang="en-IE" sz="1200" dirty="0">
                <a:solidFill>
                  <a:schemeClr val="bg1"/>
                </a:solidFill>
              </a:rPr>
              <a:t>More than 5g </a:t>
            </a:r>
          </a:p>
        </p:txBody>
      </p:sp>
      <p:sp>
        <p:nvSpPr>
          <p:cNvPr id="40" name="TextBox 39">
            <a:extLst>
              <a:ext uri="{FF2B5EF4-FFF2-40B4-BE49-F238E27FC236}">
                <a16:creationId xmlns:a16="http://schemas.microsoft.com/office/drawing/2014/main" id="{61F13748-E99F-F14B-9C03-136D813F4CE3}"/>
              </a:ext>
            </a:extLst>
          </p:cNvPr>
          <p:cNvSpPr txBox="1"/>
          <p:nvPr/>
        </p:nvSpPr>
        <p:spPr>
          <a:xfrm flipH="1">
            <a:off x="10577855" y="3119017"/>
            <a:ext cx="1286017" cy="276999"/>
          </a:xfrm>
          <a:prstGeom prst="rect">
            <a:avLst/>
          </a:prstGeom>
          <a:noFill/>
        </p:spPr>
        <p:txBody>
          <a:bodyPr wrap="square" rtlCol="0">
            <a:spAutoFit/>
          </a:bodyPr>
          <a:lstStyle/>
          <a:p>
            <a:pPr algn="ctr"/>
            <a:r>
              <a:rPr lang="en-IE" sz="1200" dirty="0">
                <a:solidFill>
                  <a:schemeClr val="bg1"/>
                </a:solidFill>
              </a:rPr>
              <a:t>More than 22.5g </a:t>
            </a:r>
          </a:p>
        </p:txBody>
      </p:sp>
      <p:sp>
        <p:nvSpPr>
          <p:cNvPr id="41" name="TextBox 40">
            <a:extLst>
              <a:ext uri="{FF2B5EF4-FFF2-40B4-BE49-F238E27FC236}">
                <a16:creationId xmlns:a16="http://schemas.microsoft.com/office/drawing/2014/main" id="{C2F2CDEB-629A-9A43-ABCA-287F056F7497}"/>
              </a:ext>
            </a:extLst>
          </p:cNvPr>
          <p:cNvSpPr txBox="1"/>
          <p:nvPr/>
        </p:nvSpPr>
        <p:spPr>
          <a:xfrm flipH="1">
            <a:off x="10577855" y="3454919"/>
            <a:ext cx="1286017" cy="276999"/>
          </a:xfrm>
          <a:prstGeom prst="rect">
            <a:avLst/>
          </a:prstGeom>
          <a:noFill/>
        </p:spPr>
        <p:txBody>
          <a:bodyPr wrap="square" rtlCol="0">
            <a:spAutoFit/>
          </a:bodyPr>
          <a:lstStyle/>
          <a:p>
            <a:pPr algn="ctr"/>
            <a:r>
              <a:rPr lang="en-IE" sz="1200" dirty="0">
                <a:solidFill>
                  <a:schemeClr val="bg1"/>
                </a:solidFill>
              </a:rPr>
              <a:t>More than 1.5g </a:t>
            </a:r>
          </a:p>
        </p:txBody>
      </p:sp>
    </p:spTree>
    <p:extLst>
      <p:ext uri="{BB962C8B-B14F-4D97-AF65-F5344CB8AC3E}">
        <p14:creationId xmlns:p14="http://schemas.microsoft.com/office/powerpoint/2010/main" val="2102601456"/>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E7B2D-D051-43C5-AD1C-5B1FC673F0E0}"/>
              </a:ext>
            </a:extLst>
          </p:cNvPr>
          <p:cNvSpPr>
            <a:spLocks noGrp="1"/>
          </p:cNvSpPr>
          <p:nvPr>
            <p:ph type="body" sz="quarter" idx="30"/>
          </p:nvPr>
        </p:nvSpPr>
        <p:spPr>
          <a:xfrm>
            <a:off x="3235910" y="2315302"/>
            <a:ext cx="1911345" cy="1237497"/>
          </a:xfrm>
        </p:spPr>
        <p:txBody>
          <a:bodyPr>
            <a:noAutofit/>
          </a:bodyPr>
          <a:lstStyle/>
          <a:p>
            <a:pPr marL="0" indent="0"/>
            <a:r>
              <a:rPr lang="en-US" sz="1900" dirty="0"/>
              <a:t>Can it be produced </a:t>
            </a:r>
            <a:r>
              <a:rPr lang="en-US" sz="1900" b="1" dirty="0"/>
              <a:t>consistently</a:t>
            </a:r>
            <a:r>
              <a:rPr lang="en-US" sz="1900" dirty="0"/>
              <a:t> when scaled up?</a:t>
            </a:r>
          </a:p>
          <a:p>
            <a:pPr marL="0" indent="0"/>
            <a:endParaRPr lang="en-IE" sz="1900" dirty="0"/>
          </a:p>
        </p:txBody>
      </p:sp>
      <p:sp>
        <p:nvSpPr>
          <p:cNvPr id="3" name="Text Placeholder 2">
            <a:extLst>
              <a:ext uri="{FF2B5EF4-FFF2-40B4-BE49-F238E27FC236}">
                <a16:creationId xmlns:a16="http://schemas.microsoft.com/office/drawing/2014/main" id="{4491450D-0CAB-4D7F-B75C-55F1DD97EF14}"/>
              </a:ext>
            </a:extLst>
          </p:cNvPr>
          <p:cNvSpPr>
            <a:spLocks noGrp="1"/>
          </p:cNvSpPr>
          <p:nvPr>
            <p:ph type="body" sz="quarter" idx="31"/>
          </p:nvPr>
        </p:nvSpPr>
        <p:spPr>
          <a:xfrm>
            <a:off x="1324565" y="2595783"/>
            <a:ext cx="1732731" cy="1237497"/>
          </a:xfrm>
        </p:spPr>
        <p:txBody>
          <a:bodyPr>
            <a:normAutofit/>
          </a:bodyPr>
          <a:lstStyle/>
          <a:p>
            <a:pPr marL="0" indent="0"/>
            <a:r>
              <a:rPr lang="en-IE" sz="1900" dirty="0"/>
              <a:t>Is it </a:t>
            </a:r>
            <a:r>
              <a:rPr lang="en-IE" sz="1900" b="1" dirty="0"/>
              <a:t>possible</a:t>
            </a:r>
            <a:r>
              <a:rPr lang="en-IE" sz="1900" dirty="0"/>
              <a:t> to manufacture this product?</a:t>
            </a:r>
          </a:p>
        </p:txBody>
      </p:sp>
      <p:sp>
        <p:nvSpPr>
          <p:cNvPr id="4" name="Text Placeholder 3">
            <a:extLst>
              <a:ext uri="{FF2B5EF4-FFF2-40B4-BE49-F238E27FC236}">
                <a16:creationId xmlns:a16="http://schemas.microsoft.com/office/drawing/2014/main" id="{5115914E-82CA-4AE0-B397-8AF8FAF696BD}"/>
              </a:ext>
            </a:extLst>
          </p:cNvPr>
          <p:cNvSpPr>
            <a:spLocks noGrp="1"/>
          </p:cNvSpPr>
          <p:nvPr>
            <p:ph type="body" sz="quarter" idx="32"/>
          </p:nvPr>
        </p:nvSpPr>
        <p:spPr>
          <a:xfrm>
            <a:off x="7165569" y="2369864"/>
            <a:ext cx="1732731" cy="1237497"/>
          </a:xfrm>
        </p:spPr>
        <p:txBody>
          <a:bodyPr>
            <a:normAutofit/>
          </a:bodyPr>
          <a:lstStyle/>
          <a:p>
            <a:pPr marL="0" indent="0"/>
            <a:r>
              <a:rPr lang="en-IE" sz="1900" b="1" dirty="0"/>
              <a:t>Where &amp; how </a:t>
            </a:r>
            <a:r>
              <a:rPr lang="en-IE" sz="1900" dirty="0"/>
              <a:t>c</a:t>
            </a:r>
            <a:r>
              <a:rPr lang="en-US" sz="1900" dirty="0"/>
              <a:t>an it be produced on a larger scale?</a:t>
            </a:r>
          </a:p>
          <a:p>
            <a:pPr marL="0" indent="0"/>
            <a:endParaRPr lang="en-IE" sz="1900" dirty="0"/>
          </a:p>
        </p:txBody>
      </p:sp>
      <p:sp>
        <p:nvSpPr>
          <p:cNvPr id="5" name="Text Placeholder 4">
            <a:extLst>
              <a:ext uri="{FF2B5EF4-FFF2-40B4-BE49-F238E27FC236}">
                <a16:creationId xmlns:a16="http://schemas.microsoft.com/office/drawing/2014/main" id="{5011A273-5CB9-4B20-BBDC-460A49E0D8B0}"/>
              </a:ext>
            </a:extLst>
          </p:cNvPr>
          <p:cNvSpPr>
            <a:spLocks noGrp="1"/>
          </p:cNvSpPr>
          <p:nvPr>
            <p:ph type="body" sz="quarter" idx="33"/>
          </p:nvPr>
        </p:nvSpPr>
        <p:spPr>
          <a:xfrm>
            <a:off x="5254224" y="2404537"/>
            <a:ext cx="1732731" cy="1237497"/>
          </a:xfrm>
        </p:spPr>
        <p:txBody>
          <a:bodyPr>
            <a:normAutofit/>
          </a:bodyPr>
          <a:lstStyle/>
          <a:p>
            <a:pPr marL="0" indent="0"/>
            <a:r>
              <a:rPr lang="en-US" sz="1900" dirty="0"/>
              <a:t>Can it be produced in a </a:t>
            </a:r>
            <a:r>
              <a:rPr lang="en-US" sz="1900" b="1" dirty="0"/>
              <a:t>safe </a:t>
            </a:r>
            <a:r>
              <a:rPr lang="en-US" sz="1900" dirty="0"/>
              <a:t>manner?</a:t>
            </a:r>
          </a:p>
          <a:p>
            <a:pPr marL="0" indent="0"/>
            <a:endParaRPr lang="en-IE" sz="1900" dirty="0"/>
          </a:p>
        </p:txBody>
      </p:sp>
      <p:sp>
        <p:nvSpPr>
          <p:cNvPr id="6" name="Text Placeholder 5">
            <a:extLst>
              <a:ext uri="{FF2B5EF4-FFF2-40B4-BE49-F238E27FC236}">
                <a16:creationId xmlns:a16="http://schemas.microsoft.com/office/drawing/2014/main" id="{71CC6CAD-A715-42B7-8890-6CDC9AAEF057}"/>
              </a:ext>
            </a:extLst>
          </p:cNvPr>
          <p:cNvSpPr>
            <a:spLocks noGrp="1"/>
          </p:cNvSpPr>
          <p:nvPr>
            <p:ph type="body" sz="quarter" idx="34"/>
          </p:nvPr>
        </p:nvSpPr>
        <p:spPr>
          <a:xfrm>
            <a:off x="9106317" y="2404537"/>
            <a:ext cx="1732731" cy="1237497"/>
          </a:xfrm>
        </p:spPr>
        <p:txBody>
          <a:bodyPr>
            <a:normAutofit/>
          </a:bodyPr>
          <a:lstStyle/>
          <a:p>
            <a:pPr marL="0" indent="0"/>
            <a:r>
              <a:rPr lang="en-IE" sz="1900" dirty="0"/>
              <a:t>Can you produce a </a:t>
            </a:r>
            <a:r>
              <a:rPr lang="en-IE" sz="1900" b="1" dirty="0"/>
              <a:t>quality</a:t>
            </a:r>
            <a:r>
              <a:rPr lang="en-IE" sz="1900" dirty="0"/>
              <a:t> product?</a:t>
            </a:r>
          </a:p>
        </p:txBody>
      </p:sp>
      <p:sp>
        <p:nvSpPr>
          <p:cNvPr id="7" name="Text Placeholder 6">
            <a:extLst>
              <a:ext uri="{FF2B5EF4-FFF2-40B4-BE49-F238E27FC236}">
                <a16:creationId xmlns:a16="http://schemas.microsoft.com/office/drawing/2014/main" id="{E75FCD0A-2B6C-4B89-A262-8E2DBCD8971C}"/>
              </a:ext>
            </a:extLst>
          </p:cNvPr>
          <p:cNvSpPr>
            <a:spLocks noGrp="1"/>
          </p:cNvSpPr>
          <p:nvPr>
            <p:ph type="body" sz="quarter" idx="29"/>
          </p:nvPr>
        </p:nvSpPr>
        <p:spPr>
          <a:xfrm>
            <a:off x="10764" y="296562"/>
            <a:ext cx="12181236" cy="731861"/>
          </a:xfrm>
          <a:solidFill>
            <a:srgbClr val="85D2E1"/>
          </a:solidFill>
        </p:spPr>
        <p:txBody>
          <a:bodyPr anchor="ctr">
            <a:normAutofit/>
          </a:bodyPr>
          <a:lstStyle/>
          <a:p>
            <a:r>
              <a:rPr lang="en-IE" dirty="0"/>
              <a:t>Questions to ask during product development…</a:t>
            </a:r>
          </a:p>
        </p:txBody>
      </p:sp>
      <p:sp>
        <p:nvSpPr>
          <p:cNvPr id="8" name="Arrow: Curved Up 7">
            <a:extLst>
              <a:ext uri="{FF2B5EF4-FFF2-40B4-BE49-F238E27FC236}">
                <a16:creationId xmlns:a16="http://schemas.microsoft.com/office/drawing/2014/main" id="{7430939A-BA1D-4624-AB69-DEBEB9DE3350}"/>
              </a:ext>
            </a:extLst>
          </p:cNvPr>
          <p:cNvSpPr/>
          <p:nvPr/>
        </p:nvSpPr>
        <p:spPr>
          <a:xfrm>
            <a:off x="1217596" y="2988612"/>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9" name="Arrow: Curved Up 8">
            <a:extLst>
              <a:ext uri="{FF2B5EF4-FFF2-40B4-BE49-F238E27FC236}">
                <a16:creationId xmlns:a16="http://schemas.microsoft.com/office/drawing/2014/main" id="{9AB08AD3-32C1-4B86-9091-CC765694F6FC}"/>
              </a:ext>
            </a:extLst>
          </p:cNvPr>
          <p:cNvSpPr/>
          <p:nvPr/>
        </p:nvSpPr>
        <p:spPr>
          <a:xfrm>
            <a:off x="9047170" y="3023285"/>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Arrow: Curved Up 9">
            <a:extLst>
              <a:ext uri="{FF2B5EF4-FFF2-40B4-BE49-F238E27FC236}">
                <a16:creationId xmlns:a16="http://schemas.microsoft.com/office/drawing/2014/main" id="{BEB7F4EC-2988-4E94-871E-94E81EA91055}"/>
              </a:ext>
            </a:extLst>
          </p:cNvPr>
          <p:cNvSpPr/>
          <p:nvPr/>
        </p:nvSpPr>
        <p:spPr>
          <a:xfrm>
            <a:off x="5132383" y="2988612"/>
            <a:ext cx="2033186" cy="1062682"/>
          </a:xfrm>
          <a:prstGeom prst="curvedUpArrow">
            <a:avLst>
              <a:gd name="adj1" fmla="val 18949"/>
              <a:gd name="adj2" fmla="val 41365"/>
              <a:gd name="adj3" fmla="val 38179"/>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307282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8F3DC-D479-44D7-9539-897130065452}"/>
              </a:ext>
            </a:extLst>
          </p:cNvPr>
          <p:cNvSpPr>
            <a:spLocks noGrp="1"/>
          </p:cNvSpPr>
          <p:nvPr>
            <p:ph type="body" sz="quarter" idx="18"/>
          </p:nvPr>
        </p:nvSpPr>
        <p:spPr/>
        <p:txBody>
          <a:bodyPr/>
          <a:lstStyle/>
          <a:p>
            <a:pPr marL="0" indent="0"/>
            <a:r>
              <a:rPr lang="en-IE" dirty="0"/>
              <a:t>Producing a consistent quality product is reliant on phase 3 in the NPD process which is Quality Control (QC) and Quality Assurance (QA) – Product Testing.</a:t>
            </a:r>
          </a:p>
          <a:p>
            <a:r>
              <a:rPr lang="en-IE" dirty="0"/>
              <a:t>There are 3 main forms of  food product tests to be considered:</a:t>
            </a:r>
          </a:p>
          <a:p>
            <a:pPr marL="3534300" indent="-457200">
              <a:buFont typeface="+mj-lt"/>
              <a:buAutoNum type="arabicPeriod"/>
            </a:pPr>
            <a:r>
              <a:rPr lang="en-IE" dirty="0"/>
              <a:t>Physical methods</a:t>
            </a:r>
          </a:p>
          <a:p>
            <a:pPr marL="3534300" indent="-457200">
              <a:buFont typeface="+mj-lt"/>
              <a:buAutoNum type="arabicPeriod"/>
            </a:pPr>
            <a:r>
              <a:rPr lang="en-IE" dirty="0"/>
              <a:t>Food Safety analysis</a:t>
            </a:r>
          </a:p>
          <a:p>
            <a:pPr marL="3534300" indent="-457200">
              <a:buFont typeface="+mj-lt"/>
              <a:buAutoNum type="arabicPeriod"/>
            </a:pPr>
            <a:r>
              <a:rPr lang="en-IE" dirty="0"/>
              <a:t>Sensory methods</a:t>
            </a:r>
          </a:p>
          <a:p>
            <a:pPr marL="0" indent="0"/>
            <a:r>
              <a:rPr lang="en-IE" dirty="0"/>
              <a:t>These tests are carried out to ensure the newly designed (scaled up) product has the targeted properties (e.g. taste, texture, appearance, aroma, and shelf-life).</a:t>
            </a:r>
          </a:p>
          <a:p>
            <a:endParaRPr lang="en-IE" dirty="0"/>
          </a:p>
        </p:txBody>
      </p:sp>
      <p:sp>
        <p:nvSpPr>
          <p:cNvPr id="4" name="Text Placeholder 2">
            <a:extLst>
              <a:ext uri="{FF2B5EF4-FFF2-40B4-BE49-F238E27FC236}">
                <a16:creationId xmlns:a16="http://schemas.microsoft.com/office/drawing/2014/main" id="{8B18424F-9A90-4749-AC75-F85EBF61F1D6}"/>
              </a:ext>
            </a:extLst>
          </p:cNvPr>
          <p:cNvSpPr>
            <a:spLocks noGrp="1"/>
          </p:cNvSpPr>
          <p:nvPr>
            <p:ph type="body" sz="quarter" idx="16"/>
          </p:nvPr>
        </p:nvSpPr>
        <p:spPr>
          <a:xfrm>
            <a:off x="247238" y="502894"/>
            <a:ext cx="11295578" cy="582612"/>
          </a:xfrm>
          <a:solidFill>
            <a:srgbClr val="FFD100"/>
          </a:solidFill>
        </p:spPr>
        <p:txBody>
          <a:bodyPr anchor="ctr">
            <a:normAutofit lnSpcReduction="10000"/>
          </a:bodyPr>
          <a:lstStyle/>
          <a:p>
            <a:r>
              <a:rPr lang="en-IE" dirty="0"/>
              <a:t>    NPD Process – Phase </a:t>
            </a:r>
            <a:r>
              <a:rPr lang="en-IE" b="1" dirty="0"/>
              <a:t>3. (Part 2) Product Testing</a:t>
            </a:r>
          </a:p>
        </p:txBody>
      </p:sp>
    </p:spTree>
    <p:extLst>
      <p:ext uri="{BB962C8B-B14F-4D97-AF65-F5344CB8AC3E}">
        <p14:creationId xmlns:p14="http://schemas.microsoft.com/office/powerpoint/2010/main" val="3837799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71607D-72F3-4556-99FE-8A0DD6A5EECE}"/>
              </a:ext>
            </a:extLst>
          </p:cNvPr>
          <p:cNvSpPr>
            <a:spLocks noGrp="1"/>
          </p:cNvSpPr>
          <p:nvPr>
            <p:ph type="body" sz="quarter" idx="18"/>
          </p:nvPr>
        </p:nvSpPr>
        <p:spPr/>
        <p:txBody>
          <a:bodyPr/>
          <a:lstStyle/>
          <a:p>
            <a:pPr marL="285750" indent="-285750">
              <a:buFont typeface="Arial" panose="020B0604020202020204" pitchFamily="34" charset="0"/>
              <a:buChar char="•"/>
            </a:pPr>
            <a:r>
              <a:rPr lang="en-GB" dirty="0">
                <a:cs typeface="Arial" panose="020B0604020202020204" pitchFamily="34" charset="0"/>
              </a:rPr>
              <a:t>T</a:t>
            </a:r>
            <a:r>
              <a:rPr lang="en-GB" sz="2400" dirty="0">
                <a:cs typeface="Arial" panose="020B0604020202020204" pitchFamily="34" charset="0"/>
              </a:rPr>
              <a:t>esting texture (i.e. testing softness/hardness, crispiness etc. using a texture analyser</a:t>
            </a:r>
          </a:p>
          <a:p>
            <a:pPr marL="285750" indent="-285750">
              <a:buFont typeface="Arial" panose="020B0604020202020204" pitchFamily="34" charset="0"/>
              <a:buChar char="•"/>
            </a:pPr>
            <a:r>
              <a:rPr lang="en-GB" dirty="0">
                <a:cs typeface="Arial" panose="020B0604020202020204" pitchFamily="34" charset="0"/>
              </a:rPr>
              <a:t>T</a:t>
            </a:r>
            <a:r>
              <a:rPr lang="en-GB" sz="2400" dirty="0">
                <a:cs typeface="Arial" panose="020B0604020202020204" pitchFamily="34" charset="0"/>
              </a:rPr>
              <a:t>esting food viscosity using a viscometer</a:t>
            </a:r>
          </a:p>
          <a:p>
            <a:pPr marL="285750" indent="-285750">
              <a:buFont typeface="Arial" panose="020B0604020202020204" pitchFamily="34" charset="0"/>
              <a:buChar char="•"/>
            </a:pPr>
            <a:r>
              <a:rPr lang="en-GB" sz="2400" dirty="0">
                <a:cs typeface="Arial" panose="020B0604020202020204" pitchFamily="34" charset="0"/>
              </a:rPr>
              <a:t>Testing moisture content, pH, water activity, bacterial count, etc.</a:t>
            </a:r>
            <a:endParaRPr lang="en-IE" dirty="0"/>
          </a:p>
        </p:txBody>
      </p:sp>
      <p:sp>
        <p:nvSpPr>
          <p:cNvPr id="3" name="Text Placeholder 2">
            <a:extLst>
              <a:ext uri="{FF2B5EF4-FFF2-40B4-BE49-F238E27FC236}">
                <a16:creationId xmlns:a16="http://schemas.microsoft.com/office/drawing/2014/main" id="{2D94B7D7-44B7-4F3B-96E8-7E0452F09562}"/>
              </a:ext>
            </a:extLst>
          </p:cNvPr>
          <p:cNvSpPr>
            <a:spLocks noGrp="1"/>
          </p:cNvSpPr>
          <p:nvPr>
            <p:ph type="body" sz="quarter" idx="16"/>
          </p:nvPr>
        </p:nvSpPr>
        <p:spPr>
          <a:xfrm>
            <a:off x="683725" y="351861"/>
            <a:ext cx="5085159" cy="582221"/>
          </a:xfrm>
        </p:spPr>
        <p:txBody>
          <a:bodyPr>
            <a:normAutofit fontScale="92500"/>
          </a:bodyPr>
          <a:lstStyle/>
          <a:p>
            <a:r>
              <a:rPr lang="en-IE" dirty="0"/>
              <a:t>1.  Physical testing methods:</a:t>
            </a:r>
          </a:p>
        </p:txBody>
      </p:sp>
      <p:pic>
        <p:nvPicPr>
          <p:cNvPr id="6" name="Picture Placeholder 5" descr="Person in laboratory">
            <a:extLst>
              <a:ext uri="{FF2B5EF4-FFF2-40B4-BE49-F238E27FC236}">
                <a16:creationId xmlns:a16="http://schemas.microsoft.com/office/drawing/2014/main" id="{BFEEAE04-E381-4FC5-9BBB-3597E89B736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Tree>
    <p:extLst>
      <p:ext uri="{BB962C8B-B14F-4D97-AF65-F5344CB8AC3E}">
        <p14:creationId xmlns:p14="http://schemas.microsoft.com/office/powerpoint/2010/main" val="3364238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B600D1-F80E-49DD-8842-E0C2FBD26B47}"/>
              </a:ext>
            </a:extLst>
          </p:cNvPr>
          <p:cNvSpPr>
            <a:spLocks noGrp="1"/>
          </p:cNvSpPr>
          <p:nvPr>
            <p:ph type="body" sz="quarter" idx="31"/>
          </p:nvPr>
        </p:nvSpPr>
        <p:spPr>
          <a:xfrm>
            <a:off x="1458674" y="3889567"/>
            <a:ext cx="3056238" cy="2809337"/>
          </a:xfrm>
          <a:solidFill>
            <a:schemeClr val="tx1">
              <a:lumMod val="20000"/>
              <a:lumOff val="80000"/>
            </a:schemeClr>
          </a:solidFill>
          <a:ln>
            <a:solidFill>
              <a:srgbClr val="85D2E1"/>
            </a:solidFill>
          </a:ln>
        </p:spPr>
        <p:txBody>
          <a:bodyPr>
            <a:noAutofit/>
          </a:bodyPr>
          <a:lstStyle/>
          <a:p>
            <a:pPr marL="0" indent="0">
              <a:lnSpc>
                <a:spcPct val="100000"/>
              </a:lnSpc>
            </a:pPr>
            <a:r>
              <a:rPr lang="en-US" dirty="0">
                <a:latin typeface="+mn-lt"/>
                <a:cs typeface="Arial" panose="020B0604020202020204" pitchFamily="34" charset="0"/>
              </a:rPr>
              <a:t>This method makes a remarkably accurate assessment of the time it takes for a product to disintegrate, but the process generally takes time.</a:t>
            </a:r>
            <a:endParaRPr lang="en-IE" dirty="0">
              <a:latin typeface="+mn-lt"/>
            </a:endParaRPr>
          </a:p>
        </p:txBody>
      </p:sp>
      <p:sp>
        <p:nvSpPr>
          <p:cNvPr id="5" name="Text Placeholder 4">
            <a:extLst>
              <a:ext uri="{FF2B5EF4-FFF2-40B4-BE49-F238E27FC236}">
                <a16:creationId xmlns:a16="http://schemas.microsoft.com/office/drawing/2014/main" id="{3EB2182F-34F8-4A08-A604-205FC981C738}"/>
              </a:ext>
            </a:extLst>
          </p:cNvPr>
          <p:cNvSpPr>
            <a:spLocks noGrp="1"/>
          </p:cNvSpPr>
          <p:nvPr>
            <p:ph type="body" sz="quarter" idx="33"/>
          </p:nvPr>
        </p:nvSpPr>
        <p:spPr>
          <a:xfrm>
            <a:off x="4726863" y="3889568"/>
            <a:ext cx="3055663" cy="2809337"/>
          </a:xfrm>
          <a:solidFill>
            <a:schemeClr val="tx1">
              <a:lumMod val="20000"/>
              <a:lumOff val="80000"/>
            </a:schemeClr>
          </a:solidFill>
          <a:ln>
            <a:solidFill>
              <a:srgbClr val="85D2E1"/>
            </a:solidFill>
          </a:ln>
        </p:spPr>
        <p:txBody>
          <a:bodyPr>
            <a:noAutofit/>
          </a:bodyPr>
          <a:lstStyle/>
          <a:p>
            <a:pPr marL="0" indent="0">
              <a:lnSpc>
                <a:spcPct val="100000"/>
              </a:lnSpc>
            </a:pPr>
            <a:r>
              <a:rPr lang="en-US" dirty="0">
                <a:latin typeface="+mn-lt"/>
                <a:cs typeface="Arial" panose="020B0604020202020204" pitchFamily="34" charset="0"/>
              </a:rPr>
              <a:t>This is a practical study to determine the behaviour of certain microorganisms in the product. It involves introducing the microbes to the food. The product is then stored and tested for these microbes at different periods.</a:t>
            </a:r>
            <a:endParaRPr lang="en-IE" dirty="0">
              <a:latin typeface="+mn-lt"/>
            </a:endParaRPr>
          </a:p>
        </p:txBody>
      </p:sp>
      <p:sp>
        <p:nvSpPr>
          <p:cNvPr id="9" name="Text Placeholder 2">
            <a:extLst>
              <a:ext uri="{FF2B5EF4-FFF2-40B4-BE49-F238E27FC236}">
                <a16:creationId xmlns:a16="http://schemas.microsoft.com/office/drawing/2014/main" id="{84222402-E20C-427E-8772-747449330690}"/>
              </a:ext>
            </a:extLst>
          </p:cNvPr>
          <p:cNvSpPr>
            <a:spLocks noGrp="1"/>
          </p:cNvSpPr>
          <p:nvPr>
            <p:ph type="body" sz="quarter" idx="29"/>
          </p:nvPr>
        </p:nvSpPr>
        <p:spPr>
          <a:xfrm>
            <a:off x="11113" y="446088"/>
            <a:ext cx="12180887" cy="582612"/>
          </a:xfrm>
          <a:solidFill>
            <a:srgbClr val="85D2E1"/>
          </a:solidFill>
        </p:spPr>
        <p:txBody>
          <a:bodyPr>
            <a:normAutofit lnSpcReduction="10000"/>
          </a:bodyPr>
          <a:lstStyle/>
          <a:p>
            <a:r>
              <a:rPr lang="en-IE" dirty="0"/>
              <a:t>1. Physical Methods -  </a:t>
            </a:r>
            <a:r>
              <a:rPr lang="en-IE" b="1" dirty="0"/>
              <a:t>Product testing shelf-life</a:t>
            </a:r>
          </a:p>
        </p:txBody>
      </p:sp>
      <p:sp>
        <p:nvSpPr>
          <p:cNvPr id="10" name="Arrow: Pentagon 9">
            <a:extLst>
              <a:ext uri="{FF2B5EF4-FFF2-40B4-BE49-F238E27FC236}">
                <a16:creationId xmlns:a16="http://schemas.microsoft.com/office/drawing/2014/main" id="{CCAEB8AB-7842-4D38-B2A1-88AD8780228F}"/>
              </a:ext>
            </a:extLst>
          </p:cNvPr>
          <p:cNvSpPr/>
          <p:nvPr/>
        </p:nvSpPr>
        <p:spPr>
          <a:xfrm>
            <a:off x="11113" y="1323189"/>
            <a:ext cx="2427287" cy="889686"/>
          </a:xfrm>
          <a:prstGeom prst="homePlate">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solidFill>
                  <a:srgbClr val="000000"/>
                </a:solidFill>
              </a:rPr>
              <a:t>Main Methods of Shelf-life testing</a:t>
            </a:r>
          </a:p>
        </p:txBody>
      </p:sp>
      <p:sp>
        <p:nvSpPr>
          <p:cNvPr id="11" name="TextBox 10">
            <a:extLst>
              <a:ext uri="{FF2B5EF4-FFF2-40B4-BE49-F238E27FC236}">
                <a16:creationId xmlns:a16="http://schemas.microsoft.com/office/drawing/2014/main" id="{2009ABED-50D2-4B54-9350-70C10A446A02}"/>
              </a:ext>
            </a:extLst>
          </p:cNvPr>
          <p:cNvSpPr txBox="1"/>
          <p:nvPr/>
        </p:nvSpPr>
        <p:spPr>
          <a:xfrm>
            <a:off x="2373075" y="2173187"/>
            <a:ext cx="1227437" cy="646331"/>
          </a:xfrm>
          <a:prstGeom prst="rect">
            <a:avLst/>
          </a:prstGeom>
          <a:noFill/>
        </p:spPr>
        <p:txBody>
          <a:bodyPr wrap="square" rtlCol="0">
            <a:spAutoFit/>
          </a:bodyPr>
          <a:lstStyle/>
          <a:p>
            <a:pPr algn="ctr"/>
            <a:r>
              <a:rPr lang="en-IE" b="1" dirty="0">
                <a:solidFill>
                  <a:srgbClr val="000000"/>
                </a:solidFill>
              </a:rPr>
              <a:t>Direct Methods</a:t>
            </a:r>
          </a:p>
        </p:txBody>
      </p:sp>
      <p:sp>
        <p:nvSpPr>
          <p:cNvPr id="12" name="TextBox 11">
            <a:extLst>
              <a:ext uri="{FF2B5EF4-FFF2-40B4-BE49-F238E27FC236}">
                <a16:creationId xmlns:a16="http://schemas.microsoft.com/office/drawing/2014/main" id="{144DC183-91E4-46FB-949E-237C22A6EEA5}"/>
              </a:ext>
            </a:extLst>
          </p:cNvPr>
          <p:cNvSpPr txBox="1"/>
          <p:nvPr/>
        </p:nvSpPr>
        <p:spPr>
          <a:xfrm>
            <a:off x="8908592" y="2034688"/>
            <a:ext cx="1227437" cy="923330"/>
          </a:xfrm>
          <a:prstGeom prst="rect">
            <a:avLst/>
          </a:prstGeom>
          <a:noFill/>
        </p:spPr>
        <p:txBody>
          <a:bodyPr wrap="square" rtlCol="0">
            <a:spAutoFit/>
          </a:bodyPr>
          <a:lstStyle/>
          <a:p>
            <a:pPr algn="ctr"/>
            <a:r>
              <a:rPr lang="en-IE" b="1" dirty="0">
                <a:solidFill>
                  <a:srgbClr val="000000"/>
                </a:solidFill>
              </a:rPr>
              <a:t>Accelerate shelf-life test (ASLT)</a:t>
            </a:r>
          </a:p>
        </p:txBody>
      </p:sp>
      <p:sp>
        <p:nvSpPr>
          <p:cNvPr id="13" name="TextBox 12">
            <a:extLst>
              <a:ext uri="{FF2B5EF4-FFF2-40B4-BE49-F238E27FC236}">
                <a16:creationId xmlns:a16="http://schemas.microsoft.com/office/drawing/2014/main" id="{B09CF22F-617E-4F7B-853F-BF864971123E}"/>
              </a:ext>
            </a:extLst>
          </p:cNvPr>
          <p:cNvSpPr txBox="1"/>
          <p:nvPr/>
        </p:nvSpPr>
        <p:spPr>
          <a:xfrm>
            <a:off x="5508234" y="2173187"/>
            <a:ext cx="1227437" cy="646331"/>
          </a:xfrm>
          <a:prstGeom prst="rect">
            <a:avLst/>
          </a:prstGeom>
          <a:noFill/>
        </p:spPr>
        <p:txBody>
          <a:bodyPr wrap="square" rtlCol="0">
            <a:spAutoFit/>
          </a:bodyPr>
          <a:lstStyle/>
          <a:p>
            <a:pPr algn="ctr"/>
            <a:r>
              <a:rPr lang="en-IE" b="1" dirty="0">
                <a:solidFill>
                  <a:srgbClr val="000000"/>
                </a:solidFill>
              </a:rPr>
              <a:t>Challenge Test</a:t>
            </a:r>
          </a:p>
        </p:txBody>
      </p:sp>
      <p:sp>
        <p:nvSpPr>
          <p:cNvPr id="14" name="Text Placeholder 4">
            <a:extLst>
              <a:ext uri="{FF2B5EF4-FFF2-40B4-BE49-F238E27FC236}">
                <a16:creationId xmlns:a16="http://schemas.microsoft.com/office/drawing/2014/main" id="{89A1B8BF-FA28-446A-85DF-4419D6B9F5DA}"/>
              </a:ext>
            </a:extLst>
          </p:cNvPr>
          <p:cNvSpPr txBox="1">
            <a:spLocks/>
          </p:cNvSpPr>
          <p:nvPr/>
        </p:nvSpPr>
        <p:spPr>
          <a:xfrm>
            <a:off x="7994478" y="3889568"/>
            <a:ext cx="3055663" cy="2809337"/>
          </a:xfrm>
          <a:prstGeom prst="rect">
            <a:avLst/>
          </a:prstGeom>
          <a:solidFill>
            <a:schemeClr val="tx1">
              <a:lumMod val="20000"/>
              <a:lumOff val="80000"/>
            </a:schemeClr>
          </a:solidFill>
          <a:ln>
            <a:solidFill>
              <a:srgbClr val="85D2E1"/>
            </a:solidFill>
          </a:ln>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000000"/>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sz="2000" dirty="0">
                <a:latin typeface="+mn-lt"/>
                <a:cs typeface="Arial" panose="020B0604020202020204" pitchFamily="34" charset="0"/>
              </a:rPr>
              <a:t>ASLT aims to accelerate the rate of deterioration of the product (under created conditions) without altering the mechanisms or the order of changes seen in the product under normal storage conditions.</a:t>
            </a:r>
          </a:p>
        </p:txBody>
      </p:sp>
    </p:spTree>
    <p:extLst>
      <p:ext uri="{BB962C8B-B14F-4D97-AF65-F5344CB8AC3E}">
        <p14:creationId xmlns:p14="http://schemas.microsoft.com/office/powerpoint/2010/main" val="404690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ogo&#10;&#10;Description automatically generated">
            <a:extLst>
              <a:ext uri="{FF2B5EF4-FFF2-40B4-BE49-F238E27FC236}">
                <a16:creationId xmlns:a16="http://schemas.microsoft.com/office/drawing/2014/main" id="{93CA9D52-184E-4D6D-8FDF-26796CD0DD5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1211" t="-22753" r="-5197" b="-21888"/>
          <a:stretch/>
        </p:blipFill>
        <p:spPr>
          <a:xfrm>
            <a:off x="6852062" y="228600"/>
            <a:ext cx="5105121" cy="6362700"/>
          </a:xfrm>
        </p:spPr>
      </p:pic>
      <p:sp>
        <p:nvSpPr>
          <p:cNvPr id="5" name="Text Placeholder 1">
            <a:extLst>
              <a:ext uri="{FF2B5EF4-FFF2-40B4-BE49-F238E27FC236}">
                <a16:creationId xmlns:a16="http://schemas.microsoft.com/office/drawing/2014/main" id="{A629C345-3B51-4265-9736-A17BDEB17C39}"/>
              </a:ext>
            </a:extLst>
          </p:cNvPr>
          <p:cNvSpPr>
            <a:spLocks noGrp="1"/>
          </p:cNvSpPr>
          <p:nvPr>
            <p:ph type="body" sz="quarter" idx="18"/>
          </p:nvPr>
        </p:nvSpPr>
        <p:spPr>
          <a:xfrm>
            <a:off x="1466336" y="1400432"/>
            <a:ext cx="5385726" cy="5457568"/>
          </a:xfrm>
        </p:spPr>
        <p:txBody>
          <a:bodyPr>
            <a:normAutofit fontScale="85000" lnSpcReduction="20000"/>
          </a:bodyPr>
          <a:lstStyle/>
          <a:p>
            <a:pPr indent="0"/>
            <a:r>
              <a:rPr lang="en-US" b="1" dirty="0"/>
              <a:t>Quality assurance </a:t>
            </a:r>
            <a:r>
              <a:rPr lang="en-US" dirty="0"/>
              <a:t>(QA): QA is a promise from the manufacturer to the consumer that their food products meet a clear, consistent set of standards. </a:t>
            </a:r>
          </a:p>
          <a:p>
            <a:pPr indent="0"/>
            <a:r>
              <a:rPr lang="en-US" b="1" dirty="0"/>
              <a:t>Quality control </a:t>
            </a:r>
            <a:r>
              <a:rPr lang="en-US" dirty="0"/>
              <a:t>(QC) is a series of checks/tests at all key stages of product development/ production, the results of which are recorded. </a:t>
            </a:r>
          </a:p>
          <a:p>
            <a:pPr marL="0" indent="0"/>
            <a:r>
              <a:rPr lang="en-US" b="1" dirty="0">
                <a:cs typeface="Arial" panose="020B0604020202020204" pitchFamily="34" charset="0"/>
              </a:rPr>
              <a:t>     QC tests include:  </a:t>
            </a:r>
          </a:p>
          <a:p>
            <a:pPr marL="342900" indent="-342900">
              <a:buFont typeface="Arial" panose="020B0604020202020204" pitchFamily="34" charset="0"/>
              <a:buChar char="•"/>
            </a:pPr>
            <a:r>
              <a:rPr lang="en-US" sz="2400" dirty="0">
                <a:cs typeface="Arial" panose="020B0604020202020204" pitchFamily="34" charset="0"/>
              </a:rPr>
              <a:t>Product weight test </a:t>
            </a:r>
          </a:p>
          <a:p>
            <a:pPr marL="342900" indent="-342900">
              <a:buFont typeface="Arial" panose="020B0604020202020204" pitchFamily="34" charset="0"/>
              <a:buChar char="•"/>
            </a:pPr>
            <a:r>
              <a:rPr lang="en-US" sz="2400" dirty="0">
                <a:cs typeface="Arial" panose="020B0604020202020204" pitchFamily="34" charset="0"/>
              </a:rPr>
              <a:t>Visual checks (ensure the appearance of a product is accurate)</a:t>
            </a:r>
          </a:p>
          <a:p>
            <a:pPr marL="342900" indent="-342900">
              <a:buFont typeface="Arial" panose="020B0604020202020204" pitchFamily="34" charset="0"/>
              <a:buChar char="•"/>
            </a:pPr>
            <a:r>
              <a:rPr lang="en-US" sz="2400" dirty="0">
                <a:cs typeface="Arial" panose="020B0604020202020204" pitchFamily="34" charset="0"/>
              </a:rPr>
              <a:t>Temperature checks </a:t>
            </a:r>
          </a:p>
          <a:p>
            <a:pPr marL="342900" indent="-342900">
              <a:buFont typeface="Arial" panose="020B0604020202020204" pitchFamily="34" charset="0"/>
              <a:buChar char="•"/>
            </a:pPr>
            <a:r>
              <a:rPr lang="en-US" sz="2400" dirty="0">
                <a:cs typeface="Arial" panose="020B0604020202020204" pitchFamily="34" charset="0"/>
              </a:rPr>
              <a:t>pH tests </a:t>
            </a:r>
          </a:p>
          <a:p>
            <a:pPr marL="342900" indent="-342900">
              <a:buFont typeface="Arial" panose="020B0604020202020204" pitchFamily="34" charset="0"/>
              <a:buChar char="•"/>
            </a:pPr>
            <a:r>
              <a:rPr lang="en-US" sz="2400" dirty="0">
                <a:cs typeface="Arial" panose="020B0604020202020204" pitchFamily="34" charset="0"/>
              </a:rPr>
              <a:t>Microbiological tests </a:t>
            </a:r>
          </a:p>
          <a:p>
            <a:pPr marL="342900" indent="-342900">
              <a:buFont typeface="Arial" panose="020B0604020202020204" pitchFamily="34" charset="0"/>
              <a:buChar char="•"/>
            </a:pPr>
            <a:r>
              <a:rPr lang="en-US" sz="2400" dirty="0">
                <a:cs typeface="Arial" panose="020B0604020202020204" pitchFamily="34" charset="0"/>
              </a:rPr>
              <a:t>Chemical checks </a:t>
            </a:r>
          </a:p>
          <a:p>
            <a:pPr marL="342900" indent="-342900">
              <a:buFont typeface="Arial" panose="020B0604020202020204" pitchFamily="34" charset="0"/>
              <a:buChar char="•"/>
            </a:pPr>
            <a:r>
              <a:rPr lang="en-US" sz="2400" dirty="0">
                <a:cs typeface="Arial" panose="020B0604020202020204" pitchFamily="34" charset="0"/>
              </a:rPr>
              <a:t>Ingredients check</a:t>
            </a:r>
          </a:p>
          <a:p>
            <a:pPr marL="342900" indent="-342900">
              <a:buFont typeface="Arial" panose="020B0604020202020204" pitchFamily="34" charset="0"/>
              <a:buChar char="•"/>
            </a:pPr>
            <a:r>
              <a:rPr lang="en-US" sz="2400" dirty="0">
                <a:cs typeface="Arial" panose="020B0604020202020204" pitchFamily="34" charset="0"/>
              </a:rPr>
              <a:t>Final assessment – the </a:t>
            </a:r>
            <a:r>
              <a:rPr lang="en-US" sz="2400" dirty="0" err="1">
                <a:cs typeface="Arial" panose="020B0604020202020204" pitchFamily="34" charset="0"/>
              </a:rPr>
              <a:t>flavour</a:t>
            </a:r>
            <a:r>
              <a:rPr lang="en-US" sz="2400" dirty="0">
                <a:cs typeface="Arial" panose="020B0604020202020204" pitchFamily="34" charset="0"/>
              </a:rPr>
              <a:t>, texture, and aroma of the final product</a:t>
            </a:r>
          </a:p>
          <a:p>
            <a:pPr indent="0"/>
            <a:endParaRPr lang="en-US" dirty="0"/>
          </a:p>
          <a:p>
            <a:pPr indent="0"/>
            <a:endParaRPr lang="en-US" dirty="0"/>
          </a:p>
          <a:p>
            <a:pPr indent="0"/>
            <a:endParaRPr lang="en-IE" dirty="0"/>
          </a:p>
        </p:txBody>
      </p:sp>
      <p:sp>
        <p:nvSpPr>
          <p:cNvPr id="6" name="Text Placeholder 2">
            <a:extLst>
              <a:ext uri="{FF2B5EF4-FFF2-40B4-BE49-F238E27FC236}">
                <a16:creationId xmlns:a16="http://schemas.microsoft.com/office/drawing/2014/main" id="{62CEC001-270F-4FE0-8FD9-E97B32E14A76}"/>
              </a:ext>
            </a:extLst>
          </p:cNvPr>
          <p:cNvSpPr>
            <a:spLocks noGrp="1"/>
          </p:cNvSpPr>
          <p:nvPr>
            <p:ph type="body" sz="quarter" idx="16"/>
          </p:nvPr>
        </p:nvSpPr>
        <p:spPr>
          <a:xfrm>
            <a:off x="1723931" y="140042"/>
            <a:ext cx="4870536" cy="1178011"/>
          </a:xfrm>
        </p:spPr>
        <p:txBody>
          <a:bodyPr>
            <a:normAutofit fontScale="92500"/>
          </a:bodyPr>
          <a:lstStyle/>
          <a:p>
            <a:pPr marL="742950" indent="-742950">
              <a:buAutoNum type="arabicPeriod" startAt="2"/>
            </a:pPr>
            <a:r>
              <a:rPr lang="en-IE" dirty="0"/>
              <a:t>Food Safety Analysis</a:t>
            </a:r>
          </a:p>
          <a:p>
            <a:r>
              <a:rPr lang="en-IE" sz="2200" b="1" dirty="0"/>
              <a:t>Quality Control &amp; Quality Assurance Tests</a:t>
            </a:r>
            <a:endParaRPr lang="en-IE" sz="2600" b="1" dirty="0"/>
          </a:p>
        </p:txBody>
      </p:sp>
    </p:spTree>
    <p:extLst>
      <p:ext uri="{BB962C8B-B14F-4D97-AF65-F5344CB8AC3E}">
        <p14:creationId xmlns:p14="http://schemas.microsoft.com/office/powerpoint/2010/main" val="626405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CB24B9-18C6-4E66-8AC8-2A91A8AA0CDD}"/>
              </a:ext>
            </a:extLst>
          </p:cNvPr>
          <p:cNvSpPr>
            <a:spLocks noGrp="1"/>
          </p:cNvSpPr>
          <p:nvPr>
            <p:ph type="body" sz="quarter" idx="18"/>
          </p:nvPr>
        </p:nvSpPr>
        <p:spPr>
          <a:xfrm>
            <a:off x="454627" y="1354584"/>
            <a:ext cx="6050448" cy="4475749"/>
          </a:xfrm>
        </p:spPr>
        <p:txBody>
          <a:bodyPr>
            <a:normAutofit fontScale="70000" lnSpcReduction="20000"/>
          </a:bodyPr>
          <a:lstStyle/>
          <a:p>
            <a:pPr marL="0" indent="0">
              <a:lnSpc>
                <a:spcPct val="120000"/>
              </a:lnSpc>
            </a:pPr>
            <a:r>
              <a:rPr lang="en-US" sz="2600" b="0" i="0" dirty="0">
                <a:solidFill>
                  <a:srgbClr val="222222"/>
                </a:solidFill>
                <a:effectLst/>
              </a:rPr>
              <a:t>Food production should follow the basic principles of </a:t>
            </a:r>
            <a:r>
              <a:rPr lang="en-US" sz="2600" b="1" i="0" dirty="0">
                <a:solidFill>
                  <a:srgbClr val="222222"/>
                </a:solidFill>
                <a:effectLst/>
              </a:rPr>
              <a:t>good manufacturing practices </a:t>
            </a:r>
            <a:r>
              <a:rPr lang="en-US" sz="2600" b="0" i="0" dirty="0">
                <a:solidFill>
                  <a:srgbClr val="222222"/>
                </a:solidFill>
                <a:effectLst/>
              </a:rPr>
              <a:t>(GMPs) and </a:t>
            </a:r>
            <a:r>
              <a:rPr lang="en-US" sz="2600" b="1" i="0" dirty="0">
                <a:solidFill>
                  <a:srgbClr val="222222"/>
                </a:solidFill>
                <a:effectLst/>
              </a:rPr>
              <a:t>good hygienic practices </a:t>
            </a:r>
            <a:r>
              <a:rPr lang="en-US" sz="2600" b="0" i="0" dirty="0">
                <a:solidFill>
                  <a:srgbClr val="222222"/>
                </a:solidFill>
                <a:effectLst/>
              </a:rPr>
              <a:t>(GHPs) as well as the application of HACCP as part of a </a:t>
            </a:r>
            <a:r>
              <a:rPr lang="en-US" sz="2600" b="1" i="0" dirty="0">
                <a:solidFill>
                  <a:srgbClr val="222222"/>
                </a:solidFill>
                <a:effectLst/>
              </a:rPr>
              <a:t>food safety management system</a:t>
            </a:r>
            <a:r>
              <a:rPr lang="en-US" sz="2600" b="0" i="0" dirty="0">
                <a:solidFill>
                  <a:srgbClr val="222222"/>
                </a:solidFill>
                <a:effectLst/>
              </a:rPr>
              <a:t>.</a:t>
            </a:r>
            <a:endParaRPr lang="en-IE" sz="2600" dirty="0"/>
          </a:p>
          <a:p>
            <a:pPr marL="0" indent="0" algn="l" rtl="0">
              <a:lnSpc>
                <a:spcPct val="120000"/>
              </a:lnSpc>
            </a:pPr>
            <a:r>
              <a:rPr lang="en-US" sz="2600" b="1" i="0" dirty="0">
                <a:solidFill>
                  <a:srgbClr val="222222"/>
                </a:solidFill>
                <a:effectLst/>
              </a:rPr>
              <a:t>HACCP </a:t>
            </a:r>
            <a:r>
              <a:rPr lang="en-US" sz="2600" dirty="0">
                <a:solidFill>
                  <a:srgbClr val="222222"/>
                </a:solidFill>
              </a:rPr>
              <a:t>(</a:t>
            </a:r>
            <a:r>
              <a:rPr lang="en-US" sz="2600" b="0" i="0" dirty="0">
                <a:solidFill>
                  <a:srgbClr val="222222"/>
                </a:solidFill>
                <a:effectLst/>
              </a:rPr>
              <a:t>hazard analysis and critical control points) refers to procedures you must put in place to ensure the food you produce is safe. These procedures make up your food safety management system based on the </a:t>
            </a:r>
            <a:r>
              <a:rPr lang="en-US" sz="2600" b="0" i="0" u="sng" dirty="0">
                <a:solidFill>
                  <a:srgbClr val="1188A3"/>
                </a:solidFill>
                <a:effectLst/>
                <a:hlinkClick r:id="rId3" tooltip="Principles of HACCP">
                  <a:extLst>
                    <a:ext uri="{A12FA001-AC4F-418D-AE19-62706E023703}">
                      <ahyp:hlinkClr xmlns:ahyp="http://schemas.microsoft.com/office/drawing/2018/hyperlinkcolor" val="tx"/>
                    </a:ext>
                  </a:extLst>
                </a:hlinkClick>
              </a:rPr>
              <a:t>principles of HACCP.</a:t>
            </a:r>
            <a:endParaRPr lang="en-US" sz="2600" b="0" i="0" dirty="0">
              <a:solidFill>
                <a:srgbClr val="1188A3"/>
              </a:solidFill>
              <a:effectLst/>
            </a:endParaRPr>
          </a:p>
          <a:p>
            <a:pPr marL="0" indent="0" algn="l" rtl="0">
              <a:lnSpc>
                <a:spcPct val="120000"/>
              </a:lnSpc>
            </a:pPr>
            <a:r>
              <a:rPr lang="en-US" sz="2600" b="0" i="0" dirty="0">
                <a:solidFill>
                  <a:srgbClr val="222222"/>
                </a:solidFill>
                <a:effectLst/>
              </a:rPr>
              <a:t>The HACCP system allows you to identify and control any </a:t>
            </a:r>
            <a:r>
              <a:rPr lang="en-US" sz="2600" b="0" i="0" u="sng" dirty="0">
                <a:solidFill>
                  <a:srgbClr val="1188A3"/>
                </a:solidFill>
                <a:effectLst/>
                <a:hlinkClick r:id="rId4" tooltip="Types of Hazards">
                  <a:extLst>
                    <a:ext uri="{A12FA001-AC4F-418D-AE19-62706E023703}">
                      <ahyp:hlinkClr xmlns:ahyp="http://schemas.microsoft.com/office/drawing/2018/hyperlinkcolor" val="tx"/>
                    </a:ext>
                  </a:extLst>
                </a:hlinkClick>
              </a:rPr>
              <a:t>hazards</a:t>
            </a:r>
            <a:r>
              <a:rPr lang="en-US" sz="2600" b="0" i="0" dirty="0">
                <a:solidFill>
                  <a:srgbClr val="222222"/>
                </a:solidFill>
                <a:effectLst/>
              </a:rPr>
              <a:t> that could pose a danger to the preparation of safe food. It helps you to:</a:t>
            </a:r>
          </a:p>
          <a:p>
            <a:pPr marL="216000" indent="-457200">
              <a:lnSpc>
                <a:spcPct val="120000"/>
              </a:lnSpc>
              <a:spcBef>
                <a:spcPts val="600"/>
              </a:spcBef>
              <a:buFont typeface="Arial" panose="020B0604020202020204" pitchFamily="34" charset="0"/>
              <a:buChar char="•"/>
            </a:pPr>
            <a:r>
              <a:rPr lang="en-US" sz="2600" b="0" i="0" dirty="0">
                <a:solidFill>
                  <a:srgbClr val="222222"/>
                </a:solidFill>
                <a:effectLst/>
              </a:rPr>
              <a:t>identify what can go wrong</a:t>
            </a:r>
          </a:p>
          <a:p>
            <a:pPr marL="216000" indent="-457200" algn="l" rtl="0">
              <a:lnSpc>
                <a:spcPct val="120000"/>
              </a:lnSpc>
              <a:spcBef>
                <a:spcPts val="600"/>
              </a:spcBef>
              <a:buFont typeface="Arial" panose="020B0604020202020204" pitchFamily="34" charset="0"/>
              <a:buChar char="•"/>
            </a:pPr>
            <a:r>
              <a:rPr lang="en-US" sz="2600" b="0" i="0" dirty="0">
                <a:solidFill>
                  <a:srgbClr val="222222"/>
                </a:solidFill>
                <a:effectLst/>
              </a:rPr>
              <a:t>plan to prevent it</a:t>
            </a:r>
          </a:p>
          <a:p>
            <a:pPr marL="216000" indent="-457200" algn="l" rtl="0">
              <a:lnSpc>
                <a:spcPct val="120000"/>
              </a:lnSpc>
              <a:spcBef>
                <a:spcPts val="600"/>
              </a:spcBef>
              <a:buFont typeface="Arial" panose="020B0604020202020204" pitchFamily="34" charset="0"/>
              <a:buChar char="•"/>
            </a:pPr>
            <a:r>
              <a:rPr lang="en-US" sz="2600" b="0" i="0" dirty="0">
                <a:solidFill>
                  <a:srgbClr val="222222"/>
                </a:solidFill>
                <a:effectLst/>
              </a:rPr>
              <a:t>Ensure you are carrying out corrective measures.</a:t>
            </a:r>
          </a:p>
          <a:p>
            <a:pPr marL="0" indent="0">
              <a:lnSpc>
                <a:spcPct val="120000"/>
              </a:lnSpc>
            </a:pPr>
            <a:endParaRPr lang="en-IE" sz="1700" dirty="0"/>
          </a:p>
        </p:txBody>
      </p:sp>
      <p:sp>
        <p:nvSpPr>
          <p:cNvPr id="3" name="Text Placeholder 2">
            <a:extLst>
              <a:ext uri="{FF2B5EF4-FFF2-40B4-BE49-F238E27FC236}">
                <a16:creationId xmlns:a16="http://schemas.microsoft.com/office/drawing/2014/main" id="{04CA2765-F001-4789-BCAE-F1F830BB5404}"/>
              </a:ext>
            </a:extLst>
          </p:cNvPr>
          <p:cNvSpPr>
            <a:spLocks noGrp="1"/>
          </p:cNvSpPr>
          <p:nvPr>
            <p:ph type="body" sz="quarter" idx="16"/>
          </p:nvPr>
        </p:nvSpPr>
        <p:spPr>
          <a:xfrm>
            <a:off x="454627" y="426729"/>
            <a:ext cx="5085159" cy="582221"/>
          </a:xfrm>
        </p:spPr>
        <p:txBody>
          <a:bodyPr>
            <a:normAutofit lnSpcReduction="10000"/>
          </a:bodyPr>
          <a:lstStyle/>
          <a:p>
            <a:r>
              <a:rPr lang="en-IE" dirty="0"/>
              <a:t>2.  Food Safety Analysis:</a:t>
            </a:r>
          </a:p>
        </p:txBody>
      </p:sp>
      <p:pic>
        <p:nvPicPr>
          <p:cNvPr id="18" name="Picture Placeholder 17" descr="Logo&#10;&#10;Description automatically generated">
            <a:extLst>
              <a:ext uri="{FF2B5EF4-FFF2-40B4-BE49-F238E27FC236}">
                <a16:creationId xmlns:a16="http://schemas.microsoft.com/office/drawing/2014/main" id="{C14D1836-36A4-4A4E-83EA-44ED23CDEA4D}"/>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b="-15965"/>
          <a:stretch/>
        </p:blipFill>
        <p:spPr>
          <a:xfrm>
            <a:off x="6627117" y="599302"/>
            <a:ext cx="5564883" cy="5447571"/>
          </a:xfrm>
        </p:spPr>
      </p:pic>
      <p:sp>
        <p:nvSpPr>
          <p:cNvPr id="6" name="TextBox 5">
            <a:extLst>
              <a:ext uri="{FF2B5EF4-FFF2-40B4-BE49-F238E27FC236}">
                <a16:creationId xmlns:a16="http://schemas.microsoft.com/office/drawing/2014/main" id="{BAAE7DC4-9E21-4B34-24AA-1FA2681E37CD}"/>
              </a:ext>
            </a:extLst>
          </p:cNvPr>
          <p:cNvSpPr txBox="1"/>
          <p:nvPr/>
        </p:nvSpPr>
        <p:spPr>
          <a:xfrm>
            <a:off x="5015243" y="5862206"/>
            <a:ext cx="6096000" cy="369332"/>
          </a:xfrm>
          <a:prstGeom prst="rect">
            <a:avLst/>
          </a:prstGeom>
          <a:solidFill>
            <a:srgbClr val="FFD100"/>
          </a:solidFill>
        </p:spPr>
        <p:txBody>
          <a:bodyPr wrap="square">
            <a:spAutoFit/>
          </a:bodyPr>
          <a:lstStyle/>
          <a:p>
            <a:r>
              <a:rPr lang="en-US" dirty="0">
                <a:solidFill>
                  <a:srgbClr val="000000"/>
                </a:solidFill>
                <a:hlinkClick r:id="rId7">
                  <a:extLst>
                    <a:ext uri="{A12FA001-AC4F-418D-AE19-62706E023703}">
                      <ahyp:hlinkClr xmlns:ahyp="http://schemas.microsoft.com/office/drawing/2018/hyperlinkcolor" val="tx"/>
                    </a:ext>
                  </a:extLst>
                </a:hlinkClick>
              </a:rPr>
              <a:t>Search Results | The Food Safety Authority Of Ireland (fsai.ie)</a:t>
            </a:r>
            <a:endParaRPr lang="en-IE" dirty="0">
              <a:solidFill>
                <a:srgbClr val="000000"/>
              </a:solidFill>
            </a:endParaRPr>
          </a:p>
        </p:txBody>
      </p:sp>
      <p:sp>
        <p:nvSpPr>
          <p:cNvPr id="7" name="Arrow: Right 6">
            <a:extLst>
              <a:ext uri="{FF2B5EF4-FFF2-40B4-BE49-F238E27FC236}">
                <a16:creationId xmlns:a16="http://schemas.microsoft.com/office/drawing/2014/main" id="{9E00A6AF-EFC3-5E5D-13B2-85EFD5D75D0B}"/>
              </a:ext>
            </a:extLst>
          </p:cNvPr>
          <p:cNvSpPr/>
          <p:nvPr/>
        </p:nvSpPr>
        <p:spPr>
          <a:xfrm>
            <a:off x="2438392" y="5680237"/>
            <a:ext cx="2033186" cy="991459"/>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Click here for more info</a:t>
            </a:r>
          </a:p>
        </p:txBody>
      </p:sp>
    </p:spTree>
    <p:extLst>
      <p:ext uri="{BB962C8B-B14F-4D97-AF65-F5344CB8AC3E}">
        <p14:creationId xmlns:p14="http://schemas.microsoft.com/office/powerpoint/2010/main" val="3507149318"/>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293DA-016F-46D1-9336-8EB1E36C81BC}"/>
              </a:ext>
            </a:extLst>
          </p:cNvPr>
          <p:cNvSpPr>
            <a:spLocks noGrp="1"/>
          </p:cNvSpPr>
          <p:nvPr>
            <p:ph type="body" sz="quarter" idx="18"/>
          </p:nvPr>
        </p:nvSpPr>
        <p:spPr>
          <a:xfrm>
            <a:off x="362465" y="1383957"/>
            <a:ext cx="11590638" cy="4629665"/>
          </a:xfrm>
        </p:spPr>
        <p:txBody>
          <a:bodyPr>
            <a:normAutofit fontScale="92500"/>
          </a:bodyPr>
          <a:lstStyle/>
          <a:p>
            <a:pPr indent="0"/>
            <a:r>
              <a:rPr lang="en-IE" sz="2200" dirty="0"/>
              <a:t>HACCP </a:t>
            </a:r>
            <a:r>
              <a:rPr lang="en-GB" sz="2200" dirty="0">
                <a:cs typeface="Arial" panose="020B0604020202020204" pitchFamily="34" charset="0"/>
              </a:rPr>
              <a:t>is a technique/tool to ensure that:</a:t>
            </a:r>
          </a:p>
          <a:p>
            <a:pPr marL="594900" indent="-342900">
              <a:buFont typeface="Arial" panose="020B0604020202020204" pitchFamily="34" charset="0"/>
              <a:buChar char="•"/>
            </a:pPr>
            <a:r>
              <a:rPr lang="en-GB" sz="2200" dirty="0">
                <a:cs typeface="Arial" panose="020B0604020202020204" pitchFamily="34" charset="0"/>
              </a:rPr>
              <a:t>All relevant food safety concerns are identified </a:t>
            </a:r>
          </a:p>
          <a:p>
            <a:pPr marL="594900" indent="-342900">
              <a:buFont typeface="Arial" panose="020B0604020202020204" pitchFamily="34" charset="0"/>
              <a:buChar char="•"/>
            </a:pPr>
            <a:r>
              <a:rPr lang="en-GB" sz="2200" dirty="0">
                <a:cs typeface="Arial" panose="020B0604020202020204" pitchFamily="34" charset="0"/>
              </a:rPr>
              <a:t>A practical and sensible plan is designed to prevent or control these food safety hazards during production by focusing attention on ‘critical control points (CCPs).  </a:t>
            </a:r>
          </a:p>
          <a:p>
            <a:pPr indent="0"/>
            <a:r>
              <a:rPr lang="en-GB" sz="2200" b="1" dirty="0">
                <a:cs typeface="Arial" panose="020B0604020202020204" pitchFamily="34" charset="0"/>
              </a:rPr>
              <a:t>The activities involved in HACCP include:</a:t>
            </a:r>
          </a:p>
          <a:p>
            <a:pPr marL="628650" indent="-342900">
              <a:buFont typeface="Arial" panose="020B0604020202020204" pitchFamily="34" charset="0"/>
              <a:buChar char="•"/>
            </a:pPr>
            <a:r>
              <a:rPr lang="en-GB" sz="2200" b="1" dirty="0">
                <a:cs typeface="Arial" panose="020B0604020202020204" pitchFamily="34" charset="0"/>
              </a:rPr>
              <a:t>Hazards analysis </a:t>
            </a:r>
            <a:r>
              <a:rPr lang="en-GB" sz="2200" dirty="0">
                <a:cs typeface="Arial" panose="020B0604020202020204" pitchFamily="34" charset="0"/>
              </a:rPr>
              <a:t>(decide which identified hazards in each step of processing are likely  to occur (e.g. the hazards can be physical, chemical contaminates and/or microorganisms that cause food poisoning); and decide what control measures can/should be taken to prevent or minimise these hazards. </a:t>
            </a:r>
          </a:p>
          <a:p>
            <a:pPr marL="628650" indent="-342900">
              <a:buFont typeface="Arial" panose="020B0604020202020204" pitchFamily="34" charset="0"/>
              <a:buChar char="•"/>
            </a:pPr>
            <a:r>
              <a:rPr lang="en-GB" sz="2200" b="1" dirty="0">
                <a:cs typeface="Arial" panose="020B0604020202020204" pitchFamily="34" charset="0"/>
              </a:rPr>
              <a:t>Setting Critical Control Points (CCPs), monitoring, and corrective actions - </a:t>
            </a:r>
            <a:r>
              <a:rPr lang="en-GB" sz="2200" dirty="0">
                <a:cs typeface="Arial" panose="020B0604020202020204" pitchFamily="34" charset="0"/>
              </a:rPr>
              <a:t>Each CCP must be under control during processing to ensure food safety; e.g. using agreed and valid critical limits and monitoring the control measures frequently, then taking corrective actions accordingly if required.   </a:t>
            </a:r>
          </a:p>
          <a:p>
            <a:pPr marL="628650" indent="-342900">
              <a:buFont typeface="Arial" panose="020B0604020202020204" pitchFamily="34" charset="0"/>
              <a:buChar char="•"/>
            </a:pPr>
            <a:r>
              <a:rPr lang="en-GB" sz="2200" dirty="0">
                <a:cs typeface="Arial" panose="020B0604020202020204" pitchFamily="34" charset="0"/>
              </a:rPr>
              <a:t>In practice, the </a:t>
            </a:r>
            <a:r>
              <a:rPr lang="en-GB" sz="2200" b="1" dirty="0">
                <a:cs typeface="Arial" panose="020B0604020202020204" pitchFamily="34" charset="0"/>
              </a:rPr>
              <a:t>HACCP plan needs to be documented, implemented, and the records need to be kept </a:t>
            </a:r>
            <a:r>
              <a:rPr lang="en-GB" sz="2200" dirty="0">
                <a:cs typeface="Arial" panose="020B0604020202020204" pitchFamily="34" charset="0"/>
              </a:rPr>
              <a:t>for each CCPs’ monitoring and the corrective actions taken if the CCP is not working properly.</a:t>
            </a:r>
          </a:p>
          <a:p>
            <a:pPr indent="0"/>
            <a:endParaRPr lang="en-IE" dirty="0"/>
          </a:p>
        </p:txBody>
      </p:sp>
      <p:sp>
        <p:nvSpPr>
          <p:cNvPr id="3" name="Text Placeholder 2">
            <a:extLst>
              <a:ext uri="{FF2B5EF4-FFF2-40B4-BE49-F238E27FC236}">
                <a16:creationId xmlns:a16="http://schemas.microsoft.com/office/drawing/2014/main" id="{B10C6269-49F7-451F-A1FD-B5C77D22269E}"/>
              </a:ext>
            </a:extLst>
          </p:cNvPr>
          <p:cNvSpPr>
            <a:spLocks noGrp="1"/>
          </p:cNvSpPr>
          <p:nvPr>
            <p:ph type="body" sz="quarter" idx="16"/>
          </p:nvPr>
        </p:nvSpPr>
        <p:spPr>
          <a:xfrm>
            <a:off x="0" y="351861"/>
            <a:ext cx="10594345" cy="582221"/>
          </a:xfrm>
          <a:solidFill>
            <a:srgbClr val="85D2E1"/>
          </a:solidFill>
        </p:spPr>
        <p:txBody>
          <a:bodyPr anchor="ctr">
            <a:normAutofit lnSpcReduction="10000"/>
          </a:bodyPr>
          <a:lstStyle/>
          <a:p>
            <a:r>
              <a:rPr lang="en-IE" dirty="0"/>
              <a:t>	HACCP Explained</a:t>
            </a:r>
          </a:p>
        </p:txBody>
      </p:sp>
      <p:sp>
        <p:nvSpPr>
          <p:cNvPr id="5" name="TextBox 4">
            <a:extLst>
              <a:ext uri="{FF2B5EF4-FFF2-40B4-BE49-F238E27FC236}">
                <a16:creationId xmlns:a16="http://schemas.microsoft.com/office/drawing/2014/main" id="{302765CA-312F-4334-A6A3-31C1C1553A74}"/>
              </a:ext>
            </a:extLst>
          </p:cNvPr>
          <p:cNvSpPr txBox="1"/>
          <p:nvPr/>
        </p:nvSpPr>
        <p:spPr>
          <a:xfrm>
            <a:off x="3929449" y="5934670"/>
            <a:ext cx="8262551" cy="923330"/>
          </a:xfrm>
          <a:prstGeom prst="rect">
            <a:avLst/>
          </a:prstGeom>
          <a:solidFill>
            <a:srgbClr val="FFD100"/>
          </a:solidFill>
        </p:spPr>
        <p:txBody>
          <a:bodyPr wrap="square" rtlCol="0">
            <a:spAutoFit/>
          </a:body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Tip:</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It is critical that you establish your own HACCP system and ensure all your food handlers receive the relevant training to ensure </a:t>
            </a: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consumer safety</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This is also a </a:t>
            </a:r>
            <a:r>
              <a:rPr kumimoji="0" lang="en-GB" sz="20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legal requirement</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t>
            </a:r>
          </a:p>
        </p:txBody>
      </p:sp>
    </p:spTree>
    <p:extLst>
      <p:ext uri="{BB962C8B-B14F-4D97-AF65-F5344CB8AC3E}">
        <p14:creationId xmlns:p14="http://schemas.microsoft.com/office/powerpoint/2010/main" val="108508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7A3360-22B9-43FF-A5BF-6B1D3398BBF8}"/>
              </a:ext>
            </a:extLst>
          </p:cNvPr>
          <p:cNvSpPr>
            <a:spLocks noGrp="1"/>
          </p:cNvSpPr>
          <p:nvPr>
            <p:ph type="body" sz="quarter" idx="18"/>
          </p:nvPr>
        </p:nvSpPr>
        <p:spPr>
          <a:xfrm>
            <a:off x="420130" y="1451899"/>
            <a:ext cx="5972170" cy="4322825"/>
          </a:xfrm>
        </p:spPr>
        <p:txBody>
          <a:bodyPr>
            <a:normAutofit/>
          </a:bodyPr>
          <a:lstStyle/>
          <a:p>
            <a:pPr marL="0" indent="0"/>
            <a:r>
              <a:rPr lang="en-IE" dirty="0"/>
              <a:t>As discussed in Module 2,  t</a:t>
            </a:r>
            <a:r>
              <a:rPr lang="en-GB" dirty="0">
                <a:cs typeface="Arial" panose="020B0604020202020204" pitchFamily="34" charset="0"/>
              </a:rPr>
              <a:t>here is a massive market opportunity for food businesses due to the </a:t>
            </a:r>
            <a:r>
              <a:rPr lang="en-GB" b="1" dirty="0">
                <a:cs typeface="Arial" panose="020B0604020202020204" pitchFamily="34" charset="0"/>
              </a:rPr>
              <a:t>g</a:t>
            </a:r>
            <a:r>
              <a:rPr lang="en-GB" sz="2400" b="1" dirty="0">
                <a:cs typeface="Arial" panose="020B0604020202020204" pitchFamily="34" charset="0"/>
              </a:rPr>
              <a:t>lobal growth of the population </a:t>
            </a:r>
            <a:r>
              <a:rPr lang="en-GB" sz="2400" dirty="0">
                <a:cs typeface="Arial" panose="020B0604020202020204" pitchFamily="34" charset="0"/>
              </a:rPr>
              <a:t>in the over 65 years segment and consequently, there is a need to satisfy the varied food needs of the ageing consumers/segment to deal with how:</a:t>
            </a:r>
          </a:p>
          <a:p>
            <a:pPr marL="285750" indent="-285750">
              <a:buFont typeface="Arial" panose="020B0604020202020204" pitchFamily="34" charset="0"/>
              <a:buChar char="•"/>
            </a:pPr>
            <a:r>
              <a:rPr lang="en-GB" sz="2200" dirty="0">
                <a:cs typeface="Arial" panose="020B0604020202020204" pitchFamily="34" charset="0"/>
              </a:rPr>
              <a:t>Health changes with age</a:t>
            </a:r>
          </a:p>
          <a:p>
            <a:pPr marL="285750" indent="-285750">
              <a:buFont typeface="Arial" panose="020B0604020202020204" pitchFamily="34" charset="0"/>
              <a:buChar char="•"/>
            </a:pPr>
            <a:r>
              <a:rPr lang="en-GB" sz="2200" dirty="0">
                <a:cs typeface="Arial" panose="020B0604020202020204" pitchFamily="34" charset="0"/>
              </a:rPr>
              <a:t>Nutritional needs change with age</a:t>
            </a:r>
          </a:p>
          <a:p>
            <a:pPr marL="285750" indent="-285750">
              <a:buFont typeface="Arial" panose="020B0604020202020204" pitchFamily="34" charset="0"/>
              <a:buChar char="•"/>
            </a:pPr>
            <a:r>
              <a:rPr lang="en-GB" sz="2200" dirty="0">
                <a:cs typeface="Arial" panose="020B0604020202020204" pitchFamily="34" charset="0"/>
              </a:rPr>
              <a:t>Special dietary needs change with age</a:t>
            </a:r>
          </a:p>
          <a:p>
            <a:pPr marL="285750" indent="-285750">
              <a:buFont typeface="Arial" panose="020B0604020202020204" pitchFamily="34" charset="0"/>
              <a:buChar char="•"/>
            </a:pPr>
            <a:r>
              <a:rPr lang="en-GB" sz="2200" dirty="0">
                <a:cs typeface="Arial" panose="020B0604020202020204" pitchFamily="34" charset="0"/>
              </a:rPr>
              <a:t>Perceptions and sensory changes occur with age</a:t>
            </a:r>
          </a:p>
          <a:p>
            <a:endParaRPr lang="en-IE" dirty="0"/>
          </a:p>
        </p:txBody>
      </p:sp>
      <p:sp>
        <p:nvSpPr>
          <p:cNvPr id="3" name="Text Placeholder 2">
            <a:extLst>
              <a:ext uri="{FF2B5EF4-FFF2-40B4-BE49-F238E27FC236}">
                <a16:creationId xmlns:a16="http://schemas.microsoft.com/office/drawing/2014/main" id="{10E78A97-4BD8-4BA8-9639-D6D9EF106E46}"/>
              </a:ext>
            </a:extLst>
          </p:cNvPr>
          <p:cNvSpPr>
            <a:spLocks noGrp="1"/>
          </p:cNvSpPr>
          <p:nvPr>
            <p:ph type="body" sz="quarter" idx="16"/>
          </p:nvPr>
        </p:nvSpPr>
        <p:spPr>
          <a:xfrm>
            <a:off x="520531" y="275968"/>
            <a:ext cx="5085159" cy="1155357"/>
          </a:xfrm>
        </p:spPr>
        <p:txBody>
          <a:bodyPr>
            <a:normAutofit/>
          </a:bodyPr>
          <a:lstStyle/>
          <a:p>
            <a:r>
              <a:rPr lang="en-IE" sz="3300" dirty="0"/>
              <a:t>Why develop new foods for seniors?</a:t>
            </a:r>
          </a:p>
        </p:txBody>
      </p:sp>
      <p:pic>
        <p:nvPicPr>
          <p:cNvPr id="6" name="Picture Placeholder 5" descr="A bowl of food&#10;&#10;Description automatically generated with low confidence">
            <a:extLst>
              <a:ext uri="{FF2B5EF4-FFF2-40B4-BE49-F238E27FC236}">
                <a16:creationId xmlns:a16="http://schemas.microsoft.com/office/drawing/2014/main" id="{D836CCD4-3627-459D-825A-93508C4F779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39015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EB330-C133-4754-BF3C-73C5B52354D8}"/>
              </a:ext>
            </a:extLst>
          </p:cNvPr>
          <p:cNvSpPr>
            <a:spLocks noGrp="1"/>
          </p:cNvSpPr>
          <p:nvPr>
            <p:ph type="body" sz="quarter" idx="18"/>
          </p:nvPr>
        </p:nvSpPr>
        <p:spPr>
          <a:xfrm>
            <a:off x="234817" y="1495148"/>
            <a:ext cx="6157483" cy="4485522"/>
          </a:xfrm>
        </p:spPr>
        <p:txBody>
          <a:bodyP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prstClr val="black"/>
                </a:solidFill>
                <a:cs typeface="Arial" panose="020B0604020202020204" pitchFamily="34" charset="0"/>
              </a:rPr>
              <a:t>Sensory analysis involves testing the</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 taste, flavour/aroma, appearance/visual, hearing etc. of the food product itself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It also gives consumers </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insight </a:t>
            </a:r>
            <a:r>
              <a:rPr kumimoji="0" lang="en-GB" sz="2200" i="0" u="none" strike="noStrike" kern="1200" cap="none" spc="0" normalizeH="0" baseline="0" noProof="0" dirty="0">
                <a:ln>
                  <a:noFill/>
                </a:ln>
                <a:solidFill>
                  <a:prstClr val="black"/>
                </a:solidFill>
                <a:effectLst/>
                <a:uLnTx/>
                <a:uFillTx/>
                <a:ea typeface="+mn-ea"/>
                <a:cs typeface="Arial" panose="020B0604020202020204" pitchFamily="34" charset="0"/>
              </a:rPr>
              <a:t>regarding</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 preference </a:t>
            </a:r>
            <a:r>
              <a:rPr lang="en-GB" sz="2200" dirty="0">
                <a:solidFill>
                  <a:prstClr val="black"/>
                </a:solidFill>
                <a:cs typeface="Arial" panose="020B0604020202020204" pitchFamily="34" charset="0"/>
              </a:rPr>
              <a:t>and</a:t>
            </a: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 how they feel about the product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ea typeface="+mn-ea"/>
                <a:cs typeface="Arial" panose="020B0604020202020204" pitchFamily="34" charset="0"/>
              </a:rPr>
              <a:t>This Sensory ‘result’ helps to determine the product </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shelf life,</a:t>
            </a:r>
            <a:r>
              <a:rPr lang="en-GB" sz="2200" dirty="0">
                <a:solidFill>
                  <a:prstClr val="black"/>
                </a:solidFill>
                <a:cs typeface="Arial" panose="020B0604020202020204" pitchFamily="34" charset="0"/>
              </a:rPr>
              <a:t> as at different stages people develop a perception of what freshness is or isn’t</a:t>
            </a:r>
          </a:p>
          <a:p>
            <a:pPr marL="0" marR="0" lvl="0" indent="0" algn="l" defTabSz="914400" rtl="0" eaLnBrk="1" fontAlgn="auto" latinLnBrk="0" hangingPunct="1">
              <a:lnSpc>
                <a:spcPct val="100000"/>
              </a:lnSpc>
              <a:spcBef>
                <a:spcPts val="0"/>
              </a:spcBef>
              <a:spcAft>
                <a:spcPts val="0"/>
              </a:spcAft>
              <a:buClrTx/>
              <a:buSzTx/>
              <a:tabLst/>
              <a:defRPr/>
            </a:pPr>
            <a:endParaRPr lang="en-GB" sz="2200" spc="0" dirty="0">
              <a:solidFill>
                <a:prstClr val="black"/>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r>
              <a:rPr lang="en-GB" sz="2400" spc="0" dirty="0">
                <a:solidFill>
                  <a:prstClr val="black"/>
                </a:solidFill>
                <a:latin typeface="+mn-lt"/>
                <a:cs typeface="Arial" panose="020B0604020202020204" pitchFamily="34" charset="0"/>
              </a:rPr>
              <a:t>In a later section, we will discuss sensory analysis further</a:t>
            </a:r>
            <a:endParaRPr kumimoji="0" lang="en-GB"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3" name="Text Placeholder 2">
            <a:extLst>
              <a:ext uri="{FF2B5EF4-FFF2-40B4-BE49-F238E27FC236}">
                <a16:creationId xmlns:a16="http://schemas.microsoft.com/office/drawing/2014/main" id="{BF59ED98-2838-49D8-ABD9-970368B014B0}"/>
              </a:ext>
            </a:extLst>
          </p:cNvPr>
          <p:cNvSpPr>
            <a:spLocks noGrp="1"/>
          </p:cNvSpPr>
          <p:nvPr>
            <p:ph type="body" sz="quarter" idx="16"/>
          </p:nvPr>
        </p:nvSpPr>
        <p:spPr>
          <a:xfrm>
            <a:off x="481152" y="344979"/>
            <a:ext cx="5664813" cy="815361"/>
          </a:xfrm>
        </p:spPr>
        <p:txBody>
          <a:bodyPr>
            <a:normAutofit/>
          </a:bodyPr>
          <a:lstStyle/>
          <a:p>
            <a:r>
              <a:rPr lang="en-IE" dirty="0"/>
              <a:t>3. Sensory testing methods</a:t>
            </a:r>
          </a:p>
        </p:txBody>
      </p:sp>
      <p:pic>
        <p:nvPicPr>
          <p:cNvPr id="6" name="Picture Placeholder 5" descr="Woman eating a green macaron">
            <a:extLst>
              <a:ext uri="{FF2B5EF4-FFF2-40B4-BE49-F238E27FC236}">
                <a16:creationId xmlns:a16="http://schemas.microsoft.com/office/drawing/2014/main" id="{AF8F2A5D-F347-49BB-85BA-20ADBAD640A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67944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9889F-A444-4B0C-8638-592D621A0B7B}"/>
              </a:ext>
            </a:extLst>
          </p:cNvPr>
          <p:cNvSpPr>
            <a:spLocks noGrp="1"/>
          </p:cNvSpPr>
          <p:nvPr>
            <p:ph type="body" sz="quarter" idx="18"/>
          </p:nvPr>
        </p:nvSpPr>
        <p:spPr>
          <a:xfrm>
            <a:off x="734714" y="1458097"/>
            <a:ext cx="10808102" cy="4166618"/>
          </a:xfrm>
        </p:spPr>
        <p:txBody>
          <a:bodyPr>
            <a:normAutofit lnSpcReduction="10000"/>
          </a:bodyPr>
          <a:lstStyle/>
          <a:p>
            <a:pPr marL="0" indent="0"/>
            <a:r>
              <a:rPr lang="en-IE" dirty="0"/>
              <a:t>So, we have screened our ideas for new/improved food products/services for seniors and chosen the most feasible (regulatory, technically &amp; financially) product to develop and produce. We have carried out the relevant product and safety tests and now we must scale up and figure out how to produce it.</a:t>
            </a:r>
          </a:p>
          <a:p>
            <a:pPr marL="0" indent="0"/>
            <a:r>
              <a:rPr lang="en-IE" dirty="0"/>
              <a:t>NPD means your </a:t>
            </a:r>
            <a:r>
              <a:rPr lang="en-IE" b="1" dirty="0"/>
              <a:t>process is developing and changing</a:t>
            </a:r>
            <a:r>
              <a:rPr lang="en-IE" dirty="0"/>
              <a:t>. This may involve adding a new product line specifically for the senior market, changing the existing layout, new or different processing methods, and importantly the </a:t>
            </a:r>
            <a:r>
              <a:rPr lang="en-IE" b="1" dirty="0"/>
              <a:t>training of your employees</a:t>
            </a:r>
            <a:r>
              <a:rPr lang="en-IE" dirty="0"/>
              <a:t> to carry out the new process.</a:t>
            </a:r>
          </a:p>
          <a:p>
            <a:pPr marL="0" indent="0">
              <a:tabLst>
                <a:tab pos="0" algn="l"/>
              </a:tabLst>
            </a:pPr>
            <a:r>
              <a:rPr lang="en-US" b="1" dirty="0"/>
              <a:t>Prototype development </a:t>
            </a:r>
            <a:r>
              <a:rPr lang="en-US" dirty="0"/>
              <a:t>is necessary to get an idea of the large-scale processes and helps to get into the market. Scaling up</a:t>
            </a:r>
            <a:r>
              <a:rPr lang="en-US" b="1" dirty="0"/>
              <a:t> </a:t>
            </a:r>
            <a:r>
              <a:rPr lang="en-US" dirty="0"/>
              <a:t>the production gives you the opportunity to manage ingredients, process, production, storage, the packaging on a wider scale. And you move closer to market launch.</a:t>
            </a:r>
            <a:endParaRPr lang="en-IE" dirty="0"/>
          </a:p>
        </p:txBody>
      </p:sp>
      <p:sp>
        <p:nvSpPr>
          <p:cNvPr id="5" name="Text Placeholder 4">
            <a:extLst>
              <a:ext uri="{FF2B5EF4-FFF2-40B4-BE49-F238E27FC236}">
                <a16:creationId xmlns:a16="http://schemas.microsoft.com/office/drawing/2014/main" id="{DDD17BDC-971C-49E1-8587-E230C8A3F89B}"/>
              </a:ext>
            </a:extLst>
          </p:cNvPr>
          <p:cNvSpPr>
            <a:spLocks noGrp="1"/>
          </p:cNvSpPr>
          <p:nvPr>
            <p:ph type="body" sz="quarter" idx="16"/>
          </p:nvPr>
        </p:nvSpPr>
        <p:spPr>
          <a:xfrm>
            <a:off x="248682" y="527642"/>
            <a:ext cx="10808102" cy="582221"/>
          </a:xfrm>
          <a:solidFill>
            <a:srgbClr val="FFD100"/>
          </a:solidFill>
        </p:spPr>
        <p:txBody>
          <a:bodyPr>
            <a:normAutofit lnSpcReduction="10000"/>
          </a:bodyPr>
          <a:lstStyle/>
          <a:p>
            <a:r>
              <a:rPr lang="en-IE" dirty="0"/>
              <a:t>	NPD Process – Phase </a:t>
            </a:r>
            <a:r>
              <a:rPr lang="en-IE" b="1" dirty="0"/>
              <a:t>4. Production &amp; Launch</a:t>
            </a:r>
          </a:p>
        </p:txBody>
      </p:sp>
    </p:spTree>
    <p:extLst>
      <p:ext uri="{BB962C8B-B14F-4D97-AF65-F5344CB8AC3E}">
        <p14:creationId xmlns:p14="http://schemas.microsoft.com/office/powerpoint/2010/main" val="2013166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drawing a rocket on a concrete wall">
            <a:extLst>
              <a:ext uri="{FF2B5EF4-FFF2-40B4-BE49-F238E27FC236}">
                <a16:creationId xmlns:a16="http://schemas.microsoft.com/office/drawing/2014/main" id="{CD9FBD6D-7A41-4841-B033-D211E1C7E71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92686133-0E5E-425A-B5FD-EA057E078983}"/>
              </a:ext>
            </a:extLst>
          </p:cNvPr>
          <p:cNvSpPr>
            <a:spLocks noGrp="1"/>
          </p:cNvSpPr>
          <p:nvPr>
            <p:ph type="body" sz="quarter" idx="18"/>
          </p:nvPr>
        </p:nvSpPr>
        <p:spPr>
          <a:xfrm>
            <a:off x="1595610" y="1350803"/>
            <a:ext cx="5105121" cy="5409225"/>
          </a:xfrm>
        </p:spPr>
        <p:txBody>
          <a:bodyPr>
            <a:normAutofit fontScale="85000" lnSpcReduction="20000"/>
          </a:bodyPr>
          <a:lstStyle/>
          <a:p>
            <a:pPr marL="0" indent="0">
              <a:lnSpc>
                <a:spcPct val="120000"/>
              </a:lnSpc>
            </a:pPr>
            <a:r>
              <a:rPr lang="en-US" dirty="0"/>
              <a:t>Launching a new food product in the market is one of the final steps after testing all the concepts through various stages. </a:t>
            </a:r>
            <a:r>
              <a:rPr lang="en-GB" dirty="0"/>
              <a:t>Launched products have a failure rate of 25% to 45%. </a:t>
            </a:r>
          </a:p>
          <a:p>
            <a:pPr marL="0" indent="0">
              <a:lnSpc>
                <a:spcPct val="120000"/>
              </a:lnSpc>
            </a:pPr>
            <a:r>
              <a:rPr lang="en-GB" dirty="0"/>
              <a:t>Research shows some of the NPD failures can be attributed to the lack of a structured NPD process. According to Wheelwright and Clark (1992), companies who approach NPD in a structured manner have more success than those with an ad-hoc approach.</a:t>
            </a:r>
            <a:endParaRPr lang="en-US" dirty="0"/>
          </a:p>
          <a:p>
            <a:pPr marL="0" indent="0">
              <a:lnSpc>
                <a:spcPct val="120000"/>
              </a:lnSpc>
            </a:pPr>
            <a:r>
              <a:rPr lang="en-US" dirty="0"/>
              <a:t>Before launching a product, you should have a </a:t>
            </a:r>
            <a:r>
              <a:rPr lang="en-US" b="1" dirty="0"/>
              <a:t>DETAILED PLAN </a:t>
            </a:r>
            <a:r>
              <a:rPr lang="en-US" dirty="0"/>
              <a:t>for it. It should include details about the </a:t>
            </a:r>
            <a:r>
              <a:rPr lang="en-US" b="1" dirty="0"/>
              <a:t>timing</a:t>
            </a:r>
            <a:r>
              <a:rPr lang="en-US" dirty="0"/>
              <a:t> for launching a product and the </a:t>
            </a:r>
            <a:r>
              <a:rPr lang="en-US" b="1" dirty="0"/>
              <a:t>target customers</a:t>
            </a:r>
            <a:r>
              <a:rPr lang="en-US" dirty="0"/>
              <a:t>. Correct </a:t>
            </a:r>
            <a:r>
              <a:rPr lang="en-US" b="1" dirty="0"/>
              <a:t>positioning</a:t>
            </a:r>
            <a:r>
              <a:rPr lang="en-US" dirty="0"/>
              <a:t> against competitors also plays a significant role in launching.</a:t>
            </a:r>
            <a:endParaRPr lang="en-IE" dirty="0"/>
          </a:p>
        </p:txBody>
      </p:sp>
      <p:sp>
        <p:nvSpPr>
          <p:cNvPr id="4" name="Text Placeholder 3">
            <a:extLst>
              <a:ext uri="{FF2B5EF4-FFF2-40B4-BE49-F238E27FC236}">
                <a16:creationId xmlns:a16="http://schemas.microsoft.com/office/drawing/2014/main" id="{83D6FB8B-977C-43E9-8299-6C48D310FC0A}"/>
              </a:ext>
            </a:extLst>
          </p:cNvPr>
          <p:cNvSpPr>
            <a:spLocks noGrp="1"/>
          </p:cNvSpPr>
          <p:nvPr>
            <p:ph type="body" sz="quarter" idx="16"/>
          </p:nvPr>
        </p:nvSpPr>
        <p:spPr/>
        <p:txBody>
          <a:bodyPr>
            <a:normAutofit lnSpcReduction="10000"/>
          </a:bodyPr>
          <a:lstStyle/>
          <a:p>
            <a:r>
              <a:rPr lang="en-IE" dirty="0"/>
              <a:t>Launching…</a:t>
            </a:r>
          </a:p>
        </p:txBody>
      </p:sp>
    </p:spTree>
    <p:extLst>
      <p:ext uri="{BB962C8B-B14F-4D97-AF65-F5344CB8AC3E}">
        <p14:creationId xmlns:p14="http://schemas.microsoft.com/office/powerpoint/2010/main" val="2865371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86133-0E5E-425A-B5FD-EA057E078983}"/>
              </a:ext>
            </a:extLst>
          </p:cNvPr>
          <p:cNvSpPr>
            <a:spLocks noGrp="1"/>
          </p:cNvSpPr>
          <p:nvPr>
            <p:ph type="body" sz="quarter" idx="18"/>
          </p:nvPr>
        </p:nvSpPr>
        <p:spPr>
          <a:xfrm>
            <a:off x="1718561" y="1589342"/>
            <a:ext cx="5105121" cy="5409225"/>
          </a:xfrm>
        </p:spPr>
        <p:txBody>
          <a:bodyPr>
            <a:normAutofit/>
          </a:bodyPr>
          <a:lstStyle/>
          <a:p>
            <a:pPr marL="0" indent="0">
              <a:lnSpc>
                <a:spcPct val="120000"/>
              </a:lnSpc>
            </a:pPr>
            <a:r>
              <a:rPr lang="en-IE" dirty="0"/>
              <a:t>An important factor in launching is getting your branding right. Your brand is your company’s ability to be recognised by your target group. </a:t>
            </a:r>
          </a:p>
          <a:p>
            <a:pPr marL="0" indent="0">
              <a:lnSpc>
                <a:spcPct val="120000"/>
              </a:lnSpc>
            </a:pPr>
            <a:r>
              <a:rPr lang="en-IE" dirty="0"/>
              <a:t>We have already discussed this in Module 3, in terms of market positioning and we will further delve into the importance of Branding in Module 6 when discussing Marketing to Seniors.</a:t>
            </a:r>
          </a:p>
        </p:txBody>
      </p:sp>
      <p:sp>
        <p:nvSpPr>
          <p:cNvPr id="4" name="Text Placeholder 3">
            <a:extLst>
              <a:ext uri="{FF2B5EF4-FFF2-40B4-BE49-F238E27FC236}">
                <a16:creationId xmlns:a16="http://schemas.microsoft.com/office/drawing/2014/main" id="{83D6FB8B-977C-43E9-8299-6C48D310FC0A}"/>
              </a:ext>
            </a:extLst>
          </p:cNvPr>
          <p:cNvSpPr>
            <a:spLocks noGrp="1"/>
          </p:cNvSpPr>
          <p:nvPr>
            <p:ph type="body" sz="quarter" idx="16"/>
          </p:nvPr>
        </p:nvSpPr>
        <p:spPr/>
        <p:txBody>
          <a:bodyPr>
            <a:normAutofit lnSpcReduction="10000"/>
          </a:bodyPr>
          <a:lstStyle/>
          <a:p>
            <a:r>
              <a:rPr lang="en-IE" dirty="0"/>
              <a:t>Branding …</a:t>
            </a:r>
          </a:p>
        </p:txBody>
      </p:sp>
      <p:sp>
        <p:nvSpPr>
          <p:cNvPr id="6" name="Speech Bubble: Rectangle with Corners Rounded 5">
            <a:extLst>
              <a:ext uri="{FF2B5EF4-FFF2-40B4-BE49-F238E27FC236}">
                <a16:creationId xmlns:a16="http://schemas.microsoft.com/office/drawing/2014/main" id="{4CE99783-2A9E-24A1-D7EB-1DAFE73FB9A5}"/>
              </a:ext>
            </a:extLst>
          </p:cNvPr>
          <p:cNvSpPr/>
          <p:nvPr/>
        </p:nvSpPr>
        <p:spPr>
          <a:xfrm>
            <a:off x="7056254" y="1572548"/>
            <a:ext cx="4887590" cy="3455299"/>
          </a:xfrm>
          <a:prstGeom prst="wedgeRoundRectCallou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6277DAF5-D3DD-A4B6-DDDA-E25E04C13687}"/>
              </a:ext>
            </a:extLst>
          </p:cNvPr>
          <p:cNvSpPr txBox="1"/>
          <p:nvPr/>
        </p:nvSpPr>
        <p:spPr>
          <a:xfrm>
            <a:off x="7189773" y="1849008"/>
            <a:ext cx="4620552" cy="2677656"/>
          </a:xfrm>
          <a:prstGeom prst="rect">
            <a:avLst/>
          </a:prstGeom>
          <a:noFill/>
        </p:spPr>
        <p:txBody>
          <a:bodyPr wrap="square" lIns="91440" tIns="45720" rIns="91440" bIns="45720" anchor="t">
            <a:spAutoFit/>
          </a:bodyPr>
          <a:lstStyle/>
          <a:p>
            <a:pPr algn="ctr"/>
            <a:r>
              <a:rPr lang="en-US" sz="2800" b="0" i="0" dirty="0">
                <a:solidFill>
                  <a:srgbClr val="212121"/>
                </a:solidFill>
                <a:effectLst/>
                <a:latin typeface="-apple-system"/>
              </a:rPr>
              <a:t>The main objective of </a:t>
            </a:r>
            <a:r>
              <a:rPr lang="en-US" sz="2800" dirty="0">
                <a:solidFill>
                  <a:srgbClr val="212121"/>
                </a:solidFill>
                <a:latin typeface="-apple-system"/>
              </a:rPr>
              <a:t>branding</a:t>
            </a:r>
            <a:r>
              <a:rPr lang="en-US" sz="2800" b="0" i="0" dirty="0">
                <a:solidFill>
                  <a:srgbClr val="212121"/>
                </a:solidFill>
                <a:effectLst/>
                <a:latin typeface="-apple-system"/>
              </a:rPr>
              <a:t> is to </a:t>
            </a:r>
            <a:r>
              <a:rPr lang="en-US" sz="2800" b="1" i="0" dirty="0">
                <a:solidFill>
                  <a:srgbClr val="212121"/>
                </a:solidFill>
                <a:effectLst/>
                <a:latin typeface="-apple-system"/>
              </a:rPr>
              <a:t>attract and retain</a:t>
            </a:r>
            <a:r>
              <a:rPr lang="en-US" sz="2800" i="0" dirty="0">
                <a:solidFill>
                  <a:srgbClr val="212121"/>
                </a:solidFill>
                <a:effectLst/>
                <a:latin typeface="-apple-system"/>
              </a:rPr>
              <a:t> customers</a:t>
            </a:r>
            <a:r>
              <a:rPr lang="en-US" sz="2800" b="0" i="0" dirty="0">
                <a:solidFill>
                  <a:srgbClr val="212121"/>
                </a:solidFill>
                <a:effectLst/>
                <a:latin typeface="-apple-system"/>
              </a:rPr>
              <a:t> by delivering product and service offerings that are aligned well with the promises made by the brand.</a:t>
            </a:r>
            <a:endParaRPr lang="en-IE" sz="2800" dirty="0">
              <a:cs typeface="Calibri"/>
            </a:endParaRPr>
          </a:p>
        </p:txBody>
      </p:sp>
    </p:spTree>
    <p:extLst>
      <p:ext uri="{BB962C8B-B14F-4D97-AF65-F5344CB8AC3E}">
        <p14:creationId xmlns:p14="http://schemas.microsoft.com/office/powerpoint/2010/main" val="3161083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9889F-A444-4B0C-8638-592D621A0B7B}"/>
              </a:ext>
            </a:extLst>
          </p:cNvPr>
          <p:cNvSpPr>
            <a:spLocks noGrp="1"/>
          </p:cNvSpPr>
          <p:nvPr>
            <p:ph type="body" sz="quarter" idx="18"/>
          </p:nvPr>
        </p:nvSpPr>
        <p:spPr>
          <a:xfrm>
            <a:off x="734714" y="1680519"/>
            <a:ext cx="10808102" cy="4166618"/>
          </a:xfrm>
        </p:spPr>
        <p:txBody>
          <a:bodyPr>
            <a:normAutofit/>
          </a:bodyPr>
          <a:lstStyle/>
          <a:p>
            <a:pPr marL="0" indent="0"/>
            <a:r>
              <a:rPr lang="en-US" b="1" dirty="0"/>
              <a:t>Market testing </a:t>
            </a:r>
            <a:r>
              <a:rPr lang="en-US" dirty="0"/>
              <a:t>will help to identify any flaws in the food product or food service for seniors. It will also help to </a:t>
            </a:r>
            <a:r>
              <a:rPr lang="en-US" dirty="0" err="1"/>
              <a:t>analyse</a:t>
            </a:r>
            <a:r>
              <a:rPr lang="en-US" dirty="0"/>
              <a:t> the look and value of a product in a defined market. Based on this, necessary changes can be done for further development.</a:t>
            </a:r>
          </a:p>
          <a:p>
            <a:pPr marL="0" indent="0"/>
            <a:r>
              <a:rPr lang="en-US" dirty="0"/>
              <a:t> Seeking out </a:t>
            </a:r>
            <a:r>
              <a:rPr lang="en-US" b="1" dirty="0"/>
              <a:t>feedback</a:t>
            </a:r>
            <a:r>
              <a:rPr lang="en-US" dirty="0"/>
              <a:t> from customers will give you an idea about customer requirements and satisfaction. It is not necessary to work on modification of your products immediately. You can go step by step and attract more customers.</a:t>
            </a:r>
          </a:p>
          <a:p>
            <a:pPr marL="0" indent="0"/>
            <a:r>
              <a:rPr lang="en-US" b="0" i="0" dirty="0">
                <a:effectLst/>
              </a:rPr>
              <a:t>Launching a product is not the last step in new product development. </a:t>
            </a:r>
            <a:r>
              <a:rPr lang="en-US" dirty="0"/>
              <a:t>Be mindful it i</a:t>
            </a:r>
            <a:r>
              <a:rPr lang="en-US" b="0" i="0" dirty="0">
                <a:effectLst/>
              </a:rPr>
              <a:t>s a </a:t>
            </a:r>
            <a:r>
              <a:rPr lang="en-US" b="1" i="0" dirty="0">
                <a:effectLst/>
              </a:rPr>
              <a:t>continuous process </a:t>
            </a:r>
            <a:r>
              <a:rPr lang="en-US" b="0" i="0" dirty="0">
                <a:effectLst/>
              </a:rPr>
              <a:t>and further development is always important for the success of a product.</a:t>
            </a:r>
            <a:endParaRPr lang="en-IE" dirty="0"/>
          </a:p>
        </p:txBody>
      </p:sp>
      <p:sp>
        <p:nvSpPr>
          <p:cNvPr id="5" name="Text Placeholder 4">
            <a:extLst>
              <a:ext uri="{FF2B5EF4-FFF2-40B4-BE49-F238E27FC236}">
                <a16:creationId xmlns:a16="http://schemas.microsoft.com/office/drawing/2014/main" id="{DDD17BDC-971C-49E1-8587-E230C8A3F89B}"/>
              </a:ext>
            </a:extLst>
          </p:cNvPr>
          <p:cNvSpPr>
            <a:spLocks noGrp="1"/>
          </p:cNvSpPr>
          <p:nvPr>
            <p:ph type="body" sz="quarter" idx="16"/>
          </p:nvPr>
        </p:nvSpPr>
        <p:spPr>
          <a:xfrm>
            <a:off x="248682" y="527642"/>
            <a:ext cx="10808102" cy="582221"/>
          </a:xfrm>
          <a:solidFill>
            <a:srgbClr val="FFD100"/>
          </a:solidFill>
        </p:spPr>
        <p:txBody>
          <a:bodyPr anchor="ctr">
            <a:normAutofit lnSpcReduction="10000"/>
          </a:bodyPr>
          <a:lstStyle/>
          <a:p>
            <a:r>
              <a:rPr lang="en-IE" dirty="0"/>
              <a:t>	NPD Process – Phase </a:t>
            </a:r>
            <a:r>
              <a:rPr lang="en-IE" b="1" dirty="0"/>
              <a:t>5. Post Launch</a:t>
            </a:r>
          </a:p>
        </p:txBody>
      </p:sp>
    </p:spTree>
    <p:extLst>
      <p:ext uri="{BB962C8B-B14F-4D97-AF65-F5344CB8AC3E}">
        <p14:creationId xmlns:p14="http://schemas.microsoft.com/office/powerpoint/2010/main" val="3031852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3A31EF-BA71-4D69-84A7-10708CEC73AD}"/>
              </a:ext>
            </a:extLst>
          </p:cNvPr>
          <p:cNvSpPr>
            <a:spLocks noGrp="1"/>
          </p:cNvSpPr>
          <p:nvPr>
            <p:ph type="body" sz="quarter" idx="30"/>
          </p:nvPr>
        </p:nvSpPr>
        <p:spPr>
          <a:xfrm>
            <a:off x="3269110" y="4533161"/>
            <a:ext cx="1732731" cy="1686408"/>
          </a:xfrm>
          <a:ln>
            <a:solidFill>
              <a:srgbClr val="1188A3"/>
            </a:solidFill>
          </a:ln>
        </p:spPr>
        <p:txBody>
          <a:bodyPr>
            <a:normAutofit/>
          </a:bodyPr>
          <a:lstStyle/>
          <a:p>
            <a:r>
              <a:rPr lang="en-IE" dirty="0">
                <a:solidFill>
                  <a:srgbClr val="1188A3"/>
                </a:solidFill>
              </a:rPr>
              <a:t>Repeat buyers</a:t>
            </a:r>
          </a:p>
          <a:p>
            <a:r>
              <a:rPr lang="en-IE" dirty="0">
                <a:solidFill>
                  <a:srgbClr val="1188A3"/>
                </a:solidFill>
              </a:rPr>
              <a:t>Word of mouth</a:t>
            </a:r>
          </a:p>
          <a:p>
            <a:r>
              <a:rPr lang="en-IE" dirty="0">
                <a:solidFill>
                  <a:srgbClr val="1188A3"/>
                </a:solidFill>
              </a:rPr>
              <a:t>Market expansion</a:t>
            </a:r>
          </a:p>
          <a:p>
            <a:r>
              <a:rPr lang="en-IE" dirty="0">
                <a:solidFill>
                  <a:srgbClr val="1188A3"/>
                </a:solidFill>
              </a:rPr>
              <a:t>High costs</a:t>
            </a:r>
          </a:p>
          <a:p>
            <a:r>
              <a:rPr lang="en-IE" dirty="0">
                <a:solidFill>
                  <a:srgbClr val="1188A3"/>
                </a:solidFill>
              </a:rPr>
              <a:t>Improved profits</a:t>
            </a:r>
          </a:p>
          <a:p>
            <a:endParaRPr lang="en-IE" dirty="0">
              <a:solidFill>
                <a:srgbClr val="1188A3"/>
              </a:solidFill>
            </a:endParaRPr>
          </a:p>
        </p:txBody>
      </p:sp>
      <p:sp>
        <p:nvSpPr>
          <p:cNvPr id="3" name="Text Placeholder 2">
            <a:extLst>
              <a:ext uri="{FF2B5EF4-FFF2-40B4-BE49-F238E27FC236}">
                <a16:creationId xmlns:a16="http://schemas.microsoft.com/office/drawing/2014/main" id="{03407F3E-097D-422B-9932-D08344BD5A01}"/>
              </a:ext>
            </a:extLst>
          </p:cNvPr>
          <p:cNvSpPr>
            <a:spLocks noGrp="1"/>
          </p:cNvSpPr>
          <p:nvPr>
            <p:ph type="body" sz="quarter" idx="31"/>
          </p:nvPr>
        </p:nvSpPr>
        <p:spPr>
          <a:xfrm>
            <a:off x="1333175" y="4539912"/>
            <a:ext cx="1732731" cy="1687893"/>
          </a:xfrm>
          <a:ln>
            <a:solidFill>
              <a:srgbClr val="1188A3"/>
            </a:solidFill>
          </a:ln>
        </p:spPr>
        <p:txBody>
          <a:bodyPr/>
          <a:lstStyle/>
          <a:p>
            <a:r>
              <a:rPr lang="en-IE" dirty="0">
                <a:solidFill>
                  <a:srgbClr val="1188A3"/>
                </a:solidFill>
              </a:rPr>
              <a:t>Heavy promotion</a:t>
            </a:r>
          </a:p>
          <a:p>
            <a:r>
              <a:rPr lang="en-IE" dirty="0">
                <a:solidFill>
                  <a:srgbClr val="1188A3"/>
                </a:solidFill>
              </a:rPr>
              <a:t>High costs</a:t>
            </a:r>
          </a:p>
          <a:p>
            <a:r>
              <a:rPr lang="en-IE" dirty="0">
                <a:solidFill>
                  <a:srgbClr val="1188A3"/>
                </a:solidFill>
              </a:rPr>
              <a:t>Minimal returns</a:t>
            </a:r>
          </a:p>
        </p:txBody>
      </p:sp>
      <p:sp>
        <p:nvSpPr>
          <p:cNvPr id="4" name="Text Placeholder 3">
            <a:extLst>
              <a:ext uri="{FF2B5EF4-FFF2-40B4-BE49-F238E27FC236}">
                <a16:creationId xmlns:a16="http://schemas.microsoft.com/office/drawing/2014/main" id="{7BDDCCA5-8993-4FD8-BF6D-85F4839363F7}"/>
              </a:ext>
            </a:extLst>
          </p:cNvPr>
          <p:cNvSpPr>
            <a:spLocks noGrp="1"/>
          </p:cNvSpPr>
          <p:nvPr>
            <p:ph type="body" sz="quarter" idx="32"/>
          </p:nvPr>
        </p:nvSpPr>
        <p:spPr>
          <a:xfrm>
            <a:off x="7165569" y="4535946"/>
            <a:ext cx="1732731" cy="1685107"/>
          </a:xfrm>
          <a:ln>
            <a:solidFill>
              <a:srgbClr val="1188A3"/>
            </a:solidFill>
          </a:ln>
        </p:spPr>
        <p:txBody>
          <a:bodyPr>
            <a:normAutofit/>
          </a:bodyPr>
          <a:lstStyle/>
          <a:p>
            <a:r>
              <a:rPr lang="en-IE" dirty="0">
                <a:solidFill>
                  <a:srgbClr val="1188A3"/>
                </a:solidFill>
              </a:rPr>
              <a:t>Consumer fatigue</a:t>
            </a:r>
          </a:p>
          <a:p>
            <a:r>
              <a:rPr lang="en-IE" dirty="0">
                <a:solidFill>
                  <a:srgbClr val="1188A3"/>
                </a:solidFill>
              </a:rPr>
              <a:t>Sales Stagnate</a:t>
            </a:r>
          </a:p>
          <a:p>
            <a:r>
              <a:rPr lang="en-IE" dirty="0">
                <a:solidFill>
                  <a:srgbClr val="1188A3"/>
                </a:solidFill>
              </a:rPr>
              <a:t>Break-even or</a:t>
            </a:r>
          </a:p>
          <a:p>
            <a:r>
              <a:rPr lang="en-IE" dirty="0">
                <a:solidFill>
                  <a:srgbClr val="1188A3"/>
                </a:solidFill>
              </a:rPr>
              <a:t>Profits decline</a:t>
            </a:r>
          </a:p>
        </p:txBody>
      </p:sp>
      <p:sp>
        <p:nvSpPr>
          <p:cNvPr id="5" name="Text Placeholder 4">
            <a:extLst>
              <a:ext uri="{FF2B5EF4-FFF2-40B4-BE49-F238E27FC236}">
                <a16:creationId xmlns:a16="http://schemas.microsoft.com/office/drawing/2014/main" id="{9CE589FF-FF72-433F-B33A-E8AE50061DA0}"/>
              </a:ext>
            </a:extLst>
          </p:cNvPr>
          <p:cNvSpPr>
            <a:spLocks noGrp="1"/>
          </p:cNvSpPr>
          <p:nvPr>
            <p:ph type="body" sz="quarter" idx="33"/>
          </p:nvPr>
        </p:nvSpPr>
        <p:spPr>
          <a:xfrm>
            <a:off x="5123936" y="4542698"/>
            <a:ext cx="1838430" cy="1685107"/>
          </a:xfrm>
          <a:ln>
            <a:solidFill>
              <a:srgbClr val="1188A3"/>
            </a:solidFill>
          </a:ln>
        </p:spPr>
        <p:txBody>
          <a:bodyPr>
            <a:normAutofit lnSpcReduction="10000"/>
          </a:bodyPr>
          <a:lstStyle/>
          <a:p>
            <a:pPr marL="0" indent="0"/>
            <a:r>
              <a:rPr lang="en-IE" dirty="0">
                <a:solidFill>
                  <a:srgbClr val="1188A3"/>
                </a:solidFill>
              </a:rPr>
              <a:t>Repeat buyers decline</a:t>
            </a:r>
          </a:p>
          <a:p>
            <a:pPr marL="0" indent="0"/>
            <a:r>
              <a:rPr lang="en-IE" dirty="0">
                <a:solidFill>
                  <a:srgbClr val="1188A3"/>
                </a:solidFill>
              </a:rPr>
              <a:t>New competition</a:t>
            </a:r>
          </a:p>
          <a:p>
            <a:pPr marL="0" indent="0"/>
            <a:r>
              <a:rPr lang="en-IE" dirty="0">
                <a:solidFill>
                  <a:srgbClr val="1188A3"/>
                </a:solidFill>
              </a:rPr>
              <a:t>New marketing costs</a:t>
            </a:r>
          </a:p>
          <a:p>
            <a:pPr marL="0" indent="0"/>
            <a:r>
              <a:rPr lang="en-IE" dirty="0">
                <a:solidFill>
                  <a:srgbClr val="1188A3"/>
                </a:solidFill>
              </a:rPr>
              <a:t>Profits are maintained</a:t>
            </a:r>
          </a:p>
        </p:txBody>
      </p:sp>
      <p:sp>
        <p:nvSpPr>
          <p:cNvPr id="6" name="Text Placeholder 5">
            <a:extLst>
              <a:ext uri="{FF2B5EF4-FFF2-40B4-BE49-F238E27FC236}">
                <a16:creationId xmlns:a16="http://schemas.microsoft.com/office/drawing/2014/main" id="{2FA172D4-2007-42C8-8B3D-F0927993A704}"/>
              </a:ext>
            </a:extLst>
          </p:cNvPr>
          <p:cNvSpPr>
            <a:spLocks noGrp="1"/>
          </p:cNvSpPr>
          <p:nvPr>
            <p:ph type="body" sz="quarter" idx="34"/>
          </p:nvPr>
        </p:nvSpPr>
        <p:spPr>
          <a:xfrm>
            <a:off x="9101503" y="4557649"/>
            <a:ext cx="1732731" cy="1685107"/>
          </a:xfrm>
          <a:ln>
            <a:solidFill>
              <a:srgbClr val="1188A3"/>
            </a:solidFill>
          </a:ln>
        </p:spPr>
        <p:txBody>
          <a:bodyPr>
            <a:normAutofit/>
          </a:bodyPr>
          <a:lstStyle/>
          <a:p>
            <a:pPr marL="0" indent="0"/>
            <a:r>
              <a:rPr lang="en-IE" dirty="0">
                <a:solidFill>
                  <a:srgbClr val="1188A3"/>
                </a:solidFill>
              </a:rPr>
              <a:t>Competition is high</a:t>
            </a:r>
          </a:p>
          <a:p>
            <a:pPr marL="0" indent="0"/>
            <a:r>
              <a:rPr lang="en-IE" dirty="0">
                <a:solidFill>
                  <a:srgbClr val="1188A3"/>
                </a:solidFill>
              </a:rPr>
              <a:t>Sales decline</a:t>
            </a:r>
          </a:p>
          <a:p>
            <a:pPr marL="0" indent="0"/>
            <a:r>
              <a:rPr lang="en-IE" dirty="0">
                <a:solidFill>
                  <a:srgbClr val="1188A3"/>
                </a:solidFill>
              </a:rPr>
              <a:t>Costs are too high</a:t>
            </a:r>
          </a:p>
          <a:p>
            <a:pPr marL="0" indent="0"/>
            <a:r>
              <a:rPr lang="en-IE" dirty="0">
                <a:solidFill>
                  <a:srgbClr val="1188A3"/>
                </a:solidFill>
              </a:rPr>
              <a:t>Unprofitable</a:t>
            </a:r>
          </a:p>
        </p:txBody>
      </p:sp>
      <p:sp>
        <p:nvSpPr>
          <p:cNvPr id="8" name="Text Placeholder 2">
            <a:extLst>
              <a:ext uri="{FF2B5EF4-FFF2-40B4-BE49-F238E27FC236}">
                <a16:creationId xmlns:a16="http://schemas.microsoft.com/office/drawing/2014/main" id="{DC9C96D8-2F47-4BB5-90D8-919534B6A94E}"/>
              </a:ext>
            </a:extLst>
          </p:cNvPr>
          <p:cNvSpPr>
            <a:spLocks noGrp="1"/>
          </p:cNvSpPr>
          <p:nvPr>
            <p:ph type="body" sz="quarter" idx="29"/>
          </p:nvPr>
        </p:nvSpPr>
        <p:spPr>
          <a:xfrm>
            <a:off x="11113" y="446088"/>
            <a:ext cx="12180887" cy="582612"/>
          </a:xfrm>
          <a:solidFill>
            <a:srgbClr val="85D2E1"/>
          </a:solidFill>
        </p:spPr>
        <p:txBody>
          <a:bodyPr anchor="ctr">
            <a:normAutofit lnSpcReduction="10000"/>
          </a:bodyPr>
          <a:lstStyle/>
          <a:p>
            <a:r>
              <a:rPr lang="en-IE" dirty="0"/>
              <a:t>Product Life Cycle</a:t>
            </a:r>
          </a:p>
        </p:txBody>
      </p:sp>
      <p:sp>
        <p:nvSpPr>
          <p:cNvPr id="10" name="TextBox 9">
            <a:extLst>
              <a:ext uri="{FF2B5EF4-FFF2-40B4-BE49-F238E27FC236}">
                <a16:creationId xmlns:a16="http://schemas.microsoft.com/office/drawing/2014/main" id="{499F4501-22B7-4AB1-938F-8DBDA82A2A98}"/>
              </a:ext>
            </a:extLst>
          </p:cNvPr>
          <p:cNvSpPr txBox="1"/>
          <p:nvPr/>
        </p:nvSpPr>
        <p:spPr>
          <a:xfrm>
            <a:off x="1474610" y="2704066"/>
            <a:ext cx="1449859" cy="646331"/>
          </a:xfrm>
          <a:prstGeom prst="rect">
            <a:avLst/>
          </a:prstGeom>
          <a:noFill/>
        </p:spPr>
        <p:txBody>
          <a:bodyPr wrap="square">
            <a:spAutoFit/>
          </a:bodyPr>
          <a:lstStyle/>
          <a:p>
            <a:pPr algn="ctr"/>
            <a:r>
              <a:rPr lang="en-US" b="1" dirty="0">
                <a:solidFill>
                  <a:srgbClr val="1188A3"/>
                </a:solidFill>
              </a:rPr>
              <a:t>Introductory period </a:t>
            </a:r>
            <a:endParaRPr lang="en-IE" b="1" dirty="0">
              <a:solidFill>
                <a:srgbClr val="1188A3"/>
              </a:solidFill>
            </a:endParaRPr>
          </a:p>
        </p:txBody>
      </p:sp>
      <p:sp>
        <p:nvSpPr>
          <p:cNvPr id="12" name="TextBox 11">
            <a:extLst>
              <a:ext uri="{FF2B5EF4-FFF2-40B4-BE49-F238E27FC236}">
                <a16:creationId xmlns:a16="http://schemas.microsoft.com/office/drawing/2014/main" id="{69884D45-AB5F-482A-88E4-F0F473E090C4}"/>
              </a:ext>
            </a:extLst>
          </p:cNvPr>
          <p:cNvSpPr txBox="1"/>
          <p:nvPr/>
        </p:nvSpPr>
        <p:spPr>
          <a:xfrm>
            <a:off x="3269110" y="2686905"/>
            <a:ext cx="1732731" cy="646331"/>
          </a:xfrm>
          <a:prstGeom prst="rect">
            <a:avLst/>
          </a:prstGeom>
          <a:noFill/>
        </p:spPr>
        <p:txBody>
          <a:bodyPr wrap="square">
            <a:spAutoFit/>
          </a:bodyPr>
          <a:lstStyle/>
          <a:p>
            <a:pPr algn="ctr"/>
            <a:r>
              <a:rPr lang="en-US" b="1" dirty="0">
                <a:solidFill>
                  <a:srgbClr val="1188A3"/>
                </a:solidFill>
              </a:rPr>
              <a:t>Strong growth period</a:t>
            </a:r>
            <a:endParaRPr lang="en-IE" b="1" dirty="0">
              <a:solidFill>
                <a:srgbClr val="1188A3"/>
              </a:solidFill>
            </a:endParaRPr>
          </a:p>
        </p:txBody>
      </p:sp>
      <p:sp>
        <p:nvSpPr>
          <p:cNvPr id="14" name="TextBox 13">
            <a:extLst>
              <a:ext uri="{FF2B5EF4-FFF2-40B4-BE49-F238E27FC236}">
                <a16:creationId xmlns:a16="http://schemas.microsoft.com/office/drawing/2014/main" id="{9796158C-FB51-4508-B523-8658E3EBB210}"/>
              </a:ext>
            </a:extLst>
          </p:cNvPr>
          <p:cNvSpPr txBox="1"/>
          <p:nvPr/>
        </p:nvSpPr>
        <p:spPr>
          <a:xfrm>
            <a:off x="5229634" y="2686220"/>
            <a:ext cx="1732731" cy="646331"/>
          </a:xfrm>
          <a:prstGeom prst="rect">
            <a:avLst/>
          </a:prstGeom>
          <a:noFill/>
        </p:spPr>
        <p:txBody>
          <a:bodyPr wrap="square">
            <a:spAutoFit/>
          </a:bodyPr>
          <a:lstStyle/>
          <a:p>
            <a:pPr algn="ctr"/>
            <a:r>
              <a:rPr lang="en-US" b="1" dirty="0">
                <a:solidFill>
                  <a:srgbClr val="1188A3"/>
                </a:solidFill>
              </a:rPr>
              <a:t>Decline in the growth rate</a:t>
            </a:r>
            <a:endParaRPr lang="en-IE" b="1" dirty="0">
              <a:solidFill>
                <a:srgbClr val="1188A3"/>
              </a:solidFill>
            </a:endParaRPr>
          </a:p>
        </p:txBody>
      </p:sp>
      <p:sp>
        <p:nvSpPr>
          <p:cNvPr id="16" name="TextBox 15">
            <a:extLst>
              <a:ext uri="{FF2B5EF4-FFF2-40B4-BE49-F238E27FC236}">
                <a16:creationId xmlns:a16="http://schemas.microsoft.com/office/drawing/2014/main" id="{8C846885-51FC-48FF-966C-9D07CB573531}"/>
              </a:ext>
            </a:extLst>
          </p:cNvPr>
          <p:cNvSpPr txBox="1"/>
          <p:nvPr/>
        </p:nvSpPr>
        <p:spPr>
          <a:xfrm>
            <a:off x="7307006" y="2704066"/>
            <a:ext cx="1732731" cy="369332"/>
          </a:xfrm>
          <a:prstGeom prst="rect">
            <a:avLst/>
          </a:prstGeom>
          <a:noFill/>
        </p:spPr>
        <p:txBody>
          <a:bodyPr wrap="square">
            <a:spAutoFit/>
          </a:bodyPr>
          <a:lstStyle/>
          <a:p>
            <a:r>
              <a:rPr lang="en-US" b="1" dirty="0">
                <a:solidFill>
                  <a:srgbClr val="1188A3"/>
                </a:solidFill>
              </a:rPr>
              <a:t>Stability period </a:t>
            </a:r>
            <a:endParaRPr lang="en-IE" b="1" dirty="0">
              <a:solidFill>
                <a:srgbClr val="1188A3"/>
              </a:solidFill>
            </a:endParaRPr>
          </a:p>
        </p:txBody>
      </p:sp>
      <p:sp>
        <p:nvSpPr>
          <p:cNvPr id="18" name="TextBox 17">
            <a:extLst>
              <a:ext uri="{FF2B5EF4-FFF2-40B4-BE49-F238E27FC236}">
                <a16:creationId xmlns:a16="http://schemas.microsoft.com/office/drawing/2014/main" id="{4EB726FB-3B92-431A-ACDF-2E821552B24F}"/>
              </a:ext>
            </a:extLst>
          </p:cNvPr>
          <p:cNvSpPr txBox="1"/>
          <p:nvPr/>
        </p:nvSpPr>
        <p:spPr>
          <a:xfrm>
            <a:off x="9101503" y="2704066"/>
            <a:ext cx="1732731" cy="369332"/>
          </a:xfrm>
          <a:prstGeom prst="rect">
            <a:avLst/>
          </a:prstGeom>
          <a:noFill/>
        </p:spPr>
        <p:txBody>
          <a:bodyPr wrap="square">
            <a:spAutoFit/>
          </a:bodyPr>
          <a:lstStyle/>
          <a:p>
            <a:pPr algn="ctr"/>
            <a:r>
              <a:rPr lang="en-US" b="1" dirty="0">
                <a:solidFill>
                  <a:srgbClr val="1188A3"/>
                </a:solidFill>
              </a:rPr>
              <a:t>Decline phase</a:t>
            </a:r>
            <a:endParaRPr lang="en-IE" b="1" dirty="0">
              <a:solidFill>
                <a:srgbClr val="1188A3"/>
              </a:solidFill>
            </a:endParaRPr>
          </a:p>
        </p:txBody>
      </p:sp>
      <p:pic>
        <p:nvPicPr>
          <p:cNvPr id="19" name="Picture 18">
            <a:extLst>
              <a:ext uri="{FF2B5EF4-FFF2-40B4-BE49-F238E27FC236}">
                <a16:creationId xmlns:a16="http://schemas.microsoft.com/office/drawing/2014/main" id="{53890C93-5396-49BA-A85D-BD52655BA8C6}"/>
              </a:ext>
            </a:extLst>
          </p:cNvPr>
          <p:cNvPicPr>
            <a:picLocks noChangeAspect="1"/>
          </p:cNvPicPr>
          <p:nvPr/>
        </p:nvPicPr>
        <p:blipFill>
          <a:blip r:embed="rId2"/>
          <a:stretch>
            <a:fillRect/>
          </a:stretch>
        </p:blipFill>
        <p:spPr>
          <a:xfrm>
            <a:off x="2162960" y="4115940"/>
            <a:ext cx="36579" cy="323116"/>
          </a:xfrm>
          <a:prstGeom prst="rect">
            <a:avLst/>
          </a:prstGeom>
        </p:spPr>
      </p:pic>
      <p:sp>
        <p:nvSpPr>
          <p:cNvPr id="20" name="Rectangle 19">
            <a:extLst>
              <a:ext uri="{FF2B5EF4-FFF2-40B4-BE49-F238E27FC236}">
                <a16:creationId xmlns:a16="http://schemas.microsoft.com/office/drawing/2014/main" id="{6038E52C-F8C5-42BD-B132-ECF0AF892B80}"/>
              </a:ext>
            </a:extLst>
          </p:cNvPr>
          <p:cNvSpPr/>
          <p:nvPr/>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6AB845C9-B302-49D2-B334-18B6D55EF6B3}"/>
              </a:ext>
            </a:extLst>
          </p:cNvPr>
          <p:cNvSpPr/>
          <p:nvPr/>
        </p:nvSpPr>
        <p:spPr>
          <a:xfrm rot="16200000" flipV="1">
            <a:off x="7851934" y="4276437"/>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2" name="Rectangle 21">
            <a:extLst>
              <a:ext uri="{FF2B5EF4-FFF2-40B4-BE49-F238E27FC236}">
                <a16:creationId xmlns:a16="http://schemas.microsoft.com/office/drawing/2014/main" id="{EF623378-B6B1-4788-80F2-71ED09BBC6FB}"/>
              </a:ext>
            </a:extLst>
          </p:cNvPr>
          <p:cNvSpPr/>
          <p:nvPr/>
        </p:nvSpPr>
        <p:spPr>
          <a:xfrm rot="16200000" flipV="1">
            <a:off x="5891411" y="4261055"/>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Rectangle 22">
            <a:extLst>
              <a:ext uri="{FF2B5EF4-FFF2-40B4-BE49-F238E27FC236}">
                <a16:creationId xmlns:a16="http://schemas.microsoft.com/office/drawing/2014/main" id="{3DA2E8AA-0F94-4412-A844-B53C2B1DCDBE}"/>
              </a:ext>
            </a:extLst>
          </p:cNvPr>
          <p:cNvSpPr/>
          <p:nvPr/>
        </p:nvSpPr>
        <p:spPr>
          <a:xfrm rot="16200000" flipV="1">
            <a:off x="3955475" y="4259940"/>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Rectangle 23">
            <a:extLst>
              <a:ext uri="{FF2B5EF4-FFF2-40B4-BE49-F238E27FC236}">
                <a16:creationId xmlns:a16="http://schemas.microsoft.com/office/drawing/2014/main" id="{E9F44C39-B36A-4978-B29E-DF5394139B10}"/>
              </a:ext>
            </a:extLst>
          </p:cNvPr>
          <p:cNvSpPr/>
          <p:nvPr/>
        </p:nvSpPr>
        <p:spPr>
          <a:xfrm rot="16200000" flipV="1">
            <a:off x="9812457" y="4259056"/>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6" name="TextBox 25">
            <a:extLst>
              <a:ext uri="{FF2B5EF4-FFF2-40B4-BE49-F238E27FC236}">
                <a16:creationId xmlns:a16="http://schemas.microsoft.com/office/drawing/2014/main" id="{AA3BEE56-95AA-4590-9138-7D8E3C0510F3}"/>
              </a:ext>
            </a:extLst>
          </p:cNvPr>
          <p:cNvSpPr txBox="1"/>
          <p:nvPr/>
        </p:nvSpPr>
        <p:spPr>
          <a:xfrm>
            <a:off x="283029" y="1210892"/>
            <a:ext cx="11818355" cy="461665"/>
          </a:xfrm>
          <a:prstGeom prst="rect">
            <a:avLst/>
          </a:prstGeom>
          <a:noFill/>
        </p:spPr>
        <p:txBody>
          <a:bodyPr wrap="square">
            <a:spAutoFit/>
          </a:bodyPr>
          <a:lstStyle/>
          <a:p>
            <a:r>
              <a:rPr lang="en-US" sz="2400" dirty="0">
                <a:solidFill>
                  <a:srgbClr val="000000"/>
                </a:solidFill>
              </a:rPr>
              <a:t>Products go through cycles in the duration of their sales. The same applies to food products.</a:t>
            </a:r>
          </a:p>
        </p:txBody>
      </p:sp>
      <p:sp>
        <p:nvSpPr>
          <p:cNvPr id="27" name="TextBox 26">
            <a:extLst>
              <a:ext uri="{FF2B5EF4-FFF2-40B4-BE49-F238E27FC236}">
                <a16:creationId xmlns:a16="http://schemas.microsoft.com/office/drawing/2014/main" id="{60A8A826-CA38-481E-9F52-DCE3722CC50E}"/>
              </a:ext>
            </a:extLst>
          </p:cNvPr>
          <p:cNvSpPr txBox="1"/>
          <p:nvPr/>
        </p:nvSpPr>
        <p:spPr>
          <a:xfrm>
            <a:off x="10956325" y="6331778"/>
            <a:ext cx="1145059" cy="369332"/>
          </a:xfrm>
          <a:prstGeom prst="rect">
            <a:avLst/>
          </a:prstGeom>
          <a:noFill/>
        </p:spPr>
        <p:txBody>
          <a:bodyPr wrap="square" rtlCol="0">
            <a:spAutoFit/>
          </a:bodyPr>
          <a:lstStyle/>
          <a:p>
            <a:r>
              <a:rPr lang="en-IE" dirty="0">
                <a:solidFill>
                  <a:srgbClr val="1188A3"/>
                </a:solidFill>
                <a:hlinkClick r:id="rId3">
                  <a:extLst>
                    <a:ext uri="{A12FA001-AC4F-418D-AE19-62706E023703}">
                      <ahyp:hlinkClr xmlns:ahyp="http://schemas.microsoft.com/office/drawing/2018/hyperlinkcolor" val="tx"/>
                    </a:ext>
                  </a:extLst>
                </a:hlinkClick>
              </a:rPr>
              <a:t>Source</a:t>
            </a:r>
            <a:endParaRPr lang="en-IE" dirty="0">
              <a:solidFill>
                <a:srgbClr val="1188A3"/>
              </a:solidFill>
            </a:endParaRPr>
          </a:p>
        </p:txBody>
      </p:sp>
    </p:spTree>
    <p:extLst>
      <p:ext uri="{BB962C8B-B14F-4D97-AF65-F5344CB8AC3E}">
        <p14:creationId xmlns:p14="http://schemas.microsoft.com/office/powerpoint/2010/main" val="4212996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86BB6-E02F-4656-BA0D-4D208027CA7C}"/>
              </a:ext>
            </a:extLst>
          </p:cNvPr>
          <p:cNvSpPr>
            <a:spLocks noGrp="1"/>
          </p:cNvSpPr>
          <p:nvPr>
            <p:ph type="body" sz="quarter" idx="18"/>
          </p:nvPr>
        </p:nvSpPr>
        <p:spPr>
          <a:xfrm>
            <a:off x="1612457" y="1458097"/>
            <a:ext cx="5105120" cy="5214551"/>
          </a:xfrm>
        </p:spPr>
        <p:txBody>
          <a:bodyPr>
            <a:normAutofit fontScale="92500" lnSpcReduction="10000"/>
          </a:bodyPr>
          <a:lstStyle/>
          <a:p>
            <a:pPr marL="0" indent="0">
              <a:lnSpc>
                <a:spcPct val="100000"/>
              </a:lnSpc>
            </a:pPr>
            <a:r>
              <a:rPr lang="en-US" sz="2400" dirty="0"/>
              <a:t>Food companies large and small introduce thousands and thousands of new products each year. They spend from 6 months to 5 years developing new food products ranges, depending on the degree of new technology and innovation. A line extension development that </a:t>
            </a:r>
            <a:r>
              <a:rPr lang="en-US" sz="2400" dirty="0" err="1"/>
              <a:t>utilises</a:t>
            </a:r>
            <a:r>
              <a:rPr lang="en-US" sz="2400" dirty="0"/>
              <a:t> equipment that is already in place at a manufacturing facility usually takes less time to develop than a new product that needs a custom processing line. </a:t>
            </a:r>
          </a:p>
          <a:p>
            <a:pPr marL="0" indent="0">
              <a:lnSpc>
                <a:spcPct val="100000"/>
              </a:lnSpc>
            </a:pPr>
            <a:r>
              <a:rPr lang="en-US" sz="2400" dirty="0"/>
              <a:t>The failure rate of new products, which is defined as a product no longer on store shelves after five years, can be as high as 90% in some grocery categories. </a:t>
            </a:r>
            <a:r>
              <a:rPr lang="en-US" dirty="0">
                <a:solidFill>
                  <a:srgbClr val="1188A3"/>
                </a:solidFill>
                <a:hlinkClick r:id="rId2">
                  <a:extLst>
                    <a:ext uri="{A12FA001-AC4F-418D-AE19-62706E023703}">
                      <ahyp:hlinkClr xmlns:ahyp="http://schemas.microsoft.com/office/drawing/2018/hyperlinkcolor" val="tx"/>
                    </a:ext>
                  </a:extLst>
                </a:hlinkClick>
              </a:rPr>
              <a:t>Source</a:t>
            </a:r>
            <a:endParaRPr lang="en-IE" dirty="0">
              <a:solidFill>
                <a:srgbClr val="1188A3"/>
              </a:solidFill>
            </a:endParaRPr>
          </a:p>
        </p:txBody>
      </p:sp>
      <p:sp>
        <p:nvSpPr>
          <p:cNvPr id="4" name="Text Placeholder 3">
            <a:extLst>
              <a:ext uri="{FF2B5EF4-FFF2-40B4-BE49-F238E27FC236}">
                <a16:creationId xmlns:a16="http://schemas.microsoft.com/office/drawing/2014/main" id="{5D44D514-D983-4460-9FCD-AFD679838E18}"/>
              </a:ext>
            </a:extLst>
          </p:cNvPr>
          <p:cNvSpPr>
            <a:spLocks noGrp="1"/>
          </p:cNvSpPr>
          <p:nvPr>
            <p:ph type="body" sz="quarter" idx="16"/>
          </p:nvPr>
        </p:nvSpPr>
        <p:spPr/>
        <p:txBody>
          <a:bodyPr>
            <a:normAutofit lnSpcReduction="10000"/>
          </a:bodyPr>
          <a:lstStyle/>
          <a:p>
            <a:r>
              <a:rPr lang="en-IE" dirty="0"/>
              <a:t>Summary</a:t>
            </a:r>
          </a:p>
        </p:txBody>
      </p:sp>
      <p:pic>
        <p:nvPicPr>
          <p:cNvPr id="6" name="Picture 5">
            <a:extLst>
              <a:ext uri="{FF2B5EF4-FFF2-40B4-BE49-F238E27FC236}">
                <a16:creationId xmlns:a16="http://schemas.microsoft.com/office/drawing/2014/main" id="{DF20E342-45CD-4F42-BE34-4CEA17BD6F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89108" y="1349837"/>
            <a:ext cx="5110601" cy="3615705"/>
          </a:xfrm>
          <a:prstGeom prst="rect">
            <a:avLst/>
          </a:prstGeom>
        </p:spPr>
      </p:pic>
      <p:sp>
        <p:nvSpPr>
          <p:cNvPr id="8" name="TextBox 7">
            <a:extLst>
              <a:ext uri="{FF2B5EF4-FFF2-40B4-BE49-F238E27FC236}">
                <a16:creationId xmlns:a16="http://schemas.microsoft.com/office/drawing/2014/main" id="{B0A70F0B-4646-4A52-B1A4-DCD0F196BEA6}"/>
              </a:ext>
            </a:extLst>
          </p:cNvPr>
          <p:cNvSpPr txBox="1"/>
          <p:nvPr/>
        </p:nvSpPr>
        <p:spPr>
          <a:xfrm>
            <a:off x="6843082" y="5870542"/>
            <a:ext cx="5348918" cy="369332"/>
          </a:xfrm>
          <a:prstGeom prst="rect">
            <a:avLst/>
          </a:prstGeom>
          <a:noFill/>
        </p:spPr>
        <p:txBody>
          <a:bodyPr wrap="square" rtlCol="0">
            <a:spAutoFit/>
          </a:bodyPr>
          <a:lstStyle/>
          <a:p>
            <a:pPr algn="r"/>
            <a:r>
              <a:rPr lang="en-IE" dirty="0">
                <a:solidFill>
                  <a:srgbClr val="1188A3"/>
                </a:solidFill>
                <a:hlinkClick r:id="rId2">
                  <a:extLst>
                    <a:ext uri="{A12FA001-AC4F-418D-AE19-62706E023703}">
                      <ahyp:hlinkClr xmlns:ahyp="http://schemas.microsoft.com/office/drawing/2018/hyperlinkcolor" val="tx"/>
                    </a:ext>
                  </a:extLst>
                </a:hlinkClick>
              </a:rPr>
              <a:t>Source</a:t>
            </a:r>
            <a:endParaRPr lang="en-IE" dirty="0">
              <a:solidFill>
                <a:srgbClr val="1188A3"/>
              </a:solidFill>
            </a:endParaRPr>
          </a:p>
        </p:txBody>
      </p:sp>
      <p:cxnSp>
        <p:nvCxnSpPr>
          <p:cNvPr id="10" name="Straight Arrow Connector 9">
            <a:extLst>
              <a:ext uri="{FF2B5EF4-FFF2-40B4-BE49-F238E27FC236}">
                <a16:creationId xmlns:a16="http://schemas.microsoft.com/office/drawing/2014/main" id="{7D658DB5-57F2-0A42-BE86-6964AA35CBB2}"/>
              </a:ext>
            </a:extLst>
          </p:cNvPr>
          <p:cNvCxnSpPr>
            <a:cxnSpLocks/>
          </p:cNvCxnSpPr>
          <p:nvPr/>
        </p:nvCxnSpPr>
        <p:spPr>
          <a:xfrm>
            <a:off x="7971129" y="2554055"/>
            <a:ext cx="122945"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E1D4C0-C279-CC41-AD1B-A81A01D97091}"/>
              </a:ext>
            </a:extLst>
          </p:cNvPr>
          <p:cNvSpPr txBox="1"/>
          <p:nvPr/>
        </p:nvSpPr>
        <p:spPr>
          <a:xfrm>
            <a:off x="6951733" y="2444307"/>
            <a:ext cx="998954" cy="430887"/>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Idea Generation</a:t>
            </a:r>
          </a:p>
        </p:txBody>
      </p:sp>
      <p:cxnSp>
        <p:nvCxnSpPr>
          <p:cNvPr id="12" name="Straight Arrow Connector 11">
            <a:extLst>
              <a:ext uri="{FF2B5EF4-FFF2-40B4-BE49-F238E27FC236}">
                <a16:creationId xmlns:a16="http://schemas.microsoft.com/office/drawing/2014/main" id="{2D51C03F-F42A-A549-B433-513450CAF98E}"/>
              </a:ext>
            </a:extLst>
          </p:cNvPr>
          <p:cNvCxnSpPr>
            <a:cxnSpLocks/>
          </p:cNvCxnSpPr>
          <p:nvPr/>
        </p:nvCxnSpPr>
        <p:spPr>
          <a:xfrm flipV="1">
            <a:off x="9175848" y="2476812"/>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9C5B4F6-88EC-2646-A57C-E24578D1E36C}"/>
              </a:ext>
            </a:extLst>
          </p:cNvPr>
          <p:cNvCxnSpPr>
            <a:cxnSpLocks/>
          </p:cNvCxnSpPr>
          <p:nvPr/>
        </p:nvCxnSpPr>
        <p:spPr>
          <a:xfrm>
            <a:off x="9174320" y="2677665"/>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A0DC55A-024D-6C40-8D42-7DB3EA14E1F5}"/>
              </a:ext>
            </a:extLst>
          </p:cNvPr>
          <p:cNvCxnSpPr>
            <a:cxnSpLocks/>
          </p:cNvCxnSpPr>
          <p:nvPr/>
        </p:nvCxnSpPr>
        <p:spPr>
          <a:xfrm flipV="1">
            <a:off x="11231216" y="2444307"/>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A169614-8871-0F48-9BF7-CE54AA0260DB}"/>
              </a:ext>
            </a:extLst>
          </p:cNvPr>
          <p:cNvCxnSpPr>
            <a:cxnSpLocks/>
          </p:cNvCxnSpPr>
          <p:nvPr/>
        </p:nvCxnSpPr>
        <p:spPr>
          <a:xfrm>
            <a:off x="11238900" y="2621040"/>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107120-9AC4-3747-A599-EBC9594E62C8}"/>
              </a:ext>
            </a:extLst>
          </p:cNvPr>
          <p:cNvCxnSpPr>
            <a:cxnSpLocks/>
          </p:cNvCxnSpPr>
          <p:nvPr/>
        </p:nvCxnSpPr>
        <p:spPr>
          <a:xfrm flipV="1">
            <a:off x="9170108" y="3879314"/>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804F0D1-F568-3346-BA6B-AFD004EAECB4}"/>
              </a:ext>
            </a:extLst>
          </p:cNvPr>
          <p:cNvCxnSpPr>
            <a:cxnSpLocks/>
          </p:cNvCxnSpPr>
          <p:nvPr/>
        </p:nvCxnSpPr>
        <p:spPr>
          <a:xfrm>
            <a:off x="9177792" y="4056047"/>
            <a:ext cx="115261" cy="482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EF68B4-7455-C843-9858-7DE75BB8B789}"/>
              </a:ext>
            </a:extLst>
          </p:cNvPr>
          <p:cNvCxnSpPr>
            <a:cxnSpLocks/>
          </p:cNvCxnSpPr>
          <p:nvPr/>
        </p:nvCxnSpPr>
        <p:spPr>
          <a:xfrm>
            <a:off x="11698704" y="290182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CDA9F1A-FC12-ED40-9603-4B40A48CC802}"/>
              </a:ext>
            </a:extLst>
          </p:cNvPr>
          <p:cNvCxnSpPr>
            <a:cxnSpLocks/>
          </p:cNvCxnSpPr>
          <p:nvPr/>
        </p:nvCxnSpPr>
        <p:spPr>
          <a:xfrm flipV="1">
            <a:off x="8938841" y="2875194"/>
            <a:ext cx="0" cy="24970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4766F52-D78B-494B-91E6-F71E770F08E6}"/>
              </a:ext>
            </a:extLst>
          </p:cNvPr>
          <p:cNvCxnSpPr>
            <a:cxnSpLocks/>
          </p:cNvCxnSpPr>
          <p:nvPr/>
        </p:nvCxnSpPr>
        <p:spPr>
          <a:xfrm flipV="1">
            <a:off x="10942739" y="2731908"/>
            <a:ext cx="0" cy="383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713CB9C-6532-764F-BAAC-BB97FC661098}"/>
              </a:ext>
            </a:extLst>
          </p:cNvPr>
          <p:cNvCxnSpPr>
            <a:cxnSpLocks/>
          </p:cNvCxnSpPr>
          <p:nvPr/>
        </p:nvCxnSpPr>
        <p:spPr>
          <a:xfrm>
            <a:off x="9627307" y="290182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CAA26D-4880-1C48-A765-2F54C571BA66}"/>
              </a:ext>
            </a:extLst>
          </p:cNvPr>
          <p:cNvCxnSpPr>
            <a:cxnSpLocks/>
          </p:cNvCxnSpPr>
          <p:nvPr/>
        </p:nvCxnSpPr>
        <p:spPr>
          <a:xfrm>
            <a:off x="9627307" y="4357398"/>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2CBCC4E-F678-9B46-80A6-B89B42E77520}"/>
              </a:ext>
            </a:extLst>
          </p:cNvPr>
          <p:cNvCxnSpPr>
            <a:cxnSpLocks/>
          </p:cNvCxnSpPr>
          <p:nvPr/>
        </p:nvCxnSpPr>
        <p:spPr>
          <a:xfrm>
            <a:off x="9928258" y="3871343"/>
            <a:ext cx="208567" cy="9357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F17751-6FB2-224A-8F31-D9DE728DE1A9}"/>
              </a:ext>
            </a:extLst>
          </p:cNvPr>
          <p:cNvCxnSpPr>
            <a:cxnSpLocks/>
          </p:cNvCxnSpPr>
          <p:nvPr/>
        </p:nvCxnSpPr>
        <p:spPr>
          <a:xfrm flipV="1">
            <a:off x="8938841" y="4361709"/>
            <a:ext cx="0" cy="383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7A62AB9-7A7F-7443-B1E3-7CE4D5EA54AA}"/>
              </a:ext>
            </a:extLst>
          </p:cNvPr>
          <p:cNvCxnSpPr>
            <a:cxnSpLocks/>
          </p:cNvCxnSpPr>
          <p:nvPr/>
        </p:nvCxnSpPr>
        <p:spPr>
          <a:xfrm>
            <a:off x="9928258" y="2453041"/>
            <a:ext cx="208567" cy="9357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D372086-A914-9E49-A10E-A57CF5CF75CF}"/>
              </a:ext>
            </a:extLst>
          </p:cNvPr>
          <p:cNvCxnSpPr>
            <a:cxnSpLocks/>
          </p:cNvCxnSpPr>
          <p:nvPr/>
        </p:nvCxnSpPr>
        <p:spPr>
          <a:xfrm>
            <a:off x="8933176" y="3629613"/>
            <a:ext cx="0" cy="19594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7146A12-CCE5-5A49-9828-6320386BD1E4}"/>
              </a:ext>
            </a:extLst>
          </p:cNvPr>
          <p:cNvCxnSpPr>
            <a:cxnSpLocks/>
          </p:cNvCxnSpPr>
          <p:nvPr/>
        </p:nvCxnSpPr>
        <p:spPr>
          <a:xfrm>
            <a:off x="8923845" y="3629613"/>
            <a:ext cx="314795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141EB9-ECED-2944-ABD3-C5FE5F89F87D}"/>
              </a:ext>
            </a:extLst>
          </p:cNvPr>
          <p:cNvCxnSpPr>
            <a:cxnSpLocks/>
          </p:cNvCxnSpPr>
          <p:nvPr/>
        </p:nvCxnSpPr>
        <p:spPr>
          <a:xfrm>
            <a:off x="11979235" y="2406575"/>
            <a:ext cx="9891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565AE43-1627-C944-8E72-BB59CC17D3AE}"/>
              </a:ext>
            </a:extLst>
          </p:cNvPr>
          <p:cNvCxnSpPr>
            <a:cxnSpLocks/>
          </p:cNvCxnSpPr>
          <p:nvPr/>
        </p:nvCxnSpPr>
        <p:spPr>
          <a:xfrm flipH="1">
            <a:off x="12063135" y="2404876"/>
            <a:ext cx="6189" cy="12281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A80A829-A9B9-EA41-B66F-5DA946B28040}"/>
              </a:ext>
            </a:extLst>
          </p:cNvPr>
          <p:cNvSpPr txBox="1"/>
          <p:nvPr/>
        </p:nvSpPr>
        <p:spPr>
          <a:xfrm>
            <a:off x="7001662" y="655232"/>
            <a:ext cx="5348918" cy="400110"/>
          </a:xfrm>
          <a:prstGeom prst="rect">
            <a:avLst/>
          </a:prstGeom>
          <a:noFill/>
        </p:spPr>
        <p:txBody>
          <a:bodyPr wrap="square">
            <a:spAutoFit/>
          </a:bodyPr>
          <a:lstStyle/>
          <a:p>
            <a:pPr algn="ctr"/>
            <a:r>
              <a:rPr lang="en-US" sz="2000" b="1" i="1" dirty="0">
                <a:solidFill>
                  <a:srgbClr val="000000"/>
                </a:solidFill>
              </a:rPr>
              <a:t> The process of product development</a:t>
            </a:r>
          </a:p>
        </p:txBody>
      </p:sp>
      <p:sp>
        <p:nvSpPr>
          <p:cNvPr id="58" name="TextBox 57">
            <a:extLst>
              <a:ext uri="{FF2B5EF4-FFF2-40B4-BE49-F238E27FC236}">
                <a16:creationId xmlns:a16="http://schemas.microsoft.com/office/drawing/2014/main" id="{AD22EE59-1464-744F-96F7-9605AC4462D4}"/>
              </a:ext>
            </a:extLst>
          </p:cNvPr>
          <p:cNvSpPr txBox="1"/>
          <p:nvPr/>
        </p:nvSpPr>
        <p:spPr>
          <a:xfrm>
            <a:off x="8101803" y="2444307"/>
            <a:ext cx="998954" cy="430887"/>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Screening of Idea</a:t>
            </a:r>
          </a:p>
        </p:txBody>
      </p:sp>
      <p:sp>
        <p:nvSpPr>
          <p:cNvPr id="59" name="TextBox 58">
            <a:extLst>
              <a:ext uri="{FF2B5EF4-FFF2-40B4-BE49-F238E27FC236}">
                <a16:creationId xmlns:a16="http://schemas.microsoft.com/office/drawing/2014/main" id="{B19713D0-1FD2-6949-9D5E-38103231E6F1}"/>
              </a:ext>
            </a:extLst>
          </p:cNvPr>
          <p:cNvSpPr txBox="1"/>
          <p:nvPr/>
        </p:nvSpPr>
        <p:spPr>
          <a:xfrm>
            <a:off x="8188037" y="3160744"/>
            <a:ext cx="1835660" cy="261610"/>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Modify based on feedback</a:t>
            </a:r>
          </a:p>
        </p:txBody>
      </p:sp>
      <p:sp>
        <p:nvSpPr>
          <p:cNvPr id="60" name="TextBox 59">
            <a:extLst>
              <a:ext uri="{FF2B5EF4-FFF2-40B4-BE49-F238E27FC236}">
                <a16:creationId xmlns:a16="http://schemas.microsoft.com/office/drawing/2014/main" id="{8F129703-BBB8-984A-AA06-07E4826F78AE}"/>
              </a:ext>
            </a:extLst>
          </p:cNvPr>
          <p:cNvSpPr txBox="1"/>
          <p:nvPr/>
        </p:nvSpPr>
        <p:spPr>
          <a:xfrm>
            <a:off x="10224226" y="3170171"/>
            <a:ext cx="1810662" cy="261610"/>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Modify based on feedback</a:t>
            </a:r>
          </a:p>
        </p:txBody>
      </p:sp>
      <p:sp>
        <p:nvSpPr>
          <p:cNvPr id="61" name="TextBox 60">
            <a:extLst>
              <a:ext uri="{FF2B5EF4-FFF2-40B4-BE49-F238E27FC236}">
                <a16:creationId xmlns:a16="http://schemas.microsoft.com/office/drawing/2014/main" id="{3FA1C685-20AE-3B42-B189-1E71BF3ED197}"/>
              </a:ext>
            </a:extLst>
          </p:cNvPr>
          <p:cNvSpPr txBox="1"/>
          <p:nvPr/>
        </p:nvSpPr>
        <p:spPr>
          <a:xfrm>
            <a:off x="8101803" y="3877181"/>
            <a:ext cx="998954" cy="430887"/>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Test Marketing</a:t>
            </a:r>
          </a:p>
        </p:txBody>
      </p:sp>
      <p:sp>
        <p:nvSpPr>
          <p:cNvPr id="62" name="TextBox 61">
            <a:extLst>
              <a:ext uri="{FF2B5EF4-FFF2-40B4-BE49-F238E27FC236}">
                <a16:creationId xmlns:a16="http://schemas.microsoft.com/office/drawing/2014/main" id="{DDB79B0A-003F-514A-A4BC-92FA1B1E52BF}"/>
              </a:ext>
            </a:extLst>
          </p:cNvPr>
          <p:cNvSpPr txBox="1"/>
          <p:nvPr/>
        </p:nvSpPr>
        <p:spPr>
          <a:xfrm>
            <a:off x="10119138" y="3886608"/>
            <a:ext cx="1295591" cy="261610"/>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Commercialisation</a:t>
            </a:r>
          </a:p>
        </p:txBody>
      </p:sp>
      <p:sp>
        <p:nvSpPr>
          <p:cNvPr id="63" name="TextBox 62">
            <a:extLst>
              <a:ext uri="{FF2B5EF4-FFF2-40B4-BE49-F238E27FC236}">
                <a16:creationId xmlns:a16="http://schemas.microsoft.com/office/drawing/2014/main" id="{024F44BC-546D-4D4F-9B3F-E1A12E903033}"/>
              </a:ext>
            </a:extLst>
          </p:cNvPr>
          <p:cNvSpPr txBox="1"/>
          <p:nvPr/>
        </p:nvSpPr>
        <p:spPr>
          <a:xfrm>
            <a:off x="8262855" y="4612472"/>
            <a:ext cx="1770268" cy="261610"/>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Modify based on feedback</a:t>
            </a:r>
          </a:p>
        </p:txBody>
      </p:sp>
      <p:sp>
        <p:nvSpPr>
          <p:cNvPr id="64" name="TextBox 63">
            <a:extLst>
              <a:ext uri="{FF2B5EF4-FFF2-40B4-BE49-F238E27FC236}">
                <a16:creationId xmlns:a16="http://schemas.microsoft.com/office/drawing/2014/main" id="{A2A879B0-6EBB-624C-BCF1-391B4D95FA72}"/>
              </a:ext>
            </a:extLst>
          </p:cNvPr>
          <p:cNvSpPr txBox="1"/>
          <p:nvPr/>
        </p:nvSpPr>
        <p:spPr>
          <a:xfrm>
            <a:off x="10166274" y="1595895"/>
            <a:ext cx="998954" cy="261610"/>
          </a:xfrm>
          <a:prstGeom prst="rect">
            <a:avLst/>
          </a:prstGeom>
          <a:solidFill>
            <a:srgbClr val="85D2E1"/>
          </a:solidFill>
        </p:spPr>
        <p:txBody>
          <a:bodyPr wrap="square">
            <a:spAutoFit/>
          </a:bodyPr>
          <a:lstStyle/>
          <a:p>
            <a:pPr algn="ctr"/>
            <a:r>
              <a:rPr lang="en-GB" sz="1100" dirty="0">
                <a:solidFill>
                  <a:srgbClr val="000000"/>
                </a:solidFill>
                <a:cs typeface="Arial" panose="020B0604020202020204" pitchFamily="34" charset="0"/>
              </a:rPr>
              <a:t>Technological</a:t>
            </a:r>
          </a:p>
        </p:txBody>
      </p:sp>
      <p:sp>
        <p:nvSpPr>
          <p:cNvPr id="65" name="TextBox 64">
            <a:extLst>
              <a:ext uri="{FF2B5EF4-FFF2-40B4-BE49-F238E27FC236}">
                <a16:creationId xmlns:a16="http://schemas.microsoft.com/office/drawing/2014/main" id="{B8657B41-318F-9342-A7B4-17E9A340F391}"/>
              </a:ext>
            </a:extLst>
          </p:cNvPr>
          <p:cNvSpPr txBox="1"/>
          <p:nvPr/>
        </p:nvSpPr>
        <p:spPr>
          <a:xfrm>
            <a:off x="10166274" y="1878699"/>
            <a:ext cx="998954" cy="261610"/>
          </a:xfrm>
          <a:prstGeom prst="rect">
            <a:avLst/>
          </a:prstGeom>
          <a:noFill/>
        </p:spPr>
        <p:txBody>
          <a:bodyPr wrap="square">
            <a:spAutoFit/>
          </a:bodyPr>
          <a:lstStyle/>
          <a:p>
            <a:pPr algn="ctr"/>
            <a:r>
              <a:rPr lang="en-GB" sz="1100" dirty="0">
                <a:solidFill>
                  <a:srgbClr val="000000"/>
                </a:solidFill>
                <a:cs typeface="Arial" panose="020B0604020202020204" pitchFamily="34" charset="0"/>
              </a:rPr>
              <a:t>Regulatory</a:t>
            </a:r>
          </a:p>
        </p:txBody>
      </p:sp>
      <p:sp>
        <p:nvSpPr>
          <p:cNvPr id="66" name="TextBox 65">
            <a:extLst>
              <a:ext uri="{FF2B5EF4-FFF2-40B4-BE49-F238E27FC236}">
                <a16:creationId xmlns:a16="http://schemas.microsoft.com/office/drawing/2014/main" id="{16E70422-4570-6F4B-B227-00310EFD7FCE}"/>
              </a:ext>
            </a:extLst>
          </p:cNvPr>
          <p:cNvSpPr txBox="1"/>
          <p:nvPr/>
        </p:nvSpPr>
        <p:spPr>
          <a:xfrm>
            <a:off x="10156847" y="2152076"/>
            <a:ext cx="998954" cy="261610"/>
          </a:xfrm>
          <a:prstGeom prst="rect">
            <a:avLst/>
          </a:prstGeom>
          <a:noFill/>
        </p:spPr>
        <p:txBody>
          <a:bodyPr wrap="square">
            <a:spAutoFit/>
          </a:bodyPr>
          <a:lstStyle/>
          <a:p>
            <a:pPr algn="ctr"/>
            <a:r>
              <a:rPr lang="en-GB" sz="1100" dirty="0">
                <a:solidFill>
                  <a:srgbClr val="000000"/>
                </a:solidFill>
                <a:cs typeface="Arial" panose="020B0604020202020204" pitchFamily="34" charset="0"/>
              </a:rPr>
              <a:t>Financial</a:t>
            </a:r>
          </a:p>
        </p:txBody>
      </p:sp>
      <p:sp>
        <p:nvSpPr>
          <p:cNvPr id="67" name="TextBox 66">
            <a:extLst>
              <a:ext uri="{FF2B5EF4-FFF2-40B4-BE49-F238E27FC236}">
                <a16:creationId xmlns:a16="http://schemas.microsoft.com/office/drawing/2014/main" id="{809AA434-11D5-4040-B1DB-9CF72FAD38EB}"/>
              </a:ext>
            </a:extLst>
          </p:cNvPr>
          <p:cNvSpPr txBox="1"/>
          <p:nvPr/>
        </p:nvSpPr>
        <p:spPr>
          <a:xfrm>
            <a:off x="10166274" y="2444307"/>
            <a:ext cx="998954" cy="261610"/>
          </a:xfrm>
          <a:prstGeom prst="rect">
            <a:avLst/>
          </a:prstGeom>
          <a:solidFill>
            <a:srgbClr val="FFD100"/>
          </a:solidFill>
        </p:spPr>
        <p:txBody>
          <a:bodyPr wrap="square">
            <a:spAutoFit/>
          </a:bodyPr>
          <a:lstStyle/>
          <a:p>
            <a:pPr algn="ctr"/>
            <a:r>
              <a:rPr lang="en-GB" sz="1100" dirty="0">
                <a:solidFill>
                  <a:srgbClr val="000000"/>
                </a:solidFill>
                <a:cs typeface="Arial" panose="020B0604020202020204" pitchFamily="34" charset="0"/>
              </a:rPr>
              <a:t>Feasibility</a:t>
            </a:r>
          </a:p>
        </p:txBody>
      </p:sp>
      <p:sp>
        <p:nvSpPr>
          <p:cNvPr id="68" name="TextBox 67">
            <a:extLst>
              <a:ext uri="{FF2B5EF4-FFF2-40B4-BE49-F238E27FC236}">
                <a16:creationId xmlns:a16="http://schemas.microsoft.com/office/drawing/2014/main" id="{EEAD5C98-4622-BB41-BA02-B04089DC03F6}"/>
              </a:ext>
            </a:extLst>
          </p:cNvPr>
          <p:cNvSpPr txBox="1"/>
          <p:nvPr/>
        </p:nvSpPr>
        <p:spPr>
          <a:xfrm>
            <a:off x="9355569" y="2302905"/>
            <a:ext cx="563866" cy="261610"/>
          </a:xfrm>
          <a:prstGeom prst="rect">
            <a:avLst/>
          </a:prstGeom>
          <a:solidFill>
            <a:srgbClr val="13B7B3"/>
          </a:solidFill>
        </p:spPr>
        <p:txBody>
          <a:bodyPr wrap="square">
            <a:spAutoFit/>
          </a:bodyPr>
          <a:lstStyle/>
          <a:p>
            <a:pPr algn="ctr"/>
            <a:r>
              <a:rPr lang="en-GB" sz="1100" b="1" dirty="0">
                <a:solidFill>
                  <a:srgbClr val="000000"/>
                </a:solidFill>
                <a:cs typeface="Arial" panose="020B0604020202020204" pitchFamily="34" charset="0"/>
              </a:rPr>
              <a:t>Pass</a:t>
            </a:r>
          </a:p>
        </p:txBody>
      </p:sp>
      <p:sp>
        <p:nvSpPr>
          <p:cNvPr id="69" name="TextBox 68">
            <a:extLst>
              <a:ext uri="{FF2B5EF4-FFF2-40B4-BE49-F238E27FC236}">
                <a16:creationId xmlns:a16="http://schemas.microsoft.com/office/drawing/2014/main" id="{F9FA5173-0839-4540-AC73-E2A57B8A3025}"/>
              </a:ext>
            </a:extLst>
          </p:cNvPr>
          <p:cNvSpPr txBox="1"/>
          <p:nvPr/>
        </p:nvSpPr>
        <p:spPr>
          <a:xfrm>
            <a:off x="9364996" y="3716925"/>
            <a:ext cx="563866" cy="261610"/>
          </a:xfrm>
          <a:prstGeom prst="rect">
            <a:avLst/>
          </a:prstGeom>
          <a:solidFill>
            <a:srgbClr val="13B7B3"/>
          </a:solidFill>
        </p:spPr>
        <p:txBody>
          <a:bodyPr wrap="square">
            <a:spAutoFit/>
          </a:bodyPr>
          <a:lstStyle/>
          <a:p>
            <a:pPr algn="ctr"/>
            <a:r>
              <a:rPr lang="en-GB" sz="1100" b="1" dirty="0">
                <a:solidFill>
                  <a:srgbClr val="000000"/>
                </a:solidFill>
                <a:cs typeface="Arial" panose="020B0604020202020204" pitchFamily="34" charset="0"/>
              </a:rPr>
              <a:t>Pass</a:t>
            </a:r>
          </a:p>
        </p:txBody>
      </p:sp>
      <p:sp>
        <p:nvSpPr>
          <p:cNvPr id="70" name="TextBox 69">
            <a:extLst>
              <a:ext uri="{FF2B5EF4-FFF2-40B4-BE49-F238E27FC236}">
                <a16:creationId xmlns:a16="http://schemas.microsoft.com/office/drawing/2014/main" id="{EC2D527C-F231-FA40-B45E-21F720EE27D8}"/>
              </a:ext>
            </a:extLst>
          </p:cNvPr>
          <p:cNvSpPr txBox="1"/>
          <p:nvPr/>
        </p:nvSpPr>
        <p:spPr>
          <a:xfrm>
            <a:off x="11401185" y="2284051"/>
            <a:ext cx="563866" cy="261610"/>
          </a:xfrm>
          <a:prstGeom prst="rect">
            <a:avLst/>
          </a:prstGeom>
          <a:solidFill>
            <a:srgbClr val="13B7B3"/>
          </a:solidFill>
        </p:spPr>
        <p:txBody>
          <a:bodyPr wrap="square">
            <a:spAutoFit/>
          </a:bodyPr>
          <a:lstStyle/>
          <a:p>
            <a:pPr algn="ctr"/>
            <a:r>
              <a:rPr lang="en-GB" sz="1100" b="1" dirty="0">
                <a:solidFill>
                  <a:srgbClr val="000000"/>
                </a:solidFill>
                <a:cs typeface="Arial" panose="020B0604020202020204" pitchFamily="34" charset="0"/>
              </a:rPr>
              <a:t>Pass</a:t>
            </a:r>
          </a:p>
        </p:txBody>
      </p:sp>
      <p:sp>
        <p:nvSpPr>
          <p:cNvPr id="71" name="TextBox 70">
            <a:extLst>
              <a:ext uri="{FF2B5EF4-FFF2-40B4-BE49-F238E27FC236}">
                <a16:creationId xmlns:a16="http://schemas.microsoft.com/office/drawing/2014/main" id="{E885342D-CFB1-0F43-BB1F-CF698A355579}"/>
              </a:ext>
            </a:extLst>
          </p:cNvPr>
          <p:cNvSpPr txBox="1"/>
          <p:nvPr/>
        </p:nvSpPr>
        <p:spPr>
          <a:xfrm>
            <a:off x="9355569" y="2595136"/>
            <a:ext cx="563866" cy="261610"/>
          </a:xfrm>
          <a:prstGeom prst="rect">
            <a:avLst/>
          </a:prstGeom>
          <a:solidFill>
            <a:srgbClr val="086D6E"/>
          </a:solidFill>
        </p:spPr>
        <p:txBody>
          <a:bodyPr wrap="square">
            <a:spAutoFit/>
          </a:bodyPr>
          <a:lstStyle/>
          <a:p>
            <a:pPr algn="ctr"/>
            <a:r>
              <a:rPr lang="en-GB" sz="1100" b="1" dirty="0">
                <a:solidFill>
                  <a:schemeClr val="bg1"/>
                </a:solidFill>
                <a:cs typeface="Arial" panose="020B0604020202020204" pitchFamily="34" charset="0"/>
              </a:rPr>
              <a:t>Fail</a:t>
            </a:r>
          </a:p>
        </p:txBody>
      </p:sp>
      <p:sp>
        <p:nvSpPr>
          <p:cNvPr id="72" name="TextBox 71">
            <a:extLst>
              <a:ext uri="{FF2B5EF4-FFF2-40B4-BE49-F238E27FC236}">
                <a16:creationId xmlns:a16="http://schemas.microsoft.com/office/drawing/2014/main" id="{20D3F568-AE1C-FB44-AE44-955DB6FD7EA9}"/>
              </a:ext>
            </a:extLst>
          </p:cNvPr>
          <p:cNvSpPr txBox="1"/>
          <p:nvPr/>
        </p:nvSpPr>
        <p:spPr>
          <a:xfrm>
            <a:off x="9346143" y="4028010"/>
            <a:ext cx="563866" cy="261610"/>
          </a:xfrm>
          <a:prstGeom prst="rect">
            <a:avLst/>
          </a:prstGeom>
          <a:solidFill>
            <a:srgbClr val="086D6E"/>
          </a:solidFill>
        </p:spPr>
        <p:txBody>
          <a:bodyPr wrap="square">
            <a:spAutoFit/>
          </a:bodyPr>
          <a:lstStyle/>
          <a:p>
            <a:pPr algn="ctr"/>
            <a:r>
              <a:rPr lang="en-GB" sz="1100" b="1" dirty="0">
                <a:solidFill>
                  <a:schemeClr val="bg1"/>
                </a:solidFill>
                <a:cs typeface="Arial" panose="020B0604020202020204" pitchFamily="34" charset="0"/>
              </a:rPr>
              <a:t>Fail</a:t>
            </a:r>
          </a:p>
        </p:txBody>
      </p:sp>
      <p:sp>
        <p:nvSpPr>
          <p:cNvPr id="73" name="TextBox 72">
            <a:extLst>
              <a:ext uri="{FF2B5EF4-FFF2-40B4-BE49-F238E27FC236}">
                <a16:creationId xmlns:a16="http://schemas.microsoft.com/office/drawing/2014/main" id="{F9CB2D6B-9D01-9448-9E57-76D91BE4FC27}"/>
              </a:ext>
            </a:extLst>
          </p:cNvPr>
          <p:cNvSpPr txBox="1"/>
          <p:nvPr/>
        </p:nvSpPr>
        <p:spPr>
          <a:xfrm>
            <a:off x="11401187" y="2595136"/>
            <a:ext cx="563866" cy="261610"/>
          </a:xfrm>
          <a:prstGeom prst="rect">
            <a:avLst/>
          </a:prstGeom>
          <a:solidFill>
            <a:srgbClr val="086D6E"/>
          </a:solidFill>
        </p:spPr>
        <p:txBody>
          <a:bodyPr wrap="square">
            <a:spAutoFit/>
          </a:bodyPr>
          <a:lstStyle/>
          <a:p>
            <a:pPr algn="ctr"/>
            <a:r>
              <a:rPr lang="en-GB" sz="1100" b="1" dirty="0">
                <a:solidFill>
                  <a:schemeClr val="bg1"/>
                </a:solidFill>
                <a:cs typeface="Arial" panose="020B0604020202020204" pitchFamily="34" charset="0"/>
              </a:rPr>
              <a:t>Fail</a:t>
            </a:r>
          </a:p>
        </p:txBody>
      </p:sp>
    </p:spTree>
    <p:extLst>
      <p:ext uri="{BB962C8B-B14F-4D97-AF65-F5344CB8AC3E}">
        <p14:creationId xmlns:p14="http://schemas.microsoft.com/office/powerpoint/2010/main" val="3278303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455188-71DE-BE82-8EEC-A90F5C7429CC}"/>
              </a:ext>
            </a:extLst>
          </p:cNvPr>
          <p:cNvSpPr>
            <a:spLocks noGrp="1"/>
          </p:cNvSpPr>
          <p:nvPr>
            <p:ph type="body" sz="quarter" idx="18"/>
          </p:nvPr>
        </p:nvSpPr>
        <p:spPr>
          <a:xfrm>
            <a:off x="1431235" y="1773241"/>
            <a:ext cx="5254208" cy="4935672"/>
          </a:xfrm>
        </p:spPr>
        <p:txBody>
          <a:bodyPr>
            <a:normAutofit/>
          </a:bodyPr>
          <a:lstStyle/>
          <a:p>
            <a:pPr marL="360000" indent="-342900">
              <a:buFont typeface="Arial" panose="020B0604020202020204" pitchFamily="34" charset="0"/>
              <a:buChar char="•"/>
            </a:pPr>
            <a:r>
              <a:rPr lang="en-IE" dirty="0"/>
              <a:t>As we all know Colgate is a major Toothcare brand. When they </a:t>
            </a:r>
            <a:r>
              <a:rPr lang="en-US" dirty="0"/>
              <a:t>wanted to enter the lucrative ready meal market by harnessing its strong brand loyalty. They launched a line of frozen food in the 1980s, however, this brand-extension was an embarrassing failure.</a:t>
            </a:r>
          </a:p>
          <a:p>
            <a:pPr marL="360000" indent="-342900">
              <a:buFont typeface="Arial" panose="020B0604020202020204" pitchFamily="34" charset="0"/>
              <a:buChar char="•"/>
            </a:pPr>
            <a:r>
              <a:rPr lang="en-US" dirty="0"/>
              <a:t>Back in 2011 Tesco decided to bring out a new sandwich to take advantage of the Wimbledon Tennis Championship. It was certainly a risk, and unfortunately was one that didn’t pay off for the supermarket chain</a:t>
            </a:r>
            <a:endParaRPr lang="en-IE" dirty="0"/>
          </a:p>
        </p:txBody>
      </p:sp>
      <p:sp>
        <p:nvSpPr>
          <p:cNvPr id="4" name="Text Placeholder 3">
            <a:extLst>
              <a:ext uri="{FF2B5EF4-FFF2-40B4-BE49-F238E27FC236}">
                <a16:creationId xmlns:a16="http://schemas.microsoft.com/office/drawing/2014/main" id="{F2D9D3A9-CD53-6782-8252-88C1DB11185F}"/>
              </a:ext>
            </a:extLst>
          </p:cNvPr>
          <p:cNvSpPr>
            <a:spLocks noGrp="1"/>
          </p:cNvSpPr>
          <p:nvPr>
            <p:ph type="body" sz="quarter" idx="16"/>
          </p:nvPr>
        </p:nvSpPr>
        <p:spPr/>
        <p:txBody>
          <a:bodyPr>
            <a:normAutofit lnSpcReduction="10000"/>
          </a:bodyPr>
          <a:lstStyle/>
          <a:p>
            <a:r>
              <a:rPr lang="en-IE" dirty="0"/>
              <a:t>Some epic failures…</a:t>
            </a:r>
          </a:p>
        </p:txBody>
      </p:sp>
      <p:pic>
        <p:nvPicPr>
          <p:cNvPr id="1026" name="Picture 2">
            <a:extLst>
              <a:ext uri="{FF2B5EF4-FFF2-40B4-BE49-F238E27FC236}">
                <a16:creationId xmlns:a16="http://schemas.microsoft.com/office/drawing/2014/main" id="{379A2AEC-0DC7-5AC2-C64E-F6FDCCD518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2519" y="455271"/>
            <a:ext cx="4684727" cy="2635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awberries and Cream Sandwich (Pic:PA)">
            <a:extLst>
              <a:ext uri="{FF2B5EF4-FFF2-40B4-BE49-F238E27FC236}">
                <a16:creationId xmlns:a16="http://schemas.microsoft.com/office/drawing/2014/main" id="{22D695A9-C26B-B560-4DBD-B7571D43B5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2519" y="3537295"/>
            <a:ext cx="4684727" cy="262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6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72A34A-A6C5-45F2-A9F1-BB182A4C5EE1}"/>
              </a:ext>
            </a:extLst>
          </p:cNvPr>
          <p:cNvSpPr>
            <a:spLocks noGrp="1"/>
          </p:cNvSpPr>
          <p:nvPr>
            <p:ph type="body" sz="quarter" idx="16"/>
          </p:nvPr>
        </p:nvSpPr>
        <p:spPr>
          <a:xfrm>
            <a:off x="2149154" y="934084"/>
            <a:ext cx="4235894" cy="2039775"/>
          </a:xfrm>
        </p:spPr>
        <p:txBody>
          <a:bodyPr>
            <a:normAutofit/>
          </a:bodyPr>
          <a:lstStyle/>
          <a:p>
            <a:r>
              <a:rPr lang="en-IE" dirty="0"/>
              <a:t>Nutrition &amp; Health Claims</a:t>
            </a:r>
          </a:p>
        </p:txBody>
      </p:sp>
      <p:sp>
        <p:nvSpPr>
          <p:cNvPr id="3" name="Text Placeholder 2">
            <a:extLst>
              <a:ext uri="{FF2B5EF4-FFF2-40B4-BE49-F238E27FC236}">
                <a16:creationId xmlns:a16="http://schemas.microsoft.com/office/drawing/2014/main" id="{A1D66EAA-5EB8-4FAD-9344-B278EB18EF52}"/>
              </a:ext>
            </a:extLst>
          </p:cNvPr>
          <p:cNvSpPr>
            <a:spLocks noGrp="1"/>
          </p:cNvSpPr>
          <p:nvPr>
            <p:ph type="body" sz="quarter" idx="17"/>
          </p:nvPr>
        </p:nvSpPr>
        <p:spPr/>
        <p:txBody>
          <a:bodyPr>
            <a:normAutofit fontScale="85000" lnSpcReduction="20000"/>
          </a:bodyPr>
          <a:lstStyle/>
          <a:p>
            <a:r>
              <a:rPr lang="en-IE" dirty="0"/>
              <a:t>03 </a:t>
            </a:r>
          </a:p>
        </p:txBody>
      </p:sp>
    </p:spTree>
    <p:extLst>
      <p:ext uri="{BB962C8B-B14F-4D97-AF65-F5344CB8AC3E}">
        <p14:creationId xmlns:p14="http://schemas.microsoft.com/office/powerpoint/2010/main" val="579596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97D0AF1-9AD9-96C6-CCC4-3722B7A85EE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9697" t="1" r="-15" b="-12626"/>
          <a:stretch/>
        </p:blipFill>
        <p:spPr>
          <a:xfrm>
            <a:off x="6852062" y="1177730"/>
            <a:ext cx="5105121" cy="5413569"/>
          </a:xfrm>
        </p:spPr>
      </p:pic>
      <p:sp>
        <p:nvSpPr>
          <p:cNvPr id="3" name="Text Placeholder 2">
            <a:extLst>
              <a:ext uri="{FF2B5EF4-FFF2-40B4-BE49-F238E27FC236}">
                <a16:creationId xmlns:a16="http://schemas.microsoft.com/office/drawing/2014/main" id="{626835BB-6C28-4FE9-B4BE-F66B8BEBA057}"/>
              </a:ext>
            </a:extLst>
          </p:cNvPr>
          <p:cNvSpPr>
            <a:spLocks noGrp="1"/>
          </p:cNvSpPr>
          <p:nvPr>
            <p:ph type="body" sz="quarter" idx="18"/>
          </p:nvPr>
        </p:nvSpPr>
        <p:spPr>
          <a:xfrm>
            <a:off x="1408670" y="1556951"/>
            <a:ext cx="5443391" cy="5099222"/>
          </a:xfrm>
        </p:spPr>
        <p:txBody>
          <a:bodyPr>
            <a:normAutofit lnSpcReduction="10000"/>
          </a:bodyPr>
          <a:lstStyle/>
          <a:p>
            <a:pPr indent="0"/>
            <a:r>
              <a:rPr lang="en-US" dirty="0"/>
              <a:t>An increasing number of foods sold in the EU bear nutrition and health claims. </a:t>
            </a:r>
          </a:p>
          <a:p>
            <a:pPr indent="0"/>
            <a:endParaRPr lang="en-US" b="1"/>
          </a:p>
          <a:p>
            <a:pPr indent="0"/>
            <a:r>
              <a:rPr lang="en-US" b="1"/>
              <a:t>A </a:t>
            </a:r>
            <a:r>
              <a:rPr lang="en-US" b="1" dirty="0"/>
              <a:t>nutrition claim </a:t>
            </a:r>
            <a:r>
              <a:rPr lang="en-US" dirty="0"/>
              <a:t>states or suggests that a food has beneficial nutritional properties, such as “low fat”, “no added sugar” and “high in </a:t>
            </a:r>
            <a:r>
              <a:rPr lang="en-US" dirty="0" err="1"/>
              <a:t>fibre</a:t>
            </a:r>
            <a:r>
              <a:rPr lang="en-US" dirty="0"/>
              <a:t>”. </a:t>
            </a:r>
          </a:p>
          <a:p>
            <a:pPr indent="0"/>
            <a:endParaRPr lang="en-US" b="1"/>
          </a:p>
          <a:p>
            <a:pPr indent="0"/>
            <a:r>
              <a:rPr lang="en-US" b="1"/>
              <a:t>A </a:t>
            </a:r>
            <a:r>
              <a:rPr lang="en-US" b="1" dirty="0"/>
              <a:t>health claim </a:t>
            </a:r>
            <a:r>
              <a:rPr lang="en-US" dirty="0"/>
              <a:t>is any statement on labels, advertising, or other </a:t>
            </a:r>
            <a:r>
              <a:rPr lang="en-US"/>
              <a:t>marketing material, declaring that </a:t>
            </a:r>
            <a:r>
              <a:rPr lang="en-US" dirty="0"/>
              <a:t>health benefits can result from consuming a given food, for instance, that a food can help reinforce the body’s natural defenses.</a:t>
            </a:r>
            <a:endParaRPr lang="en-IE" dirty="0"/>
          </a:p>
        </p:txBody>
      </p:sp>
      <p:sp>
        <p:nvSpPr>
          <p:cNvPr id="4" name="Text Placeholder 3">
            <a:extLst>
              <a:ext uri="{FF2B5EF4-FFF2-40B4-BE49-F238E27FC236}">
                <a16:creationId xmlns:a16="http://schemas.microsoft.com/office/drawing/2014/main" id="{0A424A6B-E38F-4ADC-9136-3C7480689707}"/>
              </a:ext>
            </a:extLst>
          </p:cNvPr>
          <p:cNvSpPr>
            <a:spLocks noGrp="1"/>
          </p:cNvSpPr>
          <p:nvPr>
            <p:ph type="body" sz="quarter" idx="16"/>
          </p:nvPr>
        </p:nvSpPr>
        <p:spPr/>
        <p:txBody>
          <a:bodyPr>
            <a:normAutofit lnSpcReduction="10000"/>
          </a:bodyPr>
          <a:lstStyle/>
          <a:p>
            <a:r>
              <a:rPr lang="en-IE" dirty="0"/>
              <a:t>Claims on Foods…</a:t>
            </a:r>
          </a:p>
        </p:txBody>
      </p:sp>
      <p:sp>
        <p:nvSpPr>
          <p:cNvPr id="2" name="TextBox 1">
            <a:extLst>
              <a:ext uri="{FF2B5EF4-FFF2-40B4-BE49-F238E27FC236}">
                <a16:creationId xmlns:a16="http://schemas.microsoft.com/office/drawing/2014/main" id="{9416026F-F640-20D0-9C53-5A8D49DB343A}"/>
              </a:ext>
            </a:extLst>
          </p:cNvPr>
          <p:cNvSpPr txBox="1"/>
          <p:nvPr/>
        </p:nvSpPr>
        <p:spPr>
          <a:xfrm>
            <a:off x="7607906" y="760221"/>
            <a:ext cx="3593432" cy="461665"/>
          </a:xfrm>
          <a:prstGeom prst="rect">
            <a:avLst/>
          </a:prstGeom>
          <a:noFill/>
        </p:spPr>
        <p:txBody>
          <a:bodyPr wrap="square" rtlCol="0">
            <a:spAutoFit/>
          </a:bodyPr>
          <a:lstStyle/>
          <a:p>
            <a:pPr algn="ctr"/>
            <a:r>
              <a:rPr lang="en-IE" sz="2400" b="1" dirty="0">
                <a:solidFill>
                  <a:srgbClr val="000000"/>
                </a:solidFill>
              </a:rPr>
              <a:t>Example of a Health Claim </a:t>
            </a:r>
          </a:p>
        </p:txBody>
      </p:sp>
    </p:spTree>
    <p:extLst>
      <p:ext uri="{BB962C8B-B14F-4D97-AF65-F5344CB8AC3E}">
        <p14:creationId xmlns:p14="http://schemas.microsoft.com/office/powerpoint/2010/main" val="339485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3B6293-E241-4D4A-8DFD-06C5DE74EF86}"/>
              </a:ext>
            </a:extLst>
          </p:cNvPr>
          <p:cNvSpPr>
            <a:spLocks noGrp="1"/>
          </p:cNvSpPr>
          <p:nvPr>
            <p:ph type="body" sz="quarter" idx="16"/>
          </p:nvPr>
        </p:nvSpPr>
        <p:spPr>
          <a:xfrm>
            <a:off x="734714" y="486763"/>
            <a:ext cx="10808102" cy="582221"/>
          </a:xfrm>
        </p:spPr>
        <p:txBody>
          <a:bodyPr>
            <a:normAutofit lnSpcReduction="10000"/>
          </a:bodyPr>
          <a:lstStyle/>
          <a:p>
            <a:r>
              <a:rPr lang="en-IE" dirty="0"/>
              <a:t>Example: Perception &amp; sensory changes…</a:t>
            </a:r>
          </a:p>
        </p:txBody>
      </p:sp>
      <p:sp>
        <p:nvSpPr>
          <p:cNvPr id="4" name="TextBox 3">
            <a:extLst>
              <a:ext uri="{FF2B5EF4-FFF2-40B4-BE49-F238E27FC236}">
                <a16:creationId xmlns:a16="http://schemas.microsoft.com/office/drawing/2014/main" id="{9C6AD9F2-10ED-4CC6-95C4-961FC1909CE4}"/>
              </a:ext>
            </a:extLst>
          </p:cNvPr>
          <p:cNvSpPr txBox="1"/>
          <p:nvPr/>
        </p:nvSpPr>
        <p:spPr>
          <a:xfrm>
            <a:off x="766119" y="981099"/>
            <a:ext cx="11079040" cy="1446550"/>
          </a:xfrm>
          <a:prstGeom prst="rect">
            <a:avLst/>
          </a:prstGeom>
          <a:noFill/>
        </p:spPr>
        <p:txBody>
          <a:bodyPr wrap="square" rtlCol="0">
            <a:spAutoFit/>
          </a:bodyPr>
          <a:lstStyle/>
          <a:p>
            <a:r>
              <a:rPr lang="en-GB" sz="2400" b="1" dirty="0">
                <a:solidFill>
                  <a:prstClr val="black"/>
                </a:solidFill>
                <a:cs typeface="Arial" panose="020B0604020202020204" pitchFamily="34" charset="0"/>
              </a:rPr>
              <a:t>Perception and  a decreasing ‘like’ of foods can occur with age: Sensory Impairment of the Older Consumer </a:t>
            </a:r>
            <a:r>
              <a:rPr lang="en-GB" sz="2000" dirty="0">
                <a:solidFill>
                  <a:prstClr val="black"/>
                </a:solidFill>
                <a:cs typeface="Arial" panose="020B0604020202020204" pitchFamily="34" charset="0"/>
              </a:rPr>
              <a:t> (smell, taste, textural and trigeminal senses, vision (sight), hearing, and chewing and swallowing). For example,  changes in taste buds can occur creating a lessened ability to differentiate tastes.</a:t>
            </a:r>
            <a:endParaRPr lang="en-GB" sz="2000" dirty="0">
              <a:solidFill>
                <a:srgbClr val="FF0000"/>
              </a:solidFill>
              <a:cs typeface="Arial" panose="020B0604020202020204" pitchFamily="34" charset="0"/>
            </a:endParaRPr>
          </a:p>
        </p:txBody>
      </p:sp>
      <p:pic>
        <p:nvPicPr>
          <p:cNvPr id="9" name="Picture 8">
            <a:extLst>
              <a:ext uri="{FF2B5EF4-FFF2-40B4-BE49-F238E27FC236}">
                <a16:creationId xmlns:a16="http://schemas.microsoft.com/office/drawing/2014/main" id="{26860C9C-C9CB-3746-8539-C541D8EF0B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9010" y="2572610"/>
            <a:ext cx="9173980" cy="3057993"/>
          </a:xfrm>
          <a:prstGeom prst="rect">
            <a:avLst/>
          </a:prstGeom>
        </p:spPr>
      </p:pic>
      <p:sp>
        <p:nvSpPr>
          <p:cNvPr id="10" name="TextBox 9">
            <a:extLst>
              <a:ext uri="{FF2B5EF4-FFF2-40B4-BE49-F238E27FC236}">
                <a16:creationId xmlns:a16="http://schemas.microsoft.com/office/drawing/2014/main" id="{1E4A7451-A982-DB43-9C3A-585638FD0A43}"/>
              </a:ext>
            </a:extLst>
          </p:cNvPr>
          <p:cNvSpPr txBox="1"/>
          <p:nvPr/>
        </p:nvSpPr>
        <p:spPr>
          <a:xfrm>
            <a:off x="1748850" y="2764739"/>
            <a:ext cx="2673248" cy="904671"/>
          </a:xfrm>
          <a:prstGeom prst="rect">
            <a:avLst/>
          </a:prstGeom>
          <a:noFill/>
        </p:spPr>
        <p:txBody>
          <a:bodyPr wrap="square" rtlCol="0">
            <a:spAutoFit/>
          </a:bodyPr>
          <a:lstStyle/>
          <a:p>
            <a:pPr algn="ctr"/>
            <a:r>
              <a:rPr lang="en-GB" sz="3200" b="1" dirty="0">
                <a:solidFill>
                  <a:prstClr val="black"/>
                </a:solidFill>
                <a:cs typeface="Arial" panose="020B0604020202020204" pitchFamily="34" charset="0"/>
              </a:rPr>
              <a:t>10,000 </a:t>
            </a:r>
          </a:p>
          <a:p>
            <a:pPr algn="ctr">
              <a:lnSpc>
                <a:spcPts val="2200"/>
              </a:lnSpc>
            </a:pPr>
            <a:r>
              <a:rPr lang="en-GB" sz="3200" b="1" dirty="0">
                <a:solidFill>
                  <a:prstClr val="black"/>
                </a:solidFill>
                <a:cs typeface="Arial" panose="020B0604020202020204" pitchFamily="34" charset="0"/>
              </a:rPr>
              <a:t>taste buds</a:t>
            </a:r>
            <a:endParaRPr lang="en-GB" sz="3200"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B29B7DFD-47C1-4E45-8D82-639C89BC0DD4}"/>
              </a:ext>
            </a:extLst>
          </p:cNvPr>
          <p:cNvSpPr txBox="1"/>
          <p:nvPr/>
        </p:nvSpPr>
        <p:spPr>
          <a:xfrm>
            <a:off x="4746883" y="2750227"/>
            <a:ext cx="2673248" cy="584775"/>
          </a:xfrm>
          <a:prstGeom prst="rect">
            <a:avLst/>
          </a:prstGeom>
          <a:noFill/>
        </p:spPr>
        <p:txBody>
          <a:bodyPr wrap="square" rtlCol="0">
            <a:spAutoFit/>
          </a:bodyPr>
          <a:lstStyle/>
          <a:p>
            <a:pPr algn="ctr"/>
            <a:r>
              <a:rPr lang="en-GB" sz="3200" b="1" dirty="0">
                <a:solidFill>
                  <a:prstClr val="black"/>
                </a:solidFill>
                <a:cs typeface="Arial" panose="020B0604020202020204" pitchFamily="34" charset="0"/>
              </a:rPr>
              <a:t>Taste buds</a:t>
            </a:r>
            <a:endParaRPr lang="en-GB" sz="3200" dirty="0">
              <a:solidFill>
                <a:srgbClr val="FF0000"/>
              </a:solidFill>
              <a:cs typeface="Arial" panose="020B0604020202020204" pitchFamily="34" charset="0"/>
            </a:endParaRPr>
          </a:p>
        </p:txBody>
      </p:sp>
      <p:sp>
        <p:nvSpPr>
          <p:cNvPr id="12" name="TextBox 11">
            <a:extLst>
              <a:ext uri="{FF2B5EF4-FFF2-40B4-BE49-F238E27FC236}">
                <a16:creationId xmlns:a16="http://schemas.microsoft.com/office/drawing/2014/main" id="{B37A31AC-8E1A-0346-848B-02A19050CD50}"/>
              </a:ext>
            </a:extLst>
          </p:cNvPr>
          <p:cNvSpPr txBox="1"/>
          <p:nvPr/>
        </p:nvSpPr>
        <p:spPr>
          <a:xfrm>
            <a:off x="7714935" y="2750227"/>
            <a:ext cx="2673248" cy="584775"/>
          </a:xfrm>
          <a:prstGeom prst="rect">
            <a:avLst/>
          </a:prstGeom>
          <a:noFill/>
        </p:spPr>
        <p:txBody>
          <a:bodyPr wrap="square" rtlCol="0">
            <a:spAutoFit/>
          </a:bodyPr>
          <a:lstStyle/>
          <a:p>
            <a:pPr algn="ctr"/>
            <a:r>
              <a:rPr lang="en-GB" sz="3200" b="1" dirty="0">
                <a:solidFill>
                  <a:prstClr val="black"/>
                </a:solidFill>
                <a:cs typeface="Arial" panose="020B0604020202020204" pitchFamily="34" charset="0"/>
              </a:rPr>
              <a:t>Sensitivity</a:t>
            </a:r>
            <a:endParaRPr lang="en-GB" sz="3200" dirty="0">
              <a:solidFill>
                <a:srgbClr val="FF0000"/>
              </a:solidFill>
              <a:cs typeface="Arial" panose="020B0604020202020204" pitchFamily="34" charset="0"/>
            </a:endParaRPr>
          </a:p>
        </p:txBody>
      </p:sp>
      <p:sp>
        <p:nvSpPr>
          <p:cNvPr id="13" name="TextBox 12">
            <a:extLst>
              <a:ext uri="{FF2B5EF4-FFF2-40B4-BE49-F238E27FC236}">
                <a16:creationId xmlns:a16="http://schemas.microsoft.com/office/drawing/2014/main" id="{F5F6B084-014E-F14F-9C3E-E7C9BB0DF017}"/>
              </a:ext>
            </a:extLst>
          </p:cNvPr>
          <p:cNvSpPr txBox="1"/>
          <p:nvPr/>
        </p:nvSpPr>
        <p:spPr>
          <a:xfrm>
            <a:off x="1509010" y="4288255"/>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sour</a:t>
            </a:r>
            <a:endParaRPr lang="en-GB" sz="1600" dirty="0">
              <a:solidFill>
                <a:srgbClr val="FF0000"/>
              </a:solidFill>
              <a:cs typeface="Arial" panose="020B0604020202020204" pitchFamily="34" charset="0"/>
            </a:endParaRPr>
          </a:p>
        </p:txBody>
      </p:sp>
      <p:sp>
        <p:nvSpPr>
          <p:cNvPr id="14" name="TextBox 13">
            <a:extLst>
              <a:ext uri="{FF2B5EF4-FFF2-40B4-BE49-F238E27FC236}">
                <a16:creationId xmlns:a16="http://schemas.microsoft.com/office/drawing/2014/main" id="{63AE5CCA-09D7-2E45-90EC-544C967F6351}"/>
              </a:ext>
            </a:extLst>
          </p:cNvPr>
          <p:cNvSpPr txBox="1"/>
          <p:nvPr/>
        </p:nvSpPr>
        <p:spPr>
          <a:xfrm>
            <a:off x="1778832" y="4932832"/>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sweet</a:t>
            </a:r>
            <a:endParaRPr lang="en-GB" sz="1600" dirty="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23167DD8-3AE7-4F4C-9E25-8F92CE48ABDF}"/>
              </a:ext>
            </a:extLst>
          </p:cNvPr>
          <p:cNvSpPr txBox="1"/>
          <p:nvPr/>
        </p:nvSpPr>
        <p:spPr>
          <a:xfrm>
            <a:off x="3277851" y="4932832"/>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bitter</a:t>
            </a:r>
            <a:endParaRPr lang="en-GB" sz="1600" dirty="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6534D391-3C9A-3D4E-83E3-F187D01B636A}"/>
              </a:ext>
            </a:extLst>
          </p:cNvPr>
          <p:cNvSpPr txBox="1"/>
          <p:nvPr/>
        </p:nvSpPr>
        <p:spPr>
          <a:xfrm>
            <a:off x="3532682" y="4288255"/>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salty</a:t>
            </a:r>
            <a:endParaRPr lang="en-GB" sz="1600" dirty="0">
              <a:solidFill>
                <a:srgbClr val="FF0000"/>
              </a:solidFill>
              <a:cs typeface="Arial" panose="020B0604020202020204" pitchFamily="34" charset="0"/>
            </a:endParaRPr>
          </a:p>
        </p:txBody>
      </p:sp>
      <p:sp>
        <p:nvSpPr>
          <p:cNvPr id="17" name="TextBox 16">
            <a:extLst>
              <a:ext uri="{FF2B5EF4-FFF2-40B4-BE49-F238E27FC236}">
                <a16:creationId xmlns:a16="http://schemas.microsoft.com/office/drawing/2014/main" id="{0523BAB6-E0A4-0C47-91E6-6EFFE46795FC}"/>
              </a:ext>
            </a:extLst>
          </p:cNvPr>
          <p:cNvSpPr txBox="1"/>
          <p:nvPr/>
        </p:nvSpPr>
        <p:spPr>
          <a:xfrm>
            <a:off x="5091661" y="538253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50 yrs</a:t>
            </a:r>
            <a:endParaRPr lang="en-GB" sz="1600" dirty="0">
              <a:solidFill>
                <a:srgbClr val="FF0000"/>
              </a:solidFill>
              <a:cs typeface="Arial" panose="020B0604020202020204" pitchFamily="34" charset="0"/>
            </a:endParaRPr>
          </a:p>
        </p:txBody>
      </p:sp>
      <p:sp>
        <p:nvSpPr>
          <p:cNvPr id="18" name="TextBox 17">
            <a:extLst>
              <a:ext uri="{FF2B5EF4-FFF2-40B4-BE49-F238E27FC236}">
                <a16:creationId xmlns:a16="http://schemas.microsoft.com/office/drawing/2014/main" id="{2D8F8284-14D7-3A45-B7E8-A349EA1EE8E8}"/>
              </a:ext>
            </a:extLst>
          </p:cNvPr>
          <p:cNvSpPr txBox="1"/>
          <p:nvPr/>
        </p:nvSpPr>
        <p:spPr>
          <a:xfrm>
            <a:off x="5961092" y="538253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40 yrs</a:t>
            </a:r>
            <a:endParaRPr lang="en-GB" sz="1600" dirty="0">
              <a:solidFill>
                <a:srgbClr val="FF0000"/>
              </a:solidFill>
              <a:cs typeface="Arial" panose="020B0604020202020204" pitchFamily="34" charset="0"/>
            </a:endParaRPr>
          </a:p>
        </p:txBody>
      </p:sp>
      <p:sp>
        <p:nvSpPr>
          <p:cNvPr id="19" name="TextBox 18">
            <a:extLst>
              <a:ext uri="{FF2B5EF4-FFF2-40B4-BE49-F238E27FC236}">
                <a16:creationId xmlns:a16="http://schemas.microsoft.com/office/drawing/2014/main" id="{B315DCE3-EDF3-FA4C-81AB-0C43F15B318D}"/>
              </a:ext>
            </a:extLst>
          </p:cNvPr>
          <p:cNvSpPr txBox="1"/>
          <p:nvPr/>
        </p:nvSpPr>
        <p:spPr>
          <a:xfrm>
            <a:off x="8524409" y="5367547"/>
            <a:ext cx="1064301" cy="338554"/>
          </a:xfrm>
          <a:prstGeom prst="rect">
            <a:avLst/>
          </a:prstGeom>
          <a:noFill/>
        </p:spPr>
        <p:txBody>
          <a:bodyPr wrap="square" rtlCol="0">
            <a:spAutoFit/>
          </a:bodyPr>
          <a:lstStyle/>
          <a:p>
            <a:pPr algn="ctr"/>
            <a:r>
              <a:rPr lang="en-GB" sz="1600" b="1" dirty="0">
                <a:solidFill>
                  <a:prstClr val="black"/>
                </a:solidFill>
                <a:cs typeface="Arial" panose="020B0604020202020204" pitchFamily="34" charset="0"/>
              </a:rPr>
              <a:t>&gt; 60 yrs</a:t>
            </a:r>
            <a:endParaRPr lang="en-GB" sz="1600" dirty="0">
              <a:solidFill>
                <a:srgbClr val="FF0000"/>
              </a:solidFill>
              <a:cs typeface="Arial" panose="020B0604020202020204" pitchFamily="34" charset="0"/>
            </a:endParaRPr>
          </a:p>
        </p:txBody>
      </p:sp>
    </p:spTree>
    <p:extLst>
      <p:ext uri="{BB962C8B-B14F-4D97-AF65-F5344CB8AC3E}">
        <p14:creationId xmlns:p14="http://schemas.microsoft.com/office/powerpoint/2010/main" val="613225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6504B-CC5E-193A-1F8B-383FF24859F5}"/>
              </a:ext>
            </a:extLst>
          </p:cNvPr>
          <p:cNvSpPr>
            <a:spLocks noGrp="1"/>
          </p:cNvSpPr>
          <p:nvPr>
            <p:ph type="body" sz="quarter" idx="18"/>
          </p:nvPr>
        </p:nvSpPr>
        <p:spPr>
          <a:xfrm>
            <a:off x="325328" y="3360821"/>
            <a:ext cx="5486399" cy="3048000"/>
          </a:xfrm>
        </p:spPr>
        <p:txBody>
          <a:bodyPr>
            <a:normAutofit/>
          </a:bodyPr>
          <a:lstStyle/>
          <a:p>
            <a:pPr marL="0" indent="0"/>
            <a:r>
              <a:rPr lang="en-US" dirty="0"/>
              <a:t>These are related to the calorific or nutrient </a:t>
            </a:r>
            <a:r>
              <a:rPr lang="en-US" b="1" dirty="0"/>
              <a:t>CONTENT</a:t>
            </a:r>
            <a:r>
              <a:rPr lang="en-US" dirty="0"/>
              <a:t> in the food product. They are usually comparative claims </a:t>
            </a:r>
          </a:p>
          <a:p>
            <a:pPr marL="342900" indent="-342900">
              <a:buFont typeface="Arial" panose="020B0604020202020204" pitchFamily="34" charset="0"/>
              <a:buChar char="•"/>
            </a:pPr>
            <a:r>
              <a:rPr lang="en-US" b="1" dirty="0"/>
              <a:t>Low-fat</a:t>
            </a:r>
          </a:p>
          <a:p>
            <a:pPr marL="342900" indent="-342900">
              <a:buFont typeface="Arial" panose="020B0604020202020204" pitchFamily="34" charset="0"/>
              <a:buChar char="•"/>
            </a:pPr>
            <a:r>
              <a:rPr lang="en-US" b="1" dirty="0"/>
              <a:t>Low-Sugar</a:t>
            </a:r>
          </a:p>
          <a:p>
            <a:pPr marL="342900" indent="-342900">
              <a:buFont typeface="Arial" panose="020B0604020202020204" pitchFamily="34" charset="0"/>
              <a:buChar char="•"/>
            </a:pPr>
            <a:r>
              <a:rPr lang="en-US" b="1" dirty="0"/>
              <a:t>High </a:t>
            </a:r>
            <a:r>
              <a:rPr lang="en-US" b="1" dirty="0" err="1"/>
              <a:t>Fibre</a:t>
            </a:r>
            <a:endParaRPr lang="en-US" b="1" dirty="0"/>
          </a:p>
          <a:p>
            <a:pPr marL="342900" indent="-342900">
              <a:buFont typeface="Arial" panose="020B0604020202020204" pitchFamily="34" charset="0"/>
              <a:buChar char="•"/>
            </a:pPr>
            <a:r>
              <a:rPr lang="en-US" b="1" dirty="0"/>
              <a:t>High Protein</a:t>
            </a:r>
            <a:endParaRPr lang="en-IE" b="1" dirty="0"/>
          </a:p>
        </p:txBody>
      </p:sp>
      <p:sp>
        <p:nvSpPr>
          <p:cNvPr id="3" name="Text Placeholder 2">
            <a:extLst>
              <a:ext uri="{FF2B5EF4-FFF2-40B4-BE49-F238E27FC236}">
                <a16:creationId xmlns:a16="http://schemas.microsoft.com/office/drawing/2014/main" id="{35F71861-9AB9-9159-4226-F7A0A0287739}"/>
              </a:ext>
            </a:extLst>
          </p:cNvPr>
          <p:cNvSpPr>
            <a:spLocks noGrp="1"/>
          </p:cNvSpPr>
          <p:nvPr>
            <p:ph type="body" sz="quarter" idx="16"/>
          </p:nvPr>
        </p:nvSpPr>
        <p:spPr/>
        <p:txBody>
          <a:bodyPr>
            <a:normAutofit lnSpcReduction="10000"/>
          </a:bodyPr>
          <a:lstStyle/>
          <a:p>
            <a:r>
              <a:rPr lang="en-US" b="1" dirty="0"/>
              <a:t>Nutrition Claims</a:t>
            </a:r>
            <a:endParaRPr lang="en-IE" b="1" dirty="0"/>
          </a:p>
        </p:txBody>
      </p:sp>
      <p:sp>
        <p:nvSpPr>
          <p:cNvPr id="4" name="Text Placeholder 3">
            <a:extLst>
              <a:ext uri="{FF2B5EF4-FFF2-40B4-BE49-F238E27FC236}">
                <a16:creationId xmlns:a16="http://schemas.microsoft.com/office/drawing/2014/main" id="{4223D556-DB6A-8EAA-C5E6-E28B41CE990C}"/>
              </a:ext>
            </a:extLst>
          </p:cNvPr>
          <p:cNvSpPr>
            <a:spLocks noGrp="1"/>
          </p:cNvSpPr>
          <p:nvPr>
            <p:ph type="body" sz="quarter" idx="19"/>
          </p:nvPr>
        </p:nvSpPr>
        <p:spPr>
          <a:xfrm>
            <a:off x="6420770" y="3429000"/>
            <a:ext cx="5602787" cy="2987842"/>
          </a:xfrm>
        </p:spPr>
        <p:txBody>
          <a:bodyPr>
            <a:normAutofit/>
          </a:bodyPr>
          <a:lstStyle/>
          <a:p>
            <a:r>
              <a:rPr lang="en-US" dirty="0"/>
              <a:t>These are related to the </a:t>
            </a:r>
            <a:r>
              <a:rPr lang="en-US" b="1" dirty="0"/>
              <a:t>FUNCTION</a:t>
            </a:r>
            <a:r>
              <a:rPr lang="en-US" dirty="0"/>
              <a:t> of the food product:</a:t>
            </a:r>
          </a:p>
          <a:p>
            <a:pPr marL="342900" indent="-342900">
              <a:buFont typeface="Arial" panose="020B0604020202020204" pitchFamily="34" charset="0"/>
              <a:buChar char="•"/>
            </a:pPr>
            <a:r>
              <a:rPr lang="en-US" b="1" dirty="0"/>
              <a:t>Immunity-Boosting</a:t>
            </a:r>
          </a:p>
          <a:p>
            <a:pPr marL="342900" indent="-342900">
              <a:buFont typeface="Arial" panose="020B0604020202020204" pitchFamily="34" charset="0"/>
              <a:buChar char="•"/>
            </a:pPr>
            <a:r>
              <a:rPr lang="en-US" b="1" dirty="0"/>
              <a:t>Reduced risk of heart disease / Cancer</a:t>
            </a:r>
          </a:p>
          <a:p>
            <a:pPr marL="342900" indent="-342900">
              <a:buFont typeface="Arial" panose="020B0604020202020204" pitchFamily="34" charset="0"/>
              <a:buChar char="•"/>
            </a:pPr>
            <a:r>
              <a:rPr lang="en-US" b="1" dirty="0"/>
              <a:t>Cholesterol reducing</a:t>
            </a:r>
          </a:p>
          <a:p>
            <a:pPr marL="342900" indent="-342900">
              <a:buFont typeface="Arial" panose="020B0604020202020204" pitchFamily="34" charset="0"/>
              <a:buChar char="•"/>
            </a:pPr>
            <a:r>
              <a:rPr lang="en-US" b="1" dirty="0"/>
              <a:t>Assists Growth</a:t>
            </a:r>
          </a:p>
        </p:txBody>
      </p:sp>
      <p:sp>
        <p:nvSpPr>
          <p:cNvPr id="5" name="Text Placeholder 4">
            <a:extLst>
              <a:ext uri="{FF2B5EF4-FFF2-40B4-BE49-F238E27FC236}">
                <a16:creationId xmlns:a16="http://schemas.microsoft.com/office/drawing/2014/main" id="{7E6DB6C2-6F11-89AF-1A04-7E93DAE618DA}"/>
              </a:ext>
            </a:extLst>
          </p:cNvPr>
          <p:cNvSpPr>
            <a:spLocks noGrp="1"/>
          </p:cNvSpPr>
          <p:nvPr>
            <p:ph type="body" sz="quarter" idx="20"/>
          </p:nvPr>
        </p:nvSpPr>
        <p:spPr/>
        <p:txBody>
          <a:bodyPr>
            <a:normAutofit lnSpcReduction="10000"/>
          </a:bodyPr>
          <a:lstStyle/>
          <a:p>
            <a:r>
              <a:rPr lang="en-US" b="1" dirty="0"/>
              <a:t>Health Claims</a:t>
            </a:r>
            <a:endParaRPr lang="en-IE" b="1" dirty="0"/>
          </a:p>
        </p:txBody>
      </p:sp>
      <p:pic>
        <p:nvPicPr>
          <p:cNvPr id="7" name="Graphic 6" descr="Heart with pulse outline">
            <a:extLst>
              <a:ext uri="{FF2B5EF4-FFF2-40B4-BE49-F238E27FC236}">
                <a16:creationId xmlns:a16="http://schemas.microsoft.com/office/drawing/2014/main" id="{38A41164-D9AB-BF2B-B2B1-C9EDEF6ECA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2525" y="1309993"/>
            <a:ext cx="914400" cy="914400"/>
          </a:xfrm>
          <a:prstGeom prst="rect">
            <a:avLst/>
          </a:prstGeom>
        </p:spPr>
      </p:pic>
      <p:pic>
        <p:nvPicPr>
          <p:cNvPr id="9" name="Graphic 8" descr="Menu outline">
            <a:extLst>
              <a:ext uri="{FF2B5EF4-FFF2-40B4-BE49-F238E27FC236}">
                <a16:creationId xmlns:a16="http://schemas.microsoft.com/office/drawing/2014/main" id="{6EEC8AEF-FA28-816F-A975-02001761F8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72358" y="1309993"/>
            <a:ext cx="914400" cy="914400"/>
          </a:xfrm>
          <a:prstGeom prst="rect">
            <a:avLst/>
          </a:prstGeom>
        </p:spPr>
      </p:pic>
      <p:cxnSp>
        <p:nvCxnSpPr>
          <p:cNvPr id="11" name="Straight Connector 10">
            <a:extLst>
              <a:ext uri="{FF2B5EF4-FFF2-40B4-BE49-F238E27FC236}">
                <a16:creationId xmlns:a16="http://schemas.microsoft.com/office/drawing/2014/main" id="{8E3807E4-82F7-FA5F-B1C1-003A18A088DC}"/>
              </a:ext>
            </a:extLst>
          </p:cNvPr>
          <p:cNvCxnSpPr/>
          <p:nvPr/>
        </p:nvCxnSpPr>
        <p:spPr>
          <a:xfrm>
            <a:off x="6031832" y="1553358"/>
            <a:ext cx="0" cy="514149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230440-596D-D4EE-6D22-9D3A0710B2A6}"/>
              </a:ext>
            </a:extLst>
          </p:cNvPr>
          <p:cNvSpPr txBox="1"/>
          <p:nvPr/>
        </p:nvSpPr>
        <p:spPr>
          <a:xfrm>
            <a:off x="168168" y="632177"/>
            <a:ext cx="12023832" cy="507831"/>
          </a:xfrm>
          <a:prstGeom prst="rect">
            <a:avLst/>
          </a:prstGeom>
          <a:noFill/>
        </p:spPr>
        <p:txBody>
          <a:bodyPr wrap="square">
            <a:spAutoFit/>
          </a:bodyPr>
          <a:lstStyle/>
          <a:p>
            <a:r>
              <a:rPr lang="en-US" sz="2700" b="1" dirty="0">
                <a:solidFill>
                  <a:srgbClr val="000000"/>
                </a:solidFill>
              </a:rPr>
              <a:t>Are you familiar with the difference between Nutrition Claims and Health Claims?</a:t>
            </a:r>
            <a:endParaRPr lang="en-IE" sz="2700" b="1" dirty="0">
              <a:solidFill>
                <a:srgbClr val="000000"/>
              </a:solidFill>
            </a:endParaRPr>
          </a:p>
        </p:txBody>
      </p:sp>
    </p:spTree>
    <p:extLst>
      <p:ext uri="{BB962C8B-B14F-4D97-AF65-F5344CB8AC3E}">
        <p14:creationId xmlns:p14="http://schemas.microsoft.com/office/powerpoint/2010/main" val="3019997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ECD6C-ECDA-0AF4-8FB8-CD6749050A35}"/>
              </a:ext>
            </a:extLst>
          </p:cNvPr>
          <p:cNvSpPr>
            <a:spLocks noGrp="1"/>
          </p:cNvSpPr>
          <p:nvPr>
            <p:ph type="body" sz="quarter" idx="31"/>
          </p:nvPr>
        </p:nvSpPr>
        <p:spPr>
          <a:xfrm>
            <a:off x="216131" y="4287664"/>
            <a:ext cx="11975869" cy="1556088"/>
          </a:xfrm>
        </p:spPr>
        <p:txBody>
          <a:bodyPr>
            <a:noAutofit/>
          </a:bodyPr>
          <a:lstStyle/>
          <a:p>
            <a:pPr marL="288000" indent="-288000" algn="l">
              <a:buFont typeface="Arial" panose="020B0604020202020204" pitchFamily="34" charset="0"/>
              <a:buChar char="•"/>
            </a:pPr>
            <a:r>
              <a:rPr lang="en-GB" sz="2200" dirty="0">
                <a:cs typeface="Arial" panose="020B0604020202020204" pitchFamily="34" charset="0"/>
              </a:rPr>
              <a:t>Functional foods and nutraceuticals (that are suitable for older adults), do not have either a specific regulatory framework or a statutory definition in Europe. </a:t>
            </a:r>
          </a:p>
          <a:p>
            <a:pPr marL="288000" indent="-288000" algn="l">
              <a:buFont typeface="Arial" panose="020B0604020202020204" pitchFamily="34" charset="0"/>
              <a:buChar char="•"/>
            </a:pPr>
            <a:r>
              <a:rPr lang="en-GB" sz="2200" dirty="0">
                <a:cs typeface="Arial" panose="020B0604020202020204" pitchFamily="34" charset="0"/>
              </a:rPr>
              <a:t>Functional foods and nutraceuticals with any nutrition and health claims related to vitamins, minerals, and/or other substances in their labelling, presentation, and/or advertising, have to meet the specific requirements established by the </a:t>
            </a:r>
            <a:r>
              <a:rPr lang="en-GB" sz="2200" b="1" dirty="0">
                <a:cs typeface="Arial" panose="020B0604020202020204" pitchFamily="34" charset="0"/>
              </a:rPr>
              <a:t>Regulation (EC) 1924/2006</a:t>
            </a:r>
            <a:r>
              <a:rPr lang="en-GB" sz="2200" dirty="0">
                <a:cs typeface="Arial" panose="020B0604020202020204" pitchFamily="34" charset="0"/>
              </a:rPr>
              <a:t>. </a:t>
            </a:r>
            <a:r>
              <a:rPr lang="en-GB" sz="2000" dirty="0">
                <a:cs typeface="Arial" panose="020B0604020202020204" pitchFamily="34" charset="0"/>
              </a:rPr>
              <a:t>(Dominguez Diaz et al., 2019)</a:t>
            </a:r>
            <a:endParaRPr lang="en-GB" sz="2000" b="1" dirty="0">
              <a:solidFill>
                <a:srgbClr val="000000"/>
              </a:solidFill>
              <a:cs typeface="Arial" panose="020B0604020202020204" pitchFamily="34" charset="0"/>
            </a:endParaRPr>
          </a:p>
        </p:txBody>
      </p:sp>
      <p:sp>
        <p:nvSpPr>
          <p:cNvPr id="7" name="Text Placeholder 6">
            <a:extLst>
              <a:ext uri="{FF2B5EF4-FFF2-40B4-BE49-F238E27FC236}">
                <a16:creationId xmlns:a16="http://schemas.microsoft.com/office/drawing/2014/main" id="{B80A22FF-3ABE-04EB-E587-A0CDE14AE134}"/>
              </a:ext>
            </a:extLst>
          </p:cNvPr>
          <p:cNvSpPr>
            <a:spLocks noGrp="1"/>
          </p:cNvSpPr>
          <p:nvPr>
            <p:ph type="body" sz="quarter" idx="29"/>
          </p:nvPr>
        </p:nvSpPr>
        <p:spPr>
          <a:solidFill>
            <a:srgbClr val="85D2E1"/>
          </a:solidFill>
        </p:spPr>
        <p:txBody>
          <a:bodyPr anchor="ctr">
            <a:normAutofit lnSpcReduction="10000"/>
          </a:bodyPr>
          <a:lstStyle/>
          <a:p>
            <a:r>
              <a:rPr lang="en-IE" dirty="0"/>
              <a:t>Comparative Claims, such as…</a:t>
            </a:r>
          </a:p>
        </p:txBody>
      </p:sp>
      <p:sp>
        <p:nvSpPr>
          <p:cNvPr id="8" name="TextBox 7">
            <a:extLst>
              <a:ext uri="{FF2B5EF4-FFF2-40B4-BE49-F238E27FC236}">
                <a16:creationId xmlns:a16="http://schemas.microsoft.com/office/drawing/2014/main" id="{75A2D884-A0FD-197B-28AD-F889B2D7784A}"/>
              </a:ext>
            </a:extLst>
          </p:cNvPr>
          <p:cNvSpPr txBox="1"/>
          <p:nvPr/>
        </p:nvSpPr>
        <p:spPr>
          <a:xfrm>
            <a:off x="1475874" y="2703095"/>
            <a:ext cx="1590032" cy="461665"/>
          </a:xfrm>
          <a:prstGeom prst="rect">
            <a:avLst/>
          </a:prstGeom>
          <a:noFill/>
        </p:spPr>
        <p:txBody>
          <a:bodyPr wrap="square" rtlCol="0">
            <a:spAutoFit/>
          </a:bodyPr>
          <a:lstStyle/>
          <a:p>
            <a:pPr algn="ctr"/>
            <a:r>
              <a:rPr lang="en-IE" sz="2400" b="1" dirty="0">
                <a:solidFill>
                  <a:srgbClr val="000000"/>
                </a:solidFill>
              </a:rPr>
              <a:t>REDUCED</a:t>
            </a:r>
          </a:p>
        </p:txBody>
      </p:sp>
      <p:sp>
        <p:nvSpPr>
          <p:cNvPr id="9" name="TextBox 8">
            <a:extLst>
              <a:ext uri="{FF2B5EF4-FFF2-40B4-BE49-F238E27FC236}">
                <a16:creationId xmlns:a16="http://schemas.microsoft.com/office/drawing/2014/main" id="{A4D66EBE-9C27-2F8F-7AF7-FAFFB58F62EB}"/>
              </a:ext>
            </a:extLst>
          </p:cNvPr>
          <p:cNvSpPr txBox="1"/>
          <p:nvPr/>
        </p:nvSpPr>
        <p:spPr>
          <a:xfrm>
            <a:off x="9079331" y="2735179"/>
            <a:ext cx="1850655" cy="461665"/>
          </a:xfrm>
          <a:prstGeom prst="rect">
            <a:avLst/>
          </a:prstGeom>
          <a:noFill/>
        </p:spPr>
        <p:txBody>
          <a:bodyPr wrap="square" rtlCol="0">
            <a:spAutoFit/>
          </a:bodyPr>
          <a:lstStyle/>
          <a:p>
            <a:pPr algn="ctr"/>
            <a:r>
              <a:rPr lang="en-IE" sz="2400" b="1" dirty="0">
                <a:solidFill>
                  <a:srgbClr val="000000"/>
                </a:solidFill>
              </a:rPr>
              <a:t>MORE THAN</a:t>
            </a:r>
          </a:p>
        </p:txBody>
      </p:sp>
      <p:sp>
        <p:nvSpPr>
          <p:cNvPr id="10" name="TextBox 9">
            <a:extLst>
              <a:ext uri="{FF2B5EF4-FFF2-40B4-BE49-F238E27FC236}">
                <a16:creationId xmlns:a16="http://schemas.microsoft.com/office/drawing/2014/main" id="{9E6CADA2-B6F8-3032-2D32-9A0D5030ACDF}"/>
              </a:ext>
            </a:extLst>
          </p:cNvPr>
          <p:cNvSpPr txBox="1"/>
          <p:nvPr/>
        </p:nvSpPr>
        <p:spPr>
          <a:xfrm>
            <a:off x="7190157" y="2711116"/>
            <a:ext cx="1636793" cy="461665"/>
          </a:xfrm>
          <a:prstGeom prst="rect">
            <a:avLst/>
          </a:prstGeom>
          <a:noFill/>
        </p:spPr>
        <p:txBody>
          <a:bodyPr wrap="square" rtlCol="0">
            <a:spAutoFit/>
          </a:bodyPr>
          <a:lstStyle/>
          <a:p>
            <a:pPr algn="ctr"/>
            <a:r>
              <a:rPr lang="en-IE" sz="2400" b="1" dirty="0">
                <a:solidFill>
                  <a:srgbClr val="000000"/>
                </a:solidFill>
              </a:rPr>
              <a:t>INCREASED</a:t>
            </a:r>
          </a:p>
        </p:txBody>
      </p:sp>
      <p:sp>
        <p:nvSpPr>
          <p:cNvPr id="11" name="TextBox 10">
            <a:extLst>
              <a:ext uri="{FF2B5EF4-FFF2-40B4-BE49-F238E27FC236}">
                <a16:creationId xmlns:a16="http://schemas.microsoft.com/office/drawing/2014/main" id="{C170ABEE-C0E9-EE22-A45A-4610D257CC6D}"/>
              </a:ext>
            </a:extLst>
          </p:cNvPr>
          <p:cNvSpPr txBox="1"/>
          <p:nvPr/>
        </p:nvSpPr>
        <p:spPr>
          <a:xfrm>
            <a:off x="5300983" y="2735179"/>
            <a:ext cx="1590032" cy="461665"/>
          </a:xfrm>
          <a:prstGeom prst="rect">
            <a:avLst/>
          </a:prstGeom>
          <a:noFill/>
        </p:spPr>
        <p:txBody>
          <a:bodyPr wrap="square" rtlCol="0">
            <a:spAutoFit/>
          </a:bodyPr>
          <a:lstStyle/>
          <a:p>
            <a:pPr algn="ctr"/>
            <a:r>
              <a:rPr lang="en-IE" sz="2400" b="1" dirty="0">
                <a:solidFill>
                  <a:srgbClr val="000000"/>
                </a:solidFill>
              </a:rPr>
              <a:t>FEWER</a:t>
            </a:r>
          </a:p>
        </p:txBody>
      </p:sp>
      <p:sp>
        <p:nvSpPr>
          <p:cNvPr id="12" name="TextBox 11">
            <a:extLst>
              <a:ext uri="{FF2B5EF4-FFF2-40B4-BE49-F238E27FC236}">
                <a16:creationId xmlns:a16="http://schemas.microsoft.com/office/drawing/2014/main" id="{1A07DEA6-9299-4D97-287F-EFE9E3723FBD}"/>
              </a:ext>
            </a:extLst>
          </p:cNvPr>
          <p:cNvSpPr txBox="1"/>
          <p:nvPr/>
        </p:nvSpPr>
        <p:spPr>
          <a:xfrm>
            <a:off x="3411809" y="2703095"/>
            <a:ext cx="1590032" cy="461665"/>
          </a:xfrm>
          <a:prstGeom prst="rect">
            <a:avLst/>
          </a:prstGeom>
          <a:noFill/>
        </p:spPr>
        <p:txBody>
          <a:bodyPr wrap="square" rtlCol="0">
            <a:spAutoFit/>
          </a:bodyPr>
          <a:lstStyle/>
          <a:p>
            <a:pPr algn="ctr"/>
            <a:r>
              <a:rPr lang="en-IE" sz="2400" b="1" dirty="0">
                <a:solidFill>
                  <a:srgbClr val="000000"/>
                </a:solidFill>
              </a:rPr>
              <a:t>LESS THAN</a:t>
            </a:r>
          </a:p>
        </p:txBody>
      </p:sp>
    </p:spTree>
    <p:extLst>
      <p:ext uri="{BB962C8B-B14F-4D97-AF65-F5344CB8AC3E}">
        <p14:creationId xmlns:p14="http://schemas.microsoft.com/office/powerpoint/2010/main" val="912888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D869D0-C8CA-8580-6083-2EFFF16FA679}"/>
              </a:ext>
            </a:extLst>
          </p:cNvPr>
          <p:cNvSpPr>
            <a:spLocks noGrp="1"/>
          </p:cNvSpPr>
          <p:nvPr>
            <p:ph type="body" sz="quarter" idx="18"/>
          </p:nvPr>
        </p:nvSpPr>
        <p:spPr>
          <a:xfrm>
            <a:off x="734714" y="1435768"/>
            <a:ext cx="10808102" cy="4188947"/>
          </a:xfrm>
        </p:spPr>
        <p:txBody>
          <a:bodyPr/>
          <a:lstStyle/>
          <a:p>
            <a:r>
              <a:rPr lang="en-IE" dirty="0"/>
              <a:t>After you have </a:t>
            </a:r>
            <a:r>
              <a:rPr lang="en-IE" b="1" dirty="0"/>
              <a:t>JUSTIFIED</a:t>
            </a:r>
            <a:r>
              <a:rPr lang="en-IE" dirty="0"/>
              <a:t> the use of your Health Claim and met the </a:t>
            </a:r>
            <a:r>
              <a:rPr lang="en-IE" b="1" dirty="0"/>
              <a:t>SPECIFIC USE </a:t>
            </a:r>
            <a:r>
              <a:rPr lang="en-IE" dirty="0"/>
              <a:t>conditions</a:t>
            </a:r>
          </a:p>
          <a:p>
            <a:pPr marL="342900" indent="-342900">
              <a:buFont typeface="Arial" panose="020B0604020202020204" pitchFamily="34" charset="0"/>
              <a:buChar char="•"/>
            </a:pPr>
            <a:r>
              <a:rPr lang="en-IE" dirty="0"/>
              <a:t>Your Nutritional Labelling must reflect the claims</a:t>
            </a:r>
          </a:p>
          <a:p>
            <a:pPr marL="342900" indent="-342900">
              <a:buFont typeface="Arial" panose="020B0604020202020204" pitchFamily="34" charset="0"/>
              <a:buChar char="•"/>
            </a:pPr>
            <a:r>
              <a:rPr lang="en-IE" dirty="0"/>
              <a:t>When </a:t>
            </a:r>
            <a:r>
              <a:rPr lang="en-US" dirty="0"/>
              <a:t>a claim refers to a substance, which does not appear on the nutrition labelling, its quantity must be indicated in the same field of vision where the nutrition labelling appears.</a:t>
            </a:r>
          </a:p>
          <a:p>
            <a:pPr marL="342900" indent="-342900">
              <a:buFont typeface="Arial" panose="020B0604020202020204" pitchFamily="34" charset="0"/>
              <a:buChar char="•"/>
            </a:pPr>
            <a:r>
              <a:rPr lang="en-US" dirty="0"/>
              <a:t>When a product suggests/claims a reduction in risk factors in the development of illness, it must appear on its label, in its presentation or advertising, a statement informing consumers that the disease to which the claim is referring is influenced by other risk factors.</a:t>
            </a:r>
          </a:p>
          <a:p>
            <a:pPr marL="342900" indent="-342900">
              <a:buFont typeface="Arial" panose="020B0604020202020204" pitchFamily="34" charset="0"/>
              <a:buChar char="•"/>
            </a:pPr>
            <a:endParaRPr lang="en-IE" dirty="0"/>
          </a:p>
        </p:txBody>
      </p:sp>
      <p:sp>
        <p:nvSpPr>
          <p:cNvPr id="3" name="Text Placeholder 2">
            <a:extLst>
              <a:ext uri="{FF2B5EF4-FFF2-40B4-BE49-F238E27FC236}">
                <a16:creationId xmlns:a16="http://schemas.microsoft.com/office/drawing/2014/main" id="{49ED6272-8BA8-97E4-2F21-3BF02B902338}"/>
              </a:ext>
            </a:extLst>
          </p:cNvPr>
          <p:cNvSpPr>
            <a:spLocks noGrp="1"/>
          </p:cNvSpPr>
          <p:nvPr>
            <p:ph type="body" sz="quarter" idx="16"/>
          </p:nvPr>
        </p:nvSpPr>
        <p:spPr/>
        <p:txBody>
          <a:bodyPr>
            <a:normAutofit lnSpcReduction="10000"/>
          </a:bodyPr>
          <a:lstStyle/>
          <a:p>
            <a:r>
              <a:rPr lang="en-IE" dirty="0"/>
              <a:t>Requirements for Food Companies…</a:t>
            </a:r>
          </a:p>
        </p:txBody>
      </p:sp>
      <p:sp>
        <p:nvSpPr>
          <p:cNvPr id="5" name="TextBox 4">
            <a:extLst>
              <a:ext uri="{FF2B5EF4-FFF2-40B4-BE49-F238E27FC236}">
                <a16:creationId xmlns:a16="http://schemas.microsoft.com/office/drawing/2014/main" id="{98FE769B-3BC8-2403-0EED-5B46FF559991}"/>
              </a:ext>
            </a:extLst>
          </p:cNvPr>
          <p:cNvSpPr txBox="1"/>
          <p:nvPr/>
        </p:nvSpPr>
        <p:spPr>
          <a:xfrm>
            <a:off x="1098885" y="5551993"/>
            <a:ext cx="11093115" cy="677108"/>
          </a:xfrm>
          <a:prstGeom prst="rect">
            <a:avLst/>
          </a:prstGeom>
          <a:solidFill>
            <a:srgbClr val="FFD100"/>
          </a:solidFill>
        </p:spPr>
        <p:txBody>
          <a:bodyPr wrap="square">
            <a:spAutoFit/>
          </a:bodyPr>
          <a:lstStyle/>
          <a:p>
            <a:r>
              <a:rPr lang="en-GB" sz="2000" dirty="0">
                <a:solidFill>
                  <a:srgbClr val="000000"/>
                </a:solidFill>
                <a:cs typeface="Arial" panose="020B0604020202020204" pitchFamily="34" charset="0"/>
              </a:rPr>
              <a:t>The specific examples of these claims are available from here:</a:t>
            </a:r>
          </a:p>
          <a:p>
            <a:r>
              <a:rPr lang="en-US" dirty="0">
                <a:solidFill>
                  <a:srgbClr val="1188A3"/>
                </a:solidFill>
                <a:hlinkClick r:id="rId2">
                  <a:extLst>
                    <a:ext uri="{A12FA001-AC4F-418D-AE19-62706E023703}">
                      <ahyp:hlinkClr xmlns:ahyp="http://schemas.microsoft.com/office/drawing/2018/hyperlinkcolor" val="tx"/>
                    </a:ext>
                  </a:extLst>
                </a:hlinkClick>
              </a:rPr>
              <a:t>An international regulatory review of food health-related claims in functional food products labeling - ScienceDirect</a:t>
            </a:r>
            <a:endParaRPr lang="en-GB" dirty="0">
              <a:solidFill>
                <a:srgbClr val="1188A3"/>
              </a:solidFill>
              <a:cs typeface="Arial" panose="020B0604020202020204" pitchFamily="34" charset="0"/>
            </a:endParaRPr>
          </a:p>
        </p:txBody>
      </p:sp>
    </p:spTree>
    <p:extLst>
      <p:ext uri="{BB962C8B-B14F-4D97-AF65-F5344CB8AC3E}">
        <p14:creationId xmlns:p14="http://schemas.microsoft.com/office/powerpoint/2010/main" val="3230024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E48A7-BAEE-3796-FA47-361A7E030833}"/>
              </a:ext>
            </a:extLst>
          </p:cNvPr>
          <p:cNvSpPr>
            <a:spLocks noGrp="1"/>
          </p:cNvSpPr>
          <p:nvPr>
            <p:ph type="body" sz="quarter" idx="20"/>
          </p:nvPr>
        </p:nvSpPr>
        <p:spPr>
          <a:xfrm>
            <a:off x="6232983" y="2063655"/>
            <a:ext cx="5437648" cy="3722513"/>
          </a:xfrm>
        </p:spPr>
        <p:txBody>
          <a:bodyPr/>
          <a:lstStyle/>
          <a:p>
            <a:r>
              <a:rPr lang="en-IE" b="1" dirty="0">
                <a:solidFill>
                  <a:srgbClr val="1188A3"/>
                </a:solidFill>
              </a:rPr>
              <a:t>2</a:t>
            </a:r>
            <a:r>
              <a:rPr lang="en-IE" dirty="0">
                <a:solidFill>
                  <a:srgbClr val="1188A3"/>
                </a:solidFill>
              </a:rPr>
              <a:t>. </a:t>
            </a:r>
            <a:r>
              <a:rPr lang="en-US" dirty="0"/>
              <a:t>Select </a:t>
            </a:r>
            <a:r>
              <a:rPr lang="en-US" b="1" dirty="0"/>
              <a:t>easy-understandable</a:t>
            </a:r>
            <a:r>
              <a:rPr lang="en-US" dirty="0"/>
              <a:t> health claims; overall, older consumers tend to prefer the short health claims reporting only health benefits e.g., “good for your heart”.</a:t>
            </a:r>
          </a:p>
          <a:p>
            <a:r>
              <a:rPr lang="en-US" dirty="0"/>
              <a:t>That said, in some cases, some older adults prefer a long explanation of health claims to avoid confusion e.g., contains high levels of Omega-3 fatty acids which have anti-inflammatory properties which can reduce the risk of heart disease.</a:t>
            </a:r>
          </a:p>
          <a:p>
            <a:endParaRPr lang="en-IE" dirty="0"/>
          </a:p>
        </p:txBody>
      </p:sp>
      <p:sp>
        <p:nvSpPr>
          <p:cNvPr id="4" name="Text Placeholder 3">
            <a:extLst>
              <a:ext uri="{FF2B5EF4-FFF2-40B4-BE49-F238E27FC236}">
                <a16:creationId xmlns:a16="http://schemas.microsoft.com/office/drawing/2014/main" id="{13095D7F-43A1-3CAD-70C9-23602D8D9377}"/>
              </a:ext>
            </a:extLst>
          </p:cNvPr>
          <p:cNvSpPr>
            <a:spLocks noGrp="1"/>
          </p:cNvSpPr>
          <p:nvPr>
            <p:ph type="body" sz="quarter" idx="23"/>
          </p:nvPr>
        </p:nvSpPr>
        <p:spPr>
          <a:xfrm>
            <a:off x="128337" y="356314"/>
            <a:ext cx="4387976" cy="1075633"/>
          </a:xfrm>
          <a:solidFill>
            <a:srgbClr val="FFD100"/>
          </a:solidFill>
        </p:spPr>
        <p:txBody>
          <a:bodyPr>
            <a:normAutofit fontScale="77500" lnSpcReduction="20000"/>
          </a:bodyPr>
          <a:lstStyle/>
          <a:p>
            <a:pPr>
              <a:lnSpc>
                <a:spcPct val="120000"/>
              </a:lnSpc>
            </a:pPr>
            <a:r>
              <a:rPr lang="en-IE" sz="3300" dirty="0"/>
              <a:t>Tips when making health claims for senior focused foods</a:t>
            </a:r>
          </a:p>
        </p:txBody>
      </p:sp>
      <p:sp>
        <p:nvSpPr>
          <p:cNvPr id="6" name="Text Placeholder 1">
            <a:extLst>
              <a:ext uri="{FF2B5EF4-FFF2-40B4-BE49-F238E27FC236}">
                <a16:creationId xmlns:a16="http://schemas.microsoft.com/office/drawing/2014/main" id="{CE6DD9D6-40B5-3CED-061B-0D9D0110ABA2}"/>
              </a:ext>
            </a:extLst>
          </p:cNvPr>
          <p:cNvSpPr txBox="1">
            <a:spLocks/>
          </p:cNvSpPr>
          <p:nvPr/>
        </p:nvSpPr>
        <p:spPr>
          <a:xfrm>
            <a:off x="898984" y="2066543"/>
            <a:ext cx="4387976" cy="37225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1188A3"/>
                </a:solidFill>
              </a:rPr>
              <a:t>1</a:t>
            </a:r>
            <a:r>
              <a:rPr lang="en-IE" dirty="0">
                <a:solidFill>
                  <a:srgbClr val="1188A3"/>
                </a:solidFill>
              </a:rPr>
              <a:t>. </a:t>
            </a:r>
            <a:r>
              <a:rPr lang="en-US" dirty="0"/>
              <a:t>Select health claims that </a:t>
            </a:r>
            <a:r>
              <a:rPr lang="en-US" dirty="0" err="1"/>
              <a:t>emphasise</a:t>
            </a:r>
            <a:r>
              <a:rPr lang="en-US" dirty="0"/>
              <a:t> only a </a:t>
            </a:r>
            <a:r>
              <a:rPr lang="en-US" b="1" dirty="0"/>
              <a:t>product’s benefits</a:t>
            </a:r>
            <a:r>
              <a:rPr lang="en-US" dirty="0"/>
              <a:t> (e.g. “rich in protein”) and not the technology behind it (e.g. “protein-enriched”). It may help their preference or effect their purchase behaviour. </a:t>
            </a:r>
            <a:endParaRPr lang="en-IE" dirty="0"/>
          </a:p>
        </p:txBody>
      </p:sp>
      <p:grpSp>
        <p:nvGrpSpPr>
          <p:cNvPr id="7" name="Graphic 3">
            <a:extLst>
              <a:ext uri="{FF2B5EF4-FFF2-40B4-BE49-F238E27FC236}">
                <a16:creationId xmlns:a16="http://schemas.microsoft.com/office/drawing/2014/main" id="{A60BC036-1ABA-E4E7-7D1F-C3AE913AEA7F}"/>
              </a:ext>
            </a:extLst>
          </p:cNvPr>
          <p:cNvGrpSpPr/>
          <p:nvPr/>
        </p:nvGrpSpPr>
        <p:grpSpPr>
          <a:xfrm>
            <a:off x="9533942" y="489619"/>
            <a:ext cx="1091621" cy="942328"/>
            <a:chOff x="662657" y="2010078"/>
            <a:chExt cx="1091621" cy="942328"/>
          </a:xfrm>
        </p:grpSpPr>
        <p:sp>
          <p:nvSpPr>
            <p:cNvPr id="8" name="Freeform 1492">
              <a:extLst>
                <a:ext uri="{FF2B5EF4-FFF2-40B4-BE49-F238E27FC236}">
                  <a16:creationId xmlns:a16="http://schemas.microsoft.com/office/drawing/2014/main" id="{D44A7C31-623E-C8F7-A839-D8F50BF3986C}"/>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85D2E1"/>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52307259-9CC0-A39F-A2DF-C104D6290964}"/>
                </a:ext>
              </a:extLst>
            </p:cNvPr>
            <p:cNvGrpSpPr/>
            <p:nvPr/>
          </p:nvGrpSpPr>
          <p:grpSpPr>
            <a:xfrm>
              <a:off x="662657" y="2010078"/>
              <a:ext cx="1091621" cy="942328"/>
              <a:chOff x="662657" y="2010078"/>
              <a:chExt cx="1091621" cy="942328"/>
            </a:xfrm>
            <a:solidFill>
              <a:srgbClr val="000000"/>
            </a:solidFill>
          </p:grpSpPr>
          <p:sp>
            <p:nvSpPr>
              <p:cNvPr id="10" name="Freeform 1494">
                <a:extLst>
                  <a:ext uri="{FF2B5EF4-FFF2-40B4-BE49-F238E27FC236}">
                    <a16:creationId xmlns:a16="http://schemas.microsoft.com/office/drawing/2014/main" id="{E0DBE8C2-142D-00F6-8DB4-8351AEC60A2A}"/>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1" name="Freeform 1495">
                <a:extLst>
                  <a:ext uri="{FF2B5EF4-FFF2-40B4-BE49-F238E27FC236}">
                    <a16:creationId xmlns:a16="http://schemas.microsoft.com/office/drawing/2014/main" id="{9D45893A-898C-F938-1F2E-E9163ED244A6}"/>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2" name="Freeform 1496">
                <a:extLst>
                  <a:ext uri="{FF2B5EF4-FFF2-40B4-BE49-F238E27FC236}">
                    <a16:creationId xmlns:a16="http://schemas.microsoft.com/office/drawing/2014/main" id="{3197AC02-861F-DD42-05AD-4400812E1F9A}"/>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AEA49812-92C2-59A5-A694-02C06AC18F16}"/>
                  </a:ext>
                </a:extLst>
              </p:cNvPr>
              <p:cNvGrpSpPr/>
              <p:nvPr/>
            </p:nvGrpSpPr>
            <p:grpSpPr>
              <a:xfrm>
                <a:off x="662657" y="2010078"/>
                <a:ext cx="1091621" cy="942328"/>
                <a:chOff x="662657" y="2010078"/>
                <a:chExt cx="1091621" cy="942328"/>
              </a:xfrm>
              <a:solidFill>
                <a:srgbClr val="000000"/>
              </a:solidFill>
            </p:grpSpPr>
            <p:sp>
              <p:nvSpPr>
                <p:cNvPr id="14" name="Freeform 1498">
                  <a:extLst>
                    <a:ext uri="{FF2B5EF4-FFF2-40B4-BE49-F238E27FC236}">
                      <a16:creationId xmlns:a16="http://schemas.microsoft.com/office/drawing/2014/main" id="{A658B580-3E23-6479-FC3F-C8699DEA9F64}"/>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15" name="Freeform 1499">
                  <a:extLst>
                    <a:ext uri="{FF2B5EF4-FFF2-40B4-BE49-F238E27FC236}">
                      <a16:creationId xmlns:a16="http://schemas.microsoft.com/office/drawing/2014/main" id="{E0059E24-02BA-E110-5DD5-0D13231E1B50}"/>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16" name="Group 15">
            <a:extLst>
              <a:ext uri="{FF2B5EF4-FFF2-40B4-BE49-F238E27FC236}">
                <a16:creationId xmlns:a16="http://schemas.microsoft.com/office/drawing/2014/main" id="{0A67FB3E-B007-8224-3408-625B6977F49A}"/>
              </a:ext>
            </a:extLst>
          </p:cNvPr>
          <p:cNvGrpSpPr/>
          <p:nvPr/>
        </p:nvGrpSpPr>
        <p:grpSpPr>
          <a:xfrm>
            <a:off x="2218044" y="4867218"/>
            <a:ext cx="962616" cy="834909"/>
            <a:chOff x="-4712685" y="3328877"/>
            <a:chExt cx="3646852" cy="3163039"/>
          </a:xfrm>
        </p:grpSpPr>
        <p:sp>
          <p:nvSpPr>
            <p:cNvPr id="17" name="Freeform 4">
              <a:extLst>
                <a:ext uri="{FF2B5EF4-FFF2-40B4-BE49-F238E27FC236}">
                  <a16:creationId xmlns:a16="http://schemas.microsoft.com/office/drawing/2014/main" id="{4C04EE6C-9747-D312-DE3F-915DA3616F8D}"/>
                </a:ext>
              </a:extLst>
            </p:cNvPr>
            <p:cNvSpPr/>
            <p:nvPr/>
          </p:nvSpPr>
          <p:spPr>
            <a:xfrm>
              <a:off x="-2751053" y="3630243"/>
              <a:ext cx="1336624" cy="1338322"/>
            </a:xfrm>
            <a:custGeom>
              <a:avLst/>
              <a:gdLst>
                <a:gd name="connsiteX0" fmla="*/ 1238337 w 1336624"/>
                <a:gd name="connsiteY0" fmla="*/ 313636 h 1338322"/>
                <a:gd name="connsiteX1" fmla="*/ 1233578 w 1336624"/>
                <a:gd name="connsiteY1" fmla="*/ 332675 h 1338322"/>
                <a:gd name="connsiteX2" fmla="*/ 1304959 w 1336624"/>
                <a:gd name="connsiteY2" fmla="*/ 506885 h 1338322"/>
                <a:gd name="connsiteX3" fmla="*/ 1318283 w 1336624"/>
                <a:gd name="connsiteY3" fmla="*/ 576379 h 1338322"/>
                <a:gd name="connsiteX4" fmla="*/ 1318283 w 1336624"/>
                <a:gd name="connsiteY4" fmla="*/ 762012 h 1338322"/>
                <a:gd name="connsiteX5" fmla="*/ 1305911 w 1336624"/>
                <a:gd name="connsiteY5" fmla="*/ 831506 h 1338322"/>
                <a:gd name="connsiteX6" fmla="*/ 1233578 w 1336624"/>
                <a:gd name="connsiteY6" fmla="*/ 1005716 h 1338322"/>
                <a:gd name="connsiteX7" fmla="*/ 1196460 w 1336624"/>
                <a:gd name="connsiteY7" fmla="*/ 1062834 h 1338322"/>
                <a:gd name="connsiteX8" fmla="*/ 1061312 w 1336624"/>
                <a:gd name="connsiteY8" fmla="*/ 1201821 h 1338322"/>
                <a:gd name="connsiteX9" fmla="*/ 1009918 w 1336624"/>
                <a:gd name="connsiteY9" fmla="*/ 1237044 h 1338322"/>
                <a:gd name="connsiteX10" fmla="*/ 826231 w 1336624"/>
                <a:gd name="connsiteY10" fmla="*/ 1315105 h 1338322"/>
                <a:gd name="connsiteX11" fmla="*/ 767223 w 1336624"/>
                <a:gd name="connsiteY11" fmla="*/ 1326528 h 1338322"/>
                <a:gd name="connsiteX12" fmla="*/ 568308 w 1336624"/>
                <a:gd name="connsiteY12" fmla="*/ 1325576 h 1338322"/>
                <a:gd name="connsiteX13" fmla="*/ 508348 w 1336624"/>
                <a:gd name="connsiteY13" fmla="*/ 1312249 h 1338322"/>
                <a:gd name="connsiteX14" fmla="*/ 326564 w 1336624"/>
                <a:gd name="connsiteY14" fmla="*/ 1237044 h 1338322"/>
                <a:gd name="connsiteX15" fmla="*/ 274218 w 1336624"/>
                <a:gd name="connsiteY15" fmla="*/ 1202773 h 1338322"/>
                <a:gd name="connsiteX16" fmla="*/ 132408 w 1336624"/>
                <a:gd name="connsiteY16" fmla="*/ 1061882 h 1338322"/>
                <a:gd name="connsiteX17" fmla="*/ 99097 w 1336624"/>
                <a:gd name="connsiteY17" fmla="*/ 1012379 h 1338322"/>
                <a:gd name="connsiteX18" fmla="*/ 21054 w 1336624"/>
                <a:gd name="connsiteY18" fmla="*/ 825794 h 1338322"/>
                <a:gd name="connsiteX19" fmla="*/ 10585 w 1336624"/>
                <a:gd name="connsiteY19" fmla="*/ 769628 h 1338322"/>
                <a:gd name="connsiteX20" fmla="*/ 10585 w 1336624"/>
                <a:gd name="connsiteY20" fmla="*/ 567811 h 1338322"/>
                <a:gd name="connsiteX21" fmla="*/ 22957 w 1336624"/>
                <a:gd name="connsiteY21" fmla="*/ 509741 h 1338322"/>
                <a:gd name="connsiteX22" fmla="*/ 99097 w 1336624"/>
                <a:gd name="connsiteY22" fmla="*/ 325060 h 1338322"/>
                <a:gd name="connsiteX23" fmla="*/ 135263 w 1336624"/>
                <a:gd name="connsiteY23" fmla="*/ 274605 h 1338322"/>
                <a:gd name="connsiteX24" fmla="*/ 274218 w 1336624"/>
                <a:gd name="connsiteY24" fmla="*/ 138474 h 1338322"/>
                <a:gd name="connsiteX25" fmla="*/ 328468 w 1336624"/>
                <a:gd name="connsiteY25" fmla="*/ 102300 h 1338322"/>
                <a:gd name="connsiteX26" fmla="*/ 505492 w 1336624"/>
                <a:gd name="connsiteY26" fmla="*/ 28998 h 1338322"/>
                <a:gd name="connsiteX27" fmla="*/ 573066 w 1336624"/>
                <a:gd name="connsiteY27" fmla="*/ 16623 h 1338322"/>
                <a:gd name="connsiteX28" fmla="*/ 761512 w 1336624"/>
                <a:gd name="connsiteY28" fmla="*/ 16623 h 1338322"/>
                <a:gd name="connsiteX29" fmla="*/ 829086 w 1336624"/>
                <a:gd name="connsiteY29" fmla="*/ 28998 h 1338322"/>
                <a:gd name="connsiteX30" fmla="*/ 1006111 w 1336624"/>
                <a:gd name="connsiteY30" fmla="*/ 101348 h 1338322"/>
                <a:gd name="connsiteX31" fmla="*/ 1060360 w 1336624"/>
                <a:gd name="connsiteY31" fmla="*/ 137522 h 1338322"/>
                <a:gd name="connsiteX32" fmla="*/ 1199315 w 1336624"/>
                <a:gd name="connsiteY32" fmla="*/ 273654 h 1338322"/>
                <a:gd name="connsiteX33" fmla="*/ 1238337 w 1336624"/>
                <a:gd name="connsiteY33" fmla="*/ 313636 h 1338322"/>
                <a:gd name="connsiteX34" fmla="*/ 666337 w 1336624"/>
                <a:gd name="connsiteY34" fmla="*/ 1156126 h 1338322"/>
                <a:gd name="connsiteX35" fmla="*/ 1152680 w 1336624"/>
                <a:gd name="connsiteY35" fmla="*/ 673479 h 1338322"/>
                <a:gd name="connsiteX36" fmla="*/ 670145 w 1336624"/>
                <a:gd name="connsiteY36" fmla="*/ 183217 h 1338322"/>
                <a:gd name="connsiteX37" fmla="*/ 181899 w 1336624"/>
                <a:gd name="connsiteY37" fmla="*/ 667768 h 1338322"/>
                <a:gd name="connsiteX38" fmla="*/ 666337 w 1336624"/>
                <a:gd name="connsiteY38" fmla="*/ 1156126 h 133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36624" h="1338322">
                  <a:moveTo>
                    <a:pt x="1238337" y="313636"/>
                  </a:moveTo>
                  <a:cubicBezTo>
                    <a:pt x="1237385" y="318396"/>
                    <a:pt x="1235481" y="326012"/>
                    <a:pt x="1233578" y="332675"/>
                  </a:cubicBezTo>
                  <a:cubicBezTo>
                    <a:pt x="1216446" y="405025"/>
                    <a:pt x="1243096" y="467855"/>
                    <a:pt x="1304959" y="506885"/>
                  </a:cubicBezTo>
                  <a:cubicBezTo>
                    <a:pt x="1343029" y="530684"/>
                    <a:pt x="1344932" y="539252"/>
                    <a:pt x="1318283" y="576379"/>
                  </a:cubicBezTo>
                  <a:cubicBezTo>
                    <a:pt x="1276407" y="634449"/>
                    <a:pt x="1276407" y="702990"/>
                    <a:pt x="1318283" y="762012"/>
                  </a:cubicBezTo>
                  <a:cubicBezTo>
                    <a:pt x="1344932" y="800091"/>
                    <a:pt x="1343981" y="808659"/>
                    <a:pt x="1305911" y="831506"/>
                  </a:cubicBezTo>
                  <a:cubicBezTo>
                    <a:pt x="1243096" y="870536"/>
                    <a:pt x="1216446" y="934318"/>
                    <a:pt x="1233578" y="1005716"/>
                  </a:cubicBezTo>
                  <a:cubicBezTo>
                    <a:pt x="1243096" y="1047602"/>
                    <a:pt x="1238337" y="1055218"/>
                    <a:pt x="1196460" y="1062834"/>
                  </a:cubicBezTo>
                  <a:cubicBezTo>
                    <a:pt x="1118417" y="1077113"/>
                    <a:pt x="1073685" y="1122808"/>
                    <a:pt x="1061312" y="1201821"/>
                  </a:cubicBezTo>
                  <a:cubicBezTo>
                    <a:pt x="1055602" y="1236092"/>
                    <a:pt x="1044181" y="1243707"/>
                    <a:pt x="1009918" y="1237044"/>
                  </a:cubicBezTo>
                  <a:cubicBezTo>
                    <a:pt x="924261" y="1218956"/>
                    <a:pt x="872866" y="1240851"/>
                    <a:pt x="826231" y="1315105"/>
                  </a:cubicBezTo>
                  <a:cubicBezTo>
                    <a:pt x="810051" y="1341760"/>
                    <a:pt x="791968" y="1343664"/>
                    <a:pt x="767223" y="1326528"/>
                  </a:cubicBezTo>
                  <a:cubicBezTo>
                    <a:pt x="696793" y="1276074"/>
                    <a:pt x="637785" y="1276074"/>
                    <a:pt x="568308" y="1325576"/>
                  </a:cubicBezTo>
                  <a:cubicBezTo>
                    <a:pt x="540707" y="1345568"/>
                    <a:pt x="527383" y="1342712"/>
                    <a:pt x="508348" y="1312249"/>
                  </a:cubicBezTo>
                  <a:cubicBezTo>
                    <a:pt x="463616" y="1241803"/>
                    <a:pt x="409366" y="1218956"/>
                    <a:pt x="326564" y="1237044"/>
                  </a:cubicBezTo>
                  <a:cubicBezTo>
                    <a:pt x="297060" y="1243707"/>
                    <a:pt x="279929" y="1237044"/>
                    <a:pt x="274218" y="1202773"/>
                  </a:cubicBezTo>
                  <a:cubicBezTo>
                    <a:pt x="260894" y="1118048"/>
                    <a:pt x="219017" y="1077113"/>
                    <a:pt x="132408" y="1061882"/>
                  </a:cubicBezTo>
                  <a:cubicBezTo>
                    <a:pt x="101952" y="1056170"/>
                    <a:pt x="92435" y="1040938"/>
                    <a:pt x="99097" y="1012379"/>
                  </a:cubicBezTo>
                  <a:cubicBezTo>
                    <a:pt x="117180" y="921943"/>
                    <a:pt x="99097" y="878152"/>
                    <a:pt x="21054" y="825794"/>
                  </a:cubicBezTo>
                  <a:cubicBezTo>
                    <a:pt x="-2740" y="809611"/>
                    <a:pt x="-5595" y="793427"/>
                    <a:pt x="10585" y="769628"/>
                  </a:cubicBezTo>
                  <a:cubicBezTo>
                    <a:pt x="62931" y="694423"/>
                    <a:pt x="62931" y="641113"/>
                    <a:pt x="10585" y="567811"/>
                  </a:cubicBezTo>
                  <a:cubicBezTo>
                    <a:pt x="-7499" y="542108"/>
                    <a:pt x="-1788" y="525925"/>
                    <a:pt x="22957" y="509741"/>
                  </a:cubicBezTo>
                  <a:cubicBezTo>
                    <a:pt x="96242" y="464047"/>
                    <a:pt x="117180" y="411689"/>
                    <a:pt x="99097" y="325060"/>
                  </a:cubicBezTo>
                  <a:cubicBezTo>
                    <a:pt x="92435" y="291741"/>
                    <a:pt x="101000" y="280317"/>
                    <a:pt x="135263" y="274605"/>
                  </a:cubicBezTo>
                  <a:cubicBezTo>
                    <a:pt x="212355" y="262230"/>
                    <a:pt x="258990" y="216536"/>
                    <a:pt x="274218" y="138474"/>
                  </a:cubicBezTo>
                  <a:cubicBezTo>
                    <a:pt x="281832" y="98492"/>
                    <a:pt x="289446" y="92780"/>
                    <a:pt x="328468" y="102300"/>
                  </a:cubicBezTo>
                  <a:cubicBezTo>
                    <a:pt x="402704" y="119435"/>
                    <a:pt x="465519" y="93732"/>
                    <a:pt x="505492" y="28998"/>
                  </a:cubicBezTo>
                  <a:cubicBezTo>
                    <a:pt x="527383" y="-6225"/>
                    <a:pt x="537852" y="-8129"/>
                    <a:pt x="573066" y="16623"/>
                  </a:cubicBezTo>
                  <a:cubicBezTo>
                    <a:pt x="633026" y="59461"/>
                    <a:pt x="701552" y="59461"/>
                    <a:pt x="761512" y="16623"/>
                  </a:cubicBezTo>
                  <a:cubicBezTo>
                    <a:pt x="796727" y="-8129"/>
                    <a:pt x="806244" y="-6225"/>
                    <a:pt x="829086" y="28998"/>
                  </a:cubicBezTo>
                  <a:cubicBezTo>
                    <a:pt x="869059" y="93732"/>
                    <a:pt x="931875" y="119435"/>
                    <a:pt x="1006111" y="101348"/>
                  </a:cubicBezTo>
                  <a:cubicBezTo>
                    <a:pt x="1045132" y="91828"/>
                    <a:pt x="1053698" y="97540"/>
                    <a:pt x="1060360" y="137522"/>
                  </a:cubicBezTo>
                  <a:cubicBezTo>
                    <a:pt x="1072733" y="213680"/>
                    <a:pt x="1122224" y="263182"/>
                    <a:pt x="1199315" y="273654"/>
                  </a:cubicBezTo>
                  <a:cubicBezTo>
                    <a:pt x="1222157" y="279365"/>
                    <a:pt x="1238337" y="286029"/>
                    <a:pt x="1238337" y="313636"/>
                  </a:cubicBezTo>
                  <a:close/>
                  <a:moveTo>
                    <a:pt x="666337" y="1156126"/>
                  </a:moveTo>
                  <a:cubicBezTo>
                    <a:pt x="933778" y="1157078"/>
                    <a:pt x="1151728" y="940982"/>
                    <a:pt x="1152680" y="673479"/>
                  </a:cubicBezTo>
                  <a:cubicBezTo>
                    <a:pt x="1153631" y="403121"/>
                    <a:pt x="938537" y="184169"/>
                    <a:pt x="670145" y="183217"/>
                  </a:cubicBezTo>
                  <a:cubicBezTo>
                    <a:pt x="399849" y="182265"/>
                    <a:pt x="182851" y="397409"/>
                    <a:pt x="181899" y="667768"/>
                  </a:cubicBezTo>
                  <a:cubicBezTo>
                    <a:pt x="179996" y="937174"/>
                    <a:pt x="396042" y="1155174"/>
                    <a:pt x="666337" y="1156126"/>
                  </a:cubicBezTo>
                  <a:close/>
                </a:path>
              </a:pathLst>
            </a:custGeom>
            <a:solidFill>
              <a:srgbClr val="00BADE"/>
            </a:solidFill>
            <a:ln w="9514" cap="flat">
              <a:noFill/>
              <a:prstDash val="solid"/>
              <a:miter/>
            </a:ln>
          </p:spPr>
          <p:txBody>
            <a:bodyPr rtlCol="0" anchor="ctr"/>
            <a:lstStyle/>
            <a:p>
              <a:endParaRPr lang="en-US"/>
            </a:p>
          </p:txBody>
        </p:sp>
        <p:grpSp>
          <p:nvGrpSpPr>
            <p:cNvPr id="18" name="Graphic 2">
              <a:extLst>
                <a:ext uri="{FF2B5EF4-FFF2-40B4-BE49-F238E27FC236}">
                  <a16:creationId xmlns:a16="http://schemas.microsoft.com/office/drawing/2014/main" id="{B9D0891C-16B5-DF15-AF98-2F299870896C}"/>
                </a:ext>
              </a:extLst>
            </p:cNvPr>
            <p:cNvGrpSpPr/>
            <p:nvPr/>
          </p:nvGrpSpPr>
          <p:grpSpPr>
            <a:xfrm>
              <a:off x="-4712685" y="3328877"/>
              <a:ext cx="3646852" cy="3163039"/>
              <a:chOff x="3595127" y="1330866"/>
              <a:chExt cx="3646852" cy="3163039"/>
            </a:xfrm>
            <a:solidFill>
              <a:srgbClr val="000000"/>
            </a:solidFill>
          </p:grpSpPr>
          <p:sp>
            <p:nvSpPr>
              <p:cNvPr id="19" name="Freeform 6">
                <a:extLst>
                  <a:ext uri="{FF2B5EF4-FFF2-40B4-BE49-F238E27FC236}">
                    <a16:creationId xmlns:a16="http://schemas.microsoft.com/office/drawing/2014/main" id="{C4AC93F6-2C9E-212D-CEFF-2EEE3DCC677E}"/>
                  </a:ext>
                </a:extLst>
              </p:cNvPr>
              <p:cNvSpPr/>
              <p:nvPr/>
            </p:nvSpPr>
            <p:spPr>
              <a:xfrm>
                <a:off x="3595127" y="1330866"/>
                <a:ext cx="3646852" cy="3163039"/>
              </a:xfrm>
              <a:custGeom>
                <a:avLst/>
                <a:gdLst>
                  <a:gd name="connsiteX0" fmla="*/ 0 w 3646852"/>
                  <a:gd name="connsiteY0" fmla="*/ 263695 h 3163039"/>
                  <a:gd name="connsiteX1" fmla="*/ 3807 w 3646852"/>
                  <a:gd name="connsiteY1" fmla="*/ 254175 h 3163039"/>
                  <a:gd name="connsiteX2" fmla="*/ 339773 w 3646852"/>
                  <a:gd name="connsiteY2" fmla="*/ 0 h 3163039"/>
                  <a:gd name="connsiteX3" fmla="*/ 3324449 w 3646852"/>
                  <a:gd name="connsiteY3" fmla="*/ 0 h 3163039"/>
                  <a:gd name="connsiteX4" fmla="*/ 3635670 w 3646852"/>
                  <a:gd name="connsiteY4" fmla="*/ 225616 h 3163039"/>
                  <a:gd name="connsiteX5" fmla="*/ 3646139 w 3646852"/>
                  <a:gd name="connsiteY5" fmla="*/ 313197 h 3163039"/>
                  <a:gd name="connsiteX6" fmla="*/ 3646139 w 3646852"/>
                  <a:gd name="connsiteY6" fmla="*/ 2483680 h 3163039"/>
                  <a:gd name="connsiteX7" fmla="*/ 3331111 w 3646852"/>
                  <a:gd name="connsiteY7" fmla="*/ 2798781 h 3163039"/>
                  <a:gd name="connsiteX8" fmla="*/ 2782905 w 3646852"/>
                  <a:gd name="connsiteY8" fmla="*/ 2798781 h 3163039"/>
                  <a:gd name="connsiteX9" fmla="*/ 2734366 w 3646852"/>
                  <a:gd name="connsiteY9" fmla="*/ 2798781 h 3163039"/>
                  <a:gd name="connsiteX10" fmla="*/ 2734366 w 3646852"/>
                  <a:gd name="connsiteY10" fmla="*/ 2834004 h 3163039"/>
                  <a:gd name="connsiteX11" fmla="*/ 2734366 w 3646852"/>
                  <a:gd name="connsiteY11" fmla="*/ 3087227 h 3163039"/>
                  <a:gd name="connsiteX12" fmla="*/ 2694393 w 3646852"/>
                  <a:gd name="connsiteY12" fmla="*/ 3158625 h 3163039"/>
                  <a:gd name="connsiteX13" fmla="*/ 2619205 w 3646852"/>
                  <a:gd name="connsiteY13" fmla="*/ 3132922 h 3163039"/>
                  <a:gd name="connsiteX14" fmla="*/ 2432663 w 3646852"/>
                  <a:gd name="connsiteY14" fmla="*/ 2942528 h 3163039"/>
                  <a:gd name="connsiteX15" fmla="*/ 2261348 w 3646852"/>
                  <a:gd name="connsiteY15" fmla="*/ 3114834 h 3163039"/>
                  <a:gd name="connsiteX16" fmla="*/ 2233748 w 3646852"/>
                  <a:gd name="connsiteY16" fmla="*/ 3142441 h 3163039"/>
                  <a:gd name="connsiteX17" fmla="*/ 2165222 w 3646852"/>
                  <a:gd name="connsiteY17" fmla="*/ 3157673 h 3163039"/>
                  <a:gd name="connsiteX18" fmla="*/ 2128104 w 3646852"/>
                  <a:gd name="connsiteY18" fmla="*/ 3098651 h 3163039"/>
                  <a:gd name="connsiteX19" fmla="*/ 2128104 w 3646852"/>
                  <a:gd name="connsiteY19" fmla="*/ 2841620 h 3163039"/>
                  <a:gd name="connsiteX20" fmla="*/ 2128104 w 3646852"/>
                  <a:gd name="connsiteY20" fmla="*/ 2797829 h 3163039"/>
                  <a:gd name="connsiteX21" fmla="*/ 2079565 w 3646852"/>
                  <a:gd name="connsiteY21" fmla="*/ 2797829 h 3163039"/>
                  <a:gd name="connsiteX22" fmla="*/ 370229 w 3646852"/>
                  <a:gd name="connsiteY22" fmla="*/ 2799733 h 3163039"/>
                  <a:gd name="connsiteX23" fmla="*/ 0 w 3646852"/>
                  <a:gd name="connsiteY23" fmla="*/ 2536039 h 3163039"/>
                  <a:gd name="connsiteX24" fmla="*/ 0 w 3646852"/>
                  <a:gd name="connsiteY24" fmla="*/ 263695 h 3163039"/>
                  <a:gd name="connsiteX25" fmla="*/ 2129056 w 3646852"/>
                  <a:gd name="connsiteY25" fmla="*/ 2677882 h 3163039"/>
                  <a:gd name="connsiteX26" fmla="*/ 2129056 w 3646852"/>
                  <a:gd name="connsiteY26" fmla="*/ 2628379 h 3163039"/>
                  <a:gd name="connsiteX27" fmla="*/ 2128104 w 3646852"/>
                  <a:gd name="connsiteY27" fmla="*/ 1937252 h 3163039"/>
                  <a:gd name="connsiteX28" fmla="*/ 2103358 w 3646852"/>
                  <a:gd name="connsiteY28" fmla="*/ 1588832 h 3163039"/>
                  <a:gd name="connsiteX29" fmla="*/ 2058626 w 3646852"/>
                  <a:gd name="connsiteY29" fmla="*/ 1546946 h 3163039"/>
                  <a:gd name="connsiteX30" fmla="*/ 1928237 w 3646852"/>
                  <a:gd name="connsiteY30" fmla="*/ 1352744 h 3163039"/>
                  <a:gd name="connsiteX31" fmla="*/ 1904444 w 3646852"/>
                  <a:gd name="connsiteY31" fmla="*/ 1294674 h 3163039"/>
                  <a:gd name="connsiteX32" fmla="*/ 1859711 w 3646852"/>
                  <a:gd name="connsiteY32" fmla="*/ 1065250 h 3163039"/>
                  <a:gd name="connsiteX33" fmla="*/ 1858760 w 3646852"/>
                  <a:gd name="connsiteY33" fmla="*/ 1002421 h 3163039"/>
                  <a:gd name="connsiteX34" fmla="*/ 1905395 w 3646852"/>
                  <a:gd name="connsiteY34" fmla="*/ 772997 h 3163039"/>
                  <a:gd name="connsiteX35" fmla="*/ 1929189 w 3646852"/>
                  <a:gd name="connsiteY35" fmla="*/ 717783 h 3163039"/>
                  <a:gd name="connsiteX36" fmla="*/ 2063385 w 3646852"/>
                  <a:gd name="connsiteY36" fmla="*/ 519774 h 3163039"/>
                  <a:gd name="connsiteX37" fmla="*/ 2102407 w 3646852"/>
                  <a:gd name="connsiteY37" fmla="*/ 481695 h 3163039"/>
                  <a:gd name="connsiteX38" fmla="*/ 2299418 w 3646852"/>
                  <a:gd name="connsiteY38" fmla="*/ 347468 h 3163039"/>
                  <a:gd name="connsiteX39" fmla="*/ 2354619 w 3646852"/>
                  <a:gd name="connsiteY39" fmla="*/ 323669 h 3163039"/>
                  <a:gd name="connsiteX40" fmla="*/ 2583990 w 3646852"/>
                  <a:gd name="connsiteY40" fmla="*/ 277022 h 3163039"/>
                  <a:gd name="connsiteX41" fmla="*/ 2646805 w 3646852"/>
                  <a:gd name="connsiteY41" fmla="*/ 277974 h 3163039"/>
                  <a:gd name="connsiteX42" fmla="*/ 2876176 w 3646852"/>
                  <a:gd name="connsiteY42" fmla="*/ 323669 h 3163039"/>
                  <a:gd name="connsiteX43" fmla="*/ 2935184 w 3646852"/>
                  <a:gd name="connsiteY43" fmla="*/ 347468 h 3163039"/>
                  <a:gd name="connsiteX44" fmla="*/ 3129341 w 3646852"/>
                  <a:gd name="connsiteY44" fmla="*/ 477887 h 3163039"/>
                  <a:gd name="connsiteX45" fmla="*/ 3171217 w 3646852"/>
                  <a:gd name="connsiteY45" fmla="*/ 520726 h 3163039"/>
                  <a:gd name="connsiteX46" fmla="*/ 3302558 w 3646852"/>
                  <a:gd name="connsiteY46" fmla="*/ 716831 h 3163039"/>
                  <a:gd name="connsiteX47" fmla="*/ 3325400 w 3646852"/>
                  <a:gd name="connsiteY47" fmla="*/ 772997 h 3163039"/>
                  <a:gd name="connsiteX48" fmla="*/ 3371084 w 3646852"/>
                  <a:gd name="connsiteY48" fmla="*/ 1004325 h 3163039"/>
                  <a:gd name="connsiteX49" fmla="*/ 3372036 w 3646852"/>
                  <a:gd name="connsiteY49" fmla="*/ 1064298 h 3163039"/>
                  <a:gd name="connsiteX50" fmla="*/ 3324449 w 3646852"/>
                  <a:gd name="connsiteY50" fmla="*/ 1295626 h 3163039"/>
                  <a:gd name="connsiteX51" fmla="*/ 3301606 w 3646852"/>
                  <a:gd name="connsiteY51" fmla="*/ 1348936 h 3163039"/>
                  <a:gd name="connsiteX52" fmla="*/ 3169314 w 3646852"/>
                  <a:gd name="connsiteY52" fmla="*/ 1547897 h 3163039"/>
                  <a:gd name="connsiteX53" fmla="*/ 3135051 w 3646852"/>
                  <a:gd name="connsiteY53" fmla="*/ 1567889 h 3163039"/>
                  <a:gd name="connsiteX54" fmla="*/ 3102692 w 3646852"/>
                  <a:gd name="connsiteY54" fmla="*/ 1700212 h 3163039"/>
                  <a:gd name="connsiteX55" fmla="*/ 3100788 w 3646852"/>
                  <a:gd name="connsiteY55" fmla="*/ 2444650 h 3163039"/>
                  <a:gd name="connsiteX56" fmla="*/ 3100788 w 3646852"/>
                  <a:gd name="connsiteY56" fmla="*/ 2465593 h 3163039"/>
                  <a:gd name="connsiteX57" fmla="*/ 3065574 w 3646852"/>
                  <a:gd name="connsiteY57" fmla="*/ 2547462 h 3163039"/>
                  <a:gd name="connsiteX58" fmla="*/ 2976109 w 3646852"/>
                  <a:gd name="connsiteY58" fmla="*/ 2515095 h 3163039"/>
                  <a:gd name="connsiteX59" fmla="*/ 2800037 w 3646852"/>
                  <a:gd name="connsiteY59" fmla="*/ 2338030 h 3163039"/>
                  <a:gd name="connsiteX60" fmla="*/ 2735318 w 3646852"/>
                  <a:gd name="connsiteY60" fmla="*/ 2467497 h 3163039"/>
                  <a:gd name="connsiteX61" fmla="*/ 2736269 w 3646852"/>
                  <a:gd name="connsiteY61" fmla="*/ 2674074 h 3163039"/>
                  <a:gd name="connsiteX62" fmla="*/ 2772436 w 3646852"/>
                  <a:gd name="connsiteY62" fmla="*/ 2675978 h 3163039"/>
                  <a:gd name="connsiteX63" fmla="*/ 3324449 w 3646852"/>
                  <a:gd name="connsiteY63" fmla="*/ 2675978 h 3163039"/>
                  <a:gd name="connsiteX64" fmla="*/ 3527170 w 3646852"/>
                  <a:gd name="connsiteY64" fmla="*/ 2471305 h 3163039"/>
                  <a:gd name="connsiteX65" fmla="*/ 3527170 w 3646852"/>
                  <a:gd name="connsiteY65" fmla="*/ 322717 h 3163039"/>
                  <a:gd name="connsiteX66" fmla="*/ 3322545 w 3646852"/>
                  <a:gd name="connsiteY66" fmla="*/ 119948 h 3163039"/>
                  <a:gd name="connsiteX67" fmla="*/ 326449 w 3646852"/>
                  <a:gd name="connsiteY67" fmla="*/ 119948 h 3163039"/>
                  <a:gd name="connsiteX68" fmla="*/ 120872 w 3646852"/>
                  <a:gd name="connsiteY68" fmla="*/ 324621 h 3163039"/>
                  <a:gd name="connsiteX69" fmla="*/ 120872 w 3646852"/>
                  <a:gd name="connsiteY69" fmla="*/ 2470353 h 3163039"/>
                  <a:gd name="connsiteX70" fmla="*/ 325497 w 3646852"/>
                  <a:gd name="connsiteY70" fmla="*/ 2675978 h 3163039"/>
                  <a:gd name="connsiteX71" fmla="*/ 2085275 w 3646852"/>
                  <a:gd name="connsiteY71" fmla="*/ 2675978 h 3163039"/>
                  <a:gd name="connsiteX72" fmla="*/ 2129056 w 3646852"/>
                  <a:gd name="connsiteY72" fmla="*/ 2677882 h 3163039"/>
                  <a:gd name="connsiteX73" fmla="*/ 3185494 w 3646852"/>
                  <a:gd name="connsiteY73" fmla="*/ 678752 h 3163039"/>
                  <a:gd name="connsiteX74" fmla="*/ 3146472 w 3646852"/>
                  <a:gd name="connsiteY74" fmla="*/ 640673 h 3163039"/>
                  <a:gd name="connsiteX75" fmla="*/ 3007517 w 3646852"/>
                  <a:gd name="connsiteY75" fmla="*/ 504542 h 3163039"/>
                  <a:gd name="connsiteX76" fmla="*/ 2953268 w 3646852"/>
                  <a:gd name="connsiteY76" fmla="*/ 468368 h 3163039"/>
                  <a:gd name="connsiteX77" fmla="*/ 2776243 w 3646852"/>
                  <a:gd name="connsiteY77" fmla="*/ 396018 h 3163039"/>
                  <a:gd name="connsiteX78" fmla="*/ 2708669 w 3646852"/>
                  <a:gd name="connsiteY78" fmla="*/ 383642 h 3163039"/>
                  <a:gd name="connsiteX79" fmla="*/ 2520223 w 3646852"/>
                  <a:gd name="connsiteY79" fmla="*/ 383642 h 3163039"/>
                  <a:gd name="connsiteX80" fmla="*/ 2452649 w 3646852"/>
                  <a:gd name="connsiteY80" fmla="*/ 396018 h 3163039"/>
                  <a:gd name="connsiteX81" fmla="*/ 2275624 w 3646852"/>
                  <a:gd name="connsiteY81" fmla="*/ 469319 h 3163039"/>
                  <a:gd name="connsiteX82" fmla="*/ 2221375 w 3646852"/>
                  <a:gd name="connsiteY82" fmla="*/ 505494 h 3163039"/>
                  <a:gd name="connsiteX83" fmla="*/ 2082420 w 3646852"/>
                  <a:gd name="connsiteY83" fmla="*/ 641625 h 3163039"/>
                  <a:gd name="connsiteX84" fmla="*/ 2046254 w 3646852"/>
                  <a:gd name="connsiteY84" fmla="*/ 692080 h 3163039"/>
                  <a:gd name="connsiteX85" fmla="*/ 1970114 w 3646852"/>
                  <a:gd name="connsiteY85" fmla="*/ 876761 h 3163039"/>
                  <a:gd name="connsiteX86" fmla="*/ 1957741 w 3646852"/>
                  <a:gd name="connsiteY86" fmla="*/ 934831 h 3163039"/>
                  <a:gd name="connsiteX87" fmla="*/ 1957741 w 3646852"/>
                  <a:gd name="connsiteY87" fmla="*/ 1136648 h 3163039"/>
                  <a:gd name="connsiteX88" fmla="*/ 1968211 w 3646852"/>
                  <a:gd name="connsiteY88" fmla="*/ 1192814 h 3163039"/>
                  <a:gd name="connsiteX89" fmla="*/ 2046254 w 3646852"/>
                  <a:gd name="connsiteY89" fmla="*/ 1379399 h 3163039"/>
                  <a:gd name="connsiteX90" fmla="*/ 2079565 w 3646852"/>
                  <a:gd name="connsiteY90" fmla="*/ 1428902 h 3163039"/>
                  <a:gd name="connsiteX91" fmla="*/ 2221375 w 3646852"/>
                  <a:gd name="connsiteY91" fmla="*/ 1569793 h 3163039"/>
                  <a:gd name="connsiteX92" fmla="*/ 2273721 w 3646852"/>
                  <a:gd name="connsiteY92" fmla="*/ 1604063 h 3163039"/>
                  <a:gd name="connsiteX93" fmla="*/ 2455504 w 3646852"/>
                  <a:gd name="connsiteY93" fmla="*/ 1679269 h 3163039"/>
                  <a:gd name="connsiteX94" fmla="*/ 2515465 w 3646852"/>
                  <a:gd name="connsiteY94" fmla="*/ 1692596 h 3163039"/>
                  <a:gd name="connsiteX95" fmla="*/ 2714379 w 3646852"/>
                  <a:gd name="connsiteY95" fmla="*/ 1693548 h 3163039"/>
                  <a:gd name="connsiteX96" fmla="*/ 2773387 w 3646852"/>
                  <a:gd name="connsiteY96" fmla="*/ 1682125 h 3163039"/>
                  <a:gd name="connsiteX97" fmla="*/ 2957075 w 3646852"/>
                  <a:gd name="connsiteY97" fmla="*/ 1604063 h 3163039"/>
                  <a:gd name="connsiteX98" fmla="*/ 3008469 w 3646852"/>
                  <a:gd name="connsiteY98" fmla="*/ 1568841 h 3163039"/>
                  <a:gd name="connsiteX99" fmla="*/ 3143617 w 3646852"/>
                  <a:gd name="connsiteY99" fmla="*/ 1429854 h 3163039"/>
                  <a:gd name="connsiteX100" fmla="*/ 3180735 w 3646852"/>
                  <a:gd name="connsiteY100" fmla="*/ 1372736 h 3163039"/>
                  <a:gd name="connsiteX101" fmla="*/ 3253068 w 3646852"/>
                  <a:gd name="connsiteY101" fmla="*/ 1198526 h 3163039"/>
                  <a:gd name="connsiteX102" fmla="*/ 3265440 w 3646852"/>
                  <a:gd name="connsiteY102" fmla="*/ 1129032 h 3163039"/>
                  <a:gd name="connsiteX103" fmla="*/ 3265440 w 3646852"/>
                  <a:gd name="connsiteY103" fmla="*/ 943399 h 3163039"/>
                  <a:gd name="connsiteX104" fmla="*/ 3252116 w 3646852"/>
                  <a:gd name="connsiteY104" fmla="*/ 873905 h 3163039"/>
                  <a:gd name="connsiteX105" fmla="*/ 3180735 w 3646852"/>
                  <a:gd name="connsiteY105" fmla="*/ 699695 h 3163039"/>
                  <a:gd name="connsiteX106" fmla="*/ 3185494 w 3646852"/>
                  <a:gd name="connsiteY106" fmla="*/ 678752 h 3163039"/>
                  <a:gd name="connsiteX107" fmla="*/ 2612542 w 3646852"/>
                  <a:gd name="connsiteY107" fmla="*/ 2524615 h 3163039"/>
                  <a:gd name="connsiteX108" fmla="*/ 2524030 w 3646852"/>
                  <a:gd name="connsiteY108" fmla="*/ 2547462 h 3163039"/>
                  <a:gd name="connsiteX109" fmla="*/ 2493574 w 3646852"/>
                  <a:gd name="connsiteY109" fmla="*/ 2462737 h 3163039"/>
                  <a:gd name="connsiteX110" fmla="*/ 2493574 w 3646852"/>
                  <a:gd name="connsiteY110" fmla="*/ 1864902 h 3163039"/>
                  <a:gd name="connsiteX111" fmla="*/ 2493574 w 3646852"/>
                  <a:gd name="connsiteY111" fmla="*/ 1826824 h 3163039"/>
                  <a:gd name="connsiteX112" fmla="*/ 2349861 w 3646852"/>
                  <a:gd name="connsiteY112" fmla="*/ 1741147 h 3163039"/>
                  <a:gd name="connsiteX113" fmla="*/ 2313694 w 3646852"/>
                  <a:gd name="connsiteY113" fmla="*/ 1720203 h 3163039"/>
                  <a:gd name="connsiteX114" fmla="*/ 2253734 w 3646852"/>
                  <a:gd name="connsiteY114" fmla="*/ 1731627 h 3163039"/>
                  <a:gd name="connsiteX115" fmla="*/ 2253734 w 3646852"/>
                  <a:gd name="connsiteY115" fmla="*/ 2955856 h 3163039"/>
                  <a:gd name="connsiteX116" fmla="*/ 2373654 w 3646852"/>
                  <a:gd name="connsiteY116" fmla="*/ 2833052 h 3163039"/>
                  <a:gd name="connsiteX117" fmla="*/ 2490719 w 3646852"/>
                  <a:gd name="connsiteY117" fmla="*/ 2834004 h 3163039"/>
                  <a:gd name="connsiteX118" fmla="*/ 2612542 w 3646852"/>
                  <a:gd name="connsiteY118" fmla="*/ 2959664 h 3163039"/>
                  <a:gd name="connsiteX119" fmla="*/ 2612542 w 3646852"/>
                  <a:gd name="connsiteY119" fmla="*/ 2524615 h 3163039"/>
                  <a:gd name="connsiteX120" fmla="*/ 2617301 w 3646852"/>
                  <a:gd name="connsiteY120" fmla="*/ 1785889 h 3163039"/>
                  <a:gd name="connsiteX121" fmla="*/ 2617301 w 3646852"/>
                  <a:gd name="connsiteY121" fmla="*/ 2349453 h 3163039"/>
                  <a:gd name="connsiteX122" fmla="*/ 2731511 w 3646852"/>
                  <a:gd name="connsiteY122" fmla="*/ 2230457 h 3163039"/>
                  <a:gd name="connsiteX123" fmla="*/ 2860948 w 3646852"/>
                  <a:gd name="connsiteY123" fmla="*/ 2229505 h 3163039"/>
                  <a:gd name="connsiteX124" fmla="*/ 2976109 w 3646852"/>
                  <a:gd name="connsiteY124" fmla="*/ 2346597 h 3163039"/>
                  <a:gd name="connsiteX125" fmla="*/ 2976109 w 3646852"/>
                  <a:gd name="connsiteY125" fmla="*/ 1728771 h 3163039"/>
                  <a:gd name="connsiteX126" fmla="*/ 2950412 w 3646852"/>
                  <a:gd name="connsiteY126" fmla="*/ 1724963 h 3163039"/>
                  <a:gd name="connsiteX127" fmla="*/ 2864755 w 3646852"/>
                  <a:gd name="connsiteY127" fmla="*/ 1760186 h 3163039"/>
                  <a:gd name="connsiteX128" fmla="*/ 2741980 w 3646852"/>
                  <a:gd name="connsiteY128" fmla="*/ 1823016 h 3163039"/>
                  <a:gd name="connsiteX129" fmla="*/ 2617301 w 3646852"/>
                  <a:gd name="connsiteY129" fmla="*/ 1785889 h 31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646852" h="3163039">
                    <a:moveTo>
                      <a:pt x="0" y="263695"/>
                    </a:moveTo>
                    <a:cubicBezTo>
                      <a:pt x="1904" y="260839"/>
                      <a:pt x="2855" y="257983"/>
                      <a:pt x="3807" y="254175"/>
                    </a:cubicBezTo>
                    <a:cubicBezTo>
                      <a:pt x="55201" y="75205"/>
                      <a:pt x="155135" y="0"/>
                      <a:pt x="339773" y="0"/>
                    </a:cubicBezTo>
                    <a:cubicBezTo>
                      <a:pt x="1334348" y="0"/>
                      <a:pt x="2329874" y="0"/>
                      <a:pt x="3324449" y="0"/>
                    </a:cubicBezTo>
                    <a:cubicBezTo>
                      <a:pt x="3479583" y="0"/>
                      <a:pt x="3598551" y="85677"/>
                      <a:pt x="3635670" y="225616"/>
                    </a:cubicBezTo>
                    <a:cubicBezTo>
                      <a:pt x="3643283" y="254175"/>
                      <a:pt x="3646139" y="284638"/>
                      <a:pt x="3646139" y="313197"/>
                    </a:cubicBezTo>
                    <a:cubicBezTo>
                      <a:pt x="3647090" y="1036691"/>
                      <a:pt x="3647090" y="1760186"/>
                      <a:pt x="3646139" y="2483680"/>
                    </a:cubicBezTo>
                    <a:cubicBezTo>
                      <a:pt x="3646139" y="2666458"/>
                      <a:pt x="3515749" y="2796877"/>
                      <a:pt x="3331111" y="2798781"/>
                    </a:cubicBezTo>
                    <a:cubicBezTo>
                      <a:pt x="3148376" y="2799733"/>
                      <a:pt x="2965640" y="2798781"/>
                      <a:pt x="2782905" y="2798781"/>
                    </a:cubicBezTo>
                    <a:cubicBezTo>
                      <a:pt x="2768629" y="2798781"/>
                      <a:pt x="2754353" y="2798781"/>
                      <a:pt x="2734366" y="2798781"/>
                    </a:cubicBezTo>
                    <a:cubicBezTo>
                      <a:pt x="2734366" y="2811157"/>
                      <a:pt x="2734366" y="2822581"/>
                      <a:pt x="2734366" y="2834004"/>
                    </a:cubicBezTo>
                    <a:cubicBezTo>
                      <a:pt x="2734366" y="2918729"/>
                      <a:pt x="2733414" y="3002502"/>
                      <a:pt x="2734366" y="3087227"/>
                    </a:cubicBezTo>
                    <a:cubicBezTo>
                      <a:pt x="2734366" y="3119594"/>
                      <a:pt x="2726752" y="3146249"/>
                      <a:pt x="2694393" y="3158625"/>
                    </a:cubicBezTo>
                    <a:cubicBezTo>
                      <a:pt x="2662033" y="3171000"/>
                      <a:pt x="2640143" y="3154817"/>
                      <a:pt x="2619205" y="3132922"/>
                    </a:cubicBezTo>
                    <a:cubicBezTo>
                      <a:pt x="2558293" y="3070092"/>
                      <a:pt x="2496430" y="3007262"/>
                      <a:pt x="2432663" y="2942528"/>
                    </a:cubicBezTo>
                    <a:cubicBezTo>
                      <a:pt x="2372703" y="3002502"/>
                      <a:pt x="2317501" y="3058668"/>
                      <a:pt x="2261348" y="3114834"/>
                    </a:cubicBezTo>
                    <a:cubicBezTo>
                      <a:pt x="2251831" y="3124354"/>
                      <a:pt x="2243265" y="3133873"/>
                      <a:pt x="2233748" y="3142441"/>
                    </a:cubicBezTo>
                    <a:cubicBezTo>
                      <a:pt x="2213761" y="3161481"/>
                      <a:pt x="2191871" y="3169096"/>
                      <a:pt x="2165222" y="3157673"/>
                    </a:cubicBezTo>
                    <a:cubicBezTo>
                      <a:pt x="2139525" y="3146249"/>
                      <a:pt x="2128104" y="3126258"/>
                      <a:pt x="2128104" y="3098651"/>
                    </a:cubicBezTo>
                    <a:cubicBezTo>
                      <a:pt x="2128104" y="3012974"/>
                      <a:pt x="2128104" y="2927297"/>
                      <a:pt x="2128104" y="2841620"/>
                    </a:cubicBezTo>
                    <a:cubicBezTo>
                      <a:pt x="2128104" y="2829244"/>
                      <a:pt x="2128104" y="2815917"/>
                      <a:pt x="2128104" y="2797829"/>
                    </a:cubicBezTo>
                    <a:cubicBezTo>
                      <a:pt x="2110021" y="2797829"/>
                      <a:pt x="2094793" y="2797829"/>
                      <a:pt x="2079565" y="2797829"/>
                    </a:cubicBezTo>
                    <a:cubicBezTo>
                      <a:pt x="1509469" y="2797829"/>
                      <a:pt x="939373" y="2794974"/>
                      <a:pt x="370229" y="2799733"/>
                    </a:cubicBezTo>
                    <a:cubicBezTo>
                      <a:pt x="188446" y="2801637"/>
                      <a:pt x="43780" y="2731192"/>
                      <a:pt x="0" y="2536039"/>
                    </a:cubicBezTo>
                    <a:cubicBezTo>
                      <a:pt x="0" y="1779225"/>
                      <a:pt x="0" y="1021460"/>
                      <a:pt x="0" y="263695"/>
                    </a:cubicBezTo>
                    <a:close/>
                    <a:moveTo>
                      <a:pt x="2129056" y="2677882"/>
                    </a:moveTo>
                    <a:cubicBezTo>
                      <a:pt x="2129056" y="2656938"/>
                      <a:pt x="2129056" y="2642659"/>
                      <a:pt x="2129056" y="2628379"/>
                    </a:cubicBezTo>
                    <a:cubicBezTo>
                      <a:pt x="2129056" y="2398003"/>
                      <a:pt x="2130959" y="2167627"/>
                      <a:pt x="2128104" y="1937252"/>
                    </a:cubicBezTo>
                    <a:cubicBezTo>
                      <a:pt x="2126200" y="1821112"/>
                      <a:pt x="2147139" y="1703068"/>
                      <a:pt x="2103358" y="1588832"/>
                    </a:cubicBezTo>
                    <a:cubicBezTo>
                      <a:pt x="2093841" y="1564081"/>
                      <a:pt x="2084323" y="1550753"/>
                      <a:pt x="2058626" y="1546946"/>
                    </a:cubicBezTo>
                    <a:cubicBezTo>
                      <a:pt x="1959645" y="1532666"/>
                      <a:pt x="1903492" y="1449845"/>
                      <a:pt x="1928237" y="1352744"/>
                    </a:cubicBezTo>
                    <a:cubicBezTo>
                      <a:pt x="1934900" y="1325137"/>
                      <a:pt x="1929189" y="1309906"/>
                      <a:pt x="1904444" y="1294674"/>
                    </a:cubicBezTo>
                    <a:cubicBezTo>
                      <a:pt x="1818786" y="1244220"/>
                      <a:pt x="1799752" y="1146168"/>
                      <a:pt x="1859711" y="1065250"/>
                    </a:cubicBezTo>
                    <a:cubicBezTo>
                      <a:pt x="1876843" y="1041451"/>
                      <a:pt x="1875891" y="1025268"/>
                      <a:pt x="1858760" y="1002421"/>
                    </a:cubicBezTo>
                    <a:cubicBezTo>
                      <a:pt x="1798800" y="921503"/>
                      <a:pt x="1818786" y="825355"/>
                      <a:pt x="1905395" y="772997"/>
                    </a:cubicBezTo>
                    <a:cubicBezTo>
                      <a:pt x="1928237" y="758717"/>
                      <a:pt x="1935851" y="744438"/>
                      <a:pt x="1929189" y="717783"/>
                    </a:cubicBezTo>
                    <a:cubicBezTo>
                      <a:pt x="1904444" y="615922"/>
                      <a:pt x="1958693" y="535957"/>
                      <a:pt x="2063385" y="519774"/>
                    </a:cubicBezTo>
                    <a:cubicBezTo>
                      <a:pt x="2087179" y="515966"/>
                      <a:pt x="2098600" y="504542"/>
                      <a:pt x="2102407" y="481695"/>
                    </a:cubicBezTo>
                    <a:cubicBezTo>
                      <a:pt x="2119538" y="376027"/>
                      <a:pt x="2195678" y="323669"/>
                      <a:pt x="2299418" y="347468"/>
                    </a:cubicBezTo>
                    <a:cubicBezTo>
                      <a:pt x="2325115" y="353180"/>
                      <a:pt x="2341295" y="347468"/>
                      <a:pt x="2354619" y="323669"/>
                    </a:cubicBezTo>
                    <a:cubicBezTo>
                      <a:pt x="2406014" y="237040"/>
                      <a:pt x="2504043" y="217048"/>
                      <a:pt x="2583990" y="277022"/>
                    </a:cubicBezTo>
                    <a:cubicBezTo>
                      <a:pt x="2606832" y="294158"/>
                      <a:pt x="2623964" y="295110"/>
                      <a:pt x="2646805" y="277974"/>
                    </a:cubicBezTo>
                    <a:cubicBezTo>
                      <a:pt x="2726752" y="218000"/>
                      <a:pt x="2823830" y="237040"/>
                      <a:pt x="2876176" y="323669"/>
                    </a:cubicBezTo>
                    <a:cubicBezTo>
                      <a:pt x="2891404" y="348420"/>
                      <a:pt x="2907584" y="354132"/>
                      <a:pt x="2935184" y="347468"/>
                    </a:cubicBezTo>
                    <a:cubicBezTo>
                      <a:pt x="3032262" y="323669"/>
                      <a:pt x="3116016" y="379835"/>
                      <a:pt x="3129341" y="477887"/>
                    </a:cubicBezTo>
                    <a:cubicBezTo>
                      <a:pt x="3133148" y="504542"/>
                      <a:pt x="3143617" y="516918"/>
                      <a:pt x="3171217" y="520726"/>
                    </a:cubicBezTo>
                    <a:cubicBezTo>
                      <a:pt x="3272103" y="535005"/>
                      <a:pt x="3326352" y="616874"/>
                      <a:pt x="3302558" y="716831"/>
                    </a:cubicBezTo>
                    <a:cubicBezTo>
                      <a:pt x="3296848" y="742534"/>
                      <a:pt x="3302558" y="758717"/>
                      <a:pt x="3325400" y="772997"/>
                    </a:cubicBezTo>
                    <a:cubicBezTo>
                      <a:pt x="3413912" y="826307"/>
                      <a:pt x="3431996" y="920552"/>
                      <a:pt x="3371084" y="1004325"/>
                    </a:cubicBezTo>
                    <a:cubicBezTo>
                      <a:pt x="3354904" y="1026220"/>
                      <a:pt x="3355856" y="1042403"/>
                      <a:pt x="3372036" y="1064298"/>
                    </a:cubicBezTo>
                    <a:cubicBezTo>
                      <a:pt x="3432947" y="1146168"/>
                      <a:pt x="3413912" y="1242316"/>
                      <a:pt x="3324449" y="1295626"/>
                    </a:cubicBezTo>
                    <a:cubicBezTo>
                      <a:pt x="3302558" y="1308954"/>
                      <a:pt x="3295896" y="1324185"/>
                      <a:pt x="3301606" y="1348936"/>
                    </a:cubicBezTo>
                    <a:cubicBezTo>
                      <a:pt x="3325400" y="1454605"/>
                      <a:pt x="3274958" y="1528858"/>
                      <a:pt x="3169314" y="1547897"/>
                    </a:cubicBezTo>
                    <a:cubicBezTo>
                      <a:pt x="3156941" y="1549801"/>
                      <a:pt x="3137906" y="1558369"/>
                      <a:pt x="3135051" y="1567889"/>
                    </a:cubicBezTo>
                    <a:cubicBezTo>
                      <a:pt x="3121726" y="1611679"/>
                      <a:pt x="3103643" y="1655470"/>
                      <a:pt x="3102692" y="1700212"/>
                    </a:cubicBezTo>
                    <a:cubicBezTo>
                      <a:pt x="3099836" y="1948675"/>
                      <a:pt x="3100788" y="2197139"/>
                      <a:pt x="3100788" y="2444650"/>
                    </a:cubicBezTo>
                    <a:cubicBezTo>
                      <a:pt x="3100788" y="2451314"/>
                      <a:pt x="3100788" y="2458929"/>
                      <a:pt x="3100788" y="2465593"/>
                    </a:cubicBezTo>
                    <a:cubicBezTo>
                      <a:pt x="3102692" y="2498912"/>
                      <a:pt x="3101740" y="2532231"/>
                      <a:pt x="3065574" y="2547462"/>
                    </a:cubicBezTo>
                    <a:cubicBezTo>
                      <a:pt x="3026552" y="2564598"/>
                      <a:pt x="3000855" y="2540798"/>
                      <a:pt x="2976109" y="2515095"/>
                    </a:cubicBezTo>
                    <a:cubicBezTo>
                      <a:pt x="2917101" y="2455121"/>
                      <a:pt x="2857141" y="2396099"/>
                      <a:pt x="2800037" y="2338030"/>
                    </a:cubicBezTo>
                    <a:cubicBezTo>
                      <a:pt x="2748642" y="2368492"/>
                      <a:pt x="2731511" y="2410379"/>
                      <a:pt x="2735318" y="2467497"/>
                    </a:cubicBezTo>
                    <a:cubicBezTo>
                      <a:pt x="2740076" y="2535087"/>
                      <a:pt x="2736269" y="2604580"/>
                      <a:pt x="2736269" y="2674074"/>
                    </a:cubicBezTo>
                    <a:cubicBezTo>
                      <a:pt x="2751497" y="2675026"/>
                      <a:pt x="2761967" y="2675978"/>
                      <a:pt x="2772436" y="2675978"/>
                    </a:cubicBezTo>
                    <a:cubicBezTo>
                      <a:pt x="2956123" y="2675978"/>
                      <a:pt x="3140761" y="2675978"/>
                      <a:pt x="3324449" y="2675978"/>
                    </a:cubicBezTo>
                    <a:cubicBezTo>
                      <a:pt x="3452934" y="2675978"/>
                      <a:pt x="3527170" y="2600772"/>
                      <a:pt x="3527170" y="2471305"/>
                    </a:cubicBezTo>
                    <a:cubicBezTo>
                      <a:pt x="3527170" y="1755426"/>
                      <a:pt x="3527170" y="1038595"/>
                      <a:pt x="3527170" y="322717"/>
                    </a:cubicBezTo>
                    <a:cubicBezTo>
                      <a:pt x="3527170" y="194201"/>
                      <a:pt x="3452934" y="119948"/>
                      <a:pt x="3322545" y="119948"/>
                    </a:cubicBezTo>
                    <a:cubicBezTo>
                      <a:pt x="2324164" y="119948"/>
                      <a:pt x="1325782" y="119948"/>
                      <a:pt x="326449" y="119948"/>
                    </a:cubicBezTo>
                    <a:cubicBezTo>
                      <a:pt x="195108" y="119948"/>
                      <a:pt x="120872" y="193249"/>
                      <a:pt x="120872" y="324621"/>
                    </a:cubicBezTo>
                    <a:cubicBezTo>
                      <a:pt x="120872" y="1039547"/>
                      <a:pt x="120872" y="1754474"/>
                      <a:pt x="120872" y="2470353"/>
                    </a:cubicBezTo>
                    <a:cubicBezTo>
                      <a:pt x="120872" y="2601724"/>
                      <a:pt x="194156" y="2675978"/>
                      <a:pt x="325497" y="2675978"/>
                    </a:cubicBezTo>
                    <a:cubicBezTo>
                      <a:pt x="911773" y="2675978"/>
                      <a:pt x="1499000" y="2675978"/>
                      <a:pt x="2085275" y="2675978"/>
                    </a:cubicBezTo>
                    <a:cubicBezTo>
                      <a:pt x="2098600" y="2677882"/>
                      <a:pt x="2110973" y="2677882"/>
                      <a:pt x="2129056" y="2677882"/>
                    </a:cubicBezTo>
                    <a:close/>
                    <a:moveTo>
                      <a:pt x="3185494" y="678752"/>
                    </a:moveTo>
                    <a:cubicBezTo>
                      <a:pt x="3185494" y="651145"/>
                      <a:pt x="3169314" y="644481"/>
                      <a:pt x="3146472" y="640673"/>
                    </a:cubicBezTo>
                    <a:cubicBezTo>
                      <a:pt x="3069380" y="630202"/>
                      <a:pt x="3020841" y="580700"/>
                      <a:pt x="3007517" y="504542"/>
                    </a:cubicBezTo>
                    <a:cubicBezTo>
                      <a:pt x="3000855" y="464560"/>
                      <a:pt x="2992289" y="458848"/>
                      <a:pt x="2953268" y="468368"/>
                    </a:cubicBezTo>
                    <a:cubicBezTo>
                      <a:pt x="2879031" y="485503"/>
                      <a:pt x="2816216" y="459800"/>
                      <a:pt x="2776243" y="396018"/>
                    </a:cubicBezTo>
                    <a:cubicBezTo>
                      <a:pt x="2754353" y="360795"/>
                      <a:pt x="2743884" y="358891"/>
                      <a:pt x="2708669" y="383642"/>
                    </a:cubicBezTo>
                    <a:cubicBezTo>
                      <a:pt x="2647757" y="426481"/>
                      <a:pt x="2580183" y="426481"/>
                      <a:pt x="2520223" y="383642"/>
                    </a:cubicBezTo>
                    <a:cubicBezTo>
                      <a:pt x="2485009" y="358891"/>
                      <a:pt x="2474539" y="360795"/>
                      <a:pt x="2452649" y="396018"/>
                    </a:cubicBezTo>
                    <a:cubicBezTo>
                      <a:pt x="2412676" y="460752"/>
                      <a:pt x="2349861" y="486455"/>
                      <a:pt x="2275624" y="469319"/>
                    </a:cubicBezTo>
                    <a:cubicBezTo>
                      <a:pt x="2236603" y="459800"/>
                      <a:pt x="2228037" y="465512"/>
                      <a:pt x="2221375" y="505494"/>
                    </a:cubicBezTo>
                    <a:cubicBezTo>
                      <a:pt x="2207099" y="583555"/>
                      <a:pt x="2160463" y="630202"/>
                      <a:pt x="2082420" y="641625"/>
                    </a:cubicBezTo>
                    <a:cubicBezTo>
                      <a:pt x="2048157" y="647337"/>
                      <a:pt x="2039592" y="658761"/>
                      <a:pt x="2046254" y="692080"/>
                    </a:cubicBezTo>
                    <a:cubicBezTo>
                      <a:pt x="2064337" y="778708"/>
                      <a:pt x="2043399" y="830115"/>
                      <a:pt x="1970114" y="876761"/>
                    </a:cubicBezTo>
                    <a:cubicBezTo>
                      <a:pt x="1944417" y="892944"/>
                      <a:pt x="1939658" y="909128"/>
                      <a:pt x="1957741" y="934831"/>
                    </a:cubicBezTo>
                    <a:cubicBezTo>
                      <a:pt x="2010087" y="1008132"/>
                      <a:pt x="2010087" y="1061443"/>
                      <a:pt x="1957741" y="1136648"/>
                    </a:cubicBezTo>
                    <a:cubicBezTo>
                      <a:pt x="1941562" y="1160447"/>
                      <a:pt x="1944417" y="1176631"/>
                      <a:pt x="1968211" y="1192814"/>
                    </a:cubicBezTo>
                    <a:cubicBezTo>
                      <a:pt x="2046254" y="1245172"/>
                      <a:pt x="2065289" y="1288963"/>
                      <a:pt x="2046254" y="1379399"/>
                    </a:cubicBezTo>
                    <a:cubicBezTo>
                      <a:pt x="2040543" y="1407958"/>
                      <a:pt x="2049109" y="1423190"/>
                      <a:pt x="2079565" y="1428902"/>
                    </a:cubicBezTo>
                    <a:cubicBezTo>
                      <a:pt x="2166174" y="1444133"/>
                      <a:pt x="2207099" y="1485068"/>
                      <a:pt x="2221375" y="1569793"/>
                    </a:cubicBezTo>
                    <a:cubicBezTo>
                      <a:pt x="2227085" y="1603111"/>
                      <a:pt x="2244217" y="1610727"/>
                      <a:pt x="2273721" y="1604063"/>
                    </a:cubicBezTo>
                    <a:cubicBezTo>
                      <a:pt x="2356523" y="1585976"/>
                      <a:pt x="2410773" y="1608823"/>
                      <a:pt x="2455504" y="1679269"/>
                    </a:cubicBezTo>
                    <a:cubicBezTo>
                      <a:pt x="2474539" y="1708780"/>
                      <a:pt x="2487864" y="1711636"/>
                      <a:pt x="2515465" y="1692596"/>
                    </a:cubicBezTo>
                    <a:cubicBezTo>
                      <a:pt x="2584942" y="1643094"/>
                      <a:pt x="2643950" y="1643094"/>
                      <a:pt x="2714379" y="1693548"/>
                    </a:cubicBezTo>
                    <a:cubicBezTo>
                      <a:pt x="2739125" y="1710684"/>
                      <a:pt x="2756256" y="1708780"/>
                      <a:pt x="2773387" y="1682125"/>
                    </a:cubicBezTo>
                    <a:cubicBezTo>
                      <a:pt x="2820023" y="1607871"/>
                      <a:pt x="2871417" y="1586928"/>
                      <a:pt x="2957075" y="1604063"/>
                    </a:cubicBezTo>
                    <a:cubicBezTo>
                      <a:pt x="2991337" y="1610727"/>
                      <a:pt x="3002758" y="1603111"/>
                      <a:pt x="3008469" y="1568841"/>
                    </a:cubicBezTo>
                    <a:cubicBezTo>
                      <a:pt x="3021793" y="1489828"/>
                      <a:pt x="3065574" y="1444133"/>
                      <a:pt x="3143617" y="1429854"/>
                    </a:cubicBezTo>
                    <a:cubicBezTo>
                      <a:pt x="3185494" y="1422238"/>
                      <a:pt x="3191204" y="1413670"/>
                      <a:pt x="3180735" y="1372736"/>
                    </a:cubicBezTo>
                    <a:cubicBezTo>
                      <a:pt x="3163603" y="1300386"/>
                      <a:pt x="3190252" y="1237556"/>
                      <a:pt x="3253068" y="1198526"/>
                    </a:cubicBezTo>
                    <a:cubicBezTo>
                      <a:pt x="3290186" y="1174727"/>
                      <a:pt x="3292089" y="1167111"/>
                      <a:pt x="3265440" y="1129032"/>
                    </a:cubicBezTo>
                    <a:cubicBezTo>
                      <a:pt x="3223563" y="1070010"/>
                      <a:pt x="3223563" y="1001469"/>
                      <a:pt x="3265440" y="943399"/>
                    </a:cubicBezTo>
                    <a:cubicBezTo>
                      <a:pt x="3292089" y="906272"/>
                      <a:pt x="3290186" y="897704"/>
                      <a:pt x="3252116" y="873905"/>
                    </a:cubicBezTo>
                    <a:cubicBezTo>
                      <a:pt x="3189301" y="834875"/>
                      <a:pt x="3163603" y="771093"/>
                      <a:pt x="3180735" y="699695"/>
                    </a:cubicBezTo>
                    <a:cubicBezTo>
                      <a:pt x="3182638" y="691128"/>
                      <a:pt x="3184542" y="684464"/>
                      <a:pt x="3185494" y="678752"/>
                    </a:cubicBezTo>
                    <a:close/>
                    <a:moveTo>
                      <a:pt x="2612542" y="2524615"/>
                    </a:moveTo>
                    <a:cubicBezTo>
                      <a:pt x="2584942" y="2550318"/>
                      <a:pt x="2557341" y="2565550"/>
                      <a:pt x="2524030" y="2547462"/>
                    </a:cubicBezTo>
                    <a:cubicBezTo>
                      <a:pt x="2488816" y="2528423"/>
                      <a:pt x="2493574" y="2495104"/>
                      <a:pt x="2493574" y="2462737"/>
                    </a:cubicBezTo>
                    <a:cubicBezTo>
                      <a:pt x="2493574" y="2263776"/>
                      <a:pt x="2493574" y="2063863"/>
                      <a:pt x="2493574" y="1864902"/>
                    </a:cubicBezTo>
                    <a:cubicBezTo>
                      <a:pt x="2493574" y="1852527"/>
                      <a:pt x="2493574" y="1840151"/>
                      <a:pt x="2493574" y="1826824"/>
                    </a:cubicBezTo>
                    <a:cubicBezTo>
                      <a:pt x="2426952" y="1823016"/>
                      <a:pt x="2380317" y="1795409"/>
                      <a:pt x="2349861" y="1741147"/>
                    </a:cubicBezTo>
                    <a:cubicBezTo>
                      <a:pt x="2343199" y="1730675"/>
                      <a:pt x="2326067" y="1720203"/>
                      <a:pt x="2313694" y="1720203"/>
                    </a:cubicBezTo>
                    <a:cubicBezTo>
                      <a:pt x="2293708" y="1719251"/>
                      <a:pt x="2272769" y="1727819"/>
                      <a:pt x="2253734" y="1731627"/>
                    </a:cubicBezTo>
                    <a:cubicBezTo>
                      <a:pt x="2253734" y="2139068"/>
                      <a:pt x="2253734" y="2542702"/>
                      <a:pt x="2253734" y="2955856"/>
                    </a:cubicBezTo>
                    <a:cubicBezTo>
                      <a:pt x="2297515" y="2911113"/>
                      <a:pt x="2335584" y="2872083"/>
                      <a:pt x="2373654" y="2833052"/>
                    </a:cubicBezTo>
                    <a:cubicBezTo>
                      <a:pt x="2418386" y="2788310"/>
                      <a:pt x="2445987" y="2788310"/>
                      <a:pt x="2490719" y="2834004"/>
                    </a:cubicBezTo>
                    <a:cubicBezTo>
                      <a:pt x="2529741" y="2873035"/>
                      <a:pt x="2567811" y="2913017"/>
                      <a:pt x="2612542" y="2959664"/>
                    </a:cubicBezTo>
                    <a:cubicBezTo>
                      <a:pt x="2612542" y="2807349"/>
                      <a:pt x="2612542" y="2668362"/>
                      <a:pt x="2612542" y="2524615"/>
                    </a:cubicBezTo>
                    <a:close/>
                    <a:moveTo>
                      <a:pt x="2617301" y="1785889"/>
                    </a:moveTo>
                    <a:cubicBezTo>
                      <a:pt x="2617301" y="1965811"/>
                      <a:pt x="2617301" y="2152396"/>
                      <a:pt x="2617301" y="2349453"/>
                    </a:cubicBezTo>
                    <a:cubicBezTo>
                      <a:pt x="2660130" y="2304711"/>
                      <a:pt x="2695344" y="2267584"/>
                      <a:pt x="2731511" y="2230457"/>
                    </a:cubicBezTo>
                    <a:cubicBezTo>
                      <a:pt x="2784809" y="2176195"/>
                      <a:pt x="2807650" y="2176195"/>
                      <a:pt x="2860948" y="2229505"/>
                    </a:cubicBezTo>
                    <a:cubicBezTo>
                      <a:pt x="2898066" y="2266632"/>
                      <a:pt x="2935184" y="2303759"/>
                      <a:pt x="2976109" y="2346597"/>
                    </a:cubicBezTo>
                    <a:cubicBezTo>
                      <a:pt x="2976109" y="2135261"/>
                      <a:pt x="2976109" y="1932492"/>
                      <a:pt x="2976109" y="1728771"/>
                    </a:cubicBezTo>
                    <a:cubicBezTo>
                      <a:pt x="2966592" y="1727819"/>
                      <a:pt x="2957075" y="1727819"/>
                      <a:pt x="2950412" y="1724963"/>
                    </a:cubicBezTo>
                    <a:cubicBezTo>
                      <a:pt x="2910439" y="1709732"/>
                      <a:pt x="2886645" y="1721155"/>
                      <a:pt x="2864755" y="1760186"/>
                    </a:cubicBezTo>
                    <a:cubicBezTo>
                      <a:pt x="2839058" y="1804928"/>
                      <a:pt x="2793374" y="1829679"/>
                      <a:pt x="2741980" y="1823016"/>
                    </a:cubicBezTo>
                    <a:cubicBezTo>
                      <a:pt x="2700103" y="1818256"/>
                      <a:pt x="2660130" y="1799217"/>
                      <a:pt x="2617301" y="1785889"/>
                    </a:cubicBezTo>
                    <a:close/>
                  </a:path>
                </a:pathLst>
              </a:custGeom>
              <a:solidFill>
                <a:srgbClr val="000000"/>
              </a:solidFill>
              <a:ln w="9514" cap="flat">
                <a:noFill/>
                <a:prstDash val="solid"/>
                <a:miter/>
              </a:ln>
            </p:spPr>
            <p:txBody>
              <a:bodyPr rtlCol="0" anchor="ctr"/>
              <a:lstStyle/>
              <a:p>
                <a:endParaRPr lang="en-US"/>
              </a:p>
            </p:txBody>
          </p:sp>
          <p:sp>
            <p:nvSpPr>
              <p:cNvPr id="20" name="Freeform 7">
                <a:extLst>
                  <a:ext uri="{FF2B5EF4-FFF2-40B4-BE49-F238E27FC236}">
                    <a16:creationId xmlns:a16="http://schemas.microsoft.com/office/drawing/2014/main" id="{8CA224D7-B9B0-5237-73B9-4A77105A1856}"/>
                  </a:ext>
                </a:extLst>
              </p:cNvPr>
              <p:cNvSpPr/>
              <p:nvPr/>
            </p:nvSpPr>
            <p:spPr>
              <a:xfrm>
                <a:off x="3958932" y="1816221"/>
                <a:ext cx="1519700" cy="1825688"/>
              </a:xfrm>
              <a:custGeom>
                <a:avLst/>
                <a:gdLst>
                  <a:gd name="connsiteX0" fmla="*/ 121585 w 1519700"/>
                  <a:gd name="connsiteY0" fmla="*/ 914987 h 1825688"/>
                  <a:gd name="connsiteX1" fmla="*/ 121585 w 1519700"/>
                  <a:gd name="connsiteY1" fmla="*/ 1499494 h 1825688"/>
                  <a:gd name="connsiteX2" fmla="*/ 326211 w 1519700"/>
                  <a:gd name="connsiteY2" fmla="*/ 1704167 h 1825688"/>
                  <a:gd name="connsiteX3" fmla="*/ 1419767 w 1519700"/>
                  <a:gd name="connsiteY3" fmla="*/ 1704167 h 1825688"/>
                  <a:gd name="connsiteX4" fmla="*/ 1448319 w 1519700"/>
                  <a:gd name="connsiteY4" fmla="*/ 1704167 h 1825688"/>
                  <a:gd name="connsiteX5" fmla="*/ 1519700 w 1519700"/>
                  <a:gd name="connsiteY5" fmla="*/ 1766045 h 1825688"/>
                  <a:gd name="connsiteX6" fmla="*/ 1450223 w 1519700"/>
                  <a:gd name="connsiteY6" fmla="*/ 1825067 h 1825688"/>
                  <a:gd name="connsiteX7" fmla="*/ 303369 w 1519700"/>
                  <a:gd name="connsiteY7" fmla="*/ 1824115 h 1825688"/>
                  <a:gd name="connsiteX8" fmla="*/ 714 w 1519700"/>
                  <a:gd name="connsiteY8" fmla="*/ 1516630 h 1825688"/>
                  <a:gd name="connsiteX9" fmla="*/ 714 w 1519700"/>
                  <a:gd name="connsiteY9" fmla="*/ 312392 h 1825688"/>
                  <a:gd name="connsiteX10" fmla="*/ 311935 w 1519700"/>
                  <a:gd name="connsiteY10" fmla="*/ 1099 h 1825688"/>
                  <a:gd name="connsiteX11" fmla="*/ 1384552 w 1519700"/>
                  <a:gd name="connsiteY11" fmla="*/ 1099 h 1825688"/>
                  <a:gd name="connsiteX12" fmla="*/ 1459740 w 1519700"/>
                  <a:gd name="connsiteY12" fmla="*/ 62977 h 1825688"/>
                  <a:gd name="connsiteX13" fmla="*/ 1382649 w 1519700"/>
                  <a:gd name="connsiteY13" fmla="*/ 122951 h 1825688"/>
                  <a:gd name="connsiteX14" fmla="*/ 324307 w 1519700"/>
                  <a:gd name="connsiteY14" fmla="*/ 122951 h 1825688"/>
                  <a:gd name="connsiteX15" fmla="*/ 179642 w 1519700"/>
                  <a:gd name="connsiteY15" fmla="*/ 172453 h 1825688"/>
                  <a:gd name="connsiteX16" fmla="*/ 120634 w 1519700"/>
                  <a:gd name="connsiteY16" fmla="*/ 320008 h 1825688"/>
                  <a:gd name="connsiteX17" fmla="*/ 121585 w 1519700"/>
                  <a:gd name="connsiteY17" fmla="*/ 914987 h 18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9700" h="1825688">
                    <a:moveTo>
                      <a:pt x="121585" y="914987"/>
                    </a:moveTo>
                    <a:cubicBezTo>
                      <a:pt x="121585" y="1110140"/>
                      <a:pt x="121585" y="1304341"/>
                      <a:pt x="121585" y="1499494"/>
                    </a:cubicBezTo>
                    <a:cubicBezTo>
                      <a:pt x="121585" y="1631818"/>
                      <a:pt x="193918" y="1704167"/>
                      <a:pt x="326211" y="1704167"/>
                    </a:cubicBezTo>
                    <a:cubicBezTo>
                      <a:pt x="690730" y="1704167"/>
                      <a:pt x="1055248" y="1704167"/>
                      <a:pt x="1419767" y="1704167"/>
                    </a:cubicBezTo>
                    <a:cubicBezTo>
                      <a:pt x="1429284" y="1704167"/>
                      <a:pt x="1438802" y="1704167"/>
                      <a:pt x="1448319" y="1704167"/>
                    </a:cubicBezTo>
                    <a:cubicBezTo>
                      <a:pt x="1493051" y="1705119"/>
                      <a:pt x="1519700" y="1728918"/>
                      <a:pt x="1519700" y="1766045"/>
                    </a:cubicBezTo>
                    <a:cubicBezTo>
                      <a:pt x="1518749" y="1802220"/>
                      <a:pt x="1493051" y="1825067"/>
                      <a:pt x="1450223" y="1825067"/>
                    </a:cubicBezTo>
                    <a:cubicBezTo>
                      <a:pt x="1067621" y="1825067"/>
                      <a:pt x="685019" y="1826971"/>
                      <a:pt x="303369" y="1824115"/>
                    </a:cubicBezTo>
                    <a:cubicBezTo>
                      <a:pt x="129199" y="1823163"/>
                      <a:pt x="1666" y="1690840"/>
                      <a:pt x="714" y="1516630"/>
                    </a:cubicBezTo>
                    <a:cubicBezTo>
                      <a:pt x="-238" y="1114900"/>
                      <a:pt x="-238" y="713170"/>
                      <a:pt x="714" y="312392"/>
                    </a:cubicBezTo>
                    <a:cubicBezTo>
                      <a:pt x="714" y="133423"/>
                      <a:pt x="131103" y="2051"/>
                      <a:pt x="311935" y="1099"/>
                    </a:cubicBezTo>
                    <a:cubicBezTo>
                      <a:pt x="669791" y="-805"/>
                      <a:pt x="1026696" y="147"/>
                      <a:pt x="1384552" y="1099"/>
                    </a:cubicBezTo>
                    <a:cubicBezTo>
                      <a:pt x="1432140" y="1099"/>
                      <a:pt x="1460692" y="24898"/>
                      <a:pt x="1459740" y="62977"/>
                    </a:cubicBezTo>
                    <a:cubicBezTo>
                      <a:pt x="1459740" y="101056"/>
                      <a:pt x="1432140" y="122951"/>
                      <a:pt x="1382649" y="122951"/>
                    </a:cubicBezTo>
                    <a:cubicBezTo>
                      <a:pt x="1029551" y="122951"/>
                      <a:pt x="677405" y="122951"/>
                      <a:pt x="324307" y="122951"/>
                    </a:cubicBezTo>
                    <a:cubicBezTo>
                      <a:pt x="270058" y="122951"/>
                      <a:pt x="220567" y="134374"/>
                      <a:pt x="179642" y="172453"/>
                    </a:cubicBezTo>
                    <a:cubicBezTo>
                      <a:pt x="136813" y="212436"/>
                      <a:pt x="120634" y="262890"/>
                      <a:pt x="120634" y="320008"/>
                    </a:cubicBezTo>
                    <a:cubicBezTo>
                      <a:pt x="122537" y="518969"/>
                      <a:pt x="121585" y="716978"/>
                      <a:pt x="121585" y="914987"/>
                    </a:cubicBezTo>
                    <a:close/>
                  </a:path>
                </a:pathLst>
              </a:custGeom>
              <a:solidFill>
                <a:srgbClr val="000000"/>
              </a:solidFill>
              <a:ln w="9514" cap="flat">
                <a:noFill/>
                <a:prstDash val="solid"/>
                <a:miter/>
              </a:ln>
            </p:spPr>
            <p:txBody>
              <a:bodyPr rtlCol="0" anchor="ctr"/>
              <a:lstStyle/>
              <a:p>
                <a:endParaRPr lang="en-US"/>
              </a:p>
            </p:txBody>
          </p:sp>
          <p:sp>
            <p:nvSpPr>
              <p:cNvPr id="21" name="Freeform 8">
                <a:extLst>
                  <a:ext uri="{FF2B5EF4-FFF2-40B4-BE49-F238E27FC236}">
                    <a16:creationId xmlns:a16="http://schemas.microsoft.com/office/drawing/2014/main" id="{63DF0578-B9EC-053A-F3F2-1823D1E01648}"/>
                  </a:ext>
                </a:extLst>
              </p:cNvPr>
              <p:cNvSpPr/>
              <p:nvPr/>
            </p:nvSpPr>
            <p:spPr>
              <a:xfrm>
                <a:off x="4263501" y="3034109"/>
                <a:ext cx="1032395" cy="364577"/>
              </a:xfrm>
              <a:custGeom>
                <a:avLst/>
                <a:gdLst>
                  <a:gd name="connsiteX0" fmla="*/ 553668 w 1032395"/>
                  <a:gd name="connsiteY0" fmla="*/ 266375 h 364577"/>
                  <a:gd name="connsiteX1" fmla="*/ 280517 w 1032395"/>
                  <a:gd name="connsiteY1" fmla="*/ 214969 h 364577"/>
                  <a:gd name="connsiteX2" fmla="*/ 90168 w 1032395"/>
                  <a:gd name="connsiteY2" fmla="*/ 357763 h 364577"/>
                  <a:gd name="connsiteX3" fmla="*/ 9269 w 1032395"/>
                  <a:gd name="connsiteY3" fmla="*/ 335868 h 364577"/>
                  <a:gd name="connsiteX4" fmla="*/ 39725 w 1032395"/>
                  <a:gd name="connsiteY4" fmla="*/ 247335 h 364577"/>
                  <a:gd name="connsiteX5" fmla="*/ 126334 w 1032395"/>
                  <a:gd name="connsiteY5" fmla="*/ 199737 h 364577"/>
                  <a:gd name="connsiteX6" fmla="*/ 198666 w 1032395"/>
                  <a:gd name="connsiteY6" fmla="*/ 71222 h 364577"/>
                  <a:gd name="connsiteX7" fmla="*/ 250061 w 1032395"/>
                  <a:gd name="connsiteY7" fmla="*/ 776 h 364577"/>
                  <a:gd name="connsiteX8" fmla="*/ 320490 w 1032395"/>
                  <a:gd name="connsiteY8" fmla="*/ 52182 h 364577"/>
                  <a:gd name="connsiteX9" fmla="*/ 418520 w 1032395"/>
                  <a:gd name="connsiteY9" fmla="*/ 170226 h 364577"/>
                  <a:gd name="connsiteX10" fmla="*/ 473721 w 1032395"/>
                  <a:gd name="connsiteY10" fmla="*/ 147379 h 364577"/>
                  <a:gd name="connsiteX11" fmla="*/ 521308 w 1032395"/>
                  <a:gd name="connsiteY11" fmla="*/ 92165 h 364577"/>
                  <a:gd name="connsiteX12" fmla="*/ 588882 w 1032395"/>
                  <a:gd name="connsiteY12" fmla="*/ 125484 h 364577"/>
                  <a:gd name="connsiteX13" fmla="*/ 656456 w 1032395"/>
                  <a:gd name="connsiteY13" fmla="*/ 177842 h 364577"/>
                  <a:gd name="connsiteX14" fmla="*/ 963870 w 1032395"/>
                  <a:gd name="connsiteY14" fmla="*/ 228296 h 364577"/>
                  <a:gd name="connsiteX15" fmla="*/ 1032396 w 1032395"/>
                  <a:gd name="connsiteY15" fmla="*/ 289222 h 364577"/>
                  <a:gd name="connsiteX16" fmla="*/ 966726 w 1032395"/>
                  <a:gd name="connsiteY16" fmla="*/ 349196 h 364577"/>
                  <a:gd name="connsiteX17" fmla="*/ 553668 w 1032395"/>
                  <a:gd name="connsiteY17" fmla="*/ 266375 h 3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395" h="364577">
                    <a:moveTo>
                      <a:pt x="553668" y="266375"/>
                    </a:moveTo>
                    <a:cubicBezTo>
                      <a:pt x="462300" y="330157"/>
                      <a:pt x="396630" y="317781"/>
                      <a:pt x="280517" y="214969"/>
                    </a:cubicBezTo>
                    <a:cubicBezTo>
                      <a:pt x="232929" y="283510"/>
                      <a:pt x="167259" y="328252"/>
                      <a:pt x="90168" y="357763"/>
                    </a:cubicBezTo>
                    <a:cubicBezTo>
                      <a:pt x="54001" y="372043"/>
                      <a:pt x="25449" y="363475"/>
                      <a:pt x="9269" y="335868"/>
                    </a:cubicBezTo>
                    <a:cubicBezTo>
                      <a:pt x="-10718" y="303501"/>
                      <a:pt x="2607" y="266375"/>
                      <a:pt x="39725" y="247335"/>
                    </a:cubicBezTo>
                    <a:cubicBezTo>
                      <a:pt x="69229" y="232104"/>
                      <a:pt x="98733" y="216872"/>
                      <a:pt x="126334" y="199737"/>
                    </a:cubicBezTo>
                    <a:cubicBezTo>
                      <a:pt x="172969" y="170226"/>
                      <a:pt x="194860" y="125484"/>
                      <a:pt x="198666" y="71222"/>
                    </a:cubicBezTo>
                    <a:cubicBezTo>
                      <a:pt x="201522" y="27431"/>
                      <a:pt x="217701" y="6488"/>
                      <a:pt x="250061" y="776"/>
                    </a:cubicBezTo>
                    <a:cubicBezTo>
                      <a:pt x="280517" y="-3984"/>
                      <a:pt x="304310" y="13152"/>
                      <a:pt x="320490" y="52182"/>
                    </a:cubicBezTo>
                    <a:cubicBezTo>
                      <a:pt x="341428" y="101685"/>
                      <a:pt x="372836" y="141667"/>
                      <a:pt x="418520" y="170226"/>
                    </a:cubicBezTo>
                    <a:cubicBezTo>
                      <a:pt x="452783" y="192121"/>
                      <a:pt x="467059" y="186410"/>
                      <a:pt x="473721" y="147379"/>
                    </a:cubicBezTo>
                    <a:cubicBezTo>
                      <a:pt x="478480" y="118820"/>
                      <a:pt x="491804" y="97876"/>
                      <a:pt x="521308" y="92165"/>
                    </a:cubicBezTo>
                    <a:cubicBezTo>
                      <a:pt x="551764" y="85501"/>
                      <a:pt x="576510" y="96925"/>
                      <a:pt x="588882" y="125484"/>
                    </a:cubicBezTo>
                    <a:cubicBezTo>
                      <a:pt x="602207" y="155946"/>
                      <a:pt x="626952" y="170226"/>
                      <a:pt x="656456" y="177842"/>
                    </a:cubicBezTo>
                    <a:cubicBezTo>
                      <a:pt x="757341" y="204497"/>
                      <a:pt x="858226" y="230200"/>
                      <a:pt x="963870" y="228296"/>
                    </a:cubicBezTo>
                    <a:cubicBezTo>
                      <a:pt x="1004795" y="227344"/>
                      <a:pt x="1032396" y="253999"/>
                      <a:pt x="1032396" y="289222"/>
                    </a:cubicBezTo>
                    <a:cubicBezTo>
                      <a:pt x="1032396" y="323493"/>
                      <a:pt x="1004795" y="347292"/>
                      <a:pt x="966726" y="349196"/>
                    </a:cubicBezTo>
                    <a:cubicBezTo>
                      <a:pt x="849661" y="353956"/>
                      <a:pt x="656456" y="315877"/>
                      <a:pt x="553668" y="266375"/>
                    </a:cubicBezTo>
                    <a:close/>
                  </a:path>
                </a:pathLst>
              </a:custGeom>
              <a:solidFill>
                <a:srgbClr val="000000"/>
              </a:solidFill>
              <a:ln w="9514" cap="flat">
                <a:noFill/>
                <a:prstDash val="solid"/>
                <a:miter/>
              </a:ln>
            </p:spPr>
            <p:txBody>
              <a:bodyPr rtlCol="0" anchor="ctr"/>
              <a:lstStyle/>
              <a:p>
                <a:endParaRPr lang="en-US"/>
              </a:p>
            </p:txBody>
          </p:sp>
          <p:sp>
            <p:nvSpPr>
              <p:cNvPr id="22" name="Freeform 9">
                <a:extLst>
                  <a:ext uri="{FF2B5EF4-FFF2-40B4-BE49-F238E27FC236}">
                    <a16:creationId xmlns:a16="http://schemas.microsoft.com/office/drawing/2014/main" id="{1690660B-5102-2903-2AD2-43FCE6D08550}"/>
                  </a:ext>
                </a:extLst>
              </p:cNvPr>
              <p:cNvSpPr/>
              <p:nvPr/>
            </p:nvSpPr>
            <p:spPr>
              <a:xfrm>
                <a:off x="4265055" y="2670044"/>
                <a:ext cx="971860" cy="122089"/>
              </a:xfrm>
              <a:custGeom>
                <a:avLst/>
                <a:gdLst>
                  <a:gd name="connsiteX0" fmla="*/ 484540 w 971860"/>
                  <a:gd name="connsiteY0" fmla="*/ 122090 h 122089"/>
                  <a:gd name="connsiteX1" fmla="*/ 79096 w 971860"/>
                  <a:gd name="connsiteY1" fmla="*/ 122090 h 122089"/>
                  <a:gd name="connsiteX2" fmla="*/ 34364 w 971860"/>
                  <a:gd name="connsiteY2" fmla="*/ 114474 h 122089"/>
                  <a:gd name="connsiteX3" fmla="*/ 1053 w 971860"/>
                  <a:gd name="connsiteY3" fmla="*/ 50692 h 122089"/>
                  <a:gd name="connsiteX4" fmla="*/ 54351 w 971860"/>
                  <a:gd name="connsiteY4" fmla="*/ 1190 h 122089"/>
                  <a:gd name="connsiteX5" fmla="*/ 140008 w 971860"/>
                  <a:gd name="connsiteY5" fmla="*/ 238 h 122089"/>
                  <a:gd name="connsiteX6" fmla="*/ 880466 w 971860"/>
                  <a:gd name="connsiteY6" fmla="*/ 238 h 122089"/>
                  <a:gd name="connsiteX7" fmla="*/ 909018 w 971860"/>
                  <a:gd name="connsiteY7" fmla="*/ 238 h 122089"/>
                  <a:gd name="connsiteX8" fmla="*/ 971834 w 971860"/>
                  <a:gd name="connsiteY8" fmla="*/ 58308 h 122089"/>
                  <a:gd name="connsiteX9" fmla="*/ 909018 w 971860"/>
                  <a:gd name="connsiteY9" fmla="*/ 121138 h 122089"/>
                  <a:gd name="connsiteX10" fmla="*/ 706297 w 971860"/>
                  <a:gd name="connsiteY10" fmla="*/ 121138 h 122089"/>
                  <a:gd name="connsiteX11" fmla="*/ 484540 w 971860"/>
                  <a:gd name="connsiteY11" fmla="*/ 122090 h 1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860" h="122089">
                    <a:moveTo>
                      <a:pt x="484540" y="122090"/>
                    </a:moveTo>
                    <a:cubicBezTo>
                      <a:pt x="349392" y="122090"/>
                      <a:pt x="214244" y="122090"/>
                      <a:pt x="79096" y="122090"/>
                    </a:cubicBezTo>
                    <a:cubicBezTo>
                      <a:pt x="63868" y="122090"/>
                      <a:pt x="47688" y="121138"/>
                      <a:pt x="34364" y="114474"/>
                    </a:cubicBezTo>
                    <a:cubicBezTo>
                      <a:pt x="7715" y="103050"/>
                      <a:pt x="-3706" y="79251"/>
                      <a:pt x="1053" y="50692"/>
                    </a:cubicBezTo>
                    <a:cubicBezTo>
                      <a:pt x="5811" y="22133"/>
                      <a:pt x="24846" y="4046"/>
                      <a:pt x="54351" y="1190"/>
                    </a:cubicBezTo>
                    <a:cubicBezTo>
                      <a:pt x="82903" y="-714"/>
                      <a:pt x="111455" y="238"/>
                      <a:pt x="140008" y="238"/>
                    </a:cubicBezTo>
                    <a:cubicBezTo>
                      <a:pt x="386510" y="238"/>
                      <a:pt x="633012" y="238"/>
                      <a:pt x="880466" y="238"/>
                    </a:cubicBezTo>
                    <a:cubicBezTo>
                      <a:pt x="889983" y="238"/>
                      <a:pt x="899501" y="238"/>
                      <a:pt x="909018" y="238"/>
                    </a:cubicBezTo>
                    <a:cubicBezTo>
                      <a:pt x="947088" y="2142"/>
                      <a:pt x="970882" y="24037"/>
                      <a:pt x="971834" y="58308"/>
                    </a:cubicBezTo>
                    <a:cubicBezTo>
                      <a:pt x="972785" y="94483"/>
                      <a:pt x="948040" y="120186"/>
                      <a:pt x="909018" y="121138"/>
                    </a:cubicBezTo>
                    <a:cubicBezTo>
                      <a:pt x="841445" y="122090"/>
                      <a:pt x="773871" y="121138"/>
                      <a:pt x="706297" y="121138"/>
                    </a:cubicBezTo>
                    <a:cubicBezTo>
                      <a:pt x="631109" y="122090"/>
                      <a:pt x="557824" y="122090"/>
                      <a:pt x="484540" y="122090"/>
                    </a:cubicBezTo>
                    <a:close/>
                  </a:path>
                </a:pathLst>
              </a:custGeom>
              <a:solidFill>
                <a:srgbClr val="000000"/>
              </a:solidFill>
              <a:ln w="9514" cap="flat">
                <a:noFill/>
                <a:prstDash val="solid"/>
                <a:miter/>
              </a:ln>
            </p:spPr>
            <p:txBody>
              <a:bodyPr rtlCol="0" anchor="ctr"/>
              <a:lstStyle/>
              <a:p>
                <a:endParaRPr lang="en-US"/>
              </a:p>
            </p:txBody>
          </p:sp>
          <p:sp>
            <p:nvSpPr>
              <p:cNvPr id="23" name="Freeform 10">
                <a:extLst>
                  <a:ext uri="{FF2B5EF4-FFF2-40B4-BE49-F238E27FC236}">
                    <a16:creationId xmlns:a16="http://schemas.microsoft.com/office/drawing/2014/main" id="{76D290C2-2887-9CCC-4582-E1E0984FAEE3}"/>
                  </a:ext>
                </a:extLst>
              </p:cNvPr>
              <p:cNvSpPr/>
              <p:nvPr/>
            </p:nvSpPr>
            <p:spPr>
              <a:xfrm>
                <a:off x="4264094" y="2427108"/>
                <a:ext cx="971432" cy="122274"/>
              </a:xfrm>
              <a:custGeom>
                <a:avLst/>
                <a:gdLst>
                  <a:gd name="connsiteX0" fmla="*/ 485501 w 971432"/>
                  <a:gd name="connsiteY0" fmla="*/ 423 h 122274"/>
                  <a:gd name="connsiteX1" fmla="*/ 901414 w 971432"/>
                  <a:gd name="connsiteY1" fmla="*/ 423 h 122274"/>
                  <a:gd name="connsiteX2" fmla="*/ 968988 w 971432"/>
                  <a:gd name="connsiteY2" fmla="*/ 45166 h 122274"/>
                  <a:gd name="connsiteX3" fmla="*/ 925207 w 971432"/>
                  <a:gd name="connsiteY3" fmla="*/ 119419 h 122274"/>
                  <a:gd name="connsiteX4" fmla="*/ 889993 w 971432"/>
                  <a:gd name="connsiteY4" fmla="*/ 122275 h 122274"/>
                  <a:gd name="connsiteX5" fmla="*/ 81961 w 971432"/>
                  <a:gd name="connsiteY5" fmla="*/ 122275 h 122274"/>
                  <a:gd name="connsiteX6" fmla="*/ 57215 w 971432"/>
                  <a:gd name="connsiteY6" fmla="*/ 121323 h 122274"/>
                  <a:gd name="connsiteX7" fmla="*/ 110 w 971432"/>
                  <a:gd name="connsiteY7" fmla="*/ 56589 h 122274"/>
                  <a:gd name="connsiteX8" fmla="*/ 61974 w 971432"/>
                  <a:gd name="connsiteY8" fmla="*/ 423 h 122274"/>
                  <a:gd name="connsiteX9" fmla="*/ 378905 w 971432"/>
                  <a:gd name="connsiteY9" fmla="*/ 423 h 122274"/>
                  <a:gd name="connsiteX10" fmla="*/ 485501 w 971432"/>
                  <a:gd name="connsiteY10" fmla="*/ 423 h 12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432" h="122274">
                    <a:moveTo>
                      <a:pt x="485501" y="423"/>
                    </a:moveTo>
                    <a:cubicBezTo>
                      <a:pt x="624456" y="423"/>
                      <a:pt x="763411" y="423"/>
                      <a:pt x="901414" y="423"/>
                    </a:cubicBezTo>
                    <a:cubicBezTo>
                      <a:pt x="934725" y="423"/>
                      <a:pt x="959470" y="11847"/>
                      <a:pt x="968988" y="45166"/>
                    </a:cubicBezTo>
                    <a:cubicBezTo>
                      <a:pt x="978505" y="78484"/>
                      <a:pt x="959470" y="110851"/>
                      <a:pt x="925207" y="119419"/>
                    </a:cubicBezTo>
                    <a:cubicBezTo>
                      <a:pt x="913787" y="122275"/>
                      <a:pt x="901414" y="122275"/>
                      <a:pt x="889993" y="122275"/>
                    </a:cubicBezTo>
                    <a:cubicBezTo>
                      <a:pt x="620649" y="122275"/>
                      <a:pt x="351305" y="122275"/>
                      <a:pt x="81961" y="122275"/>
                    </a:cubicBezTo>
                    <a:cubicBezTo>
                      <a:pt x="73395" y="122275"/>
                      <a:pt x="64829" y="122275"/>
                      <a:pt x="57215" y="121323"/>
                    </a:cubicBezTo>
                    <a:cubicBezTo>
                      <a:pt x="21049" y="116563"/>
                      <a:pt x="-1793" y="90860"/>
                      <a:pt x="110" y="56589"/>
                    </a:cubicBezTo>
                    <a:cubicBezTo>
                      <a:pt x="2014" y="24222"/>
                      <a:pt x="25808" y="1375"/>
                      <a:pt x="61974" y="423"/>
                    </a:cubicBezTo>
                    <a:cubicBezTo>
                      <a:pt x="167618" y="-529"/>
                      <a:pt x="273262" y="423"/>
                      <a:pt x="378905" y="423"/>
                    </a:cubicBezTo>
                    <a:cubicBezTo>
                      <a:pt x="414120" y="423"/>
                      <a:pt x="450286" y="423"/>
                      <a:pt x="485501" y="423"/>
                    </a:cubicBezTo>
                    <a:close/>
                  </a:path>
                </a:pathLst>
              </a:custGeom>
              <a:solidFill>
                <a:srgbClr val="000000"/>
              </a:solidFill>
              <a:ln w="9514" cap="flat">
                <a:noFill/>
                <a:prstDash val="solid"/>
                <a:miter/>
              </a:ln>
            </p:spPr>
            <p:txBody>
              <a:bodyPr rtlCol="0" anchor="ctr"/>
              <a:lstStyle/>
              <a:p>
                <a:endParaRPr lang="en-US"/>
              </a:p>
            </p:txBody>
          </p:sp>
          <p:sp>
            <p:nvSpPr>
              <p:cNvPr id="24" name="Freeform 11">
                <a:extLst>
                  <a:ext uri="{FF2B5EF4-FFF2-40B4-BE49-F238E27FC236}">
                    <a16:creationId xmlns:a16="http://schemas.microsoft.com/office/drawing/2014/main" id="{50A3B036-7223-31D7-1784-B7A13BD934C3}"/>
                  </a:ext>
                </a:extLst>
              </p:cNvPr>
              <p:cNvSpPr/>
              <p:nvPr/>
            </p:nvSpPr>
            <p:spPr>
              <a:xfrm>
                <a:off x="4266005" y="2183827"/>
                <a:ext cx="970857" cy="121851"/>
              </a:xfrm>
              <a:custGeom>
                <a:avLst/>
                <a:gdLst>
                  <a:gd name="connsiteX0" fmla="*/ 486445 w 970857"/>
                  <a:gd name="connsiteY0" fmla="*/ 0 h 121851"/>
                  <a:gd name="connsiteX1" fmla="*/ 895695 w 970857"/>
                  <a:gd name="connsiteY1" fmla="*/ 0 h 121851"/>
                  <a:gd name="connsiteX2" fmla="*/ 967076 w 970857"/>
                  <a:gd name="connsiteY2" fmla="*/ 40935 h 121851"/>
                  <a:gd name="connsiteX3" fmla="*/ 925200 w 970857"/>
                  <a:gd name="connsiteY3" fmla="*/ 118044 h 121851"/>
                  <a:gd name="connsiteX4" fmla="*/ 883323 w 970857"/>
                  <a:gd name="connsiteY4" fmla="*/ 121852 h 121851"/>
                  <a:gd name="connsiteX5" fmla="*/ 86711 w 970857"/>
                  <a:gd name="connsiteY5" fmla="*/ 121852 h 121851"/>
                  <a:gd name="connsiteX6" fmla="*/ 61966 w 970857"/>
                  <a:gd name="connsiteY6" fmla="*/ 121852 h 121851"/>
                  <a:gd name="connsiteX7" fmla="*/ 103 w 970857"/>
                  <a:gd name="connsiteY7" fmla="*/ 58070 h 121851"/>
                  <a:gd name="connsiteX8" fmla="*/ 64821 w 970857"/>
                  <a:gd name="connsiteY8" fmla="*/ 952 h 121851"/>
                  <a:gd name="connsiteX9" fmla="*/ 292289 w 970857"/>
                  <a:gd name="connsiteY9" fmla="*/ 952 h 121851"/>
                  <a:gd name="connsiteX10" fmla="*/ 486445 w 970857"/>
                  <a:gd name="connsiteY10" fmla="*/ 0 h 1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857" h="121851">
                    <a:moveTo>
                      <a:pt x="486445" y="0"/>
                    </a:moveTo>
                    <a:cubicBezTo>
                      <a:pt x="622544" y="0"/>
                      <a:pt x="759596" y="0"/>
                      <a:pt x="895695" y="0"/>
                    </a:cubicBezTo>
                    <a:cubicBezTo>
                      <a:pt x="928055" y="0"/>
                      <a:pt x="954704" y="7616"/>
                      <a:pt x="967076" y="40935"/>
                    </a:cubicBezTo>
                    <a:cubicBezTo>
                      <a:pt x="979449" y="75205"/>
                      <a:pt x="960414" y="109476"/>
                      <a:pt x="925200" y="118044"/>
                    </a:cubicBezTo>
                    <a:cubicBezTo>
                      <a:pt x="911875" y="121852"/>
                      <a:pt x="896647" y="121852"/>
                      <a:pt x="883323" y="121852"/>
                    </a:cubicBezTo>
                    <a:cubicBezTo>
                      <a:pt x="617786" y="121852"/>
                      <a:pt x="352249" y="121852"/>
                      <a:pt x="86711" y="121852"/>
                    </a:cubicBezTo>
                    <a:cubicBezTo>
                      <a:pt x="78146" y="121852"/>
                      <a:pt x="70532" y="121852"/>
                      <a:pt x="61966" y="121852"/>
                    </a:cubicBezTo>
                    <a:cubicBezTo>
                      <a:pt x="22945" y="118044"/>
                      <a:pt x="-1801" y="92341"/>
                      <a:pt x="103" y="58070"/>
                    </a:cubicBezTo>
                    <a:cubicBezTo>
                      <a:pt x="2006" y="23799"/>
                      <a:pt x="25800" y="1904"/>
                      <a:pt x="64821" y="952"/>
                    </a:cubicBezTo>
                    <a:cubicBezTo>
                      <a:pt x="140961" y="0"/>
                      <a:pt x="216149" y="952"/>
                      <a:pt x="292289" y="952"/>
                    </a:cubicBezTo>
                    <a:cubicBezTo>
                      <a:pt x="356055" y="0"/>
                      <a:pt x="420774" y="0"/>
                      <a:pt x="486445" y="0"/>
                    </a:cubicBezTo>
                    <a:close/>
                  </a:path>
                </a:pathLst>
              </a:custGeom>
              <a:solidFill>
                <a:srgbClr val="000000"/>
              </a:solidFill>
              <a:ln w="9514" cap="flat">
                <a:noFill/>
                <a:prstDash val="solid"/>
                <a:miter/>
              </a:ln>
            </p:spPr>
            <p:txBody>
              <a:bodyPr rtlCol="0" anchor="ctr"/>
              <a:lstStyle/>
              <a:p>
                <a:endParaRPr lang="en-US"/>
              </a:p>
            </p:txBody>
          </p:sp>
          <p:sp>
            <p:nvSpPr>
              <p:cNvPr id="25" name="Freeform 12">
                <a:extLst>
                  <a:ext uri="{FF2B5EF4-FFF2-40B4-BE49-F238E27FC236}">
                    <a16:creationId xmlns:a16="http://schemas.microsoft.com/office/drawing/2014/main" id="{F8275F13-853D-5EF5-648A-90C2D714959A}"/>
                  </a:ext>
                </a:extLst>
              </p:cNvPr>
              <p:cNvSpPr/>
              <p:nvPr/>
            </p:nvSpPr>
            <p:spPr>
              <a:xfrm>
                <a:off x="5724179" y="1879195"/>
                <a:ext cx="970796" cy="972915"/>
              </a:xfrm>
              <a:custGeom>
                <a:avLst/>
                <a:gdLst>
                  <a:gd name="connsiteX0" fmla="*/ 484442 w 970796"/>
                  <a:gd name="connsiteY0" fmla="*/ 972913 h 972915"/>
                  <a:gd name="connsiteX1" fmla="*/ 3 w 970796"/>
                  <a:gd name="connsiteY1" fmla="*/ 484554 h 972915"/>
                  <a:gd name="connsiteX2" fmla="*/ 488249 w 970796"/>
                  <a:gd name="connsiteY2" fmla="*/ 3 h 972915"/>
                  <a:gd name="connsiteX3" fmla="*/ 970784 w 970796"/>
                  <a:gd name="connsiteY3" fmla="*/ 490266 h 972915"/>
                  <a:gd name="connsiteX4" fmla="*/ 484442 w 970796"/>
                  <a:gd name="connsiteY4" fmla="*/ 972913 h 972915"/>
                  <a:gd name="connsiteX5" fmla="*/ 485394 w 970796"/>
                  <a:gd name="connsiteY5" fmla="*/ 851061 h 972915"/>
                  <a:gd name="connsiteX6" fmla="*/ 849912 w 970796"/>
                  <a:gd name="connsiteY6" fmla="*/ 487410 h 972915"/>
                  <a:gd name="connsiteX7" fmla="*/ 485394 w 970796"/>
                  <a:gd name="connsiteY7" fmla="*/ 122807 h 972915"/>
                  <a:gd name="connsiteX8" fmla="*/ 120875 w 970796"/>
                  <a:gd name="connsiteY8" fmla="*/ 487410 h 972915"/>
                  <a:gd name="connsiteX9" fmla="*/ 485394 w 970796"/>
                  <a:gd name="connsiteY9" fmla="*/ 851061 h 9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796" h="972915">
                    <a:moveTo>
                      <a:pt x="484442" y="972913"/>
                    </a:moveTo>
                    <a:cubicBezTo>
                      <a:pt x="215098" y="971961"/>
                      <a:pt x="-949" y="753961"/>
                      <a:pt x="3" y="484554"/>
                    </a:cubicBezTo>
                    <a:cubicBezTo>
                      <a:pt x="955" y="215148"/>
                      <a:pt x="218905" y="-949"/>
                      <a:pt x="488249" y="3"/>
                    </a:cubicBezTo>
                    <a:cubicBezTo>
                      <a:pt x="757593" y="955"/>
                      <a:pt x="972687" y="219907"/>
                      <a:pt x="970784" y="490266"/>
                    </a:cubicBezTo>
                    <a:cubicBezTo>
                      <a:pt x="969832" y="757768"/>
                      <a:pt x="751882" y="973865"/>
                      <a:pt x="484442" y="972913"/>
                    </a:cubicBezTo>
                    <a:close/>
                    <a:moveTo>
                      <a:pt x="485394" y="851061"/>
                    </a:moveTo>
                    <a:cubicBezTo>
                      <a:pt x="687163" y="851061"/>
                      <a:pt x="849912" y="689227"/>
                      <a:pt x="849912" y="487410"/>
                    </a:cubicBezTo>
                    <a:cubicBezTo>
                      <a:pt x="849912" y="285593"/>
                      <a:pt x="687163" y="122807"/>
                      <a:pt x="485394" y="122807"/>
                    </a:cubicBezTo>
                    <a:cubicBezTo>
                      <a:pt x="284575" y="122807"/>
                      <a:pt x="120875" y="285593"/>
                      <a:pt x="120875" y="487410"/>
                    </a:cubicBezTo>
                    <a:cubicBezTo>
                      <a:pt x="120875" y="689227"/>
                      <a:pt x="282671" y="851061"/>
                      <a:pt x="485394" y="851061"/>
                    </a:cubicBezTo>
                    <a:close/>
                  </a:path>
                </a:pathLst>
              </a:custGeom>
              <a:solidFill>
                <a:srgbClr val="000000"/>
              </a:solid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34349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15A1A7-645A-8739-BE23-EC9E3C7E4A25}"/>
              </a:ext>
            </a:extLst>
          </p:cNvPr>
          <p:cNvSpPr>
            <a:spLocks noGrp="1"/>
          </p:cNvSpPr>
          <p:nvPr>
            <p:ph type="body" sz="quarter" idx="18"/>
          </p:nvPr>
        </p:nvSpPr>
        <p:spPr>
          <a:xfrm>
            <a:off x="369536" y="1508832"/>
            <a:ext cx="5735053" cy="3867704"/>
          </a:xfrm>
        </p:spPr>
        <p:txBody>
          <a:bodyPr>
            <a:normAutofit lnSpcReduction="10000"/>
          </a:bodyPr>
          <a:lstStyle/>
          <a:p>
            <a:pPr indent="0"/>
            <a:r>
              <a:rPr lang="en-US" dirty="0"/>
              <a:t>Food bearing claims that could mislead consumers are prohibited in the EU market. </a:t>
            </a:r>
          </a:p>
          <a:p>
            <a:pPr indent="0"/>
            <a:r>
              <a:rPr lang="en-US" dirty="0"/>
              <a:t>This not only protects consumers but also promotes innovation and ensures fair competition. </a:t>
            </a:r>
          </a:p>
          <a:p>
            <a:pPr indent="0"/>
            <a:r>
              <a:rPr lang="en-US" dirty="0"/>
              <a:t>The rules ensure the free circulation of foods bearing claims, as any food company may use the same claims on its products anywhere in the European Union.</a:t>
            </a:r>
          </a:p>
          <a:p>
            <a:pPr indent="0"/>
            <a:r>
              <a:rPr lang="en-US" dirty="0"/>
              <a:t>For more information click here…</a:t>
            </a:r>
            <a:endParaRPr lang="en-IE" dirty="0"/>
          </a:p>
        </p:txBody>
      </p:sp>
      <p:sp>
        <p:nvSpPr>
          <p:cNvPr id="3" name="Text Placeholder 2">
            <a:extLst>
              <a:ext uri="{FF2B5EF4-FFF2-40B4-BE49-F238E27FC236}">
                <a16:creationId xmlns:a16="http://schemas.microsoft.com/office/drawing/2014/main" id="{3FE19276-1494-0758-FDCD-A4B8E0A0B378}"/>
              </a:ext>
            </a:extLst>
          </p:cNvPr>
          <p:cNvSpPr>
            <a:spLocks noGrp="1"/>
          </p:cNvSpPr>
          <p:nvPr>
            <p:ph type="body" sz="quarter" idx="16"/>
          </p:nvPr>
        </p:nvSpPr>
        <p:spPr>
          <a:xfrm>
            <a:off x="593558" y="228600"/>
            <a:ext cx="5226315" cy="1118937"/>
          </a:xfrm>
        </p:spPr>
        <p:txBody>
          <a:bodyPr>
            <a:normAutofit/>
          </a:bodyPr>
          <a:lstStyle/>
          <a:p>
            <a:r>
              <a:rPr lang="en-IE" dirty="0"/>
              <a:t>Importance of the correct use of CLAIMS</a:t>
            </a:r>
          </a:p>
        </p:txBody>
      </p:sp>
      <p:sp>
        <p:nvSpPr>
          <p:cNvPr id="6" name="TextBox 5">
            <a:extLst>
              <a:ext uri="{FF2B5EF4-FFF2-40B4-BE49-F238E27FC236}">
                <a16:creationId xmlns:a16="http://schemas.microsoft.com/office/drawing/2014/main" id="{6FF3B13A-6842-D623-A836-9340AF717980}"/>
              </a:ext>
            </a:extLst>
          </p:cNvPr>
          <p:cNvSpPr txBox="1"/>
          <p:nvPr/>
        </p:nvSpPr>
        <p:spPr>
          <a:xfrm>
            <a:off x="2023609" y="5317397"/>
            <a:ext cx="2366211" cy="369332"/>
          </a:xfrm>
          <a:prstGeom prst="rect">
            <a:avLst/>
          </a:prstGeom>
          <a:solidFill>
            <a:srgbClr val="FFD100"/>
          </a:solidFill>
        </p:spPr>
        <p:txBody>
          <a:bodyPr wrap="square">
            <a:spAutoFit/>
          </a:bodyPr>
          <a:lstStyle/>
          <a:p>
            <a:r>
              <a:rPr lang="en-IE" dirty="0">
                <a:solidFill>
                  <a:srgbClr val="1188A3"/>
                </a:solidFill>
                <a:hlinkClick r:id="rId2">
                  <a:extLst>
                    <a:ext uri="{A12FA001-AC4F-418D-AE19-62706E023703}">
                      <ahyp:hlinkClr xmlns:ahyp="http://schemas.microsoft.com/office/drawing/2018/hyperlinkcolor" val="tx"/>
                    </a:ext>
                  </a:extLst>
                </a:hlinkClick>
              </a:rPr>
              <a:t>ROADMAP (europa.eu)</a:t>
            </a:r>
            <a:endParaRPr lang="en-IE" dirty="0">
              <a:solidFill>
                <a:srgbClr val="1188A3"/>
              </a:solidFill>
            </a:endParaRPr>
          </a:p>
        </p:txBody>
      </p:sp>
      <p:sp>
        <p:nvSpPr>
          <p:cNvPr id="13" name="TextBox 12">
            <a:extLst>
              <a:ext uri="{FF2B5EF4-FFF2-40B4-BE49-F238E27FC236}">
                <a16:creationId xmlns:a16="http://schemas.microsoft.com/office/drawing/2014/main" id="{9A5B1AE1-346F-328F-B582-74160A905C65}"/>
              </a:ext>
            </a:extLst>
          </p:cNvPr>
          <p:cNvSpPr txBox="1"/>
          <p:nvPr/>
        </p:nvSpPr>
        <p:spPr>
          <a:xfrm>
            <a:off x="8979681" y="998942"/>
            <a:ext cx="2258673" cy="923330"/>
          </a:xfrm>
          <a:prstGeom prst="rect">
            <a:avLst/>
          </a:prstGeom>
          <a:noFill/>
        </p:spPr>
        <p:txBody>
          <a:bodyPr wrap="square" rtlCol="0">
            <a:spAutoFit/>
          </a:bodyPr>
          <a:lstStyle/>
          <a:p>
            <a:r>
              <a:rPr lang="en-IE" sz="5400" b="1" dirty="0"/>
              <a:t>Health</a:t>
            </a:r>
          </a:p>
        </p:txBody>
      </p:sp>
      <p:sp>
        <p:nvSpPr>
          <p:cNvPr id="14" name="TextBox 13">
            <a:extLst>
              <a:ext uri="{FF2B5EF4-FFF2-40B4-BE49-F238E27FC236}">
                <a16:creationId xmlns:a16="http://schemas.microsoft.com/office/drawing/2014/main" id="{898D585D-24F0-36C2-38DD-366BEEBB216E}"/>
              </a:ext>
            </a:extLst>
          </p:cNvPr>
          <p:cNvSpPr txBox="1"/>
          <p:nvPr/>
        </p:nvSpPr>
        <p:spPr>
          <a:xfrm>
            <a:off x="7373839" y="1361279"/>
            <a:ext cx="2735178" cy="1323439"/>
          </a:xfrm>
          <a:prstGeom prst="rect">
            <a:avLst/>
          </a:prstGeom>
          <a:noFill/>
        </p:spPr>
        <p:txBody>
          <a:bodyPr wrap="square" rtlCol="0">
            <a:spAutoFit/>
          </a:bodyPr>
          <a:lstStyle/>
          <a:p>
            <a:r>
              <a:rPr lang="en-IE" sz="8000" b="1" dirty="0">
                <a:solidFill>
                  <a:srgbClr val="005697"/>
                </a:solidFill>
              </a:rPr>
              <a:t>Claim</a:t>
            </a:r>
          </a:p>
        </p:txBody>
      </p:sp>
      <p:sp>
        <p:nvSpPr>
          <p:cNvPr id="16" name="TextBox 15">
            <a:extLst>
              <a:ext uri="{FF2B5EF4-FFF2-40B4-BE49-F238E27FC236}">
                <a16:creationId xmlns:a16="http://schemas.microsoft.com/office/drawing/2014/main" id="{62F81C6E-FA89-BA2D-97F1-4BCF0AEFE37B}"/>
              </a:ext>
            </a:extLst>
          </p:cNvPr>
          <p:cNvSpPr txBox="1"/>
          <p:nvPr/>
        </p:nvSpPr>
        <p:spPr>
          <a:xfrm>
            <a:off x="8139642" y="2442411"/>
            <a:ext cx="3817541" cy="830997"/>
          </a:xfrm>
          <a:prstGeom prst="rect">
            <a:avLst/>
          </a:prstGeom>
          <a:noFill/>
        </p:spPr>
        <p:txBody>
          <a:bodyPr wrap="square" rtlCol="0">
            <a:spAutoFit/>
          </a:bodyPr>
          <a:lstStyle/>
          <a:p>
            <a:r>
              <a:rPr lang="en-IE" sz="4800" dirty="0">
                <a:solidFill>
                  <a:srgbClr val="28AF95"/>
                </a:solidFill>
              </a:rPr>
              <a:t>Nutrition</a:t>
            </a:r>
          </a:p>
        </p:txBody>
      </p:sp>
      <p:sp>
        <p:nvSpPr>
          <p:cNvPr id="17" name="TextBox 16">
            <a:extLst>
              <a:ext uri="{FF2B5EF4-FFF2-40B4-BE49-F238E27FC236}">
                <a16:creationId xmlns:a16="http://schemas.microsoft.com/office/drawing/2014/main" id="{D52DD74C-B994-8C95-8074-3AB956142544}"/>
              </a:ext>
            </a:extLst>
          </p:cNvPr>
          <p:cNvSpPr txBox="1"/>
          <p:nvPr/>
        </p:nvSpPr>
        <p:spPr>
          <a:xfrm>
            <a:off x="7400095" y="1275941"/>
            <a:ext cx="869982" cy="369332"/>
          </a:xfrm>
          <a:prstGeom prst="rect">
            <a:avLst/>
          </a:prstGeom>
          <a:noFill/>
        </p:spPr>
        <p:txBody>
          <a:bodyPr wrap="none" rtlCol="0">
            <a:spAutoFit/>
          </a:bodyPr>
          <a:lstStyle/>
          <a:p>
            <a:r>
              <a:rPr lang="en-IE" b="1" dirty="0">
                <a:solidFill>
                  <a:schemeClr val="tx2">
                    <a:lumMod val="65000"/>
                  </a:schemeClr>
                </a:solidFill>
              </a:rPr>
              <a:t>natural</a:t>
            </a:r>
          </a:p>
        </p:txBody>
      </p:sp>
      <p:sp>
        <p:nvSpPr>
          <p:cNvPr id="18" name="TextBox 17">
            <a:extLst>
              <a:ext uri="{FF2B5EF4-FFF2-40B4-BE49-F238E27FC236}">
                <a16:creationId xmlns:a16="http://schemas.microsoft.com/office/drawing/2014/main" id="{BA26196E-DBA8-F17C-9F89-7BB2A636AA52}"/>
              </a:ext>
            </a:extLst>
          </p:cNvPr>
          <p:cNvSpPr txBox="1"/>
          <p:nvPr/>
        </p:nvSpPr>
        <p:spPr>
          <a:xfrm>
            <a:off x="8020441" y="973117"/>
            <a:ext cx="684803" cy="369332"/>
          </a:xfrm>
          <a:prstGeom prst="rect">
            <a:avLst/>
          </a:prstGeom>
          <a:noFill/>
        </p:spPr>
        <p:txBody>
          <a:bodyPr wrap="none" rtlCol="0">
            <a:spAutoFit/>
          </a:bodyPr>
          <a:lstStyle/>
          <a:p>
            <a:r>
              <a:rPr lang="en-IE" b="1" dirty="0">
                <a:solidFill>
                  <a:schemeClr val="accent5">
                    <a:lumMod val="75000"/>
                  </a:schemeClr>
                </a:solidFill>
              </a:rPr>
              <a:t>HIGH</a:t>
            </a:r>
          </a:p>
        </p:txBody>
      </p:sp>
      <p:sp>
        <p:nvSpPr>
          <p:cNvPr id="19" name="TextBox 18">
            <a:extLst>
              <a:ext uri="{FF2B5EF4-FFF2-40B4-BE49-F238E27FC236}">
                <a16:creationId xmlns:a16="http://schemas.microsoft.com/office/drawing/2014/main" id="{A83C8779-2D9E-5744-ACED-74333787FFFB}"/>
              </a:ext>
            </a:extLst>
          </p:cNvPr>
          <p:cNvSpPr txBox="1"/>
          <p:nvPr/>
        </p:nvSpPr>
        <p:spPr>
          <a:xfrm>
            <a:off x="10383630" y="1737606"/>
            <a:ext cx="576953" cy="369332"/>
          </a:xfrm>
          <a:prstGeom prst="rect">
            <a:avLst/>
          </a:prstGeom>
          <a:noFill/>
        </p:spPr>
        <p:txBody>
          <a:bodyPr wrap="none" rtlCol="0">
            <a:spAutoFit/>
          </a:bodyPr>
          <a:lstStyle/>
          <a:p>
            <a:r>
              <a:rPr lang="en-IE" b="1" dirty="0">
                <a:solidFill>
                  <a:srgbClr val="FFC000"/>
                </a:solidFill>
              </a:rPr>
              <a:t>Low</a:t>
            </a:r>
          </a:p>
        </p:txBody>
      </p:sp>
      <p:sp>
        <p:nvSpPr>
          <p:cNvPr id="20" name="TextBox 19">
            <a:extLst>
              <a:ext uri="{FF2B5EF4-FFF2-40B4-BE49-F238E27FC236}">
                <a16:creationId xmlns:a16="http://schemas.microsoft.com/office/drawing/2014/main" id="{0AE128B5-69C2-BD80-A40B-3D73E9550F4C}"/>
              </a:ext>
            </a:extLst>
          </p:cNvPr>
          <p:cNvSpPr txBox="1"/>
          <p:nvPr/>
        </p:nvSpPr>
        <p:spPr>
          <a:xfrm>
            <a:off x="7423975" y="2642437"/>
            <a:ext cx="861774" cy="1254061"/>
          </a:xfrm>
          <a:prstGeom prst="rect">
            <a:avLst/>
          </a:prstGeom>
          <a:noFill/>
        </p:spPr>
        <p:txBody>
          <a:bodyPr vert="vert270" wrap="none" rtlCol="0">
            <a:spAutoFit/>
          </a:bodyPr>
          <a:lstStyle/>
          <a:p>
            <a:r>
              <a:rPr lang="en-IE" sz="4400" b="1" dirty="0">
                <a:solidFill>
                  <a:srgbClr val="FFD100"/>
                </a:solidFill>
              </a:rPr>
              <a:t>Food</a:t>
            </a:r>
          </a:p>
        </p:txBody>
      </p:sp>
      <p:sp>
        <p:nvSpPr>
          <p:cNvPr id="21" name="TextBox 20">
            <a:extLst>
              <a:ext uri="{FF2B5EF4-FFF2-40B4-BE49-F238E27FC236}">
                <a16:creationId xmlns:a16="http://schemas.microsoft.com/office/drawing/2014/main" id="{B06A2A0D-A3A0-CB07-F776-92822F3ABC6C}"/>
              </a:ext>
            </a:extLst>
          </p:cNvPr>
          <p:cNvSpPr txBox="1"/>
          <p:nvPr/>
        </p:nvSpPr>
        <p:spPr>
          <a:xfrm>
            <a:off x="9850299" y="1737606"/>
            <a:ext cx="492443" cy="959275"/>
          </a:xfrm>
          <a:prstGeom prst="rect">
            <a:avLst/>
          </a:prstGeom>
          <a:noFill/>
        </p:spPr>
        <p:txBody>
          <a:bodyPr vert="vert270" wrap="square" rtlCol="0">
            <a:spAutoFit/>
          </a:bodyPr>
          <a:lstStyle/>
          <a:p>
            <a:r>
              <a:rPr lang="en-IE" sz="2000" b="1" dirty="0">
                <a:solidFill>
                  <a:schemeClr val="tx1">
                    <a:lumMod val="40000"/>
                    <a:lumOff val="60000"/>
                  </a:schemeClr>
                </a:solidFill>
              </a:rPr>
              <a:t>Low-fat</a:t>
            </a:r>
          </a:p>
        </p:txBody>
      </p:sp>
      <p:sp>
        <p:nvSpPr>
          <p:cNvPr id="22" name="TextBox 21">
            <a:extLst>
              <a:ext uri="{FF2B5EF4-FFF2-40B4-BE49-F238E27FC236}">
                <a16:creationId xmlns:a16="http://schemas.microsoft.com/office/drawing/2014/main" id="{BA24C652-9D17-A648-236F-EF11676466EF}"/>
              </a:ext>
            </a:extLst>
          </p:cNvPr>
          <p:cNvSpPr txBox="1"/>
          <p:nvPr/>
        </p:nvSpPr>
        <p:spPr>
          <a:xfrm>
            <a:off x="9026992" y="3105392"/>
            <a:ext cx="2317604" cy="584775"/>
          </a:xfrm>
          <a:prstGeom prst="rect">
            <a:avLst/>
          </a:prstGeom>
          <a:noFill/>
        </p:spPr>
        <p:txBody>
          <a:bodyPr wrap="square" rtlCol="0">
            <a:spAutoFit/>
          </a:bodyPr>
          <a:lstStyle/>
          <a:p>
            <a:r>
              <a:rPr lang="en-IE" sz="3200" dirty="0">
                <a:solidFill>
                  <a:srgbClr val="0070C0"/>
                </a:solidFill>
              </a:rPr>
              <a:t>Fat-free</a:t>
            </a:r>
          </a:p>
        </p:txBody>
      </p:sp>
      <p:sp>
        <p:nvSpPr>
          <p:cNvPr id="23" name="TextBox 22">
            <a:extLst>
              <a:ext uri="{FF2B5EF4-FFF2-40B4-BE49-F238E27FC236}">
                <a16:creationId xmlns:a16="http://schemas.microsoft.com/office/drawing/2014/main" id="{A80FF2F6-1A22-0BA6-A6AF-32A33F455972}"/>
              </a:ext>
            </a:extLst>
          </p:cNvPr>
          <p:cNvSpPr txBox="1"/>
          <p:nvPr/>
        </p:nvSpPr>
        <p:spPr>
          <a:xfrm>
            <a:off x="8126485" y="3060151"/>
            <a:ext cx="1035211" cy="369332"/>
          </a:xfrm>
          <a:prstGeom prst="rect">
            <a:avLst/>
          </a:prstGeom>
          <a:noFill/>
        </p:spPr>
        <p:txBody>
          <a:bodyPr wrap="square" rtlCol="0">
            <a:spAutoFit/>
          </a:bodyPr>
          <a:lstStyle/>
          <a:p>
            <a:r>
              <a:rPr lang="en-IE" dirty="0">
                <a:solidFill>
                  <a:schemeClr val="accent4">
                    <a:lumMod val="75000"/>
                  </a:schemeClr>
                </a:solidFill>
              </a:rPr>
              <a:t>vitamins</a:t>
            </a:r>
          </a:p>
        </p:txBody>
      </p:sp>
      <p:sp>
        <p:nvSpPr>
          <p:cNvPr id="24" name="TextBox 23">
            <a:extLst>
              <a:ext uri="{FF2B5EF4-FFF2-40B4-BE49-F238E27FC236}">
                <a16:creationId xmlns:a16="http://schemas.microsoft.com/office/drawing/2014/main" id="{C8573154-7716-9901-FBB6-63C23626F86B}"/>
              </a:ext>
            </a:extLst>
          </p:cNvPr>
          <p:cNvSpPr txBox="1"/>
          <p:nvPr/>
        </p:nvSpPr>
        <p:spPr>
          <a:xfrm>
            <a:off x="8546897" y="2321468"/>
            <a:ext cx="1035211" cy="338554"/>
          </a:xfrm>
          <a:prstGeom prst="rect">
            <a:avLst/>
          </a:prstGeom>
          <a:noFill/>
        </p:spPr>
        <p:txBody>
          <a:bodyPr wrap="square" rtlCol="0">
            <a:spAutoFit/>
          </a:bodyPr>
          <a:lstStyle/>
          <a:p>
            <a:r>
              <a:rPr lang="en-IE" sz="1600" dirty="0">
                <a:solidFill>
                  <a:srgbClr val="002060"/>
                </a:solidFill>
              </a:rPr>
              <a:t>Calcium</a:t>
            </a:r>
          </a:p>
        </p:txBody>
      </p:sp>
      <p:sp>
        <p:nvSpPr>
          <p:cNvPr id="25" name="TextBox 24">
            <a:extLst>
              <a:ext uri="{FF2B5EF4-FFF2-40B4-BE49-F238E27FC236}">
                <a16:creationId xmlns:a16="http://schemas.microsoft.com/office/drawing/2014/main" id="{B1948EB0-8E50-0367-3EC5-D96A571CD79B}"/>
              </a:ext>
            </a:extLst>
          </p:cNvPr>
          <p:cNvSpPr txBox="1"/>
          <p:nvPr/>
        </p:nvSpPr>
        <p:spPr>
          <a:xfrm>
            <a:off x="7129684" y="2409536"/>
            <a:ext cx="1035211" cy="307777"/>
          </a:xfrm>
          <a:prstGeom prst="rect">
            <a:avLst/>
          </a:prstGeom>
          <a:noFill/>
        </p:spPr>
        <p:txBody>
          <a:bodyPr wrap="square" rtlCol="0">
            <a:spAutoFit/>
          </a:bodyPr>
          <a:lstStyle/>
          <a:p>
            <a:r>
              <a:rPr lang="en-IE" sz="1400" b="1" dirty="0">
                <a:solidFill>
                  <a:schemeClr val="accent2">
                    <a:lumMod val="50000"/>
                  </a:schemeClr>
                </a:solidFill>
              </a:rPr>
              <a:t>Minerals</a:t>
            </a:r>
          </a:p>
        </p:txBody>
      </p:sp>
      <p:sp>
        <p:nvSpPr>
          <p:cNvPr id="26" name="TextBox 25">
            <a:extLst>
              <a:ext uri="{FF2B5EF4-FFF2-40B4-BE49-F238E27FC236}">
                <a16:creationId xmlns:a16="http://schemas.microsoft.com/office/drawing/2014/main" id="{C1CFBAE8-4493-879F-33BB-B12BFF47847A}"/>
              </a:ext>
            </a:extLst>
          </p:cNvPr>
          <p:cNvSpPr txBox="1"/>
          <p:nvPr/>
        </p:nvSpPr>
        <p:spPr>
          <a:xfrm>
            <a:off x="10342742" y="2257745"/>
            <a:ext cx="1137491" cy="369332"/>
          </a:xfrm>
          <a:prstGeom prst="rect">
            <a:avLst/>
          </a:prstGeom>
          <a:noFill/>
        </p:spPr>
        <p:txBody>
          <a:bodyPr wrap="none" rtlCol="0">
            <a:spAutoFit/>
          </a:bodyPr>
          <a:lstStyle/>
          <a:p>
            <a:r>
              <a:rPr lang="en-IE" b="1" dirty="0">
                <a:solidFill>
                  <a:schemeClr val="accent2">
                    <a:lumMod val="50000"/>
                  </a:schemeClr>
                </a:solidFill>
              </a:rPr>
              <a:t>High-fibre</a:t>
            </a:r>
          </a:p>
        </p:txBody>
      </p:sp>
      <p:sp>
        <p:nvSpPr>
          <p:cNvPr id="27" name="TextBox 26">
            <a:extLst>
              <a:ext uri="{FF2B5EF4-FFF2-40B4-BE49-F238E27FC236}">
                <a16:creationId xmlns:a16="http://schemas.microsoft.com/office/drawing/2014/main" id="{246E2867-2154-3A41-562C-2430EA3D28BD}"/>
              </a:ext>
            </a:extLst>
          </p:cNvPr>
          <p:cNvSpPr txBox="1"/>
          <p:nvPr/>
        </p:nvSpPr>
        <p:spPr>
          <a:xfrm>
            <a:off x="8595779" y="434784"/>
            <a:ext cx="553998" cy="1043684"/>
          </a:xfrm>
          <a:prstGeom prst="rect">
            <a:avLst/>
          </a:prstGeom>
          <a:noFill/>
        </p:spPr>
        <p:txBody>
          <a:bodyPr vert="vert270" wrap="square" rtlCol="0">
            <a:spAutoFit/>
          </a:bodyPr>
          <a:lstStyle/>
          <a:p>
            <a:r>
              <a:rPr lang="en-IE" sz="2400" b="1" dirty="0">
                <a:solidFill>
                  <a:srgbClr val="FFD100"/>
                </a:solidFill>
              </a:rPr>
              <a:t>Protein</a:t>
            </a:r>
          </a:p>
        </p:txBody>
      </p:sp>
      <p:sp>
        <p:nvSpPr>
          <p:cNvPr id="28" name="TextBox 27">
            <a:extLst>
              <a:ext uri="{FF2B5EF4-FFF2-40B4-BE49-F238E27FC236}">
                <a16:creationId xmlns:a16="http://schemas.microsoft.com/office/drawing/2014/main" id="{754673BB-64C6-6A98-6C2B-095C7392181E}"/>
              </a:ext>
            </a:extLst>
          </p:cNvPr>
          <p:cNvSpPr txBox="1"/>
          <p:nvPr/>
        </p:nvSpPr>
        <p:spPr>
          <a:xfrm>
            <a:off x="10492088" y="2857909"/>
            <a:ext cx="2317604" cy="584775"/>
          </a:xfrm>
          <a:prstGeom prst="rect">
            <a:avLst/>
          </a:prstGeom>
          <a:noFill/>
        </p:spPr>
        <p:txBody>
          <a:bodyPr wrap="square" rtlCol="0">
            <a:spAutoFit/>
          </a:bodyPr>
          <a:lstStyle/>
          <a:p>
            <a:r>
              <a:rPr lang="en-IE" sz="3200" b="1" dirty="0">
                <a:solidFill>
                  <a:srgbClr val="002060"/>
                </a:solidFill>
              </a:rPr>
              <a:t>SALT</a:t>
            </a:r>
          </a:p>
        </p:txBody>
      </p:sp>
      <p:sp>
        <p:nvSpPr>
          <p:cNvPr id="29" name="TextBox 28">
            <a:extLst>
              <a:ext uri="{FF2B5EF4-FFF2-40B4-BE49-F238E27FC236}">
                <a16:creationId xmlns:a16="http://schemas.microsoft.com/office/drawing/2014/main" id="{C52EB2ED-6DDE-5017-FC9F-6DA39BE6A25B}"/>
              </a:ext>
            </a:extLst>
          </p:cNvPr>
          <p:cNvSpPr txBox="1"/>
          <p:nvPr/>
        </p:nvSpPr>
        <p:spPr>
          <a:xfrm>
            <a:off x="8088630" y="3494019"/>
            <a:ext cx="2317604" cy="584775"/>
          </a:xfrm>
          <a:prstGeom prst="rect">
            <a:avLst/>
          </a:prstGeom>
          <a:noFill/>
        </p:spPr>
        <p:txBody>
          <a:bodyPr wrap="square" rtlCol="0">
            <a:spAutoFit/>
          </a:bodyPr>
          <a:lstStyle/>
          <a:p>
            <a:r>
              <a:rPr lang="en-IE" sz="3200" b="1" dirty="0">
                <a:solidFill>
                  <a:srgbClr val="002060"/>
                </a:solidFill>
              </a:rPr>
              <a:t>Sugar</a:t>
            </a:r>
          </a:p>
        </p:txBody>
      </p:sp>
      <p:sp>
        <p:nvSpPr>
          <p:cNvPr id="30" name="TextBox 29">
            <a:extLst>
              <a:ext uri="{FF2B5EF4-FFF2-40B4-BE49-F238E27FC236}">
                <a16:creationId xmlns:a16="http://schemas.microsoft.com/office/drawing/2014/main" id="{CD8ABCE0-F4C1-2740-C4C8-EE2F3A1D1607}"/>
              </a:ext>
            </a:extLst>
          </p:cNvPr>
          <p:cNvSpPr txBox="1"/>
          <p:nvPr/>
        </p:nvSpPr>
        <p:spPr>
          <a:xfrm>
            <a:off x="10440424" y="3571048"/>
            <a:ext cx="1306127" cy="369332"/>
          </a:xfrm>
          <a:prstGeom prst="rect">
            <a:avLst/>
          </a:prstGeom>
          <a:noFill/>
        </p:spPr>
        <p:txBody>
          <a:bodyPr wrap="none" rtlCol="0">
            <a:spAutoFit/>
          </a:bodyPr>
          <a:lstStyle/>
          <a:p>
            <a:r>
              <a:rPr lang="en-IE" b="1" dirty="0">
                <a:solidFill>
                  <a:schemeClr val="tx2">
                    <a:lumMod val="65000"/>
                  </a:schemeClr>
                </a:solidFill>
              </a:rPr>
              <a:t>FREE-FROM</a:t>
            </a:r>
          </a:p>
        </p:txBody>
      </p:sp>
      <p:sp>
        <p:nvSpPr>
          <p:cNvPr id="31" name="TextBox 30">
            <a:extLst>
              <a:ext uri="{FF2B5EF4-FFF2-40B4-BE49-F238E27FC236}">
                <a16:creationId xmlns:a16="http://schemas.microsoft.com/office/drawing/2014/main" id="{9849045B-6FC9-7676-B8FF-27F9A00AB954}"/>
              </a:ext>
            </a:extLst>
          </p:cNvPr>
          <p:cNvSpPr txBox="1"/>
          <p:nvPr/>
        </p:nvSpPr>
        <p:spPr>
          <a:xfrm>
            <a:off x="6998656" y="2960395"/>
            <a:ext cx="708271" cy="461665"/>
          </a:xfrm>
          <a:prstGeom prst="rect">
            <a:avLst/>
          </a:prstGeom>
          <a:noFill/>
        </p:spPr>
        <p:txBody>
          <a:bodyPr wrap="none" rtlCol="0">
            <a:spAutoFit/>
          </a:bodyPr>
          <a:lstStyle/>
          <a:p>
            <a:r>
              <a:rPr lang="en-IE" sz="2400" b="1" dirty="0">
                <a:solidFill>
                  <a:srgbClr val="70B2BE"/>
                </a:solidFill>
              </a:rPr>
              <a:t>Low</a:t>
            </a:r>
          </a:p>
        </p:txBody>
      </p:sp>
      <p:sp>
        <p:nvSpPr>
          <p:cNvPr id="32" name="TextBox 31">
            <a:extLst>
              <a:ext uri="{FF2B5EF4-FFF2-40B4-BE49-F238E27FC236}">
                <a16:creationId xmlns:a16="http://schemas.microsoft.com/office/drawing/2014/main" id="{BB4F760F-12FD-C9A4-AE31-77E476383E1D}"/>
              </a:ext>
            </a:extLst>
          </p:cNvPr>
          <p:cNvSpPr txBox="1"/>
          <p:nvPr/>
        </p:nvSpPr>
        <p:spPr>
          <a:xfrm>
            <a:off x="10994075" y="1923979"/>
            <a:ext cx="684803" cy="369332"/>
          </a:xfrm>
          <a:prstGeom prst="rect">
            <a:avLst/>
          </a:prstGeom>
          <a:noFill/>
        </p:spPr>
        <p:txBody>
          <a:bodyPr wrap="none" rtlCol="0">
            <a:spAutoFit/>
          </a:bodyPr>
          <a:lstStyle/>
          <a:p>
            <a:r>
              <a:rPr lang="en-IE" b="1" dirty="0">
                <a:solidFill>
                  <a:srgbClr val="70B2BE"/>
                </a:solidFill>
              </a:rPr>
              <a:t>HIGH</a:t>
            </a:r>
          </a:p>
        </p:txBody>
      </p:sp>
      <p:sp>
        <p:nvSpPr>
          <p:cNvPr id="33" name="TextBox 32">
            <a:extLst>
              <a:ext uri="{FF2B5EF4-FFF2-40B4-BE49-F238E27FC236}">
                <a16:creationId xmlns:a16="http://schemas.microsoft.com/office/drawing/2014/main" id="{D1F30BF9-69FD-455D-EEF0-C972D79012C0}"/>
              </a:ext>
            </a:extLst>
          </p:cNvPr>
          <p:cNvSpPr txBox="1"/>
          <p:nvPr/>
        </p:nvSpPr>
        <p:spPr>
          <a:xfrm>
            <a:off x="7019229" y="3782954"/>
            <a:ext cx="1035211" cy="338554"/>
          </a:xfrm>
          <a:prstGeom prst="rect">
            <a:avLst/>
          </a:prstGeom>
          <a:noFill/>
        </p:spPr>
        <p:txBody>
          <a:bodyPr wrap="square" rtlCol="0">
            <a:spAutoFit/>
          </a:bodyPr>
          <a:lstStyle/>
          <a:p>
            <a:r>
              <a:rPr lang="en-IE" sz="1600" dirty="0">
                <a:solidFill>
                  <a:srgbClr val="002060"/>
                </a:solidFill>
              </a:rPr>
              <a:t>Source</a:t>
            </a:r>
          </a:p>
        </p:txBody>
      </p:sp>
      <p:sp>
        <p:nvSpPr>
          <p:cNvPr id="34" name="TextBox 33">
            <a:extLst>
              <a:ext uri="{FF2B5EF4-FFF2-40B4-BE49-F238E27FC236}">
                <a16:creationId xmlns:a16="http://schemas.microsoft.com/office/drawing/2014/main" id="{BBDAB77D-319D-2644-0CD8-B5B311161E57}"/>
              </a:ext>
            </a:extLst>
          </p:cNvPr>
          <p:cNvSpPr txBox="1"/>
          <p:nvPr/>
        </p:nvSpPr>
        <p:spPr>
          <a:xfrm>
            <a:off x="9529465" y="3837826"/>
            <a:ext cx="1035211" cy="369332"/>
          </a:xfrm>
          <a:prstGeom prst="rect">
            <a:avLst/>
          </a:prstGeom>
          <a:noFill/>
        </p:spPr>
        <p:txBody>
          <a:bodyPr wrap="square" rtlCol="0">
            <a:spAutoFit/>
          </a:bodyPr>
          <a:lstStyle/>
          <a:p>
            <a:r>
              <a:rPr lang="en-IE" b="1" dirty="0">
                <a:solidFill>
                  <a:srgbClr val="70B2BE"/>
                </a:solidFill>
              </a:rPr>
              <a:t>vitamins</a:t>
            </a:r>
          </a:p>
        </p:txBody>
      </p:sp>
    </p:spTree>
    <p:extLst>
      <p:ext uri="{BB962C8B-B14F-4D97-AF65-F5344CB8AC3E}">
        <p14:creationId xmlns:p14="http://schemas.microsoft.com/office/powerpoint/2010/main" val="318212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E4528AC-564E-9C50-B2C6-1D526784B588}"/>
              </a:ext>
            </a:extLst>
          </p:cNvPr>
          <p:cNvSpPr>
            <a:spLocks noGrp="1"/>
          </p:cNvSpPr>
          <p:nvPr>
            <p:ph type="pic" sz="quarter" idx="10"/>
          </p:nvPr>
        </p:nvSpPr>
        <p:spPr/>
      </p:sp>
      <p:sp>
        <p:nvSpPr>
          <p:cNvPr id="3" name="Text Placeholder 2">
            <a:extLst>
              <a:ext uri="{FF2B5EF4-FFF2-40B4-BE49-F238E27FC236}">
                <a16:creationId xmlns:a16="http://schemas.microsoft.com/office/drawing/2014/main" id="{E072A527-3EB6-E8A2-81B3-2C4086B03495}"/>
              </a:ext>
            </a:extLst>
          </p:cNvPr>
          <p:cNvSpPr>
            <a:spLocks noGrp="1"/>
          </p:cNvSpPr>
          <p:nvPr>
            <p:ph type="body" sz="quarter" idx="18"/>
          </p:nvPr>
        </p:nvSpPr>
        <p:spPr>
          <a:xfrm>
            <a:off x="236764" y="1914427"/>
            <a:ext cx="5623720" cy="3913188"/>
          </a:xfrm>
          <a:solidFill>
            <a:schemeClr val="bg1"/>
          </a:solidFill>
        </p:spPr>
        <p:txBody>
          <a:bodyPr>
            <a:normAutofit/>
          </a:bodyPr>
          <a:lstStyle/>
          <a:p>
            <a:pPr marL="0" indent="0"/>
            <a:r>
              <a:rPr lang="en-US" b="0" i="0" dirty="0">
                <a:effectLst/>
              </a:rPr>
              <a:t>EFSA is responsible for verifying the scientific substantiation of the submitted claims, some of which are currently in use, some of which are proposed by applicants – </a:t>
            </a:r>
            <a:r>
              <a:rPr lang="en-US" sz="2000" b="0" i="0" dirty="0">
                <a:effectLst/>
              </a:rPr>
              <a:t>(companies who want to submit claims for </a:t>
            </a:r>
            <a:r>
              <a:rPr lang="en-US" sz="2000" b="0" i="0" dirty="0" err="1">
                <a:effectLst/>
              </a:rPr>
              <a:t>authorisation</a:t>
            </a:r>
            <a:r>
              <a:rPr lang="en-US" sz="2000" b="0" i="0" dirty="0">
                <a:effectLst/>
              </a:rPr>
              <a:t> in the EU). </a:t>
            </a:r>
          </a:p>
          <a:p>
            <a:pPr marL="0" indent="0"/>
            <a:r>
              <a:rPr lang="en-US" b="0" i="0" dirty="0">
                <a:effectLst/>
              </a:rPr>
              <a:t>This information serves as a basis for the European Commission and the Member States, which will then decide whether to </a:t>
            </a:r>
            <a:r>
              <a:rPr lang="en-US" b="0" i="0" dirty="0" err="1">
                <a:effectLst/>
              </a:rPr>
              <a:t>authorise</a:t>
            </a:r>
            <a:r>
              <a:rPr lang="en-US" b="0" i="0" dirty="0">
                <a:effectLst/>
              </a:rPr>
              <a:t> the claims.</a:t>
            </a:r>
            <a:endParaRPr lang="en-IE" dirty="0"/>
          </a:p>
        </p:txBody>
      </p:sp>
      <p:sp>
        <p:nvSpPr>
          <p:cNvPr id="4" name="Text Placeholder 3">
            <a:extLst>
              <a:ext uri="{FF2B5EF4-FFF2-40B4-BE49-F238E27FC236}">
                <a16:creationId xmlns:a16="http://schemas.microsoft.com/office/drawing/2014/main" id="{8CAEBF34-E109-E1E7-EFC7-4E2FC0A5547C}"/>
              </a:ext>
            </a:extLst>
          </p:cNvPr>
          <p:cNvSpPr>
            <a:spLocks noGrp="1"/>
          </p:cNvSpPr>
          <p:nvPr>
            <p:ph type="body" sz="quarter" idx="16"/>
          </p:nvPr>
        </p:nvSpPr>
        <p:spPr>
          <a:xfrm>
            <a:off x="236765" y="440871"/>
            <a:ext cx="5623720" cy="1061357"/>
          </a:xfrm>
        </p:spPr>
        <p:txBody>
          <a:bodyPr>
            <a:normAutofit lnSpcReduction="10000"/>
          </a:bodyPr>
          <a:lstStyle/>
          <a:p>
            <a:r>
              <a:rPr lang="en-IE" dirty="0"/>
              <a:t>The role of  the European Food Safety Authority </a:t>
            </a:r>
            <a:r>
              <a:rPr lang="en-IE" dirty="0">
                <a:solidFill>
                  <a:srgbClr val="1188A3"/>
                </a:solidFill>
                <a:hlinkClick r:id="rId3">
                  <a:extLst>
                    <a:ext uri="{A12FA001-AC4F-418D-AE19-62706E023703}">
                      <ahyp:hlinkClr xmlns:ahyp="http://schemas.microsoft.com/office/drawing/2018/hyperlinkcolor" val="tx"/>
                    </a:ext>
                  </a:extLst>
                </a:hlinkClick>
              </a:rPr>
              <a:t>EFSA</a:t>
            </a:r>
            <a:endParaRPr lang="en-IE" dirty="0">
              <a:solidFill>
                <a:srgbClr val="1188A3"/>
              </a:solidFill>
            </a:endParaRPr>
          </a:p>
        </p:txBody>
      </p:sp>
      <p:pic>
        <p:nvPicPr>
          <p:cNvPr id="5" name="Online Media 4" title="What are health claims and how are they assessed?">
            <a:hlinkClick r:id="" action="ppaction://media"/>
            <a:extLst>
              <a:ext uri="{FF2B5EF4-FFF2-40B4-BE49-F238E27FC236}">
                <a16:creationId xmlns:a16="http://schemas.microsoft.com/office/drawing/2014/main" id="{1DD4DF07-C1B3-85D0-1F9A-0C3BD67D9386}"/>
              </a:ext>
            </a:extLst>
          </p:cNvPr>
          <p:cNvPicPr>
            <a:picLocks noRot="1" noChangeAspect="1"/>
          </p:cNvPicPr>
          <p:nvPr>
            <a:videoFile r:link="rId1"/>
          </p:nvPr>
        </p:nvPicPr>
        <p:blipFill>
          <a:blip r:embed="rId4"/>
          <a:stretch>
            <a:fillRect/>
          </a:stretch>
        </p:blipFill>
        <p:spPr>
          <a:xfrm>
            <a:off x="6931479" y="1203325"/>
            <a:ext cx="5260521" cy="3913188"/>
          </a:xfrm>
          <a:prstGeom prst="rect">
            <a:avLst/>
          </a:prstGeom>
        </p:spPr>
      </p:pic>
      <p:sp>
        <p:nvSpPr>
          <p:cNvPr id="9" name="TextBox 8">
            <a:extLst>
              <a:ext uri="{FF2B5EF4-FFF2-40B4-BE49-F238E27FC236}">
                <a16:creationId xmlns:a16="http://schemas.microsoft.com/office/drawing/2014/main" id="{51532C21-50C2-0F1E-F455-17171A39A631}"/>
              </a:ext>
            </a:extLst>
          </p:cNvPr>
          <p:cNvSpPr txBox="1"/>
          <p:nvPr/>
        </p:nvSpPr>
        <p:spPr>
          <a:xfrm>
            <a:off x="5983062" y="6093670"/>
            <a:ext cx="6208938" cy="369332"/>
          </a:xfrm>
          <a:prstGeom prst="rect">
            <a:avLst/>
          </a:prstGeom>
          <a:noFill/>
        </p:spPr>
        <p:txBody>
          <a:bodyPr wrap="square">
            <a:spAutoFit/>
          </a:bodyPr>
          <a:lstStyle/>
          <a:p>
            <a:r>
              <a:rPr lang="en-US" dirty="0">
                <a:solidFill>
                  <a:srgbClr val="1188A3"/>
                </a:solidFill>
                <a:hlinkClick r:id="rId5">
                  <a:extLst>
                    <a:ext uri="{A12FA001-AC4F-418D-AE19-62706E023703}">
                      <ahyp:hlinkClr xmlns:ahyp="http://schemas.microsoft.com/office/drawing/2018/hyperlinkcolor" val="tx"/>
                    </a:ext>
                  </a:extLst>
                </a:hlinkClick>
              </a:rPr>
              <a:t>What are health claims and how are they assessed? - YouTube</a:t>
            </a:r>
            <a:endParaRPr lang="en-IE" dirty="0">
              <a:solidFill>
                <a:srgbClr val="1188A3"/>
              </a:solidFill>
            </a:endParaRPr>
          </a:p>
        </p:txBody>
      </p:sp>
      <p:sp>
        <p:nvSpPr>
          <p:cNvPr id="11" name="TextBox 10">
            <a:extLst>
              <a:ext uri="{FF2B5EF4-FFF2-40B4-BE49-F238E27FC236}">
                <a16:creationId xmlns:a16="http://schemas.microsoft.com/office/drawing/2014/main" id="{A6957726-6DD3-8D6F-6D21-526C7FCE0853}"/>
              </a:ext>
            </a:extLst>
          </p:cNvPr>
          <p:cNvSpPr txBox="1"/>
          <p:nvPr/>
        </p:nvSpPr>
        <p:spPr>
          <a:xfrm>
            <a:off x="224634" y="5504449"/>
            <a:ext cx="4616787" cy="646331"/>
          </a:xfrm>
          <a:prstGeom prst="rect">
            <a:avLst/>
          </a:prstGeom>
          <a:noFill/>
          <a:ln>
            <a:solidFill>
              <a:srgbClr val="1188A3"/>
            </a:solidFill>
          </a:ln>
        </p:spPr>
        <p:txBody>
          <a:bodyPr wrap="square">
            <a:spAutoFit/>
          </a:bodyPr>
          <a:lstStyle/>
          <a:p>
            <a:r>
              <a:rPr lang="en-IE" dirty="0">
                <a:solidFill>
                  <a:srgbClr val="1188A3"/>
                </a:solidFill>
                <a:hlinkClick r:id="rId6">
                  <a:extLst>
                    <a:ext uri="{A12FA001-AC4F-418D-AE19-62706E023703}">
                      <ahyp:hlinkClr xmlns:ahyp="http://schemas.microsoft.com/office/drawing/2018/hyperlinkcolor" val="tx"/>
                    </a:ext>
                  </a:extLst>
                </a:hlinkClick>
              </a:rPr>
              <a:t>Nutrition applications: regulations and guidance | EFSA (europa.eu)</a:t>
            </a:r>
            <a:endParaRPr lang="en-IE" dirty="0">
              <a:solidFill>
                <a:srgbClr val="1188A3"/>
              </a:solidFill>
            </a:endParaRPr>
          </a:p>
        </p:txBody>
      </p:sp>
    </p:spTree>
    <p:extLst>
      <p:ext uri="{BB962C8B-B14F-4D97-AF65-F5344CB8AC3E}">
        <p14:creationId xmlns:p14="http://schemas.microsoft.com/office/powerpoint/2010/main" val="11459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2613FB-4F66-1EB6-A304-5C1768A61915}"/>
              </a:ext>
            </a:extLst>
          </p:cNvPr>
          <p:cNvSpPr>
            <a:spLocks noGrp="1"/>
          </p:cNvSpPr>
          <p:nvPr>
            <p:ph type="body" sz="quarter" idx="18"/>
          </p:nvPr>
        </p:nvSpPr>
        <p:spPr>
          <a:xfrm>
            <a:off x="1718561" y="1493520"/>
            <a:ext cx="5131416" cy="5181513"/>
          </a:xfrm>
        </p:spPr>
        <p:txBody>
          <a:bodyPr>
            <a:normAutofit lnSpcReduction="10000"/>
          </a:bodyPr>
          <a:lstStyle/>
          <a:p>
            <a:pPr marL="0" indent="0"/>
            <a:r>
              <a:rPr lang="en-US" dirty="0"/>
              <a:t>For food companies,  getting a new health or nutrition-related claim approved by EFSA is difficult as it needs strong scientific evidence and consensus.</a:t>
            </a:r>
          </a:p>
          <a:p>
            <a:pPr marL="0" indent="0"/>
            <a:r>
              <a:rPr lang="en-US" dirty="0"/>
              <a:t>Therefore, SMEs may use the EU database on “</a:t>
            </a:r>
            <a:r>
              <a:rPr lang="en-US" dirty="0">
                <a:solidFill>
                  <a:srgbClr val="1188A3"/>
                </a:solidFill>
                <a:hlinkClick r:id="rId2">
                  <a:extLst>
                    <a:ext uri="{A12FA001-AC4F-418D-AE19-62706E023703}">
                      <ahyp:hlinkClr xmlns:ahyp="http://schemas.microsoft.com/office/drawing/2018/hyperlinkcolor" val="tx"/>
                    </a:ext>
                  </a:extLst>
                </a:hlinkClick>
              </a:rPr>
              <a:t>EU Register of nutrition and health claims made on foods</a:t>
            </a:r>
            <a:r>
              <a:rPr lang="en-US" dirty="0"/>
              <a:t>”, which lists permitted health &amp; nutrition-related claims. </a:t>
            </a:r>
          </a:p>
          <a:p>
            <a:pPr marL="0" indent="0"/>
            <a:r>
              <a:rPr lang="en-US" b="1" dirty="0"/>
              <a:t>ESSENTIAL READING:</a:t>
            </a:r>
          </a:p>
          <a:p>
            <a:pPr marL="342900" indent="-342900">
              <a:buFont typeface="Arial" panose="020B0604020202020204" pitchFamily="34" charset="0"/>
              <a:buChar char="•"/>
            </a:pPr>
            <a:r>
              <a:rPr lang="en-US" dirty="0">
                <a:solidFill>
                  <a:srgbClr val="1188A3"/>
                </a:solidFill>
                <a:hlinkClick r:id="rId2">
                  <a:extLst>
                    <a:ext uri="{A12FA001-AC4F-418D-AE19-62706E023703}">
                      <ahyp:hlinkClr xmlns:ahyp="http://schemas.microsoft.com/office/drawing/2018/hyperlinkcolor" val="tx"/>
                    </a:ext>
                  </a:extLst>
                </a:hlinkClick>
              </a:rPr>
              <a:t>EU Register of nutrition and health claims made on foods (v.3.6) (europa.eu)</a:t>
            </a:r>
            <a:endParaRPr lang="en-US" dirty="0">
              <a:solidFill>
                <a:srgbClr val="1188A3"/>
              </a:solidFill>
            </a:endParaRPr>
          </a:p>
          <a:p>
            <a:pPr marL="342900" indent="-342900">
              <a:buFont typeface="Arial" panose="020B0604020202020204" pitchFamily="34" charset="0"/>
              <a:buChar char="•"/>
            </a:pPr>
            <a:r>
              <a:rPr lang="en-IE" dirty="0">
                <a:solidFill>
                  <a:srgbClr val="1188A3"/>
                </a:solidFill>
                <a:hlinkClick r:id="rId3">
                  <a:extLst>
                    <a:ext uri="{A12FA001-AC4F-418D-AE19-62706E023703}">
                      <ahyp:hlinkClr xmlns:ahyp="http://schemas.microsoft.com/office/drawing/2018/hyperlinkcolor" val="tx"/>
                    </a:ext>
                  </a:extLst>
                </a:hlinkClick>
              </a:rPr>
              <a:t>Nutrition claims (europa.eu)</a:t>
            </a:r>
            <a:endParaRPr lang="en-IE" dirty="0">
              <a:solidFill>
                <a:srgbClr val="1188A3"/>
              </a:solidFill>
            </a:endParaRPr>
          </a:p>
          <a:p>
            <a:pPr marL="0" indent="0"/>
            <a:endParaRPr lang="en-IE" dirty="0">
              <a:solidFill>
                <a:srgbClr val="1188A3"/>
              </a:solidFill>
            </a:endParaRPr>
          </a:p>
          <a:p>
            <a:pPr marL="0" indent="0"/>
            <a:endParaRPr lang="en-IE" dirty="0"/>
          </a:p>
        </p:txBody>
      </p:sp>
      <p:sp>
        <p:nvSpPr>
          <p:cNvPr id="4" name="Text Placeholder 3">
            <a:extLst>
              <a:ext uri="{FF2B5EF4-FFF2-40B4-BE49-F238E27FC236}">
                <a16:creationId xmlns:a16="http://schemas.microsoft.com/office/drawing/2014/main" id="{4549B3A8-39A8-D514-0F14-EE6A6C2A17FD}"/>
              </a:ext>
            </a:extLst>
          </p:cNvPr>
          <p:cNvSpPr>
            <a:spLocks noGrp="1"/>
          </p:cNvSpPr>
          <p:nvPr>
            <p:ph type="body" sz="quarter" idx="16"/>
          </p:nvPr>
        </p:nvSpPr>
        <p:spPr/>
        <p:txBody>
          <a:bodyPr>
            <a:normAutofit lnSpcReduction="10000"/>
          </a:bodyPr>
          <a:lstStyle/>
          <a:p>
            <a:r>
              <a:rPr lang="en-IE" dirty="0"/>
              <a:t>Selecting Claims…</a:t>
            </a:r>
          </a:p>
        </p:txBody>
      </p:sp>
      <p:sp>
        <p:nvSpPr>
          <p:cNvPr id="10" name="TextBox 9">
            <a:extLst>
              <a:ext uri="{FF2B5EF4-FFF2-40B4-BE49-F238E27FC236}">
                <a16:creationId xmlns:a16="http://schemas.microsoft.com/office/drawing/2014/main" id="{87ED9C72-D131-A130-414A-262DA2248F88}"/>
              </a:ext>
            </a:extLst>
          </p:cNvPr>
          <p:cNvSpPr txBox="1"/>
          <p:nvPr/>
        </p:nvSpPr>
        <p:spPr>
          <a:xfrm>
            <a:off x="6914146" y="393770"/>
            <a:ext cx="5197643" cy="830997"/>
          </a:xfrm>
          <a:prstGeom prst="rect">
            <a:avLst/>
          </a:prstGeom>
          <a:noFill/>
        </p:spPr>
        <p:txBody>
          <a:bodyPr wrap="square">
            <a:spAutoFit/>
          </a:bodyPr>
          <a:lstStyle/>
          <a:p>
            <a:pPr algn="ctr" fontAlgn="base"/>
            <a:r>
              <a:rPr lang="en-GB" sz="2400" b="1" i="0" dirty="0">
                <a:solidFill>
                  <a:srgbClr val="000000"/>
                </a:solidFill>
                <a:effectLst/>
                <a:cs typeface="Arial" panose="020B0604020202020204" pitchFamily="34" charset="0"/>
              </a:rPr>
              <a:t>Top five healthy-ageing related claims (targeting </a:t>
            </a:r>
            <a:r>
              <a:rPr lang="en-GB" sz="2400" b="1" dirty="0">
                <a:solidFill>
                  <a:srgbClr val="000000"/>
                </a:solidFill>
                <a:cs typeface="Arial" panose="020B0604020202020204" pitchFamily="34" charset="0"/>
              </a:rPr>
              <a:t>seniors</a:t>
            </a:r>
            <a:r>
              <a:rPr lang="en-GB" sz="2400" b="1" i="0" dirty="0">
                <a:solidFill>
                  <a:srgbClr val="000000"/>
                </a:solidFill>
                <a:effectLst/>
                <a:cs typeface="Arial" panose="020B0604020202020204" pitchFamily="34" charset="0"/>
              </a:rPr>
              <a:t>)</a:t>
            </a:r>
          </a:p>
        </p:txBody>
      </p:sp>
      <p:sp>
        <p:nvSpPr>
          <p:cNvPr id="11" name="Speech Bubble: Oval 10">
            <a:extLst>
              <a:ext uri="{FF2B5EF4-FFF2-40B4-BE49-F238E27FC236}">
                <a16:creationId xmlns:a16="http://schemas.microsoft.com/office/drawing/2014/main" id="{D9C860F7-47FC-24F1-819F-90A19852A795}"/>
              </a:ext>
            </a:extLst>
          </p:cNvPr>
          <p:cNvSpPr/>
          <p:nvPr/>
        </p:nvSpPr>
        <p:spPr>
          <a:xfrm>
            <a:off x="7283114" y="1801436"/>
            <a:ext cx="2109538" cy="1147011"/>
          </a:xfrm>
          <a:prstGeom prst="wedgeEllipseCallout">
            <a:avLst/>
          </a:prstGeom>
          <a:solidFill>
            <a:srgbClr val="85D2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1. Digestive/ gut health</a:t>
            </a:r>
          </a:p>
        </p:txBody>
      </p:sp>
      <p:sp>
        <p:nvSpPr>
          <p:cNvPr id="12" name="Speech Bubble: Oval 11">
            <a:extLst>
              <a:ext uri="{FF2B5EF4-FFF2-40B4-BE49-F238E27FC236}">
                <a16:creationId xmlns:a16="http://schemas.microsoft.com/office/drawing/2014/main" id="{0ABCA678-D553-974B-1933-AA0BB093630A}"/>
              </a:ext>
            </a:extLst>
          </p:cNvPr>
          <p:cNvSpPr/>
          <p:nvPr/>
        </p:nvSpPr>
        <p:spPr>
          <a:xfrm>
            <a:off x="9825788" y="1439778"/>
            <a:ext cx="1933074" cy="1147011"/>
          </a:xfrm>
          <a:prstGeom prst="wedgeEllipseCallou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2. Energy / Alertness</a:t>
            </a:r>
          </a:p>
        </p:txBody>
      </p:sp>
      <p:sp>
        <p:nvSpPr>
          <p:cNvPr id="13" name="Speech Bubble: Oval 12">
            <a:extLst>
              <a:ext uri="{FF2B5EF4-FFF2-40B4-BE49-F238E27FC236}">
                <a16:creationId xmlns:a16="http://schemas.microsoft.com/office/drawing/2014/main" id="{86C135C2-2C9A-2231-6C2A-9E6D3A1E7267}"/>
              </a:ext>
            </a:extLst>
          </p:cNvPr>
          <p:cNvSpPr/>
          <p:nvPr/>
        </p:nvSpPr>
        <p:spPr>
          <a:xfrm>
            <a:off x="8859251" y="3124201"/>
            <a:ext cx="1933074" cy="1147011"/>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3. Heart Health</a:t>
            </a:r>
          </a:p>
        </p:txBody>
      </p:sp>
      <p:sp>
        <p:nvSpPr>
          <p:cNvPr id="14" name="Speech Bubble: Oval 13">
            <a:extLst>
              <a:ext uri="{FF2B5EF4-FFF2-40B4-BE49-F238E27FC236}">
                <a16:creationId xmlns:a16="http://schemas.microsoft.com/office/drawing/2014/main" id="{E5D03AE1-A699-6E5F-C7F0-822B9484C14F}"/>
              </a:ext>
            </a:extLst>
          </p:cNvPr>
          <p:cNvSpPr/>
          <p:nvPr/>
        </p:nvSpPr>
        <p:spPr>
          <a:xfrm>
            <a:off x="7579893" y="4576012"/>
            <a:ext cx="1933074" cy="1147011"/>
          </a:xfrm>
          <a:prstGeom prst="wedgeEllipse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4. Immune Health</a:t>
            </a:r>
          </a:p>
        </p:txBody>
      </p:sp>
      <p:sp>
        <p:nvSpPr>
          <p:cNvPr id="15" name="Speech Bubble: Oval 14">
            <a:extLst>
              <a:ext uri="{FF2B5EF4-FFF2-40B4-BE49-F238E27FC236}">
                <a16:creationId xmlns:a16="http://schemas.microsoft.com/office/drawing/2014/main" id="{E78773CE-96FB-DA71-B1CE-19455C1E177F}"/>
              </a:ext>
            </a:extLst>
          </p:cNvPr>
          <p:cNvSpPr/>
          <p:nvPr/>
        </p:nvSpPr>
        <p:spPr>
          <a:xfrm>
            <a:off x="10138610" y="4930359"/>
            <a:ext cx="1933074" cy="1147011"/>
          </a:xfrm>
          <a:prstGeom prst="wedgeEllipseCallou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5. Brain / Cognitive health</a:t>
            </a:r>
          </a:p>
        </p:txBody>
      </p:sp>
      <p:sp>
        <p:nvSpPr>
          <p:cNvPr id="17" name="TextBox 16">
            <a:extLst>
              <a:ext uri="{FF2B5EF4-FFF2-40B4-BE49-F238E27FC236}">
                <a16:creationId xmlns:a16="http://schemas.microsoft.com/office/drawing/2014/main" id="{7507B886-86E5-577D-E6D1-1B8A50FA62F0}"/>
              </a:ext>
            </a:extLst>
          </p:cNvPr>
          <p:cNvSpPr txBox="1"/>
          <p:nvPr/>
        </p:nvSpPr>
        <p:spPr>
          <a:xfrm>
            <a:off x="7283114" y="6366959"/>
            <a:ext cx="4114800" cy="338554"/>
          </a:xfrm>
          <a:prstGeom prst="rect">
            <a:avLst/>
          </a:prstGeom>
          <a:noFill/>
        </p:spPr>
        <p:txBody>
          <a:bodyPr wrap="square">
            <a:spAutoFit/>
          </a:bodyPr>
          <a:lstStyle/>
          <a:p>
            <a:pPr fontAlgn="base"/>
            <a:r>
              <a:rPr lang="en-GB" sz="1600" i="1" dirty="0">
                <a:solidFill>
                  <a:srgbClr val="1188A3"/>
                </a:solidFill>
                <a:cs typeface="Arial" panose="020B0604020202020204" pitchFamily="34" charset="0"/>
                <a:hlinkClick r:id="rId4">
                  <a:extLst>
                    <a:ext uri="{A12FA001-AC4F-418D-AE19-62706E023703}">
                      <ahyp:hlinkClr xmlns:ahyp="http://schemas.microsoft.com/office/drawing/2018/hyperlinkcolor" val="tx"/>
                    </a:ext>
                  </a:extLst>
                </a:hlinkClick>
              </a:rPr>
              <a:t>(According to Innova Market Insights)</a:t>
            </a:r>
            <a:endParaRPr lang="en-GB" sz="1600" b="0" i="1" dirty="0">
              <a:solidFill>
                <a:srgbClr val="1188A3"/>
              </a:solidFill>
              <a:effectLst/>
              <a:cs typeface="Arial" panose="020B0604020202020204" pitchFamily="34" charset="0"/>
            </a:endParaRPr>
          </a:p>
        </p:txBody>
      </p:sp>
    </p:spTree>
    <p:extLst>
      <p:ext uri="{BB962C8B-B14F-4D97-AF65-F5344CB8AC3E}">
        <p14:creationId xmlns:p14="http://schemas.microsoft.com/office/powerpoint/2010/main" val="2363581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C1CD8-020F-459F-9122-A7A4C1D9D20B}"/>
              </a:ext>
            </a:extLst>
          </p:cNvPr>
          <p:cNvSpPr>
            <a:spLocks noGrp="1"/>
          </p:cNvSpPr>
          <p:nvPr>
            <p:ph type="body" sz="quarter" idx="16"/>
          </p:nvPr>
        </p:nvSpPr>
        <p:spPr>
          <a:xfrm>
            <a:off x="2149154" y="934084"/>
            <a:ext cx="4235894" cy="1792640"/>
          </a:xfrm>
        </p:spPr>
        <p:txBody>
          <a:bodyPr>
            <a:normAutofit fontScale="92500" lnSpcReduction="10000"/>
          </a:bodyPr>
          <a:lstStyle/>
          <a:p>
            <a:r>
              <a:rPr lang="en-IE" dirty="0"/>
              <a:t>Innovative Packaging and Labelling</a:t>
            </a:r>
          </a:p>
        </p:txBody>
      </p:sp>
      <p:sp>
        <p:nvSpPr>
          <p:cNvPr id="3" name="Text Placeholder 2">
            <a:extLst>
              <a:ext uri="{FF2B5EF4-FFF2-40B4-BE49-F238E27FC236}">
                <a16:creationId xmlns:a16="http://schemas.microsoft.com/office/drawing/2014/main" id="{3A362E13-42A2-4105-A2A5-3D8C7333D2C6}"/>
              </a:ext>
            </a:extLst>
          </p:cNvPr>
          <p:cNvSpPr>
            <a:spLocks noGrp="1"/>
          </p:cNvSpPr>
          <p:nvPr>
            <p:ph type="body" sz="quarter" idx="17"/>
          </p:nvPr>
        </p:nvSpPr>
        <p:spPr/>
        <p:txBody>
          <a:bodyPr>
            <a:normAutofit fontScale="85000" lnSpcReduction="20000"/>
          </a:bodyPr>
          <a:lstStyle/>
          <a:p>
            <a:r>
              <a:rPr lang="en-IE" dirty="0"/>
              <a:t>04</a:t>
            </a:r>
          </a:p>
        </p:txBody>
      </p:sp>
    </p:spTree>
    <p:extLst>
      <p:ext uri="{BB962C8B-B14F-4D97-AF65-F5344CB8AC3E}">
        <p14:creationId xmlns:p14="http://schemas.microsoft.com/office/powerpoint/2010/main" val="1102935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ocolates in a box">
            <a:extLst>
              <a:ext uri="{FF2B5EF4-FFF2-40B4-BE49-F238E27FC236}">
                <a16:creationId xmlns:a16="http://schemas.microsoft.com/office/drawing/2014/main" id="{9585925B-4B7D-444A-9CB3-90F1855D87A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14329C3-C4F0-41AB-8C46-0341609C2F9F}"/>
              </a:ext>
            </a:extLst>
          </p:cNvPr>
          <p:cNvSpPr>
            <a:spLocks noGrp="1"/>
          </p:cNvSpPr>
          <p:nvPr>
            <p:ph type="body" sz="quarter" idx="18"/>
          </p:nvPr>
        </p:nvSpPr>
        <p:spPr>
          <a:xfrm>
            <a:off x="1524212" y="1649673"/>
            <a:ext cx="5105121" cy="4525954"/>
          </a:xfrm>
        </p:spPr>
        <p:txBody>
          <a:bodyPr>
            <a:normAutofit lnSpcReduction="10000"/>
          </a:bodyPr>
          <a:lstStyle/>
          <a:p>
            <a:pPr indent="0"/>
            <a:r>
              <a:rPr lang="en-IE" dirty="0"/>
              <a:t>In this section, we review the role of packaging in developing new food products  for seniors. Some considerations:-</a:t>
            </a:r>
          </a:p>
          <a:p>
            <a:pPr marL="571500" indent="-342900">
              <a:buFont typeface="Arial" panose="020B0604020202020204" pitchFamily="34" charset="0"/>
              <a:buChar char="•"/>
            </a:pPr>
            <a:r>
              <a:rPr lang="en-IE" dirty="0"/>
              <a:t>The form of packaging can determine whether the food is accepted by seniors or not. </a:t>
            </a:r>
          </a:p>
          <a:p>
            <a:pPr marL="571500" indent="-342900">
              <a:buFont typeface="Arial" panose="020B0604020202020204" pitchFamily="34" charset="0"/>
              <a:buChar char="•"/>
            </a:pPr>
            <a:r>
              <a:rPr lang="en-IE" dirty="0"/>
              <a:t>The </a:t>
            </a:r>
            <a:r>
              <a:rPr lang="en-IE" b="1" dirty="0"/>
              <a:t>perception</a:t>
            </a:r>
            <a:r>
              <a:rPr lang="en-IE" dirty="0"/>
              <a:t> they receive from the </a:t>
            </a:r>
            <a:r>
              <a:rPr lang="en-IE" b="1" dirty="0"/>
              <a:t>appearance</a:t>
            </a:r>
            <a:r>
              <a:rPr lang="en-IE" dirty="0"/>
              <a:t> of the pack, the</a:t>
            </a:r>
            <a:r>
              <a:rPr lang="en-IE" b="1" dirty="0"/>
              <a:t> usability </a:t>
            </a:r>
            <a:r>
              <a:rPr lang="en-IE" dirty="0"/>
              <a:t>of the pack, and the </a:t>
            </a:r>
            <a:r>
              <a:rPr lang="en-IE" b="1" dirty="0"/>
              <a:t>ability to read </a:t>
            </a:r>
            <a:r>
              <a:rPr lang="en-IE" dirty="0"/>
              <a:t>or understand what is in the package are all factors in their buying decision.</a:t>
            </a:r>
          </a:p>
        </p:txBody>
      </p:sp>
      <p:sp>
        <p:nvSpPr>
          <p:cNvPr id="4" name="Text Placeholder 3">
            <a:extLst>
              <a:ext uri="{FF2B5EF4-FFF2-40B4-BE49-F238E27FC236}">
                <a16:creationId xmlns:a16="http://schemas.microsoft.com/office/drawing/2014/main" id="{AFECF0E7-5076-467F-8B6A-0DE242C61522}"/>
              </a:ext>
            </a:extLst>
          </p:cNvPr>
          <p:cNvSpPr>
            <a:spLocks noGrp="1"/>
          </p:cNvSpPr>
          <p:nvPr>
            <p:ph type="body" sz="quarter" idx="16"/>
          </p:nvPr>
        </p:nvSpPr>
        <p:spPr/>
        <p:txBody>
          <a:bodyPr>
            <a:normAutofit lnSpcReduction="10000"/>
          </a:bodyPr>
          <a:lstStyle/>
          <a:p>
            <a:r>
              <a:rPr lang="en-IE" dirty="0"/>
              <a:t>Innovative Packaging </a:t>
            </a:r>
          </a:p>
        </p:txBody>
      </p:sp>
    </p:spTree>
    <p:extLst>
      <p:ext uri="{BB962C8B-B14F-4D97-AF65-F5344CB8AC3E}">
        <p14:creationId xmlns:p14="http://schemas.microsoft.com/office/powerpoint/2010/main" val="2058569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old men giving each other a high five">
            <a:extLst>
              <a:ext uri="{FF2B5EF4-FFF2-40B4-BE49-F238E27FC236}">
                <a16:creationId xmlns:a16="http://schemas.microsoft.com/office/drawing/2014/main" id="{2AF09716-A3B3-4051-AE15-4DB6AB0A839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
        <p:nvSpPr>
          <p:cNvPr id="3" name="Text Placeholder 2">
            <a:extLst>
              <a:ext uri="{FF2B5EF4-FFF2-40B4-BE49-F238E27FC236}">
                <a16:creationId xmlns:a16="http://schemas.microsoft.com/office/drawing/2014/main" id="{0A5A984D-AC20-4869-94EB-BD84D1B899A8}"/>
              </a:ext>
            </a:extLst>
          </p:cNvPr>
          <p:cNvSpPr>
            <a:spLocks noGrp="1"/>
          </p:cNvSpPr>
          <p:nvPr>
            <p:ph type="body" sz="quarter" idx="18"/>
          </p:nvPr>
        </p:nvSpPr>
        <p:spPr>
          <a:xfrm>
            <a:off x="1449860" y="1773241"/>
            <a:ext cx="5173362" cy="4525954"/>
          </a:xfrm>
        </p:spPr>
        <p:txBody>
          <a:bodyPr/>
          <a:lstStyle/>
          <a:p>
            <a:pPr indent="0"/>
            <a:r>
              <a:rPr lang="en-IE" dirty="0"/>
              <a:t>Be mindful that </a:t>
            </a:r>
            <a:r>
              <a:rPr lang="en-IE" b="1" dirty="0"/>
              <a:t>physical limitations</a:t>
            </a:r>
            <a:r>
              <a:rPr lang="en-IE" dirty="0"/>
              <a:t> can impact seniors’ food product selection. Their strength may affect opening or carrying certain food products. Their eyesight may impact their ability to read the label or recognise the product and/or its benefits. </a:t>
            </a:r>
          </a:p>
          <a:p>
            <a:pPr indent="0"/>
            <a:r>
              <a:rPr lang="en-IE" dirty="0"/>
              <a:t>When considering food NPD for seniors, we recommend considering all these factors and optimising your packaging to suit seniors. </a:t>
            </a:r>
          </a:p>
        </p:txBody>
      </p:sp>
      <p:sp>
        <p:nvSpPr>
          <p:cNvPr id="4" name="Text Placeholder 3">
            <a:extLst>
              <a:ext uri="{FF2B5EF4-FFF2-40B4-BE49-F238E27FC236}">
                <a16:creationId xmlns:a16="http://schemas.microsoft.com/office/drawing/2014/main" id="{5944A38A-331A-4F1F-A669-8993ADDF8D52}"/>
              </a:ext>
            </a:extLst>
          </p:cNvPr>
          <p:cNvSpPr>
            <a:spLocks noGrp="1"/>
          </p:cNvSpPr>
          <p:nvPr>
            <p:ph type="body" sz="quarter" idx="16"/>
          </p:nvPr>
        </p:nvSpPr>
        <p:spPr/>
        <p:txBody>
          <a:bodyPr>
            <a:normAutofit lnSpcReduction="10000"/>
          </a:bodyPr>
          <a:lstStyle/>
          <a:p>
            <a:r>
              <a:rPr lang="en-IE" dirty="0"/>
              <a:t>Impacting factors </a:t>
            </a:r>
          </a:p>
        </p:txBody>
      </p:sp>
    </p:spTree>
    <p:extLst>
      <p:ext uri="{BB962C8B-B14F-4D97-AF65-F5344CB8AC3E}">
        <p14:creationId xmlns:p14="http://schemas.microsoft.com/office/powerpoint/2010/main" val="328994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lderly couple preparing meal">
            <a:extLst>
              <a:ext uri="{FF2B5EF4-FFF2-40B4-BE49-F238E27FC236}">
                <a16:creationId xmlns:a16="http://schemas.microsoft.com/office/drawing/2014/main" id="{B320FE2B-746F-459B-95F9-2A4D486A6D4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300"/>
          <a:stretch/>
        </p:blipFill>
        <p:spPr>
          <a:xfrm>
            <a:off x="6852062" y="228600"/>
            <a:ext cx="5105121" cy="6362700"/>
          </a:xfrm>
        </p:spPr>
      </p:pic>
      <p:sp>
        <p:nvSpPr>
          <p:cNvPr id="3" name="Text Placeholder 2">
            <a:extLst>
              <a:ext uri="{FF2B5EF4-FFF2-40B4-BE49-F238E27FC236}">
                <a16:creationId xmlns:a16="http://schemas.microsoft.com/office/drawing/2014/main" id="{95539080-A3E3-4DA0-8260-2FB329911A01}"/>
              </a:ext>
            </a:extLst>
          </p:cNvPr>
          <p:cNvSpPr>
            <a:spLocks noGrp="1"/>
          </p:cNvSpPr>
          <p:nvPr>
            <p:ph type="body" sz="quarter" idx="18"/>
          </p:nvPr>
        </p:nvSpPr>
        <p:spPr>
          <a:xfrm>
            <a:off x="1592241" y="1441622"/>
            <a:ext cx="5105121" cy="5187778"/>
          </a:xfrm>
        </p:spPr>
        <p:txBody>
          <a:bodyPr>
            <a:normAutofit fontScale="92500"/>
          </a:bodyPr>
          <a:lstStyle/>
          <a:p>
            <a:pPr marL="0"/>
            <a:r>
              <a:rPr lang="en-IE" dirty="0"/>
              <a:t>By understanding the characteristics of ageing we can attempt to develop foods that result in a </a:t>
            </a:r>
            <a:r>
              <a:rPr lang="en-IE" b="1" dirty="0"/>
              <a:t>PREVENTATIVE IMPACT </a:t>
            </a:r>
            <a:r>
              <a:rPr lang="en-IE" dirty="0"/>
              <a:t>on the effects of ageing. </a:t>
            </a:r>
            <a:r>
              <a:rPr lang="en-GB" sz="2400" dirty="0">
                <a:cs typeface="Arial" panose="020B0604020202020204" pitchFamily="34" charset="0"/>
              </a:rPr>
              <a:t> There is a need for:</a:t>
            </a:r>
            <a:endParaRPr lang="en-IE" dirty="0"/>
          </a:p>
          <a:p>
            <a:pPr marL="285750" indent="-285750">
              <a:buFont typeface="Arial" panose="020B0604020202020204" pitchFamily="34" charset="0"/>
              <a:buChar char="•"/>
            </a:pPr>
            <a:r>
              <a:rPr lang="en-GB" sz="2400" dirty="0">
                <a:cs typeface="Arial" panose="020B0604020202020204" pitchFamily="34" charset="0"/>
              </a:rPr>
              <a:t>The development of new food products that have proven scientific </a:t>
            </a:r>
            <a:r>
              <a:rPr lang="en-GB" sz="2400" b="1" dirty="0">
                <a:cs typeface="Arial" panose="020B0604020202020204" pitchFamily="34" charset="0"/>
              </a:rPr>
              <a:t>beneficial health effects</a:t>
            </a:r>
            <a:r>
              <a:rPr lang="en-GB" b="1" dirty="0">
                <a:cs typeface="Arial" panose="020B0604020202020204" pitchFamily="34" charset="0"/>
              </a:rPr>
              <a:t> </a:t>
            </a:r>
            <a:r>
              <a:rPr lang="en-GB" sz="2400" dirty="0">
                <a:cs typeface="Arial" panose="020B0604020202020204" pitchFamily="34" charset="0"/>
              </a:rPr>
              <a:t>and are </a:t>
            </a:r>
            <a:r>
              <a:rPr lang="en-GB" sz="2400" b="1" dirty="0">
                <a:cs typeface="Arial" panose="020B0604020202020204" pitchFamily="34" charset="0"/>
              </a:rPr>
              <a:t>permitted by legislative bodies</a:t>
            </a:r>
            <a:r>
              <a:rPr lang="en-GB" sz="2400" dirty="0">
                <a:cs typeface="Arial" panose="020B0604020202020204" pitchFamily="34" charset="0"/>
              </a:rPr>
              <a:t>, and are also understood and adopted by consumers. </a:t>
            </a:r>
            <a:endParaRPr lang="en-GB" sz="2800" dirty="0">
              <a:cs typeface="Arial" panose="020B0604020202020204" pitchFamily="34" charset="0"/>
            </a:endParaRPr>
          </a:p>
          <a:p>
            <a:pPr marL="285750" indent="-285750">
              <a:buFont typeface="Arial" panose="020B0604020202020204" pitchFamily="34" charset="0"/>
              <a:buChar char="•"/>
            </a:pPr>
            <a:r>
              <a:rPr lang="en-GB" dirty="0">
                <a:cs typeface="Arial" panose="020B0604020202020204" pitchFamily="34" charset="0"/>
              </a:rPr>
              <a:t>T</a:t>
            </a:r>
            <a:r>
              <a:rPr lang="en-GB" sz="2400" dirty="0">
                <a:cs typeface="Arial" panose="020B0604020202020204" pitchFamily="34" charset="0"/>
              </a:rPr>
              <a:t>he development of </a:t>
            </a:r>
            <a:r>
              <a:rPr lang="en-GB" sz="2400" b="1" dirty="0">
                <a:cs typeface="Arial" panose="020B0604020202020204" pitchFamily="34" charset="0"/>
              </a:rPr>
              <a:t>functional food-based products and nutraceutical supplements </a:t>
            </a:r>
            <a:r>
              <a:rPr lang="en-GB" sz="2400" dirty="0">
                <a:cs typeface="Arial" panose="020B0604020202020204" pitchFamily="34" charset="0"/>
              </a:rPr>
              <a:t>(e.g. with advancing food technologies, the ability to extract, isolate and concentrate bioactive compounds from foods and other materials.</a:t>
            </a:r>
          </a:p>
          <a:p>
            <a:pPr marL="0"/>
            <a:endParaRPr lang="en-IE" dirty="0"/>
          </a:p>
        </p:txBody>
      </p:sp>
      <p:sp>
        <p:nvSpPr>
          <p:cNvPr id="4" name="Text Placeholder 3">
            <a:extLst>
              <a:ext uri="{FF2B5EF4-FFF2-40B4-BE49-F238E27FC236}">
                <a16:creationId xmlns:a16="http://schemas.microsoft.com/office/drawing/2014/main" id="{A0A768D9-79D7-47E8-B5BC-486B5C0ACF36}"/>
              </a:ext>
            </a:extLst>
          </p:cNvPr>
          <p:cNvSpPr>
            <a:spLocks noGrp="1"/>
          </p:cNvSpPr>
          <p:nvPr>
            <p:ph type="body" sz="quarter" idx="16"/>
          </p:nvPr>
        </p:nvSpPr>
        <p:spPr>
          <a:xfrm>
            <a:off x="1718561" y="228599"/>
            <a:ext cx="5209461" cy="1361303"/>
          </a:xfrm>
        </p:spPr>
        <p:txBody>
          <a:bodyPr>
            <a:normAutofit/>
          </a:bodyPr>
          <a:lstStyle/>
          <a:p>
            <a:r>
              <a:rPr lang="en-IE" sz="3000" dirty="0"/>
              <a:t>What new food products should be created for seniors…</a:t>
            </a:r>
          </a:p>
        </p:txBody>
      </p:sp>
    </p:spTree>
    <p:extLst>
      <p:ext uri="{BB962C8B-B14F-4D97-AF65-F5344CB8AC3E}">
        <p14:creationId xmlns:p14="http://schemas.microsoft.com/office/powerpoint/2010/main" val="449854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F452A4-9490-4017-B3EE-E052546F697F}"/>
              </a:ext>
            </a:extLst>
          </p:cNvPr>
          <p:cNvSpPr>
            <a:spLocks noGrp="1"/>
          </p:cNvSpPr>
          <p:nvPr>
            <p:ph type="body" sz="quarter" idx="16"/>
          </p:nvPr>
        </p:nvSpPr>
        <p:spPr>
          <a:xfrm>
            <a:off x="0" y="343545"/>
            <a:ext cx="12192000" cy="582221"/>
          </a:xfrm>
          <a:solidFill>
            <a:srgbClr val="85D2E1"/>
          </a:solidFill>
        </p:spPr>
        <p:txBody>
          <a:bodyPr anchor="ctr">
            <a:normAutofit lnSpcReduction="10000"/>
          </a:bodyPr>
          <a:lstStyle/>
          <a:p>
            <a:pPr algn="ctr"/>
            <a:r>
              <a:rPr lang="en-IE" dirty="0"/>
              <a:t>Factors to consider when designing food packaging for seniors</a:t>
            </a:r>
          </a:p>
        </p:txBody>
      </p:sp>
      <p:grpSp>
        <p:nvGrpSpPr>
          <p:cNvPr id="17" name="Group 16">
            <a:extLst>
              <a:ext uri="{FF2B5EF4-FFF2-40B4-BE49-F238E27FC236}">
                <a16:creationId xmlns:a16="http://schemas.microsoft.com/office/drawing/2014/main" id="{8DC07EDE-7E57-4ABA-93EB-D3B5DA8EB6A4}"/>
              </a:ext>
            </a:extLst>
          </p:cNvPr>
          <p:cNvGrpSpPr/>
          <p:nvPr/>
        </p:nvGrpSpPr>
        <p:grpSpPr>
          <a:xfrm>
            <a:off x="2298660" y="1428582"/>
            <a:ext cx="7304961" cy="4759767"/>
            <a:chOff x="5035772" y="1694632"/>
            <a:chExt cx="7201204" cy="4850451"/>
          </a:xfrm>
        </p:grpSpPr>
        <p:sp>
          <p:nvSpPr>
            <p:cNvPr id="18" name="Oval 17">
              <a:extLst>
                <a:ext uri="{FF2B5EF4-FFF2-40B4-BE49-F238E27FC236}">
                  <a16:creationId xmlns:a16="http://schemas.microsoft.com/office/drawing/2014/main" id="{B4CB424B-EDF6-4D1E-A280-7156E4AB10FB}"/>
                </a:ext>
              </a:extLst>
            </p:cNvPr>
            <p:cNvSpPr/>
            <p:nvPr/>
          </p:nvSpPr>
          <p:spPr>
            <a:xfrm>
              <a:off x="7452181" y="3450407"/>
              <a:ext cx="2358941" cy="1292661"/>
            </a:xfrm>
            <a:prstGeom prst="ellipse">
              <a:avLst/>
            </a:prstGeom>
            <a:solidFill>
              <a:srgbClr val="009BBD"/>
            </a:solidFill>
            <a:ln w="6350" cap="flat" cmpd="sng" algn="ctr">
              <a:solidFill>
                <a:srgbClr val="00569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a:ea typeface="+mn-ea"/>
                  <a:cs typeface="+mn-cs"/>
                </a:rPr>
                <a:t>Packaging blueprint attributes</a:t>
              </a:r>
            </a:p>
          </p:txBody>
        </p:sp>
        <p:grpSp>
          <p:nvGrpSpPr>
            <p:cNvPr id="19" name="Group 18">
              <a:extLst>
                <a:ext uri="{FF2B5EF4-FFF2-40B4-BE49-F238E27FC236}">
                  <a16:creationId xmlns:a16="http://schemas.microsoft.com/office/drawing/2014/main" id="{D23124B9-0254-40CB-B42A-4CD2EC2B3612}"/>
                </a:ext>
              </a:extLst>
            </p:cNvPr>
            <p:cNvGrpSpPr/>
            <p:nvPr/>
          </p:nvGrpSpPr>
          <p:grpSpPr>
            <a:xfrm>
              <a:off x="5035772" y="1694632"/>
              <a:ext cx="7201204" cy="4850451"/>
              <a:chOff x="5050111" y="1632031"/>
              <a:chExt cx="7201204" cy="4850451"/>
            </a:xfrm>
          </p:grpSpPr>
          <p:sp>
            <p:nvSpPr>
              <p:cNvPr id="20" name="Oval 19">
                <a:extLst>
                  <a:ext uri="{FF2B5EF4-FFF2-40B4-BE49-F238E27FC236}">
                    <a16:creationId xmlns:a16="http://schemas.microsoft.com/office/drawing/2014/main" id="{71E55246-3A71-45BE-BA59-A520D2E3C7C2}"/>
                  </a:ext>
                </a:extLst>
              </p:cNvPr>
              <p:cNvSpPr/>
              <p:nvPr/>
            </p:nvSpPr>
            <p:spPr>
              <a:xfrm>
                <a:off x="5808591" y="1714689"/>
                <a:ext cx="2271502" cy="1399696"/>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rPr>
                  <a:t>Braille, contrast </a:t>
                </a:r>
                <a:r>
                  <a:rPr kumimoji="0" lang="en-US" sz="2000" b="1" i="0" u="none" strike="noStrike" kern="0" cap="none" spc="0" normalizeH="0" baseline="0" noProof="0" dirty="0" err="1">
                    <a:ln>
                      <a:noFill/>
                    </a:ln>
                    <a:solidFill>
                      <a:prstClr val="black"/>
                    </a:solidFill>
                    <a:effectLst/>
                    <a:uLnTx/>
                    <a:uFillTx/>
                    <a:ea typeface="+mn-ea"/>
                    <a:cs typeface="+mn-cs"/>
                  </a:rPr>
                  <a:t>colour</a:t>
                </a:r>
                <a:r>
                  <a:rPr kumimoji="0" lang="en-US" sz="2000" b="1" i="0" u="none" strike="noStrike" kern="0" cap="none" spc="0" normalizeH="0" baseline="0" noProof="0" dirty="0">
                    <a:ln>
                      <a:noFill/>
                    </a:ln>
                    <a:solidFill>
                      <a:prstClr val="black"/>
                    </a:solidFill>
                    <a:effectLst/>
                    <a:uLnTx/>
                    <a:uFillTx/>
                    <a:ea typeface="+mn-ea"/>
                    <a:cs typeface="+mn-cs"/>
                  </a:rPr>
                  <a:t>, raised logo </a:t>
                </a:r>
              </a:p>
            </p:txBody>
          </p:sp>
          <p:sp>
            <p:nvSpPr>
              <p:cNvPr id="21" name="Oval 20">
                <a:extLst>
                  <a:ext uri="{FF2B5EF4-FFF2-40B4-BE49-F238E27FC236}">
                    <a16:creationId xmlns:a16="http://schemas.microsoft.com/office/drawing/2014/main" id="{7FB2FCB8-D5A2-4C86-AFCE-D81A9DD5E52B}"/>
                  </a:ext>
                </a:extLst>
              </p:cNvPr>
              <p:cNvSpPr/>
              <p:nvPr/>
            </p:nvSpPr>
            <p:spPr>
              <a:xfrm>
                <a:off x="5050111" y="3412120"/>
                <a:ext cx="1883775" cy="1550985"/>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ea typeface="+mn-ea"/>
                    <a:cs typeface="+mn-cs"/>
                  </a:rPr>
                  <a:t>Ease of opening </a:t>
                </a:r>
              </a:p>
            </p:txBody>
          </p:sp>
          <p:sp>
            <p:nvSpPr>
              <p:cNvPr id="22" name="Oval 21">
                <a:extLst>
                  <a:ext uri="{FF2B5EF4-FFF2-40B4-BE49-F238E27FC236}">
                    <a16:creationId xmlns:a16="http://schemas.microsoft.com/office/drawing/2014/main" id="{92CC0EA6-02F8-4E27-848C-2664FABE6D56}"/>
                  </a:ext>
                </a:extLst>
              </p:cNvPr>
              <p:cNvSpPr/>
              <p:nvPr/>
            </p:nvSpPr>
            <p:spPr>
              <a:xfrm>
                <a:off x="6577525" y="5192862"/>
                <a:ext cx="2121060" cy="1289620"/>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rPr>
                  <a:t>Cool spot packaging </a:t>
                </a:r>
              </a:p>
            </p:txBody>
          </p:sp>
          <p:sp>
            <p:nvSpPr>
              <p:cNvPr id="23" name="Oval 22">
                <a:extLst>
                  <a:ext uri="{FF2B5EF4-FFF2-40B4-BE49-F238E27FC236}">
                    <a16:creationId xmlns:a16="http://schemas.microsoft.com/office/drawing/2014/main" id="{57E47B65-ACFB-489B-B7FA-8E814C0416E1}"/>
                  </a:ext>
                </a:extLst>
              </p:cNvPr>
              <p:cNvSpPr/>
              <p:nvPr/>
            </p:nvSpPr>
            <p:spPr>
              <a:xfrm>
                <a:off x="10367540" y="3340728"/>
                <a:ext cx="1883775" cy="1479294"/>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rPr>
                  <a:t>Self-venting packaging </a:t>
                </a:r>
              </a:p>
            </p:txBody>
          </p:sp>
          <p:sp>
            <p:nvSpPr>
              <p:cNvPr id="24" name="Oval 23">
                <a:extLst>
                  <a:ext uri="{FF2B5EF4-FFF2-40B4-BE49-F238E27FC236}">
                    <a16:creationId xmlns:a16="http://schemas.microsoft.com/office/drawing/2014/main" id="{A4F5D2E8-C0FD-48F4-A999-C75ABD0D3387}"/>
                  </a:ext>
                </a:extLst>
              </p:cNvPr>
              <p:cNvSpPr/>
              <p:nvPr/>
            </p:nvSpPr>
            <p:spPr>
              <a:xfrm>
                <a:off x="8946982" y="1632031"/>
                <a:ext cx="2142353" cy="1399696"/>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rPr>
                  <a:t>Quick response codes</a:t>
                </a:r>
              </a:p>
            </p:txBody>
          </p:sp>
          <p:sp>
            <p:nvSpPr>
              <p:cNvPr id="25" name="Down Arrow 20">
                <a:extLst>
                  <a:ext uri="{FF2B5EF4-FFF2-40B4-BE49-F238E27FC236}">
                    <a16:creationId xmlns:a16="http://schemas.microsoft.com/office/drawing/2014/main" id="{FF62ECF8-1FF7-4DD2-A550-8AF88185AC9C}"/>
                  </a:ext>
                </a:extLst>
              </p:cNvPr>
              <p:cNvSpPr/>
              <p:nvPr/>
            </p:nvSpPr>
            <p:spPr>
              <a:xfrm rot="8056537">
                <a:off x="7575107" y="2988165"/>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6" name="Down Arrow 21">
                <a:extLst>
                  <a:ext uri="{FF2B5EF4-FFF2-40B4-BE49-F238E27FC236}">
                    <a16:creationId xmlns:a16="http://schemas.microsoft.com/office/drawing/2014/main" id="{4A501965-A4D7-4C39-93C9-641379CD93EF}"/>
                  </a:ext>
                </a:extLst>
              </p:cNvPr>
              <p:cNvSpPr/>
              <p:nvPr/>
            </p:nvSpPr>
            <p:spPr>
              <a:xfrm rot="5400000">
                <a:off x="7025185" y="386745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7" name="Down Arrow 22">
                <a:extLst>
                  <a:ext uri="{FF2B5EF4-FFF2-40B4-BE49-F238E27FC236}">
                    <a16:creationId xmlns:a16="http://schemas.microsoft.com/office/drawing/2014/main" id="{B4014D8D-AC94-42E0-AD39-F57659B95B7A}"/>
                  </a:ext>
                </a:extLst>
              </p:cNvPr>
              <p:cNvSpPr/>
              <p:nvPr/>
            </p:nvSpPr>
            <p:spPr>
              <a:xfrm rot="13409317">
                <a:off x="9211402" y="297267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8" name="Down Arrow 23">
                <a:extLst>
                  <a:ext uri="{FF2B5EF4-FFF2-40B4-BE49-F238E27FC236}">
                    <a16:creationId xmlns:a16="http://schemas.microsoft.com/office/drawing/2014/main" id="{31306E15-44D6-4A13-8590-AC2409430E5A}"/>
                  </a:ext>
                </a:extLst>
              </p:cNvPr>
              <p:cNvSpPr/>
              <p:nvPr/>
            </p:nvSpPr>
            <p:spPr>
              <a:xfrm rot="16200000">
                <a:off x="9906303" y="3842462"/>
                <a:ext cx="314145" cy="475829"/>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29" name="Down Arrow 24">
                <a:extLst>
                  <a:ext uri="{FF2B5EF4-FFF2-40B4-BE49-F238E27FC236}">
                    <a16:creationId xmlns:a16="http://schemas.microsoft.com/office/drawing/2014/main" id="{F40B8016-840F-41C8-8055-2C7D66403483}"/>
                  </a:ext>
                </a:extLst>
              </p:cNvPr>
              <p:cNvSpPr/>
              <p:nvPr/>
            </p:nvSpPr>
            <p:spPr>
              <a:xfrm rot="1772358">
                <a:off x="7839375" y="4671805"/>
                <a:ext cx="255608" cy="498211"/>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grpSp>
      </p:grpSp>
      <p:sp>
        <p:nvSpPr>
          <p:cNvPr id="30" name="TextBox 29">
            <a:extLst>
              <a:ext uri="{FF2B5EF4-FFF2-40B4-BE49-F238E27FC236}">
                <a16:creationId xmlns:a16="http://schemas.microsoft.com/office/drawing/2014/main" id="{1A1AAEF5-EC1D-4C9D-93D2-C3B58AE3F80A}"/>
              </a:ext>
            </a:extLst>
          </p:cNvPr>
          <p:cNvSpPr txBox="1"/>
          <p:nvPr/>
        </p:nvSpPr>
        <p:spPr>
          <a:xfrm>
            <a:off x="4001740" y="6344941"/>
            <a:ext cx="5790654" cy="369332"/>
          </a:xfrm>
          <a:prstGeom prst="rect">
            <a:avLst/>
          </a:prstGeom>
          <a:noFill/>
        </p:spPr>
        <p:txBody>
          <a:bodyPr wrap="square">
            <a:spAutoFit/>
          </a:bodyPr>
          <a:lstStyle/>
          <a:p>
            <a:r>
              <a:rPr lang="en-GB" b="1" dirty="0">
                <a:solidFill>
                  <a:prstClr val="black"/>
                </a:solidFill>
                <a:cs typeface="Arial" panose="020B0604020202020204" pitchFamily="34" charset="0"/>
              </a:rPr>
              <a:t>Food packaging blueprint for ageing population </a:t>
            </a:r>
            <a:endParaRPr lang="en-US" dirty="0">
              <a:solidFill>
                <a:prstClr val="black"/>
              </a:solidFill>
              <a:cs typeface="Arial" panose="020B0604020202020204" pitchFamily="34" charset="0"/>
            </a:endParaRPr>
          </a:p>
        </p:txBody>
      </p:sp>
      <p:sp>
        <p:nvSpPr>
          <p:cNvPr id="31" name="Oval 30">
            <a:extLst>
              <a:ext uri="{FF2B5EF4-FFF2-40B4-BE49-F238E27FC236}">
                <a16:creationId xmlns:a16="http://schemas.microsoft.com/office/drawing/2014/main" id="{BA9C9136-4FF2-42AF-B7D9-A9049FC7E7E8}"/>
              </a:ext>
            </a:extLst>
          </p:cNvPr>
          <p:cNvSpPr/>
          <p:nvPr/>
        </p:nvSpPr>
        <p:spPr>
          <a:xfrm>
            <a:off x="6385057" y="4751609"/>
            <a:ext cx="2173221" cy="1373527"/>
          </a:xfrm>
          <a:prstGeom prst="ellipse">
            <a:avLst/>
          </a:prstGeom>
          <a:solidFill>
            <a:schemeClr val="accent6"/>
          </a:solidFill>
          <a:ln w="6350" cap="flat" cmpd="sng" algn="ctr">
            <a:solidFill>
              <a:srgbClr val="FFD1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rPr>
              <a:t>Appropriate weight &amp; size</a:t>
            </a:r>
          </a:p>
        </p:txBody>
      </p:sp>
      <p:sp>
        <p:nvSpPr>
          <p:cNvPr id="32" name="Down Arrow 24">
            <a:extLst>
              <a:ext uri="{FF2B5EF4-FFF2-40B4-BE49-F238E27FC236}">
                <a16:creationId xmlns:a16="http://schemas.microsoft.com/office/drawing/2014/main" id="{4BF6EB88-AA0A-4A1F-A3A6-9E82DD3FE157}"/>
              </a:ext>
            </a:extLst>
          </p:cNvPr>
          <p:cNvSpPr/>
          <p:nvPr/>
        </p:nvSpPr>
        <p:spPr>
          <a:xfrm rot="18894790">
            <a:off x="6712327" y="4345632"/>
            <a:ext cx="259291" cy="488896"/>
          </a:xfrm>
          <a:prstGeom prst="downArrow">
            <a:avLst/>
          </a:prstGeom>
          <a:solidFill>
            <a:srgbClr val="009B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05767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6113F5-D353-4F01-A47F-2A776EF34A4C}"/>
              </a:ext>
            </a:extLst>
          </p:cNvPr>
          <p:cNvPicPr>
            <a:picLocks noChangeAspect="1"/>
          </p:cNvPicPr>
          <p:nvPr/>
        </p:nvPicPr>
        <p:blipFill>
          <a:blip r:embed="rId2"/>
          <a:stretch>
            <a:fillRect/>
          </a:stretch>
        </p:blipFill>
        <p:spPr>
          <a:xfrm>
            <a:off x="394502" y="4012202"/>
            <a:ext cx="3105150" cy="1647825"/>
          </a:xfrm>
          <a:prstGeom prst="rect">
            <a:avLst/>
          </a:prstGeom>
        </p:spPr>
      </p:pic>
      <p:sp>
        <p:nvSpPr>
          <p:cNvPr id="6" name="Text Placeholder 5">
            <a:extLst>
              <a:ext uri="{FF2B5EF4-FFF2-40B4-BE49-F238E27FC236}">
                <a16:creationId xmlns:a16="http://schemas.microsoft.com/office/drawing/2014/main" id="{CD8ADFD5-EEA5-44EB-B484-7952626497EB}"/>
              </a:ext>
            </a:extLst>
          </p:cNvPr>
          <p:cNvSpPr>
            <a:spLocks noGrp="1"/>
          </p:cNvSpPr>
          <p:nvPr>
            <p:ph type="body" sz="quarter" idx="38"/>
          </p:nvPr>
        </p:nvSpPr>
        <p:spPr>
          <a:xfrm>
            <a:off x="904742" y="2211099"/>
            <a:ext cx="2106525" cy="1237497"/>
          </a:xfrm>
        </p:spPr>
        <p:txBody>
          <a:bodyPr/>
          <a:lstStyle/>
          <a:p>
            <a:r>
              <a:rPr lang="en-IE" dirty="0"/>
              <a:t>Easy to Tear</a:t>
            </a:r>
          </a:p>
        </p:txBody>
      </p:sp>
      <p:sp>
        <p:nvSpPr>
          <p:cNvPr id="7" name="Text Placeholder 6">
            <a:extLst>
              <a:ext uri="{FF2B5EF4-FFF2-40B4-BE49-F238E27FC236}">
                <a16:creationId xmlns:a16="http://schemas.microsoft.com/office/drawing/2014/main" id="{016187EC-A226-44C3-A372-4A9C52C1408B}"/>
              </a:ext>
            </a:extLst>
          </p:cNvPr>
          <p:cNvSpPr>
            <a:spLocks noGrp="1"/>
          </p:cNvSpPr>
          <p:nvPr>
            <p:ph type="body" sz="quarter" idx="39"/>
          </p:nvPr>
        </p:nvSpPr>
        <p:spPr>
          <a:xfrm>
            <a:off x="3594856" y="2188741"/>
            <a:ext cx="2106525" cy="1237497"/>
          </a:xfrm>
        </p:spPr>
        <p:txBody>
          <a:bodyPr>
            <a:normAutofit/>
          </a:bodyPr>
          <a:lstStyle/>
          <a:p>
            <a:r>
              <a:rPr lang="en-IE" dirty="0"/>
              <a:t>Orbit lids on Jars</a:t>
            </a:r>
          </a:p>
        </p:txBody>
      </p:sp>
      <p:sp>
        <p:nvSpPr>
          <p:cNvPr id="8" name="Text Placeholder 7">
            <a:extLst>
              <a:ext uri="{FF2B5EF4-FFF2-40B4-BE49-F238E27FC236}">
                <a16:creationId xmlns:a16="http://schemas.microsoft.com/office/drawing/2014/main" id="{6407C1BA-F57A-433F-AE13-69ACCE5E9A45}"/>
              </a:ext>
            </a:extLst>
          </p:cNvPr>
          <p:cNvSpPr>
            <a:spLocks noGrp="1"/>
          </p:cNvSpPr>
          <p:nvPr>
            <p:ph type="body" sz="quarter" idx="40"/>
          </p:nvPr>
        </p:nvSpPr>
        <p:spPr>
          <a:xfrm>
            <a:off x="6490620" y="2191503"/>
            <a:ext cx="2106525" cy="1237497"/>
          </a:xfrm>
        </p:spPr>
        <p:txBody>
          <a:bodyPr>
            <a:normAutofit fontScale="92500" lnSpcReduction="20000"/>
          </a:bodyPr>
          <a:lstStyle/>
          <a:p>
            <a:pPr marL="0" indent="0"/>
            <a:r>
              <a:rPr lang="en-IE" dirty="0"/>
              <a:t>Safe self-venting packs</a:t>
            </a:r>
          </a:p>
        </p:txBody>
      </p:sp>
      <p:sp>
        <p:nvSpPr>
          <p:cNvPr id="9" name="Text Placeholder 8">
            <a:extLst>
              <a:ext uri="{FF2B5EF4-FFF2-40B4-BE49-F238E27FC236}">
                <a16:creationId xmlns:a16="http://schemas.microsoft.com/office/drawing/2014/main" id="{FF3A272E-1BCA-44D3-BAC7-262821195CF4}"/>
              </a:ext>
            </a:extLst>
          </p:cNvPr>
          <p:cNvSpPr>
            <a:spLocks noGrp="1"/>
          </p:cNvSpPr>
          <p:nvPr>
            <p:ph type="body" sz="quarter" idx="41"/>
          </p:nvPr>
        </p:nvSpPr>
        <p:spPr>
          <a:xfrm>
            <a:off x="9193992" y="2128721"/>
            <a:ext cx="2106525" cy="1237497"/>
          </a:xfrm>
        </p:spPr>
        <p:txBody>
          <a:bodyPr>
            <a:normAutofit fontScale="85000" lnSpcReduction="10000"/>
          </a:bodyPr>
          <a:lstStyle/>
          <a:p>
            <a:r>
              <a:rPr lang="en-IE" dirty="0"/>
              <a:t>Vacuum Skin packaging </a:t>
            </a:r>
          </a:p>
        </p:txBody>
      </p:sp>
      <p:sp>
        <p:nvSpPr>
          <p:cNvPr id="10" name="Text Placeholder 9">
            <a:extLst>
              <a:ext uri="{FF2B5EF4-FFF2-40B4-BE49-F238E27FC236}">
                <a16:creationId xmlns:a16="http://schemas.microsoft.com/office/drawing/2014/main" id="{69B46088-C493-4133-9D1B-12504976D4B4}"/>
              </a:ext>
            </a:extLst>
          </p:cNvPr>
          <p:cNvSpPr>
            <a:spLocks noGrp="1"/>
          </p:cNvSpPr>
          <p:nvPr>
            <p:ph type="body" sz="quarter" idx="29"/>
          </p:nvPr>
        </p:nvSpPr>
        <p:spPr>
          <a:solidFill>
            <a:srgbClr val="85D2E1"/>
          </a:solidFill>
        </p:spPr>
        <p:txBody>
          <a:bodyPr anchor="ctr">
            <a:normAutofit lnSpcReduction="10000"/>
          </a:bodyPr>
          <a:lstStyle/>
          <a:p>
            <a:r>
              <a:rPr lang="en-IE" dirty="0"/>
              <a:t>Packaging Innovations that already exist…</a:t>
            </a:r>
          </a:p>
        </p:txBody>
      </p:sp>
      <p:pic>
        <p:nvPicPr>
          <p:cNvPr id="12" name="Picture 11">
            <a:extLst>
              <a:ext uri="{FF2B5EF4-FFF2-40B4-BE49-F238E27FC236}">
                <a16:creationId xmlns:a16="http://schemas.microsoft.com/office/drawing/2014/main" id="{F0678426-65EE-47AA-A55F-00E6215696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3063" y="4050510"/>
            <a:ext cx="2106525" cy="1577713"/>
          </a:xfrm>
          <a:prstGeom prst="rect">
            <a:avLst/>
          </a:prstGeom>
        </p:spPr>
      </p:pic>
      <p:pic>
        <p:nvPicPr>
          <p:cNvPr id="14" name="Picture 13">
            <a:extLst>
              <a:ext uri="{FF2B5EF4-FFF2-40B4-BE49-F238E27FC236}">
                <a16:creationId xmlns:a16="http://schemas.microsoft.com/office/drawing/2014/main" id="{9BEAD787-765A-40D0-A41F-8B0136E91E58}"/>
              </a:ext>
            </a:extLst>
          </p:cNvPr>
          <p:cNvPicPr>
            <a:picLocks noChangeAspect="1"/>
          </p:cNvPicPr>
          <p:nvPr/>
        </p:nvPicPr>
        <p:blipFill>
          <a:blip r:embed="rId4"/>
          <a:stretch>
            <a:fillRect/>
          </a:stretch>
        </p:blipFill>
        <p:spPr>
          <a:xfrm>
            <a:off x="6490620" y="4083618"/>
            <a:ext cx="2102340" cy="1504991"/>
          </a:xfrm>
          <a:prstGeom prst="rect">
            <a:avLst/>
          </a:prstGeom>
        </p:spPr>
      </p:pic>
      <p:pic>
        <p:nvPicPr>
          <p:cNvPr id="15" name="Picture 14">
            <a:extLst>
              <a:ext uri="{FF2B5EF4-FFF2-40B4-BE49-F238E27FC236}">
                <a16:creationId xmlns:a16="http://schemas.microsoft.com/office/drawing/2014/main" id="{DC5465DE-6609-4EE9-80B7-21D0D38C5E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1443" y="3975259"/>
            <a:ext cx="2151622" cy="1721708"/>
          </a:xfrm>
          <a:prstGeom prst="rect">
            <a:avLst/>
          </a:prstGeom>
        </p:spPr>
      </p:pic>
      <p:sp>
        <p:nvSpPr>
          <p:cNvPr id="17" name="TextBox 16">
            <a:extLst>
              <a:ext uri="{FF2B5EF4-FFF2-40B4-BE49-F238E27FC236}">
                <a16:creationId xmlns:a16="http://schemas.microsoft.com/office/drawing/2014/main" id="{25D3A18F-18B4-4268-81C1-5927E691A4C0}"/>
              </a:ext>
            </a:extLst>
          </p:cNvPr>
          <p:cNvSpPr txBox="1"/>
          <p:nvPr/>
        </p:nvSpPr>
        <p:spPr>
          <a:xfrm>
            <a:off x="941475" y="6154350"/>
            <a:ext cx="2106525" cy="369332"/>
          </a:xfrm>
          <a:prstGeom prst="rect">
            <a:avLst/>
          </a:prstGeom>
          <a:noFill/>
        </p:spPr>
        <p:txBody>
          <a:bodyPr wrap="square">
            <a:spAutoFit/>
          </a:bodyPr>
          <a:lstStyle/>
          <a:p>
            <a:r>
              <a:rPr lang="en-IE" dirty="0">
                <a:solidFill>
                  <a:srgbClr val="1188A3"/>
                </a:solidFill>
                <a:hlinkClick r:id="rId6">
                  <a:extLst>
                    <a:ext uri="{A12FA001-AC4F-418D-AE19-62706E023703}">
                      <ahyp:hlinkClr xmlns:ahyp="http://schemas.microsoft.com/office/drawing/2018/hyperlinkcolor" val="tx"/>
                    </a:ext>
                  </a:extLst>
                </a:hlinkClick>
              </a:rPr>
              <a:t>Packagingsense.com</a:t>
            </a:r>
            <a:endParaRPr lang="en-IE" dirty="0">
              <a:solidFill>
                <a:srgbClr val="1188A3"/>
              </a:solidFill>
            </a:endParaRPr>
          </a:p>
        </p:txBody>
      </p:sp>
    </p:spTree>
    <p:extLst>
      <p:ext uri="{BB962C8B-B14F-4D97-AF65-F5344CB8AC3E}">
        <p14:creationId xmlns:p14="http://schemas.microsoft.com/office/powerpoint/2010/main" val="588593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01B7B8-8F05-4B41-95A7-EA6659CB9DF0}"/>
              </a:ext>
            </a:extLst>
          </p:cNvPr>
          <p:cNvSpPr>
            <a:spLocks noGrp="1"/>
          </p:cNvSpPr>
          <p:nvPr>
            <p:ph type="body" sz="quarter" idx="20"/>
          </p:nvPr>
        </p:nvSpPr>
        <p:spPr>
          <a:xfrm>
            <a:off x="6889281" y="2314436"/>
            <a:ext cx="4955878" cy="2256296"/>
          </a:xfrm>
        </p:spPr>
        <p:txBody>
          <a:bodyPr/>
          <a:lstStyle/>
          <a:p>
            <a:r>
              <a:rPr lang="en-IE" dirty="0"/>
              <a:t>AUGA </a:t>
            </a:r>
            <a:r>
              <a:rPr lang="en-US" dirty="0"/>
              <a:t>demonstrates an appropriate use of packaging that is suitable for all end-users, but it is deemed particularly suitable for seniors.</a:t>
            </a:r>
          </a:p>
          <a:p>
            <a:r>
              <a:rPr lang="en-US" dirty="0"/>
              <a:t>The innovative packaging of the soup is easy to open, and the soup requires only to be heated in a pot, microwave oven, or by immersing an unopened pack into boiling water for 10 minutes. It is also a single portion size so avoids creating a heavyweight to carry and eliminates food waste.</a:t>
            </a:r>
            <a:endParaRPr lang="en-IE" dirty="0"/>
          </a:p>
        </p:txBody>
      </p:sp>
      <p:sp>
        <p:nvSpPr>
          <p:cNvPr id="3" name="Text Placeholder 2">
            <a:extLst>
              <a:ext uri="{FF2B5EF4-FFF2-40B4-BE49-F238E27FC236}">
                <a16:creationId xmlns:a16="http://schemas.microsoft.com/office/drawing/2014/main" id="{09D728AB-2819-49AB-86C3-AE9FCEABED83}"/>
              </a:ext>
            </a:extLst>
          </p:cNvPr>
          <p:cNvSpPr>
            <a:spLocks noGrp="1"/>
          </p:cNvSpPr>
          <p:nvPr>
            <p:ph type="body" sz="quarter" idx="22"/>
          </p:nvPr>
        </p:nvSpPr>
        <p:spPr>
          <a:xfrm>
            <a:off x="6353299" y="297663"/>
            <a:ext cx="2825298" cy="1434253"/>
          </a:xfrm>
        </p:spPr>
        <p:txBody>
          <a:bodyPr>
            <a:normAutofit fontScale="77500" lnSpcReduction="20000"/>
          </a:bodyPr>
          <a:lstStyle/>
          <a:p>
            <a:pPr>
              <a:lnSpc>
                <a:spcPct val="120000"/>
              </a:lnSpc>
            </a:pPr>
            <a:r>
              <a:rPr lang="en-IE" dirty="0"/>
              <a:t>Our case study…AUGA - LITHUANIA</a:t>
            </a:r>
          </a:p>
        </p:txBody>
      </p:sp>
      <p:sp>
        <p:nvSpPr>
          <p:cNvPr id="4" name="Text Placeholder 3">
            <a:extLst>
              <a:ext uri="{FF2B5EF4-FFF2-40B4-BE49-F238E27FC236}">
                <a16:creationId xmlns:a16="http://schemas.microsoft.com/office/drawing/2014/main" id="{AB8A606A-5AB6-416F-8D2C-8A76B3B28FBC}"/>
              </a:ext>
            </a:extLst>
          </p:cNvPr>
          <p:cNvSpPr>
            <a:spLocks noGrp="1"/>
          </p:cNvSpPr>
          <p:nvPr>
            <p:ph type="body" sz="quarter" idx="23"/>
          </p:nvPr>
        </p:nvSpPr>
        <p:spPr>
          <a:xfrm>
            <a:off x="526825" y="559304"/>
            <a:ext cx="3452394" cy="634674"/>
          </a:xfrm>
          <a:solidFill>
            <a:srgbClr val="FFD100"/>
          </a:solidFill>
        </p:spPr>
        <p:txBody>
          <a:bodyPr/>
          <a:lstStyle/>
          <a:p>
            <a:r>
              <a:rPr lang="en-IE" dirty="0"/>
              <a:t>Be Inspired…</a:t>
            </a:r>
          </a:p>
        </p:txBody>
      </p:sp>
      <p:pic>
        <p:nvPicPr>
          <p:cNvPr id="7" name="Picture 6">
            <a:extLst>
              <a:ext uri="{FF2B5EF4-FFF2-40B4-BE49-F238E27FC236}">
                <a16:creationId xmlns:a16="http://schemas.microsoft.com/office/drawing/2014/main" id="{53F0970D-AE2C-4354-B4A2-A0E8B15F4EFD}"/>
              </a:ext>
            </a:extLst>
          </p:cNvPr>
          <p:cNvPicPr>
            <a:picLocks noChangeAspect="1"/>
          </p:cNvPicPr>
          <p:nvPr/>
        </p:nvPicPr>
        <p:blipFill>
          <a:blip r:embed="rId2"/>
          <a:stretch>
            <a:fillRect/>
          </a:stretch>
        </p:blipFill>
        <p:spPr>
          <a:xfrm>
            <a:off x="10231553" y="429814"/>
            <a:ext cx="798911" cy="1278258"/>
          </a:xfrm>
          <a:prstGeom prst="rect">
            <a:avLst/>
          </a:prstGeom>
        </p:spPr>
      </p:pic>
      <p:pic>
        <p:nvPicPr>
          <p:cNvPr id="9" name="Picture 8">
            <a:hlinkClick r:id="rId3"/>
            <a:extLst>
              <a:ext uri="{FF2B5EF4-FFF2-40B4-BE49-F238E27FC236}">
                <a16:creationId xmlns:a16="http://schemas.microsoft.com/office/drawing/2014/main" id="{BCD752A7-B338-4652-B701-DD66699E0017}"/>
              </a:ext>
            </a:extLst>
          </p:cNvPr>
          <p:cNvPicPr>
            <a:picLocks noChangeAspect="1"/>
          </p:cNvPicPr>
          <p:nvPr/>
        </p:nvPicPr>
        <p:blipFill>
          <a:blip r:embed="rId4"/>
          <a:stretch>
            <a:fillRect/>
          </a:stretch>
        </p:blipFill>
        <p:spPr>
          <a:xfrm>
            <a:off x="1334379" y="2066544"/>
            <a:ext cx="2521080" cy="3454578"/>
          </a:xfrm>
          <a:prstGeom prst="rect">
            <a:avLst/>
          </a:prstGeom>
        </p:spPr>
      </p:pic>
      <p:sp>
        <p:nvSpPr>
          <p:cNvPr id="10" name="Arrow: Right 9">
            <a:extLst>
              <a:ext uri="{FF2B5EF4-FFF2-40B4-BE49-F238E27FC236}">
                <a16:creationId xmlns:a16="http://schemas.microsoft.com/office/drawing/2014/main" id="{5F68E0ED-E6A0-49D7-A308-7B661D55177B}"/>
              </a:ext>
            </a:extLst>
          </p:cNvPr>
          <p:cNvSpPr/>
          <p:nvPr/>
        </p:nvSpPr>
        <p:spPr>
          <a:xfrm>
            <a:off x="156519" y="1927654"/>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solidFill>
                  <a:srgbClr val="000000"/>
                </a:solidFill>
              </a:rPr>
              <a:t>Click here </a:t>
            </a:r>
          </a:p>
        </p:txBody>
      </p:sp>
      <p:pic>
        <p:nvPicPr>
          <p:cNvPr id="1026" name="Picture 2">
            <a:extLst>
              <a:ext uri="{FF2B5EF4-FFF2-40B4-BE49-F238E27FC236}">
                <a16:creationId xmlns:a16="http://schemas.microsoft.com/office/drawing/2014/main" id="{0BF4CDE5-584A-D3C4-6459-140149140D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29010" y="1898751"/>
            <a:ext cx="2960271" cy="415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67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41E863-F6E9-4E41-8AD5-EB11EA2E2647}"/>
              </a:ext>
            </a:extLst>
          </p:cNvPr>
          <p:cNvSpPr>
            <a:spLocks noGrp="1"/>
          </p:cNvSpPr>
          <p:nvPr>
            <p:ph type="body" sz="quarter" idx="30"/>
          </p:nvPr>
        </p:nvSpPr>
        <p:spPr>
          <a:xfrm>
            <a:off x="1679171" y="5344258"/>
            <a:ext cx="2449722" cy="1237497"/>
          </a:xfrm>
        </p:spPr>
        <p:txBody>
          <a:bodyPr>
            <a:normAutofit/>
          </a:bodyPr>
          <a:lstStyle/>
          <a:p>
            <a:pPr marL="0" indent="0"/>
            <a:r>
              <a:rPr lang="en-IE" sz="1800" dirty="0">
                <a:latin typeface="+mn-lt"/>
              </a:rPr>
              <a:t>These are useful for easy identification of foods on the market</a:t>
            </a:r>
          </a:p>
        </p:txBody>
      </p:sp>
      <p:sp>
        <p:nvSpPr>
          <p:cNvPr id="3" name="Text Placeholder 2">
            <a:extLst>
              <a:ext uri="{FF2B5EF4-FFF2-40B4-BE49-F238E27FC236}">
                <a16:creationId xmlns:a16="http://schemas.microsoft.com/office/drawing/2014/main" id="{E2739F46-E9A1-4DCD-8273-EF5AF2A1841D}"/>
              </a:ext>
            </a:extLst>
          </p:cNvPr>
          <p:cNvSpPr>
            <a:spLocks noGrp="1"/>
          </p:cNvSpPr>
          <p:nvPr>
            <p:ph type="body" sz="quarter" idx="31"/>
          </p:nvPr>
        </p:nvSpPr>
        <p:spPr>
          <a:xfrm>
            <a:off x="1774628" y="3974511"/>
            <a:ext cx="2449722" cy="1446351"/>
          </a:xfrm>
        </p:spPr>
        <p:txBody>
          <a:bodyPr>
            <a:normAutofit fontScale="85000" lnSpcReduction="10000"/>
          </a:bodyPr>
          <a:lstStyle/>
          <a:p>
            <a:pPr marL="0" indent="0"/>
            <a:r>
              <a:rPr lang="en-IE" b="1" dirty="0"/>
              <a:t>Braille </a:t>
            </a:r>
          </a:p>
          <a:p>
            <a:pPr marL="0" indent="0"/>
            <a:r>
              <a:rPr lang="en-IE" b="1" dirty="0"/>
              <a:t>Raised Logos</a:t>
            </a:r>
          </a:p>
          <a:p>
            <a:pPr marL="0" indent="0"/>
            <a:r>
              <a:rPr lang="en-IE" b="1" dirty="0"/>
              <a:t>Contrasting colours</a:t>
            </a:r>
          </a:p>
          <a:p>
            <a:pPr marL="0" indent="0"/>
            <a:r>
              <a:rPr lang="en-IE" b="1" dirty="0"/>
              <a:t>Clear Diagrams</a:t>
            </a:r>
          </a:p>
        </p:txBody>
      </p:sp>
      <p:sp>
        <p:nvSpPr>
          <p:cNvPr id="5" name="Text Placeholder 4">
            <a:extLst>
              <a:ext uri="{FF2B5EF4-FFF2-40B4-BE49-F238E27FC236}">
                <a16:creationId xmlns:a16="http://schemas.microsoft.com/office/drawing/2014/main" id="{4FAF537E-0BDC-4B86-B2D1-307093238A33}"/>
              </a:ext>
            </a:extLst>
          </p:cNvPr>
          <p:cNvSpPr>
            <a:spLocks noGrp="1"/>
          </p:cNvSpPr>
          <p:nvPr>
            <p:ph type="body" sz="quarter" idx="33"/>
          </p:nvPr>
        </p:nvSpPr>
        <p:spPr>
          <a:xfrm>
            <a:off x="5078733" y="4059906"/>
            <a:ext cx="2061046" cy="1284352"/>
          </a:xfrm>
        </p:spPr>
        <p:txBody>
          <a:bodyPr>
            <a:normAutofit/>
          </a:bodyPr>
          <a:lstStyle/>
          <a:p>
            <a:r>
              <a:rPr lang="en-IE" sz="1700" b="1" dirty="0"/>
              <a:t>Alerts</a:t>
            </a:r>
          </a:p>
          <a:p>
            <a:r>
              <a:rPr lang="en-IE" sz="1700" b="1" dirty="0"/>
              <a:t>Beeps</a:t>
            </a:r>
          </a:p>
          <a:p>
            <a:r>
              <a:rPr lang="en-IE" sz="1700" b="1" dirty="0"/>
              <a:t>Voice reminders</a:t>
            </a:r>
          </a:p>
        </p:txBody>
      </p:sp>
      <p:sp>
        <p:nvSpPr>
          <p:cNvPr id="7" name="Text Placeholder 6">
            <a:extLst>
              <a:ext uri="{FF2B5EF4-FFF2-40B4-BE49-F238E27FC236}">
                <a16:creationId xmlns:a16="http://schemas.microsoft.com/office/drawing/2014/main" id="{D92DA67D-070E-475E-A73B-8CF04690DFF0}"/>
              </a:ext>
            </a:extLst>
          </p:cNvPr>
          <p:cNvSpPr>
            <a:spLocks noGrp="1"/>
          </p:cNvSpPr>
          <p:nvPr>
            <p:ph type="body" sz="quarter" idx="35"/>
          </p:nvPr>
        </p:nvSpPr>
        <p:spPr>
          <a:xfrm>
            <a:off x="8352116" y="4080383"/>
            <a:ext cx="2314995" cy="1234609"/>
          </a:xfrm>
        </p:spPr>
        <p:txBody>
          <a:bodyPr>
            <a:noAutofit/>
          </a:bodyPr>
          <a:lstStyle/>
          <a:p>
            <a:r>
              <a:rPr lang="en-IE" sz="1700" b="1" dirty="0"/>
              <a:t>Single Portions</a:t>
            </a:r>
          </a:p>
          <a:p>
            <a:r>
              <a:rPr lang="en-IE" sz="1700" b="1" dirty="0" err="1"/>
              <a:t>Carryable</a:t>
            </a:r>
            <a:r>
              <a:rPr lang="en-IE" sz="1700" b="1" dirty="0"/>
              <a:t>  weights</a:t>
            </a:r>
          </a:p>
          <a:p>
            <a:r>
              <a:rPr lang="en-IE" sz="1700" b="1" dirty="0"/>
              <a:t>Resealable packs</a:t>
            </a:r>
          </a:p>
          <a:p>
            <a:endParaRPr lang="en-IE" sz="1700" b="1" dirty="0"/>
          </a:p>
        </p:txBody>
      </p:sp>
      <p:sp>
        <p:nvSpPr>
          <p:cNvPr id="8" name="Text Placeholder 7">
            <a:extLst>
              <a:ext uri="{FF2B5EF4-FFF2-40B4-BE49-F238E27FC236}">
                <a16:creationId xmlns:a16="http://schemas.microsoft.com/office/drawing/2014/main" id="{0EEFFE95-6AD8-4D2A-871B-590C5A3EC6CA}"/>
              </a:ext>
            </a:extLst>
          </p:cNvPr>
          <p:cNvSpPr>
            <a:spLocks noGrp="1"/>
          </p:cNvSpPr>
          <p:nvPr>
            <p:ph type="body" sz="quarter" idx="29"/>
          </p:nvPr>
        </p:nvSpPr>
        <p:spPr>
          <a:solidFill>
            <a:srgbClr val="85D2E1"/>
          </a:solidFill>
        </p:spPr>
        <p:txBody>
          <a:bodyPr anchor="ctr">
            <a:normAutofit lnSpcReduction="10000"/>
          </a:bodyPr>
          <a:lstStyle/>
          <a:p>
            <a:r>
              <a:rPr lang="en-IE" dirty="0"/>
              <a:t>Potential Novel Packaging Ideas…</a:t>
            </a:r>
          </a:p>
        </p:txBody>
      </p:sp>
      <p:sp>
        <p:nvSpPr>
          <p:cNvPr id="9" name="TextBox 8">
            <a:extLst>
              <a:ext uri="{FF2B5EF4-FFF2-40B4-BE49-F238E27FC236}">
                <a16:creationId xmlns:a16="http://schemas.microsoft.com/office/drawing/2014/main" id="{F3AE5305-4731-4C61-A881-E51ABA7A38D5}"/>
              </a:ext>
            </a:extLst>
          </p:cNvPr>
          <p:cNvSpPr txBox="1"/>
          <p:nvPr/>
        </p:nvSpPr>
        <p:spPr>
          <a:xfrm>
            <a:off x="2159231" y="2110379"/>
            <a:ext cx="1680519" cy="646331"/>
          </a:xfrm>
          <a:prstGeom prst="rect">
            <a:avLst/>
          </a:prstGeom>
          <a:noFill/>
        </p:spPr>
        <p:txBody>
          <a:bodyPr wrap="square" rtlCol="0">
            <a:spAutoFit/>
          </a:bodyPr>
          <a:lstStyle/>
          <a:p>
            <a:pPr algn="ctr"/>
            <a:r>
              <a:rPr lang="en-IE" b="1" dirty="0">
                <a:solidFill>
                  <a:srgbClr val="000000"/>
                </a:solidFill>
              </a:rPr>
              <a:t>Additional communication</a:t>
            </a:r>
          </a:p>
        </p:txBody>
      </p:sp>
      <p:sp>
        <p:nvSpPr>
          <p:cNvPr id="10" name="TextBox 9">
            <a:extLst>
              <a:ext uri="{FF2B5EF4-FFF2-40B4-BE49-F238E27FC236}">
                <a16:creationId xmlns:a16="http://schemas.microsoft.com/office/drawing/2014/main" id="{DB3997A9-F329-4143-9327-85EE6CE6F75B}"/>
              </a:ext>
            </a:extLst>
          </p:cNvPr>
          <p:cNvSpPr txBox="1"/>
          <p:nvPr/>
        </p:nvSpPr>
        <p:spPr>
          <a:xfrm>
            <a:off x="8682051" y="2043543"/>
            <a:ext cx="1680519" cy="923330"/>
          </a:xfrm>
          <a:prstGeom prst="rect">
            <a:avLst/>
          </a:prstGeom>
          <a:noFill/>
        </p:spPr>
        <p:txBody>
          <a:bodyPr wrap="square" rtlCol="0">
            <a:spAutoFit/>
          </a:bodyPr>
          <a:lstStyle/>
          <a:p>
            <a:pPr algn="ctr"/>
            <a:r>
              <a:rPr lang="en-IE" b="1" dirty="0">
                <a:solidFill>
                  <a:srgbClr val="000000"/>
                </a:solidFill>
              </a:rPr>
              <a:t>Senior appropriate portion size</a:t>
            </a:r>
          </a:p>
        </p:txBody>
      </p:sp>
      <p:sp>
        <p:nvSpPr>
          <p:cNvPr id="11" name="TextBox 10">
            <a:extLst>
              <a:ext uri="{FF2B5EF4-FFF2-40B4-BE49-F238E27FC236}">
                <a16:creationId xmlns:a16="http://schemas.microsoft.com/office/drawing/2014/main" id="{707576BE-3311-4660-A8CC-1302563ED612}"/>
              </a:ext>
            </a:extLst>
          </p:cNvPr>
          <p:cNvSpPr txBox="1"/>
          <p:nvPr/>
        </p:nvSpPr>
        <p:spPr>
          <a:xfrm>
            <a:off x="5281693" y="2248878"/>
            <a:ext cx="1680519" cy="646331"/>
          </a:xfrm>
          <a:prstGeom prst="rect">
            <a:avLst/>
          </a:prstGeom>
          <a:noFill/>
        </p:spPr>
        <p:txBody>
          <a:bodyPr wrap="square" rtlCol="0">
            <a:spAutoFit/>
          </a:bodyPr>
          <a:lstStyle/>
          <a:p>
            <a:pPr algn="ctr"/>
            <a:r>
              <a:rPr lang="en-IE" b="1" dirty="0">
                <a:solidFill>
                  <a:srgbClr val="000000"/>
                </a:solidFill>
              </a:rPr>
              <a:t>Sound / Speech Instructions</a:t>
            </a:r>
          </a:p>
        </p:txBody>
      </p:sp>
      <p:sp>
        <p:nvSpPr>
          <p:cNvPr id="12" name="Text Placeholder 1">
            <a:extLst>
              <a:ext uri="{FF2B5EF4-FFF2-40B4-BE49-F238E27FC236}">
                <a16:creationId xmlns:a16="http://schemas.microsoft.com/office/drawing/2014/main" id="{D42A94BF-310D-43E8-A208-3706CE345C30}"/>
              </a:ext>
            </a:extLst>
          </p:cNvPr>
          <p:cNvSpPr txBox="1">
            <a:spLocks/>
          </p:cNvSpPr>
          <p:nvPr/>
        </p:nvSpPr>
        <p:spPr>
          <a:xfrm>
            <a:off x="8096253" y="5344257"/>
            <a:ext cx="3017520" cy="123749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1500" b="0" i="0" kern="1200" spc="0">
                <a:solidFill>
                  <a:srgbClr val="000000"/>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sz="1800" dirty="0">
                <a:latin typeface="+mn-lt"/>
              </a:rPr>
              <a:t>Seniors tend to consume smaller portion sizes therefore smaller pack sizes or closable packs could work</a:t>
            </a:r>
          </a:p>
        </p:txBody>
      </p:sp>
      <p:sp>
        <p:nvSpPr>
          <p:cNvPr id="13" name="Text Placeholder 1">
            <a:extLst>
              <a:ext uri="{FF2B5EF4-FFF2-40B4-BE49-F238E27FC236}">
                <a16:creationId xmlns:a16="http://schemas.microsoft.com/office/drawing/2014/main" id="{E931A568-FC7C-456C-856A-B1B0E44CBB09}"/>
              </a:ext>
            </a:extLst>
          </p:cNvPr>
          <p:cNvSpPr txBox="1">
            <a:spLocks/>
          </p:cNvSpPr>
          <p:nvPr/>
        </p:nvSpPr>
        <p:spPr>
          <a:xfrm>
            <a:off x="4613564" y="5350396"/>
            <a:ext cx="3017520" cy="123749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1500" b="0" i="0" kern="1200" spc="0">
                <a:solidFill>
                  <a:srgbClr val="000000"/>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sz="1800" dirty="0">
                <a:latin typeface="+mn-lt"/>
              </a:rPr>
              <a:t>These could be incorporated into packaging systems to remind seniors to eat or provide warnings etc.</a:t>
            </a:r>
          </a:p>
        </p:txBody>
      </p:sp>
      <p:pic>
        <p:nvPicPr>
          <p:cNvPr id="6" name="Picture 5" descr="Icon&#10;&#10;Description automatically generated">
            <a:extLst>
              <a:ext uri="{FF2B5EF4-FFF2-40B4-BE49-F238E27FC236}">
                <a16:creationId xmlns:a16="http://schemas.microsoft.com/office/drawing/2014/main" id="{16C5CCB8-45D0-71C3-A42C-A25CDA8097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64" y="0"/>
            <a:ext cx="1272604" cy="1984059"/>
          </a:xfrm>
          <a:prstGeom prst="rect">
            <a:avLst/>
          </a:prstGeom>
        </p:spPr>
      </p:pic>
      <p:pic>
        <p:nvPicPr>
          <p:cNvPr id="14" name="Picture 13" descr="Icon&#10;&#10;Description automatically generated">
            <a:extLst>
              <a:ext uri="{FF2B5EF4-FFF2-40B4-BE49-F238E27FC236}">
                <a16:creationId xmlns:a16="http://schemas.microsoft.com/office/drawing/2014/main" id="{666A02A9-2C11-A32F-ABCD-5A682B7D6A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9396" y="-1"/>
            <a:ext cx="1272604" cy="1984059"/>
          </a:xfrm>
          <a:prstGeom prst="rect">
            <a:avLst/>
          </a:prstGeom>
        </p:spPr>
      </p:pic>
    </p:spTree>
    <p:extLst>
      <p:ext uri="{BB962C8B-B14F-4D97-AF65-F5344CB8AC3E}">
        <p14:creationId xmlns:p14="http://schemas.microsoft.com/office/powerpoint/2010/main" val="4027721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inzer cookies with heart shaped cut-outs filled with jam">
            <a:extLst>
              <a:ext uri="{FF2B5EF4-FFF2-40B4-BE49-F238E27FC236}">
                <a16:creationId xmlns:a16="http://schemas.microsoft.com/office/drawing/2014/main" id="{BD239A38-A71B-4DF8-931D-6DCA1835A1A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DD1E8EC3-4DEE-4799-B1F6-38CBEFD43B16}"/>
              </a:ext>
            </a:extLst>
          </p:cNvPr>
          <p:cNvSpPr>
            <a:spLocks noGrp="1"/>
          </p:cNvSpPr>
          <p:nvPr>
            <p:ph type="body" sz="quarter" idx="18"/>
          </p:nvPr>
        </p:nvSpPr>
        <p:spPr>
          <a:xfrm>
            <a:off x="4036542" y="3092586"/>
            <a:ext cx="8155458" cy="1773704"/>
          </a:xfrm>
          <a:solidFill>
            <a:srgbClr val="85D2E1"/>
          </a:solidFill>
        </p:spPr>
        <p:txBody>
          <a:bodyPr>
            <a:normAutofit fontScale="77500" lnSpcReduction="20000"/>
          </a:bodyPr>
          <a:lstStyle/>
          <a:p>
            <a:pPr marL="216000" marR="0" lvl="0" indent="0"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6000" marR="0" lvl="0" indent="0" algn="l" defTabSz="914400" rtl="0" eaLnBrk="1" fontAlgn="auto" latinLnBrk="0" hangingPunct="1">
              <a:lnSpc>
                <a:spcPct val="120000"/>
              </a:lnSpc>
              <a:spcBef>
                <a:spcPts val="0"/>
              </a:spcBef>
              <a:spcAft>
                <a:spcPts val="0"/>
              </a:spcAft>
              <a:buClrTx/>
              <a:buSzTx/>
              <a:buFontTx/>
              <a:buNone/>
              <a:tabLst/>
              <a:defRPr/>
            </a:pPr>
            <a:r>
              <a:rPr kumimoji="0" lang="en-GB" sz="2900" b="0" i="0" u="none" strike="noStrike" kern="1200" cap="none" spc="0" normalizeH="0" baseline="0" noProof="0" dirty="0">
                <a:ln>
                  <a:noFill/>
                </a:ln>
                <a:solidFill>
                  <a:prstClr val="black"/>
                </a:solidFill>
                <a:effectLst/>
                <a:uLnTx/>
                <a:uFillTx/>
                <a:ea typeface="+mn-ea"/>
                <a:cs typeface="Arial" panose="020B0604020202020204" pitchFamily="34" charset="0"/>
              </a:rPr>
              <a:t>Given reduced motor skills and the prevalence of arthritis, design food to be easily handled, cut, and eaten. A good rule of thumb is to design food so that it is bite-sized and/or can be eaten with a fork or spoon in one hand.</a:t>
            </a:r>
            <a:endParaRPr kumimoji="0" lang="en-US" sz="29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16000">
              <a:lnSpc>
                <a:spcPct val="100000"/>
              </a:lnSpc>
            </a:pPr>
            <a:endParaRPr lang="en-IE" dirty="0"/>
          </a:p>
        </p:txBody>
      </p:sp>
      <p:sp>
        <p:nvSpPr>
          <p:cNvPr id="4" name="Text Placeholder 3">
            <a:extLst>
              <a:ext uri="{FF2B5EF4-FFF2-40B4-BE49-F238E27FC236}">
                <a16:creationId xmlns:a16="http://schemas.microsoft.com/office/drawing/2014/main" id="{90F6AAFA-7321-4EA5-8734-D4D9B51D9C7F}"/>
              </a:ext>
            </a:extLst>
          </p:cNvPr>
          <p:cNvSpPr>
            <a:spLocks noGrp="1"/>
          </p:cNvSpPr>
          <p:nvPr>
            <p:ph type="body" sz="quarter" idx="16"/>
          </p:nvPr>
        </p:nvSpPr>
        <p:spPr>
          <a:xfrm>
            <a:off x="464194" y="444299"/>
            <a:ext cx="10813405" cy="582221"/>
          </a:xfrm>
          <a:noFill/>
        </p:spPr>
        <p:txBody>
          <a:bodyPr anchor="ctr">
            <a:normAutofit lnSpcReduction="10000"/>
          </a:bodyPr>
          <a:lstStyle/>
          <a:p>
            <a:r>
              <a:rPr lang="en-IE" dirty="0"/>
              <a:t>Food Design and Compensatory Strategies </a:t>
            </a:r>
          </a:p>
        </p:txBody>
      </p:sp>
    </p:spTree>
    <p:extLst>
      <p:ext uri="{BB962C8B-B14F-4D97-AF65-F5344CB8AC3E}">
        <p14:creationId xmlns:p14="http://schemas.microsoft.com/office/powerpoint/2010/main" val="857508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DED814-E1C2-443A-B51A-5EF28D05F22E}"/>
              </a:ext>
            </a:extLst>
          </p:cNvPr>
          <p:cNvSpPr>
            <a:spLocks noGrp="1"/>
          </p:cNvSpPr>
          <p:nvPr>
            <p:ph type="body" sz="quarter" idx="18"/>
          </p:nvPr>
        </p:nvSpPr>
        <p:spPr/>
        <p:txBody>
          <a:bodyPr/>
          <a:lstStyle/>
          <a:p>
            <a:pPr marL="0"/>
            <a:r>
              <a:rPr lang="en-IE" dirty="0"/>
              <a:t>Before you choose the appropriate packaging for your food product,  it is advisable to be aware of legislation and the implications of using certain materials. For more information click here…</a:t>
            </a:r>
          </a:p>
        </p:txBody>
      </p:sp>
      <p:sp>
        <p:nvSpPr>
          <p:cNvPr id="4" name="Text Placeholder 3">
            <a:extLst>
              <a:ext uri="{FF2B5EF4-FFF2-40B4-BE49-F238E27FC236}">
                <a16:creationId xmlns:a16="http://schemas.microsoft.com/office/drawing/2014/main" id="{340C9A43-FA70-45B9-90DA-BD31253F66B9}"/>
              </a:ext>
            </a:extLst>
          </p:cNvPr>
          <p:cNvSpPr>
            <a:spLocks noGrp="1"/>
          </p:cNvSpPr>
          <p:nvPr>
            <p:ph type="body" sz="quarter" idx="16"/>
          </p:nvPr>
        </p:nvSpPr>
        <p:spPr/>
        <p:txBody>
          <a:bodyPr>
            <a:normAutofit lnSpcReduction="10000"/>
          </a:bodyPr>
          <a:lstStyle/>
          <a:p>
            <a:r>
              <a:rPr lang="en-IE" dirty="0"/>
              <a:t>Recommended research </a:t>
            </a:r>
          </a:p>
        </p:txBody>
      </p:sp>
      <p:sp>
        <p:nvSpPr>
          <p:cNvPr id="6" name="TextBox 5">
            <a:extLst>
              <a:ext uri="{FF2B5EF4-FFF2-40B4-BE49-F238E27FC236}">
                <a16:creationId xmlns:a16="http://schemas.microsoft.com/office/drawing/2014/main" id="{CBE3A440-6BA2-4CEE-98AC-570F2FAF41AA}"/>
              </a:ext>
            </a:extLst>
          </p:cNvPr>
          <p:cNvSpPr txBox="1"/>
          <p:nvPr/>
        </p:nvSpPr>
        <p:spPr>
          <a:xfrm>
            <a:off x="7365076" y="982176"/>
            <a:ext cx="4314680" cy="4893647"/>
          </a:xfrm>
          <a:prstGeom prst="rect">
            <a:avLst/>
          </a:prstGeom>
          <a:noFill/>
        </p:spPr>
        <p:txBody>
          <a:bodyPr wrap="square">
            <a:spAutoFit/>
          </a:bodyPr>
          <a:lstStyle/>
          <a:p>
            <a:pPr algn="ctr"/>
            <a:r>
              <a:rPr lang="en-US" sz="2400" b="1" dirty="0">
                <a:solidFill>
                  <a:srgbClr val="1188A3"/>
                </a:solidFill>
                <a:hlinkClick r:id="rId2">
                  <a:extLst>
                    <a:ext uri="{A12FA001-AC4F-418D-AE19-62706E023703}">
                      <ahyp:hlinkClr xmlns:ahyp="http://schemas.microsoft.com/office/drawing/2018/hyperlinkcolor" val="tx"/>
                    </a:ext>
                  </a:extLst>
                </a:hlinkClick>
              </a:rPr>
              <a:t>The Food Packaging Forum </a:t>
            </a:r>
            <a:r>
              <a:rPr lang="en-US" sz="2400" dirty="0">
                <a:solidFill>
                  <a:srgbClr val="000000"/>
                </a:solidFill>
              </a:rPr>
              <a:t>enables stakeholders to make better decisions by applying the latest science on chemicals in food contact materials and on the environmental impacts of food packaging. </a:t>
            </a:r>
          </a:p>
          <a:p>
            <a:pPr algn="ctr"/>
            <a:r>
              <a:rPr lang="en-US" sz="2400" dirty="0">
                <a:solidFill>
                  <a:srgbClr val="000000"/>
                </a:solidFill>
              </a:rPr>
              <a:t>Through its independent, balanced, and science-based publications and tools, the Food Packaging Forum contributes to protecting human and environmental health.</a:t>
            </a:r>
            <a:endParaRPr lang="en-IE" sz="2400" dirty="0">
              <a:solidFill>
                <a:srgbClr val="000000"/>
              </a:solidFill>
            </a:endParaRPr>
          </a:p>
        </p:txBody>
      </p:sp>
      <p:pic>
        <p:nvPicPr>
          <p:cNvPr id="7" name="Picture 6">
            <a:hlinkClick r:id="rId2"/>
            <a:extLst>
              <a:ext uri="{FF2B5EF4-FFF2-40B4-BE49-F238E27FC236}">
                <a16:creationId xmlns:a16="http://schemas.microsoft.com/office/drawing/2014/main" id="{2093E2C8-9550-4DE8-93F9-48E37DD60C0E}"/>
              </a:ext>
            </a:extLst>
          </p:cNvPr>
          <p:cNvPicPr>
            <a:picLocks noChangeAspect="1"/>
          </p:cNvPicPr>
          <p:nvPr/>
        </p:nvPicPr>
        <p:blipFill>
          <a:blip r:embed="rId3"/>
          <a:stretch>
            <a:fillRect/>
          </a:stretch>
        </p:blipFill>
        <p:spPr>
          <a:xfrm>
            <a:off x="2491131" y="4452653"/>
            <a:ext cx="3244998" cy="1209316"/>
          </a:xfrm>
          <a:prstGeom prst="rect">
            <a:avLst/>
          </a:prstGeom>
        </p:spPr>
      </p:pic>
      <p:sp>
        <p:nvSpPr>
          <p:cNvPr id="8" name="Arrow: Down 7">
            <a:extLst>
              <a:ext uri="{FF2B5EF4-FFF2-40B4-BE49-F238E27FC236}">
                <a16:creationId xmlns:a16="http://schemas.microsoft.com/office/drawing/2014/main" id="{57DF45AE-3D59-4ED8-B542-72F742D1E6B3}"/>
              </a:ext>
            </a:extLst>
          </p:cNvPr>
          <p:cNvSpPr/>
          <p:nvPr/>
        </p:nvSpPr>
        <p:spPr>
          <a:xfrm>
            <a:off x="4736757" y="3763740"/>
            <a:ext cx="527222" cy="582221"/>
          </a:xfrm>
          <a:prstGeom prst="down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01599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3C7FB0-8C73-4F1F-9053-AE38174F9914}"/>
              </a:ext>
            </a:extLst>
          </p:cNvPr>
          <p:cNvSpPr>
            <a:spLocks noGrp="1"/>
          </p:cNvSpPr>
          <p:nvPr>
            <p:ph type="body" sz="quarter" idx="18"/>
          </p:nvPr>
        </p:nvSpPr>
        <p:spPr>
          <a:xfrm>
            <a:off x="1802710" y="1773241"/>
            <a:ext cx="4911128" cy="4525954"/>
          </a:xfrm>
        </p:spPr>
        <p:txBody>
          <a:bodyPr/>
          <a:lstStyle/>
          <a:p>
            <a:pPr marL="0" indent="0"/>
            <a:r>
              <a:rPr lang="en-IE" dirty="0"/>
              <a:t>Labels perform a very important function. They serve as an </a:t>
            </a:r>
            <a:r>
              <a:rPr lang="en-IE" b="1" dirty="0"/>
              <a:t>orientation point for consumers at the point of sale</a:t>
            </a:r>
            <a:r>
              <a:rPr lang="en-IE" dirty="0"/>
              <a:t>. Labels also allow you to </a:t>
            </a:r>
            <a:r>
              <a:rPr lang="en-IE" b="1" dirty="0"/>
              <a:t>brand your product </a:t>
            </a:r>
            <a:r>
              <a:rPr lang="en-IE" dirty="0"/>
              <a:t>as for example healthy or eco-friendly.</a:t>
            </a:r>
          </a:p>
          <a:p>
            <a:pPr marL="0" indent="0"/>
            <a:r>
              <a:rPr lang="en-IE" dirty="0"/>
              <a:t>However, with few exceptions (e.g. the EU Bio-label), there are no legal requirements for obtaining a food label. Rather, the majority of labels are issued by business associations, which set their own standards. </a:t>
            </a:r>
            <a:r>
              <a:rPr lang="en-IE" dirty="0">
                <a:solidFill>
                  <a:srgbClr val="1188A3"/>
                </a:solidFill>
                <a:hlinkClick r:id="rId2">
                  <a:extLst>
                    <a:ext uri="{A12FA001-AC4F-418D-AE19-62706E023703}">
                      <ahyp:hlinkClr xmlns:ahyp="http://schemas.microsoft.com/office/drawing/2018/hyperlinkcolor" val="tx"/>
                    </a:ext>
                  </a:extLst>
                </a:hlinkClick>
              </a:rPr>
              <a:t>Source</a:t>
            </a:r>
            <a:endParaRPr lang="en-IE" dirty="0">
              <a:solidFill>
                <a:srgbClr val="1188A3"/>
              </a:solidFill>
            </a:endParaRPr>
          </a:p>
        </p:txBody>
      </p:sp>
      <p:sp>
        <p:nvSpPr>
          <p:cNvPr id="4" name="Text Placeholder 3">
            <a:extLst>
              <a:ext uri="{FF2B5EF4-FFF2-40B4-BE49-F238E27FC236}">
                <a16:creationId xmlns:a16="http://schemas.microsoft.com/office/drawing/2014/main" id="{2510FC66-82F8-4649-A44D-10C593D14803}"/>
              </a:ext>
            </a:extLst>
          </p:cNvPr>
          <p:cNvSpPr>
            <a:spLocks noGrp="1"/>
          </p:cNvSpPr>
          <p:nvPr>
            <p:ph type="body" sz="quarter" idx="16"/>
          </p:nvPr>
        </p:nvSpPr>
        <p:spPr>
          <a:xfrm>
            <a:off x="1718561" y="228600"/>
            <a:ext cx="4716425" cy="1114168"/>
          </a:xfrm>
        </p:spPr>
        <p:txBody>
          <a:bodyPr>
            <a:normAutofit/>
          </a:bodyPr>
          <a:lstStyle/>
          <a:p>
            <a:r>
              <a:rPr lang="en-IE" dirty="0"/>
              <a:t>Label Accuracy and Transparency</a:t>
            </a:r>
          </a:p>
        </p:txBody>
      </p:sp>
      <p:pic>
        <p:nvPicPr>
          <p:cNvPr id="9" name="Picture 8">
            <a:extLst>
              <a:ext uri="{FF2B5EF4-FFF2-40B4-BE49-F238E27FC236}">
                <a16:creationId xmlns:a16="http://schemas.microsoft.com/office/drawing/2014/main" id="{62B17617-B80B-4C9D-81A2-6190C56A4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205" y="970350"/>
            <a:ext cx="4661649" cy="1400046"/>
          </a:xfrm>
          <a:prstGeom prst="rect">
            <a:avLst/>
          </a:prstGeom>
        </p:spPr>
      </p:pic>
      <p:sp>
        <p:nvSpPr>
          <p:cNvPr id="11" name="TextBox 10">
            <a:extLst>
              <a:ext uri="{FF2B5EF4-FFF2-40B4-BE49-F238E27FC236}">
                <a16:creationId xmlns:a16="http://schemas.microsoft.com/office/drawing/2014/main" id="{266B4D49-0C2F-4998-B8D1-F595DBB11115}"/>
              </a:ext>
            </a:extLst>
          </p:cNvPr>
          <p:cNvSpPr txBox="1"/>
          <p:nvPr/>
        </p:nvSpPr>
        <p:spPr>
          <a:xfrm>
            <a:off x="8814487" y="601018"/>
            <a:ext cx="2224216" cy="369332"/>
          </a:xfrm>
          <a:prstGeom prst="rect">
            <a:avLst/>
          </a:prstGeom>
          <a:noFill/>
        </p:spPr>
        <p:txBody>
          <a:bodyPr wrap="square">
            <a:spAutoFit/>
          </a:bodyPr>
          <a:lstStyle/>
          <a:p>
            <a:r>
              <a:rPr lang="en-IE" b="1" dirty="0">
                <a:solidFill>
                  <a:srgbClr val="000000"/>
                </a:solidFill>
              </a:rPr>
              <a:t>The EU Bio-label</a:t>
            </a:r>
          </a:p>
        </p:txBody>
      </p:sp>
      <p:sp>
        <p:nvSpPr>
          <p:cNvPr id="13" name="TextBox 12">
            <a:extLst>
              <a:ext uri="{FF2B5EF4-FFF2-40B4-BE49-F238E27FC236}">
                <a16:creationId xmlns:a16="http://schemas.microsoft.com/office/drawing/2014/main" id="{4CD8226C-D214-4EB7-BE92-E61717E6BDD4}"/>
              </a:ext>
            </a:extLst>
          </p:cNvPr>
          <p:cNvSpPr txBox="1"/>
          <p:nvPr/>
        </p:nvSpPr>
        <p:spPr>
          <a:xfrm>
            <a:off x="7274205" y="2379868"/>
            <a:ext cx="4801266" cy="3816429"/>
          </a:xfrm>
          <a:prstGeom prst="rect">
            <a:avLst/>
          </a:prstGeom>
          <a:noFill/>
        </p:spPr>
        <p:txBody>
          <a:bodyPr wrap="square">
            <a:spAutoFit/>
          </a:bodyPr>
          <a:lstStyle/>
          <a:p>
            <a:r>
              <a:rPr lang="en-US" sz="2200" b="0" i="0" dirty="0">
                <a:solidFill>
                  <a:srgbClr val="000000"/>
                </a:solidFill>
                <a:effectLst/>
              </a:rPr>
              <a:t>The European Union organic logo gives a</a:t>
            </a:r>
            <a:r>
              <a:rPr lang="en-US" sz="2200" b="1" i="0" dirty="0">
                <a:solidFill>
                  <a:srgbClr val="000000"/>
                </a:solidFill>
                <a:effectLst/>
              </a:rPr>
              <a:t> coherent visual identity</a:t>
            </a:r>
            <a:r>
              <a:rPr lang="en-US" sz="2200" b="0" i="0" dirty="0">
                <a:solidFill>
                  <a:srgbClr val="000000"/>
                </a:solidFill>
                <a:effectLst/>
              </a:rPr>
              <a:t> to organic products produced in the EU. This makes it easier for consumers to identify organic products and helps farmers to market them across the entire EU. The organic logo can only be used on products that have been certified as organic by an </a:t>
            </a:r>
            <a:r>
              <a:rPr lang="en-US" sz="2200" b="0" i="0" dirty="0" err="1">
                <a:solidFill>
                  <a:srgbClr val="000000"/>
                </a:solidFill>
                <a:effectLst/>
              </a:rPr>
              <a:t>authorised</a:t>
            </a:r>
            <a:r>
              <a:rPr lang="en-US" sz="2200" b="0" i="0" dirty="0">
                <a:solidFill>
                  <a:srgbClr val="000000"/>
                </a:solidFill>
                <a:effectLst/>
              </a:rPr>
              <a:t> control agency or body.</a:t>
            </a:r>
          </a:p>
          <a:p>
            <a:endParaRPr lang="en-IE" sz="2200" dirty="0">
              <a:solidFill>
                <a:srgbClr val="000000"/>
              </a:solidFill>
            </a:endParaRPr>
          </a:p>
        </p:txBody>
      </p:sp>
      <p:sp>
        <p:nvSpPr>
          <p:cNvPr id="15" name="TextBox 14">
            <a:extLst>
              <a:ext uri="{FF2B5EF4-FFF2-40B4-BE49-F238E27FC236}">
                <a16:creationId xmlns:a16="http://schemas.microsoft.com/office/drawing/2014/main" id="{EDDB924C-31B1-449C-B950-31008EC1FD6E}"/>
              </a:ext>
            </a:extLst>
          </p:cNvPr>
          <p:cNvSpPr txBox="1"/>
          <p:nvPr/>
        </p:nvSpPr>
        <p:spPr>
          <a:xfrm>
            <a:off x="7011446" y="6072316"/>
            <a:ext cx="6096000" cy="369332"/>
          </a:xfrm>
          <a:prstGeom prst="rect">
            <a:avLst/>
          </a:prstGeom>
          <a:noFill/>
        </p:spPr>
        <p:txBody>
          <a:bodyPr wrap="square">
            <a:spAutoFit/>
          </a:bodyPr>
          <a:lstStyle/>
          <a:p>
            <a:r>
              <a:rPr lang="en-IE" dirty="0">
                <a:solidFill>
                  <a:srgbClr val="1188A3"/>
                </a:solidFill>
                <a:hlinkClick r:id="rId4">
                  <a:extLst>
                    <a:ext uri="{A12FA001-AC4F-418D-AE19-62706E023703}">
                      <ahyp:hlinkClr xmlns:ahyp="http://schemas.microsoft.com/office/drawing/2018/hyperlinkcolor" val="tx"/>
                    </a:ext>
                  </a:extLst>
                </a:hlinkClick>
              </a:rPr>
              <a:t>The organic logo | European Commission (europa.eu)</a:t>
            </a:r>
            <a:endParaRPr lang="en-IE" dirty="0">
              <a:solidFill>
                <a:srgbClr val="1188A3"/>
              </a:solidFill>
            </a:endParaRPr>
          </a:p>
        </p:txBody>
      </p:sp>
    </p:spTree>
    <p:extLst>
      <p:ext uri="{BB962C8B-B14F-4D97-AF65-F5344CB8AC3E}">
        <p14:creationId xmlns:p14="http://schemas.microsoft.com/office/powerpoint/2010/main" val="2678755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E02C01-77A4-49AD-AFCC-DFEFC9921D8C}"/>
              </a:ext>
            </a:extLst>
          </p:cNvPr>
          <p:cNvSpPr>
            <a:spLocks noGrp="1"/>
          </p:cNvSpPr>
          <p:nvPr>
            <p:ph type="body" sz="quarter" idx="16"/>
          </p:nvPr>
        </p:nvSpPr>
        <p:spPr/>
        <p:txBody>
          <a:bodyPr>
            <a:normAutofit lnSpcReduction="10000"/>
          </a:bodyPr>
          <a:lstStyle/>
          <a:p>
            <a:r>
              <a:rPr lang="en-IE" dirty="0"/>
              <a:t>Labels &amp; Claims on food</a:t>
            </a:r>
          </a:p>
        </p:txBody>
      </p:sp>
      <p:sp>
        <p:nvSpPr>
          <p:cNvPr id="6" name="Text Placeholder 2">
            <a:extLst>
              <a:ext uri="{FF2B5EF4-FFF2-40B4-BE49-F238E27FC236}">
                <a16:creationId xmlns:a16="http://schemas.microsoft.com/office/drawing/2014/main" id="{CB58C15C-DB57-B745-B891-49E6CC8D8B3D}"/>
              </a:ext>
            </a:extLst>
          </p:cNvPr>
          <p:cNvSpPr txBox="1">
            <a:spLocks/>
          </p:cNvSpPr>
          <p:nvPr/>
        </p:nvSpPr>
        <p:spPr>
          <a:xfrm>
            <a:off x="6972271" y="886621"/>
            <a:ext cx="5148649" cy="530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latin typeface="Helvetica Neue" panose="02000503000000020004" pitchFamily="2" charset="0"/>
                <a:ea typeface="Helvetica Neue" panose="02000503000000020004" pitchFamily="2" charset="0"/>
                <a:cs typeface="Helvetica Neue" panose="02000503000000020004" pitchFamily="2" charset="0"/>
              </a:rPr>
              <a:t>Nutrition Information</a:t>
            </a:r>
            <a:endParaRPr lang="en-GB" sz="20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cxnSp>
        <p:nvCxnSpPr>
          <p:cNvPr id="7" name="Straight Connector 6">
            <a:extLst>
              <a:ext uri="{FF2B5EF4-FFF2-40B4-BE49-F238E27FC236}">
                <a16:creationId xmlns:a16="http://schemas.microsoft.com/office/drawing/2014/main" id="{A53BE50B-7C32-9B45-9872-752E819F140B}"/>
              </a:ext>
            </a:extLst>
          </p:cNvPr>
          <p:cNvCxnSpPr>
            <a:cxnSpLocks/>
          </p:cNvCxnSpPr>
          <p:nvPr/>
        </p:nvCxnSpPr>
        <p:spPr>
          <a:xfrm>
            <a:off x="7027690" y="1268250"/>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2C07B1-AE22-1D43-A4D1-1FE6C09F6B19}"/>
              </a:ext>
            </a:extLst>
          </p:cNvPr>
          <p:cNvCxnSpPr>
            <a:cxnSpLocks/>
          </p:cNvCxnSpPr>
          <p:nvPr/>
        </p:nvCxnSpPr>
        <p:spPr>
          <a:xfrm>
            <a:off x="7027690" y="1554000"/>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A01119-DE49-4D49-AEC4-A70FB880CBAC}"/>
              </a:ext>
            </a:extLst>
          </p:cNvPr>
          <p:cNvCxnSpPr>
            <a:cxnSpLocks/>
          </p:cNvCxnSpPr>
          <p:nvPr/>
        </p:nvCxnSpPr>
        <p:spPr>
          <a:xfrm>
            <a:off x="7027690" y="3845196"/>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8E2398-13C5-5645-BAEA-634DD7B8A1AD}"/>
              </a:ext>
            </a:extLst>
          </p:cNvPr>
          <p:cNvCxnSpPr>
            <a:cxnSpLocks/>
          </p:cNvCxnSpPr>
          <p:nvPr/>
        </p:nvCxnSpPr>
        <p:spPr>
          <a:xfrm>
            <a:off x="7027690" y="4607197"/>
            <a:ext cx="4904509"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2E656E-B32F-C44A-A7B3-3B7987E0C194}"/>
              </a:ext>
            </a:extLst>
          </p:cNvPr>
          <p:cNvCxnSpPr>
            <a:cxnSpLocks/>
          </p:cNvCxnSpPr>
          <p:nvPr/>
        </p:nvCxnSpPr>
        <p:spPr>
          <a:xfrm>
            <a:off x="7027690" y="4330104"/>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65FF3D-7B75-A64A-94FF-2B547B18E35F}"/>
              </a:ext>
            </a:extLst>
          </p:cNvPr>
          <p:cNvCxnSpPr>
            <a:cxnSpLocks/>
          </p:cNvCxnSpPr>
          <p:nvPr/>
        </p:nvCxnSpPr>
        <p:spPr>
          <a:xfrm>
            <a:off x="7027690" y="18397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9EE7CC-FA0A-DA48-90B7-8D42007D0401}"/>
              </a:ext>
            </a:extLst>
          </p:cNvPr>
          <p:cNvCxnSpPr>
            <a:cxnSpLocks/>
          </p:cNvCxnSpPr>
          <p:nvPr/>
        </p:nvCxnSpPr>
        <p:spPr>
          <a:xfrm>
            <a:off x="7027690" y="21255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5D1870-2F11-514B-A1A2-F5A4B2CE77FA}"/>
              </a:ext>
            </a:extLst>
          </p:cNvPr>
          <p:cNvCxnSpPr>
            <a:cxnSpLocks/>
          </p:cNvCxnSpPr>
          <p:nvPr/>
        </p:nvCxnSpPr>
        <p:spPr>
          <a:xfrm>
            <a:off x="7027690" y="24112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E1F2C2-22F2-5440-9B2D-E90A1D4FD71F}"/>
              </a:ext>
            </a:extLst>
          </p:cNvPr>
          <p:cNvCxnSpPr>
            <a:cxnSpLocks/>
          </p:cNvCxnSpPr>
          <p:nvPr/>
        </p:nvCxnSpPr>
        <p:spPr>
          <a:xfrm>
            <a:off x="7027690" y="26970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E66113-5F1C-3E47-ADD8-A2184B14B90C}"/>
              </a:ext>
            </a:extLst>
          </p:cNvPr>
          <p:cNvCxnSpPr>
            <a:cxnSpLocks/>
          </p:cNvCxnSpPr>
          <p:nvPr/>
        </p:nvCxnSpPr>
        <p:spPr>
          <a:xfrm>
            <a:off x="7027690" y="298275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EB2322-72D0-7A4A-A618-2482EFDAF4CA}"/>
              </a:ext>
            </a:extLst>
          </p:cNvPr>
          <p:cNvCxnSpPr>
            <a:cxnSpLocks/>
          </p:cNvCxnSpPr>
          <p:nvPr/>
        </p:nvCxnSpPr>
        <p:spPr>
          <a:xfrm>
            <a:off x="7027690" y="3268500"/>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C3050B-FEB7-BE4D-90D4-FBD9DACC21FE}"/>
              </a:ext>
            </a:extLst>
          </p:cNvPr>
          <p:cNvCxnSpPr>
            <a:cxnSpLocks/>
          </p:cNvCxnSpPr>
          <p:nvPr/>
        </p:nvCxnSpPr>
        <p:spPr>
          <a:xfrm>
            <a:off x="7027690" y="3554249"/>
            <a:ext cx="490450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70E7F5-ECE2-834A-A2C2-9F023E8A7606}"/>
              </a:ext>
            </a:extLst>
          </p:cNvPr>
          <p:cNvCxnSpPr>
            <a:cxnSpLocks/>
          </p:cNvCxnSpPr>
          <p:nvPr/>
        </p:nvCxnSpPr>
        <p:spPr>
          <a:xfrm flipV="1">
            <a:off x="9452236" y="1268250"/>
            <a:ext cx="0" cy="257694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5E1A0EA3-90D7-3945-82AD-401D8D81B1F0}"/>
              </a:ext>
            </a:extLst>
          </p:cNvPr>
          <p:cNvSpPr txBox="1">
            <a:spLocks/>
          </p:cNvSpPr>
          <p:nvPr/>
        </p:nvSpPr>
        <p:spPr>
          <a:xfrm>
            <a:off x="6930708" y="3837639"/>
            <a:ext cx="5148649" cy="49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Salt content is exclusively due to the presence of naturally occurring sodium.</a:t>
            </a:r>
            <a:endParaRPr lang="en-GB" sz="14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sp>
        <p:nvSpPr>
          <p:cNvPr id="24" name="Text Placeholder 2">
            <a:extLst>
              <a:ext uri="{FF2B5EF4-FFF2-40B4-BE49-F238E27FC236}">
                <a16:creationId xmlns:a16="http://schemas.microsoft.com/office/drawing/2014/main" id="{07EFE42F-2D16-1B4B-8DC4-ABBCCE265EAB}"/>
              </a:ext>
            </a:extLst>
          </p:cNvPr>
          <p:cNvSpPr txBox="1">
            <a:spLocks/>
          </p:cNvSpPr>
          <p:nvPr/>
        </p:nvSpPr>
        <p:spPr>
          <a:xfrm>
            <a:off x="6930708" y="4322549"/>
            <a:ext cx="5148649" cy="2846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dirty="0">
                <a:latin typeface="Helvetica Neue" panose="02000503000000020004" pitchFamily="2" charset="0"/>
                <a:ea typeface="Helvetica Neue" panose="02000503000000020004" pitchFamily="2" charset="0"/>
                <a:cs typeface="Helvetica Neue" panose="02000503000000020004" pitchFamily="2" charset="0"/>
              </a:rPr>
              <a:t>*Reference intake of an average adult (8 499 kJ / 2 000 kcal)</a:t>
            </a:r>
            <a:endParaRPr lang="en-GB" sz="1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sp>
        <p:nvSpPr>
          <p:cNvPr id="25" name="Text Placeholder 2">
            <a:extLst>
              <a:ext uri="{FF2B5EF4-FFF2-40B4-BE49-F238E27FC236}">
                <a16:creationId xmlns:a16="http://schemas.microsoft.com/office/drawing/2014/main" id="{76A6A3AC-9994-8640-876D-79A55AE58915}"/>
              </a:ext>
            </a:extLst>
          </p:cNvPr>
          <p:cNvSpPr txBox="1">
            <a:spLocks/>
          </p:cNvSpPr>
          <p:nvPr/>
        </p:nvSpPr>
        <p:spPr>
          <a:xfrm>
            <a:off x="6944563" y="4599639"/>
            <a:ext cx="5148649" cy="1238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INGREDIENTS: </a:t>
            </a:r>
            <a:r>
              <a:rPr lang="en-US" sz="1400" dirty="0">
                <a:latin typeface="Helvetica Neue" panose="02000503000000020004" pitchFamily="2" charset="0"/>
                <a:ea typeface="Helvetica Neue" panose="02000503000000020004" pitchFamily="2" charset="0"/>
                <a:cs typeface="Helvetica Neue" panose="02000503000000020004" pitchFamily="2" charset="0"/>
              </a:rPr>
              <a:t>Mandarin Oranges (37.9%), Light Whipping Cream (</a:t>
            </a:r>
            <a:r>
              <a:rPr lang="en-US" sz="1400" b="1" dirty="0">
                <a:latin typeface="Helvetica Neue" panose="02000503000000020004" pitchFamily="2" charset="0"/>
                <a:ea typeface="Helvetica Neue" panose="02000503000000020004" pitchFamily="2" charset="0"/>
                <a:cs typeface="Helvetica Neue" panose="02000503000000020004" pitchFamily="2" charset="0"/>
              </a:rPr>
              <a:t>Milk</a:t>
            </a:r>
            <a:r>
              <a:rPr lang="en-US" sz="1400" dirty="0">
                <a:latin typeface="Helvetica Neue" panose="02000503000000020004" pitchFamily="2" charset="0"/>
                <a:ea typeface="Helvetica Neue" panose="02000503000000020004" pitchFamily="2" charset="0"/>
                <a:cs typeface="Helvetica Neue" panose="02000503000000020004" pitchFamily="2" charset="0"/>
              </a:rPr>
              <a:t>), Pears (12.4%), Peaches (7.7%), Thompson Seedless Grapes (7.5%), Apple (7.5%), Banana (5.9%), English Walnuts (</a:t>
            </a:r>
            <a:r>
              <a:rPr lang="en-US" sz="1400" b="1" dirty="0">
                <a:latin typeface="Helvetica Neue" panose="02000503000000020004" pitchFamily="2" charset="0"/>
                <a:ea typeface="Helvetica Neue" panose="02000503000000020004" pitchFamily="2" charset="0"/>
                <a:cs typeface="Helvetica Neue" panose="02000503000000020004" pitchFamily="2" charset="0"/>
              </a:rPr>
              <a:t>Tree Nuts</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endParaRPr lang="en-GB" sz="1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endParaRPr lang="en-IE" dirty="0"/>
          </a:p>
        </p:txBody>
      </p:sp>
      <p:sp>
        <p:nvSpPr>
          <p:cNvPr id="26" name="Text Placeholder 2">
            <a:extLst>
              <a:ext uri="{FF2B5EF4-FFF2-40B4-BE49-F238E27FC236}">
                <a16:creationId xmlns:a16="http://schemas.microsoft.com/office/drawing/2014/main" id="{775D6F53-A9B8-A94C-A9A4-9E3611852206}"/>
              </a:ext>
            </a:extLst>
          </p:cNvPr>
          <p:cNvSpPr txBox="1">
            <a:spLocks/>
          </p:cNvSpPr>
          <p:nvPr/>
        </p:nvSpPr>
        <p:spPr>
          <a:xfrm>
            <a:off x="9466090" y="1274549"/>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Per 100 g</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Text Placeholder 2">
            <a:extLst>
              <a:ext uri="{FF2B5EF4-FFF2-40B4-BE49-F238E27FC236}">
                <a16:creationId xmlns:a16="http://schemas.microsoft.com/office/drawing/2014/main" id="{64D5021A-1C29-A84A-A38B-F0F8EF834B19}"/>
              </a:ext>
            </a:extLst>
          </p:cNvPr>
          <p:cNvSpPr txBox="1">
            <a:spLocks/>
          </p:cNvSpPr>
          <p:nvPr/>
        </p:nvSpPr>
        <p:spPr>
          <a:xfrm>
            <a:off x="6930705" y="1537785"/>
            <a:ext cx="2410690" cy="3181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Energy</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Text Placeholder 2">
            <a:extLst>
              <a:ext uri="{FF2B5EF4-FFF2-40B4-BE49-F238E27FC236}">
                <a16:creationId xmlns:a16="http://schemas.microsoft.com/office/drawing/2014/main" id="{84F6F5C5-C859-1445-AB39-C6BF58153246}"/>
              </a:ext>
            </a:extLst>
          </p:cNvPr>
          <p:cNvSpPr txBox="1">
            <a:spLocks/>
          </p:cNvSpPr>
          <p:nvPr/>
        </p:nvSpPr>
        <p:spPr>
          <a:xfrm>
            <a:off x="6930705" y="1831092"/>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Fat</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Text Placeholder 2">
            <a:extLst>
              <a:ext uri="{FF2B5EF4-FFF2-40B4-BE49-F238E27FC236}">
                <a16:creationId xmlns:a16="http://schemas.microsoft.com/office/drawing/2014/main" id="{F9024B1C-E3C0-0A4A-B2F5-6A527A872E0A}"/>
              </a:ext>
            </a:extLst>
          </p:cNvPr>
          <p:cNvSpPr txBox="1">
            <a:spLocks/>
          </p:cNvSpPr>
          <p:nvPr/>
        </p:nvSpPr>
        <p:spPr>
          <a:xfrm>
            <a:off x="7132571" y="2131953"/>
            <a:ext cx="2139547" cy="2972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dirty="0">
                <a:latin typeface="Helvetica Neue" panose="02000503000000020004" pitchFamily="2" charset="0"/>
                <a:ea typeface="Helvetica Neue" panose="02000503000000020004" pitchFamily="2" charset="0"/>
                <a:cs typeface="Helvetica Neue" panose="02000503000000020004" pitchFamily="2" charset="0"/>
              </a:rPr>
              <a:t>Of which Saturates</a:t>
            </a:r>
            <a:endParaRPr lang="en-I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 Placeholder 2">
            <a:extLst>
              <a:ext uri="{FF2B5EF4-FFF2-40B4-BE49-F238E27FC236}">
                <a16:creationId xmlns:a16="http://schemas.microsoft.com/office/drawing/2014/main" id="{091D2F76-4A36-374A-A141-BEF98787245F}"/>
              </a:ext>
            </a:extLst>
          </p:cNvPr>
          <p:cNvSpPr txBox="1">
            <a:spLocks/>
          </p:cNvSpPr>
          <p:nvPr/>
        </p:nvSpPr>
        <p:spPr>
          <a:xfrm>
            <a:off x="6944560" y="2412983"/>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Carbohydrate</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Text Placeholder 2">
            <a:extLst>
              <a:ext uri="{FF2B5EF4-FFF2-40B4-BE49-F238E27FC236}">
                <a16:creationId xmlns:a16="http://schemas.microsoft.com/office/drawing/2014/main" id="{B5232CA1-E514-F04C-9B70-292B9F05DCC4}"/>
              </a:ext>
            </a:extLst>
          </p:cNvPr>
          <p:cNvSpPr txBox="1">
            <a:spLocks/>
          </p:cNvSpPr>
          <p:nvPr/>
        </p:nvSpPr>
        <p:spPr>
          <a:xfrm>
            <a:off x="7146426" y="2713844"/>
            <a:ext cx="2139547" cy="2972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dirty="0">
                <a:latin typeface="Helvetica Neue" panose="02000503000000020004" pitchFamily="2" charset="0"/>
                <a:ea typeface="Helvetica Neue" panose="02000503000000020004" pitchFamily="2" charset="0"/>
                <a:cs typeface="Helvetica Neue" panose="02000503000000020004" pitchFamily="2" charset="0"/>
              </a:rPr>
              <a:t>Of which Sugars</a:t>
            </a:r>
            <a:endParaRPr lang="en-I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 Placeholder 2">
            <a:extLst>
              <a:ext uri="{FF2B5EF4-FFF2-40B4-BE49-F238E27FC236}">
                <a16:creationId xmlns:a16="http://schemas.microsoft.com/office/drawing/2014/main" id="{73CFB67C-B7E4-B34A-AED2-1B5AAAD324BD}"/>
              </a:ext>
            </a:extLst>
          </p:cNvPr>
          <p:cNvSpPr txBox="1">
            <a:spLocks/>
          </p:cNvSpPr>
          <p:nvPr/>
        </p:nvSpPr>
        <p:spPr>
          <a:xfrm>
            <a:off x="6930705" y="2994874"/>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Protein</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Text Placeholder 2">
            <a:extLst>
              <a:ext uri="{FF2B5EF4-FFF2-40B4-BE49-F238E27FC236}">
                <a16:creationId xmlns:a16="http://schemas.microsoft.com/office/drawing/2014/main" id="{DA44A69C-2F7D-6C48-8FD3-EDF66D73A059}"/>
              </a:ext>
            </a:extLst>
          </p:cNvPr>
          <p:cNvSpPr txBox="1">
            <a:spLocks/>
          </p:cNvSpPr>
          <p:nvPr/>
        </p:nvSpPr>
        <p:spPr>
          <a:xfrm>
            <a:off x="6930705" y="3271965"/>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Salt</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 Placeholder 2">
            <a:extLst>
              <a:ext uri="{FF2B5EF4-FFF2-40B4-BE49-F238E27FC236}">
                <a16:creationId xmlns:a16="http://schemas.microsoft.com/office/drawing/2014/main" id="{3AA7ECAA-7CDD-D14E-9295-810C936DE93E}"/>
              </a:ext>
            </a:extLst>
          </p:cNvPr>
          <p:cNvSpPr txBox="1">
            <a:spLocks/>
          </p:cNvSpPr>
          <p:nvPr/>
        </p:nvSpPr>
        <p:spPr>
          <a:xfrm>
            <a:off x="6944560" y="3549056"/>
            <a:ext cx="2410690" cy="2933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400" b="1" dirty="0">
                <a:latin typeface="Helvetica Neue" panose="02000503000000020004" pitchFamily="2" charset="0"/>
                <a:ea typeface="Helvetica Neue" panose="02000503000000020004" pitchFamily="2" charset="0"/>
                <a:cs typeface="Helvetica Neue" panose="02000503000000020004" pitchFamily="2" charset="0"/>
              </a:rPr>
              <a:t>Vitamin C</a:t>
            </a:r>
            <a:endParaRPr lang="en-IE"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Text Placeholder 2">
            <a:extLst>
              <a:ext uri="{FF2B5EF4-FFF2-40B4-BE49-F238E27FC236}">
                <a16:creationId xmlns:a16="http://schemas.microsoft.com/office/drawing/2014/main" id="{B4474D53-690D-7E4F-B290-0ECD8684FE62}"/>
              </a:ext>
            </a:extLst>
          </p:cNvPr>
          <p:cNvSpPr txBox="1">
            <a:spLocks/>
          </p:cNvSpPr>
          <p:nvPr/>
        </p:nvSpPr>
        <p:spPr>
          <a:xfrm>
            <a:off x="9452235" y="1565494"/>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485 kJ / 117 kcal</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6" name="Text Placeholder 2">
            <a:extLst>
              <a:ext uri="{FF2B5EF4-FFF2-40B4-BE49-F238E27FC236}">
                <a16:creationId xmlns:a16="http://schemas.microsoft.com/office/drawing/2014/main" id="{64A3FD3B-831B-BA4A-B6AE-647AB9C78AA7}"/>
              </a:ext>
            </a:extLst>
          </p:cNvPr>
          <p:cNvSpPr txBox="1">
            <a:spLocks/>
          </p:cNvSpPr>
          <p:nvPr/>
        </p:nvSpPr>
        <p:spPr>
          <a:xfrm>
            <a:off x="9466090" y="1828730"/>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8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7" name="Text Placeholder 2">
            <a:extLst>
              <a:ext uri="{FF2B5EF4-FFF2-40B4-BE49-F238E27FC236}">
                <a16:creationId xmlns:a16="http://schemas.microsoft.com/office/drawing/2014/main" id="{44E8D93F-E372-D54F-A2F2-566A5C6A2D44}"/>
              </a:ext>
            </a:extLst>
          </p:cNvPr>
          <p:cNvSpPr txBox="1">
            <a:spLocks/>
          </p:cNvSpPr>
          <p:nvPr/>
        </p:nvSpPr>
        <p:spPr>
          <a:xfrm>
            <a:off x="9466090" y="2119676"/>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3.7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8" name="Text Placeholder 2">
            <a:extLst>
              <a:ext uri="{FF2B5EF4-FFF2-40B4-BE49-F238E27FC236}">
                <a16:creationId xmlns:a16="http://schemas.microsoft.com/office/drawing/2014/main" id="{4F269C93-E991-BD4C-A8B5-8BBBCD351D83}"/>
              </a:ext>
            </a:extLst>
          </p:cNvPr>
          <p:cNvSpPr txBox="1">
            <a:spLocks/>
          </p:cNvSpPr>
          <p:nvPr/>
        </p:nvSpPr>
        <p:spPr>
          <a:xfrm>
            <a:off x="9466090" y="2410622"/>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9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9" name="Text Placeholder 2">
            <a:extLst>
              <a:ext uri="{FF2B5EF4-FFF2-40B4-BE49-F238E27FC236}">
                <a16:creationId xmlns:a16="http://schemas.microsoft.com/office/drawing/2014/main" id="{905ED98F-13B0-614C-980B-98B749BA6EAD}"/>
              </a:ext>
            </a:extLst>
          </p:cNvPr>
          <p:cNvSpPr txBox="1">
            <a:spLocks/>
          </p:cNvSpPr>
          <p:nvPr/>
        </p:nvSpPr>
        <p:spPr>
          <a:xfrm>
            <a:off x="9466090" y="2687713"/>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8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0" name="Text Placeholder 2">
            <a:extLst>
              <a:ext uri="{FF2B5EF4-FFF2-40B4-BE49-F238E27FC236}">
                <a16:creationId xmlns:a16="http://schemas.microsoft.com/office/drawing/2014/main" id="{5312F134-2F85-B542-A029-44156B62788B}"/>
              </a:ext>
            </a:extLst>
          </p:cNvPr>
          <p:cNvSpPr txBox="1">
            <a:spLocks/>
          </p:cNvSpPr>
          <p:nvPr/>
        </p:nvSpPr>
        <p:spPr>
          <a:xfrm>
            <a:off x="9466090" y="2992513"/>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1,4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1" name="Text Placeholder 2">
            <a:extLst>
              <a:ext uri="{FF2B5EF4-FFF2-40B4-BE49-F238E27FC236}">
                <a16:creationId xmlns:a16="http://schemas.microsoft.com/office/drawing/2014/main" id="{D59A2AB1-9902-014F-8E96-98CA6F79FA3C}"/>
              </a:ext>
            </a:extLst>
          </p:cNvPr>
          <p:cNvSpPr txBox="1">
            <a:spLocks/>
          </p:cNvSpPr>
          <p:nvPr/>
        </p:nvSpPr>
        <p:spPr>
          <a:xfrm>
            <a:off x="9466090" y="3269604"/>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0,02 g</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2" name="Text Placeholder 2">
            <a:extLst>
              <a:ext uri="{FF2B5EF4-FFF2-40B4-BE49-F238E27FC236}">
                <a16:creationId xmlns:a16="http://schemas.microsoft.com/office/drawing/2014/main" id="{8BDE318C-7072-DF43-8BC6-4A1A60385397}"/>
              </a:ext>
            </a:extLst>
          </p:cNvPr>
          <p:cNvSpPr txBox="1">
            <a:spLocks/>
          </p:cNvSpPr>
          <p:nvPr/>
        </p:nvSpPr>
        <p:spPr>
          <a:xfrm>
            <a:off x="9466090" y="3560549"/>
            <a:ext cx="2466110" cy="2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US" sz="1400" dirty="0">
                <a:latin typeface="Helvetica Neue Medium" panose="02000503000000020004" pitchFamily="2" charset="0"/>
                <a:ea typeface="Helvetica Neue Medium" panose="02000503000000020004" pitchFamily="2" charset="0"/>
                <a:cs typeface="Helvetica Neue Medium" panose="02000503000000020004" pitchFamily="2" charset="0"/>
              </a:rPr>
              <a:t>14,81 mg             19% RI*</a:t>
            </a:r>
            <a:endParaRPr lang="en-IE"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5" name="Text Placeholder 2">
            <a:extLst>
              <a:ext uri="{FF2B5EF4-FFF2-40B4-BE49-F238E27FC236}">
                <a16:creationId xmlns:a16="http://schemas.microsoft.com/office/drawing/2014/main" id="{D081A04E-1010-E04E-BE00-2EF2AB626057}"/>
              </a:ext>
            </a:extLst>
          </p:cNvPr>
          <p:cNvSpPr txBox="1">
            <a:spLocks/>
          </p:cNvSpPr>
          <p:nvPr/>
        </p:nvSpPr>
        <p:spPr>
          <a:xfrm>
            <a:off x="1687697" y="1369919"/>
            <a:ext cx="5148649" cy="523102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In the EU, labelling rules enable citizens to get comprehensive information about </a:t>
            </a:r>
            <a:r>
              <a:rPr lang="en-US" b="1" dirty="0"/>
              <a:t>the content and composition of food</a:t>
            </a:r>
            <a:r>
              <a:rPr lang="en-US" i="1" dirty="0"/>
              <a:t> </a:t>
            </a:r>
            <a:r>
              <a:rPr lang="en-US" dirty="0"/>
              <a:t>products. </a:t>
            </a:r>
          </a:p>
          <a:p>
            <a:pPr marL="0" indent="0"/>
            <a:r>
              <a:rPr lang="en-US" dirty="0"/>
              <a:t>Labelling helps consumers to make an </a:t>
            </a:r>
            <a:r>
              <a:rPr lang="en-US" b="1" dirty="0"/>
              <a:t>informed choice </a:t>
            </a:r>
            <a:r>
              <a:rPr lang="en-US" dirty="0"/>
              <a:t>while purchasing their foodstuffs.</a:t>
            </a:r>
          </a:p>
          <a:p>
            <a:pPr marL="0" indent="0"/>
            <a:endParaRPr lang="en-US" sz="1100" dirty="0"/>
          </a:p>
          <a:p>
            <a:pPr marL="0" indent="0">
              <a:lnSpc>
                <a:spcPct val="100000"/>
              </a:lnSpc>
              <a:spcBef>
                <a:spcPts val="0"/>
              </a:spcBef>
              <a:buFontTx/>
              <a:buNone/>
              <a:defRPr/>
            </a:pPr>
            <a:r>
              <a:rPr lang="en-GB" dirty="0">
                <a:solidFill>
                  <a:prstClr val="black"/>
                </a:solidFill>
                <a:cs typeface="Arial" panose="020B0604020202020204" pitchFamily="34" charset="0"/>
              </a:rPr>
              <a:t>Nutrients must be listed in a certain order – energy (both in kJ and kcal) and the amounts of fat, saturates, carbohydrates, sugars, protein, and salt (in place of ‘sodium’ which is no longer permitted). </a:t>
            </a:r>
          </a:p>
          <a:p>
            <a:pPr marL="0" indent="0">
              <a:lnSpc>
                <a:spcPct val="100000"/>
              </a:lnSpc>
              <a:spcBef>
                <a:spcPts val="0"/>
              </a:spcBef>
              <a:buFontTx/>
              <a:buNone/>
              <a:defRPr/>
            </a:pPr>
            <a:endParaRPr lang="en-GB" dirty="0">
              <a:solidFill>
                <a:prstClr val="black"/>
              </a:solidFill>
              <a:cs typeface="Arial" panose="020B0604020202020204" pitchFamily="34" charset="0"/>
            </a:endParaRPr>
          </a:p>
          <a:p>
            <a:pPr marL="0" indent="0">
              <a:lnSpc>
                <a:spcPct val="100000"/>
              </a:lnSpc>
              <a:spcBef>
                <a:spcPts val="0"/>
              </a:spcBef>
              <a:buFontTx/>
              <a:buNone/>
              <a:defRPr/>
            </a:pPr>
            <a:r>
              <a:rPr lang="en-GB" dirty="0">
                <a:solidFill>
                  <a:prstClr val="black"/>
                </a:solidFill>
                <a:cs typeface="Arial" panose="020B0604020202020204" pitchFamily="34" charset="0"/>
              </a:rPr>
              <a:t>If claims</a:t>
            </a:r>
            <a:r>
              <a:rPr lang="en-GB" b="1" dirty="0">
                <a:solidFill>
                  <a:prstClr val="black"/>
                </a:solidFill>
                <a:cs typeface="Arial" panose="020B0604020202020204" pitchFamily="34" charset="0"/>
              </a:rPr>
              <a:t> </a:t>
            </a:r>
            <a:r>
              <a:rPr lang="en-GB" dirty="0">
                <a:solidFill>
                  <a:prstClr val="black"/>
                </a:solidFill>
                <a:cs typeface="Arial" panose="020B0604020202020204" pitchFamily="34" charset="0"/>
              </a:rPr>
              <a:t>are made as to the nutritional content or health of the product,  it becomes mandatory to give detailed information.</a:t>
            </a:r>
          </a:p>
          <a:p>
            <a:pPr marL="0" indent="0"/>
            <a:endParaRPr lang="en-IE" dirty="0"/>
          </a:p>
        </p:txBody>
      </p:sp>
    </p:spTree>
    <p:extLst>
      <p:ext uri="{BB962C8B-B14F-4D97-AF65-F5344CB8AC3E}">
        <p14:creationId xmlns:p14="http://schemas.microsoft.com/office/powerpoint/2010/main" val="2116973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6228AC-5DBC-4C7B-B76C-E536266D7CC5}"/>
              </a:ext>
            </a:extLst>
          </p:cNvPr>
          <p:cNvSpPr>
            <a:spLocks noGrp="1"/>
          </p:cNvSpPr>
          <p:nvPr>
            <p:ph type="body" sz="quarter" idx="18"/>
          </p:nvPr>
        </p:nvSpPr>
        <p:spPr>
          <a:xfrm>
            <a:off x="734714" y="1878367"/>
            <a:ext cx="4563792" cy="3143612"/>
          </a:xfrm>
        </p:spPr>
        <p:txBody>
          <a:bodyPr>
            <a:noAutofit/>
          </a:bodyPr>
          <a:lstStyle/>
          <a:p>
            <a:pPr algn="l" fontAlgn="base">
              <a:buFont typeface="Arial" panose="020B0604020202020204" pitchFamily="34" charset="0"/>
              <a:buChar char="•"/>
            </a:pPr>
            <a:r>
              <a:rPr lang="en-US" sz="2000" b="0" i="0" dirty="0">
                <a:effectLst/>
              </a:rPr>
              <a:t>name of the food</a:t>
            </a:r>
          </a:p>
          <a:p>
            <a:pPr algn="l" fontAlgn="base">
              <a:buFont typeface="Arial" panose="020B0604020202020204" pitchFamily="34" charset="0"/>
              <a:buChar char="•"/>
            </a:pPr>
            <a:r>
              <a:rPr lang="en-US" sz="2000" b="0" i="0" dirty="0">
                <a:effectLst/>
              </a:rPr>
              <a:t>ingredient list (including any </a:t>
            </a:r>
            <a:r>
              <a:rPr lang="en-US" sz="2000" b="0" i="0" dirty="0">
                <a:solidFill>
                  <a:srgbClr val="1188A3"/>
                </a:solidFill>
                <a:effectLst/>
                <a:hlinkClick r:id="rId2" tooltip="additives">
                  <a:extLst>
                    <a:ext uri="{A12FA001-AC4F-418D-AE19-62706E023703}">
                      <ahyp:hlinkClr xmlns:ahyp="http://schemas.microsoft.com/office/drawing/2018/hyperlinkcolor" val="tx"/>
                    </a:ext>
                  </a:extLst>
                </a:hlinkClick>
              </a:rPr>
              <a:t>additives</a:t>
            </a:r>
            <a:r>
              <a:rPr lang="en-US" sz="2000" b="0" i="0" dirty="0">
                <a:effectLst/>
              </a:rPr>
              <a:t>)</a:t>
            </a:r>
          </a:p>
          <a:p>
            <a:pPr algn="l" fontAlgn="base">
              <a:buFont typeface="Arial" panose="020B0604020202020204" pitchFamily="34" charset="0"/>
              <a:buChar char="•"/>
            </a:pPr>
            <a:r>
              <a:rPr lang="en-US" sz="2000" b="0" i="0" dirty="0">
                <a:effectLst/>
              </a:rPr>
              <a:t>allergen information</a:t>
            </a:r>
          </a:p>
          <a:p>
            <a:pPr algn="l" fontAlgn="base">
              <a:buFont typeface="Arial" panose="020B0604020202020204" pitchFamily="34" charset="0"/>
              <a:buChar char="•"/>
            </a:pPr>
            <a:r>
              <a:rPr lang="en-US" sz="2000" b="0" i="0" dirty="0">
                <a:effectLst/>
              </a:rPr>
              <a:t>quantity of certain ingredients</a:t>
            </a:r>
          </a:p>
          <a:p>
            <a:pPr algn="l" fontAlgn="base">
              <a:buFont typeface="Arial" panose="020B0604020202020204" pitchFamily="34" charset="0"/>
              <a:buChar char="•"/>
            </a:pPr>
            <a:r>
              <a:rPr lang="en-US" sz="2000" b="0" i="0" dirty="0">
                <a:effectLst/>
              </a:rPr>
              <a:t>date marking (best before / use by)</a:t>
            </a:r>
          </a:p>
          <a:p>
            <a:pPr algn="l" fontAlgn="base">
              <a:buFont typeface="Arial" panose="020B0604020202020204" pitchFamily="34" charset="0"/>
              <a:buChar char="•"/>
            </a:pPr>
            <a:r>
              <a:rPr lang="en-US" sz="2000" b="0" i="0" dirty="0">
                <a:effectLst/>
              </a:rPr>
              <a:t>country of origin, if required for consumer clarity e.g</a:t>
            </a:r>
            <a:r>
              <a:rPr lang="en-US" sz="2000" dirty="0"/>
              <a:t>. Country Flag</a:t>
            </a:r>
            <a:endParaRPr lang="en-US" sz="2000" b="0" i="0" dirty="0">
              <a:effectLst/>
            </a:endParaRPr>
          </a:p>
          <a:p>
            <a:endParaRPr lang="en-IE" sz="2000" dirty="0"/>
          </a:p>
        </p:txBody>
      </p:sp>
      <p:sp>
        <p:nvSpPr>
          <p:cNvPr id="3" name="Text Placeholder 2">
            <a:extLst>
              <a:ext uri="{FF2B5EF4-FFF2-40B4-BE49-F238E27FC236}">
                <a16:creationId xmlns:a16="http://schemas.microsoft.com/office/drawing/2014/main" id="{DDC7BA83-2CA9-4544-AAB8-021D18BCCEF9}"/>
              </a:ext>
            </a:extLst>
          </p:cNvPr>
          <p:cNvSpPr>
            <a:spLocks noGrp="1"/>
          </p:cNvSpPr>
          <p:nvPr>
            <p:ph type="body" sz="quarter" idx="16"/>
          </p:nvPr>
        </p:nvSpPr>
        <p:spPr/>
        <p:txBody>
          <a:bodyPr>
            <a:normAutofit lnSpcReduction="10000"/>
          </a:bodyPr>
          <a:lstStyle/>
          <a:p>
            <a:r>
              <a:rPr lang="en-US" sz="3600" b="1" i="0" dirty="0">
                <a:solidFill>
                  <a:srgbClr val="000000"/>
                </a:solidFill>
                <a:effectLst/>
              </a:rPr>
              <a:t>Mandatory information for prepacked foods in the EU…</a:t>
            </a:r>
          </a:p>
          <a:p>
            <a:endParaRPr lang="en-IE" dirty="0"/>
          </a:p>
        </p:txBody>
      </p:sp>
      <p:sp>
        <p:nvSpPr>
          <p:cNvPr id="7" name="TextBox 6">
            <a:extLst>
              <a:ext uri="{FF2B5EF4-FFF2-40B4-BE49-F238E27FC236}">
                <a16:creationId xmlns:a16="http://schemas.microsoft.com/office/drawing/2014/main" id="{ED420401-1859-44B0-AFF3-F4A7E6D38D61}"/>
              </a:ext>
            </a:extLst>
          </p:cNvPr>
          <p:cNvSpPr txBox="1"/>
          <p:nvPr/>
        </p:nvSpPr>
        <p:spPr>
          <a:xfrm>
            <a:off x="5833965" y="1878367"/>
            <a:ext cx="5404051" cy="2949525"/>
          </a:xfrm>
          <a:prstGeom prst="rect">
            <a:avLst/>
          </a:prstGeom>
          <a:noFill/>
        </p:spPr>
        <p:txBody>
          <a:bodyPr wrap="square">
            <a:spAutoFit/>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name and address of the food business operator established in the EU or importer</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net quantity</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any special storage conditions and/or conditions of use</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instructions for use if needed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alcohol level for beverages (if higher than 1.2%)</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188A3"/>
                </a:solidFill>
                <a:effectLst/>
                <a:uLnTx/>
                <a:uFillTx/>
                <a:latin typeface="Calibri" panose="020F0502020204030204"/>
                <a:ea typeface="+mn-ea"/>
                <a:cs typeface="+mn-cs"/>
                <a:hlinkClick r:id="rId3" tooltip="nutrition declaration">
                  <a:extLst>
                    <a:ext uri="{A12FA001-AC4F-418D-AE19-62706E023703}">
                      <ahyp:hlinkClr xmlns:ahyp="http://schemas.microsoft.com/office/drawing/2018/hyperlinkcolor" val="tx"/>
                    </a:ext>
                  </a:extLst>
                </a:hlinkClick>
              </a:rPr>
              <a:t>nutrition declaration</a:t>
            </a:r>
            <a:endParaRPr kumimoji="0" lang="en-US" sz="2000" b="0" i="0" u="none" strike="noStrike" kern="1200" cap="none" spc="0" normalizeH="0" baseline="0" noProof="0" dirty="0">
              <a:ln>
                <a:noFill/>
              </a:ln>
              <a:solidFill>
                <a:srgbClr val="1188A3"/>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9809716-D681-441B-8C0C-FE713072E195}"/>
              </a:ext>
            </a:extLst>
          </p:cNvPr>
          <p:cNvSpPr txBox="1"/>
          <p:nvPr/>
        </p:nvSpPr>
        <p:spPr>
          <a:xfrm>
            <a:off x="58244" y="5670165"/>
            <a:ext cx="11845158" cy="646331"/>
          </a:xfrm>
          <a:prstGeom prst="rect">
            <a:avLst/>
          </a:prstGeom>
          <a:solidFill>
            <a:srgbClr val="FFD100"/>
          </a:solidFill>
        </p:spPr>
        <p:txBody>
          <a:bodyPr wrap="square">
            <a:spAutoFit/>
          </a:bodyPr>
          <a:lstStyle/>
          <a:p>
            <a:pPr algn="l" fontAlgn="base"/>
            <a:r>
              <a:rPr lang="en-US" sz="1800" b="0" i="0" dirty="0">
                <a:solidFill>
                  <a:srgbClr val="000000"/>
                </a:solidFill>
                <a:effectLst/>
              </a:rPr>
              <a:t>Under EU law and/or national law, some food products might also need to show specific warnings referring, for example,  ingredients not recommended for consumption by children (such as caffeine).</a:t>
            </a:r>
          </a:p>
        </p:txBody>
      </p:sp>
      <p:sp>
        <p:nvSpPr>
          <p:cNvPr id="11" name="TextBox 10">
            <a:extLst>
              <a:ext uri="{FF2B5EF4-FFF2-40B4-BE49-F238E27FC236}">
                <a16:creationId xmlns:a16="http://schemas.microsoft.com/office/drawing/2014/main" id="{722098F3-9217-42EA-A79F-6EE46DC15D93}"/>
              </a:ext>
            </a:extLst>
          </p:cNvPr>
          <p:cNvSpPr txBox="1"/>
          <p:nvPr/>
        </p:nvSpPr>
        <p:spPr>
          <a:xfrm>
            <a:off x="2679380" y="4999018"/>
            <a:ext cx="7868742" cy="461665"/>
          </a:xfrm>
          <a:prstGeom prst="rect">
            <a:avLst/>
          </a:prstGeom>
          <a:noFill/>
        </p:spPr>
        <p:txBody>
          <a:bodyPr wrap="square">
            <a:spAutoFit/>
          </a:bodyPr>
          <a:lstStyle/>
          <a:p>
            <a:r>
              <a:rPr lang="en-US" sz="2400" dirty="0">
                <a:solidFill>
                  <a:srgbClr val="1188A3"/>
                </a:solidFill>
                <a:hlinkClick r:id="rId4">
                  <a:extLst>
                    <a:ext uri="{A12FA001-AC4F-418D-AE19-62706E023703}">
                      <ahyp:hlinkClr xmlns:ahyp="http://schemas.microsoft.com/office/drawing/2018/hyperlinkcolor" val="tx"/>
                    </a:ext>
                  </a:extLst>
                </a:hlinkClick>
              </a:rPr>
              <a:t>Food labelling - general EU rules - Your Europe (europa.eu)</a:t>
            </a:r>
            <a:endParaRPr lang="en-IE" sz="2400" dirty="0">
              <a:solidFill>
                <a:srgbClr val="1188A3"/>
              </a:solidFill>
            </a:endParaRPr>
          </a:p>
        </p:txBody>
      </p:sp>
      <p:sp>
        <p:nvSpPr>
          <p:cNvPr id="12" name="Arrow: Right 11">
            <a:extLst>
              <a:ext uri="{FF2B5EF4-FFF2-40B4-BE49-F238E27FC236}">
                <a16:creationId xmlns:a16="http://schemas.microsoft.com/office/drawing/2014/main" id="{05782FD9-8292-46F3-A67D-E9E2AB1DAC10}"/>
              </a:ext>
            </a:extLst>
          </p:cNvPr>
          <p:cNvSpPr/>
          <p:nvPr/>
        </p:nvSpPr>
        <p:spPr>
          <a:xfrm>
            <a:off x="1361861" y="4897683"/>
            <a:ext cx="1177860" cy="773564"/>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solidFill>
                  <a:srgbClr val="000000"/>
                </a:solidFill>
              </a:rPr>
              <a:t>Click here </a:t>
            </a:r>
          </a:p>
        </p:txBody>
      </p:sp>
      <p:sp>
        <p:nvSpPr>
          <p:cNvPr id="14" name="TextBox 13">
            <a:extLst>
              <a:ext uri="{FF2B5EF4-FFF2-40B4-BE49-F238E27FC236}">
                <a16:creationId xmlns:a16="http://schemas.microsoft.com/office/drawing/2014/main" id="{7C670895-7196-4272-A206-2B434E13685C}"/>
              </a:ext>
            </a:extLst>
          </p:cNvPr>
          <p:cNvSpPr txBox="1"/>
          <p:nvPr/>
        </p:nvSpPr>
        <p:spPr>
          <a:xfrm>
            <a:off x="2110968" y="1374357"/>
            <a:ext cx="7868741" cy="461665"/>
          </a:xfrm>
          <a:prstGeom prst="rect">
            <a:avLst/>
          </a:prstGeom>
          <a:noFill/>
          <a:ln>
            <a:solidFill>
              <a:srgbClr val="000000"/>
            </a:solidFill>
          </a:ln>
        </p:spPr>
        <p:txBody>
          <a:bodyPr wrap="square">
            <a:spAutoFit/>
          </a:bodyPr>
          <a:lstStyle/>
          <a:p>
            <a:pPr algn="ctr"/>
            <a:r>
              <a:rPr lang="en-US" sz="2400" b="1" i="0" dirty="0">
                <a:solidFill>
                  <a:srgbClr val="000000"/>
                </a:solidFill>
                <a:effectLst/>
              </a:rPr>
              <a:t>What type of information are you required to mention?</a:t>
            </a:r>
          </a:p>
        </p:txBody>
      </p:sp>
    </p:spTree>
    <p:extLst>
      <p:ext uri="{BB962C8B-B14F-4D97-AF65-F5344CB8AC3E}">
        <p14:creationId xmlns:p14="http://schemas.microsoft.com/office/powerpoint/2010/main" val="504679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35F551-D1C7-4134-9EF2-53F3FA662D24}"/>
              </a:ext>
            </a:extLst>
          </p:cNvPr>
          <p:cNvSpPr>
            <a:spLocks noGrp="1"/>
          </p:cNvSpPr>
          <p:nvPr>
            <p:ph type="body" sz="quarter" idx="18"/>
          </p:nvPr>
        </p:nvSpPr>
        <p:spPr>
          <a:xfrm>
            <a:off x="1639330" y="1416908"/>
            <a:ext cx="5173362" cy="5441092"/>
          </a:xfrm>
        </p:spPr>
        <p:txBody>
          <a:bodyPr>
            <a:normAutofit/>
          </a:bodyPr>
          <a:lstStyle/>
          <a:p>
            <a:pPr marL="0" indent="0"/>
            <a:r>
              <a:rPr lang="en-IE" dirty="0"/>
              <a:t>One current approach to labelling is the </a:t>
            </a:r>
            <a:r>
              <a:rPr lang="en-IE" b="1" dirty="0"/>
              <a:t>Nutri-score</a:t>
            </a:r>
            <a:r>
              <a:rPr lang="en-IE" dirty="0"/>
              <a:t>, in which a 5-step colour and letter scale provides an overview of the nutritional quality of the food.</a:t>
            </a:r>
          </a:p>
          <a:p>
            <a:pPr marL="0" indent="0"/>
            <a:r>
              <a:rPr lang="en-IE" dirty="0"/>
              <a:t> </a:t>
            </a:r>
          </a:p>
          <a:p>
            <a:pPr marL="0" indent="0"/>
            <a:r>
              <a:rPr lang="en-IE" dirty="0"/>
              <a:t>However, the global market for </a:t>
            </a:r>
            <a:r>
              <a:rPr lang="en-IE" b="1" dirty="0"/>
              <a:t>intelligent packaging</a:t>
            </a:r>
            <a:r>
              <a:rPr lang="en-IE" dirty="0"/>
              <a:t> is expected to grow 5.4% annually and reach 52 billion USD in 2025. Digitalisation will allow for greater transparency and traceability of a product. This is where </a:t>
            </a:r>
            <a:r>
              <a:rPr lang="en-IE" b="1" dirty="0"/>
              <a:t>blockchain</a:t>
            </a:r>
            <a:r>
              <a:rPr lang="en-IE" dirty="0"/>
              <a:t> and </a:t>
            </a:r>
            <a:r>
              <a:rPr lang="en-IE" b="1" dirty="0"/>
              <a:t>IoT</a:t>
            </a:r>
            <a:r>
              <a:rPr lang="en-IE" dirty="0"/>
              <a:t> may play a part. </a:t>
            </a:r>
          </a:p>
        </p:txBody>
      </p:sp>
      <p:sp>
        <p:nvSpPr>
          <p:cNvPr id="4" name="Text Placeholder 3">
            <a:extLst>
              <a:ext uri="{FF2B5EF4-FFF2-40B4-BE49-F238E27FC236}">
                <a16:creationId xmlns:a16="http://schemas.microsoft.com/office/drawing/2014/main" id="{5F6FF9A3-AA77-45E0-9004-D2A73397E98E}"/>
              </a:ext>
            </a:extLst>
          </p:cNvPr>
          <p:cNvSpPr>
            <a:spLocks noGrp="1"/>
          </p:cNvSpPr>
          <p:nvPr>
            <p:ph type="body" sz="quarter" idx="16"/>
          </p:nvPr>
        </p:nvSpPr>
        <p:spPr>
          <a:xfrm>
            <a:off x="1718561" y="271850"/>
            <a:ext cx="4716425" cy="1029728"/>
          </a:xfrm>
        </p:spPr>
        <p:txBody>
          <a:bodyPr>
            <a:normAutofit lnSpcReduction="10000"/>
          </a:bodyPr>
          <a:lstStyle/>
          <a:p>
            <a:r>
              <a:rPr lang="en-IE" dirty="0"/>
              <a:t>Labels Now and in the Future…</a:t>
            </a:r>
          </a:p>
        </p:txBody>
      </p:sp>
      <p:pic>
        <p:nvPicPr>
          <p:cNvPr id="6" name="Picture 5" descr="Graphical user interface, application&#10;&#10;Description automatically generated">
            <a:extLst>
              <a:ext uri="{FF2B5EF4-FFF2-40B4-BE49-F238E27FC236}">
                <a16:creationId xmlns:a16="http://schemas.microsoft.com/office/drawing/2014/main" id="{3F7A7AF8-3EFC-4E28-8A9C-8EC33EEE394E}"/>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562264" y="1416908"/>
            <a:ext cx="1990406" cy="1290078"/>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82372954-82A7-43B9-94A7-6A7605FFC05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25606" y="3032049"/>
            <a:ext cx="4087512" cy="1431853"/>
          </a:xfrm>
          <a:prstGeom prst="rect">
            <a:avLst/>
          </a:prstGeom>
        </p:spPr>
      </p:pic>
    </p:spTree>
    <p:extLst>
      <p:ext uri="{BB962C8B-B14F-4D97-AF65-F5344CB8AC3E}">
        <p14:creationId xmlns:p14="http://schemas.microsoft.com/office/powerpoint/2010/main" val="421671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62754-E64E-4934-9A5E-621C20A87B7D}"/>
              </a:ext>
            </a:extLst>
          </p:cNvPr>
          <p:cNvSpPr>
            <a:spLocks noGrp="1"/>
          </p:cNvSpPr>
          <p:nvPr>
            <p:ph type="body" sz="quarter" idx="29"/>
          </p:nvPr>
        </p:nvSpPr>
        <p:spPr>
          <a:solidFill>
            <a:srgbClr val="FFD100"/>
          </a:solidFill>
        </p:spPr>
        <p:txBody>
          <a:bodyPr anchor="ctr">
            <a:normAutofit lnSpcReduction="10000"/>
          </a:bodyPr>
          <a:lstStyle/>
          <a:p>
            <a:r>
              <a:rPr lang="en-IE" b="1" dirty="0"/>
              <a:t>The role of new food products</a:t>
            </a:r>
            <a:r>
              <a:rPr lang="en-IE" dirty="0"/>
              <a:t>…</a:t>
            </a:r>
          </a:p>
        </p:txBody>
      </p:sp>
      <p:sp>
        <p:nvSpPr>
          <p:cNvPr id="4" name="Text Placeholder 3">
            <a:extLst>
              <a:ext uri="{FF2B5EF4-FFF2-40B4-BE49-F238E27FC236}">
                <a16:creationId xmlns:a16="http://schemas.microsoft.com/office/drawing/2014/main" id="{085CDE46-23E3-4F10-BD3F-B853B9D61358}"/>
              </a:ext>
            </a:extLst>
          </p:cNvPr>
          <p:cNvSpPr>
            <a:spLocks noGrp="1"/>
          </p:cNvSpPr>
          <p:nvPr>
            <p:ph type="body" sz="quarter" idx="25"/>
          </p:nvPr>
        </p:nvSpPr>
        <p:spPr>
          <a:xfrm>
            <a:off x="1491049" y="3335245"/>
            <a:ext cx="2257167" cy="1582744"/>
          </a:xfrm>
        </p:spPr>
        <p:txBody>
          <a:bodyPr anchor="ctr">
            <a:normAutofit/>
          </a:bodyPr>
          <a:lstStyle/>
          <a:p>
            <a:pPr marL="0" indent="0"/>
            <a:r>
              <a:rPr lang="en-US" sz="2100" dirty="0"/>
              <a:t>The specific health &amp; nutritional requirements of the older adult</a:t>
            </a:r>
            <a:endParaRPr lang="en-IE" sz="2100" dirty="0"/>
          </a:p>
        </p:txBody>
      </p:sp>
      <p:sp>
        <p:nvSpPr>
          <p:cNvPr id="6" name="Text Placeholder 5">
            <a:extLst>
              <a:ext uri="{FF2B5EF4-FFF2-40B4-BE49-F238E27FC236}">
                <a16:creationId xmlns:a16="http://schemas.microsoft.com/office/drawing/2014/main" id="{64978BE4-738E-49B2-B57C-49751AF66457}"/>
              </a:ext>
            </a:extLst>
          </p:cNvPr>
          <p:cNvSpPr>
            <a:spLocks noGrp="1"/>
          </p:cNvSpPr>
          <p:nvPr>
            <p:ph type="body" sz="quarter" idx="33"/>
          </p:nvPr>
        </p:nvSpPr>
        <p:spPr>
          <a:xfrm flipH="1">
            <a:off x="5210432" y="3342520"/>
            <a:ext cx="2257167" cy="1575469"/>
          </a:xfrm>
        </p:spPr>
        <p:txBody>
          <a:bodyPr anchor="ctr">
            <a:noAutofit/>
          </a:bodyPr>
          <a:lstStyle/>
          <a:p>
            <a:pPr marL="0" indent="0"/>
            <a:r>
              <a:rPr lang="en-IE" sz="2100" dirty="0"/>
              <a:t>The typical </a:t>
            </a:r>
            <a:r>
              <a:rPr lang="en-GB" sz="2100" dirty="0"/>
              <a:t>decrease in sensory function and perception changes</a:t>
            </a:r>
            <a:endParaRPr lang="en-IE" sz="2100" dirty="0"/>
          </a:p>
        </p:txBody>
      </p:sp>
      <p:sp>
        <p:nvSpPr>
          <p:cNvPr id="8" name="Text Placeholder 7">
            <a:extLst>
              <a:ext uri="{FF2B5EF4-FFF2-40B4-BE49-F238E27FC236}">
                <a16:creationId xmlns:a16="http://schemas.microsoft.com/office/drawing/2014/main" id="{29DB4FDD-1A95-4635-991B-7D31B27AB84A}"/>
              </a:ext>
            </a:extLst>
          </p:cNvPr>
          <p:cNvSpPr>
            <a:spLocks noGrp="1"/>
          </p:cNvSpPr>
          <p:nvPr>
            <p:ph type="body" sz="quarter" idx="37"/>
          </p:nvPr>
        </p:nvSpPr>
        <p:spPr>
          <a:xfrm>
            <a:off x="8929816" y="3335245"/>
            <a:ext cx="2257168" cy="1575468"/>
          </a:xfrm>
        </p:spPr>
        <p:txBody>
          <a:bodyPr anchor="ctr">
            <a:noAutofit/>
          </a:bodyPr>
          <a:lstStyle/>
          <a:p>
            <a:pPr marL="0" indent="0"/>
            <a:r>
              <a:rPr lang="en-IE" sz="2100" dirty="0"/>
              <a:t>The c</a:t>
            </a:r>
            <a:r>
              <a:rPr lang="en-US" sz="2100" dirty="0" err="1"/>
              <a:t>hange</a:t>
            </a:r>
            <a:r>
              <a:rPr lang="en-US" sz="2100" dirty="0"/>
              <a:t> in  preferences within this group e.g. portion size, sourcing &amp; sustainability </a:t>
            </a:r>
            <a:endParaRPr lang="en-IE" sz="2100" dirty="0"/>
          </a:p>
        </p:txBody>
      </p:sp>
      <p:sp>
        <p:nvSpPr>
          <p:cNvPr id="10" name="TextBox 9">
            <a:extLst>
              <a:ext uri="{FF2B5EF4-FFF2-40B4-BE49-F238E27FC236}">
                <a16:creationId xmlns:a16="http://schemas.microsoft.com/office/drawing/2014/main" id="{127B9693-4888-4530-9716-0EF914031C28}"/>
              </a:ext>
            </a:extLst>
          </p:cNvPr>
          <p:cNvSpPr txBox="1"/>
          <p:nvPr/>
        </p:nvSpPr>
        <p:spPr>
          <a:xfrm>
            <a:off x="272716" y="1439533"/>
            <a:ext cx="11582400" cy="830997"/>
          </a:xfrm>
          <a:prstGeom prst="rect">
            <a:avLst/>
          </a:prstGeom>
          <a:solidFill>
            <a:srgbClr val="85D2E1"/>
          </a:solidFill>
        </p:spPr>
        <p:txBody>
          <a:bodyPr wrap="square">
            <a:spAutoFit/>
          </a:bodyPr>
          <a:lstStyle/>
          <a:p>
            <a:pPr algn="ctr"/>
            <a:r>
              <a:rPr lang="en-GB" sz="2400" dirty="0">
                <a:solidFill>
                  <a:srgbClr val="000000"/>
                </a:solidFill>
                <a:cs typeface="Arial" panose="020B0604020202020204" pitchFamily="34" charset="0"/>
              </a:rPr>
              <a:t>Food plays an important role in the human ageing process. </a:t>
            </a:r>
            <a:r>
              <a:rPr lang="en-GB" sz="2400" b="1" dirty="0">
                <a:solidFill>
                  <a:srgbClr val="000000"/>
                </a:solidFill>
              </a:rPr>
              <a:t>Future approaches </a:t>
            </a:r>
            <a:r>
              <a:rPr lang="en-GB" sz="2400" dirty="0">
                <a:solidFill>
                  <a:srgbClr val="000000"/>
                </a:solidFill>
              </a:rPr>
              <a:t>in new food product development should </a:t>
            </a:r>
            <a:r>
              <a:rPr lang="en-GB" sz="2400" b="1" dirty="0">
                <a:solidFill>
                  <a:srgbClr val="000000"/>
                </a:solidFill>
              </a:rPr>
              <a:t>focus on developing novel means </a:t>
            </a:r>
            <a:r>
              <a:rPr lang="en-GB" sz="2400" dirty="0">
                <a:solidFill>
                  <a:srgbClr val="000000"/>
                </a:solidFill>
              </a:rPr>
              <a:t>to address:</a:t>
            </a:r>
          </a:p>
        </p:txBody>
      </p:sp>
      <p:pic>
        <p:nvPicPr>
          <p:cNvPr id="12" name="Graphic 11" descr="Badge 3 outline">
            <a:extLst>
              <a:ext uri="{FF2B5EF4-FFF2-40B4-BE49-F238E27FC236}">
                <a16:creationId xmlns:a16="http://schemas.microsoft.com/office/drawing/2014/main" id="{0BD4863E-E6B4-4527-AC9F-BBAD1B1AE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7088" y="2589600"/>
            <a:ext cx="914400" cy="914400"/>
          </a:xfrm>
          <a:prstGeom prst="rect">
            <a:avLst/>
          </a:prstGeom>
        </p:spPr>
      </p:pic>
      <p:pic>
        <p:nvPicPr>
          <p:cNvPr id="14" name="Graphic 13" descr="Badge 1 outline">
            <a:extLst>
              <a:ext uri="{FF2B5EF4-FFF2-40B4-BE49-F238E27FC236}">
                <a16:creationId xmlns:a16="http://schemas.microsoft.com/office/drawing/2014/main" id="{E0A3730E-8828-4614-9255-FE254014B6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5106" y="2596808"/>
            <a:ext cx="914400" cy="914400"/>
          </a:xfrm>
          <a:prstGeom prst="rect">
            <a:avLst/>
          </a:prstGeom>
        </p:spPr>
      </p:pic>
      <p:pic>
        <p:nvPicPr>
          <p:cNvPr id="16" name="Graphic 15" descr="Badge outline">
            <a:extLst>
              <a:ext uri="{FF2B5EF4-FFF2-40B4-BE49-F238E27FC236}">
                <a16:creationId xmlns:a16="http://schemas.microsoft.com/office/drawing/2014/main" id="{039CA854-91E8-48F4-88EA-CA2646489A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1097" y="2589600"/>
            <a:ext cx="914400" cy="914400"/>
          </a:xfrm>
          <a:prstGeom prst="rect">
            <a:avLst/>
          </a:prstGeom>
        </p:spPr>
      </p:pic>
    </p:spTree>
    <p:extLst>
      <p:ext uri="{BB962C8B-B14F-4D97-AF65-F5344CB8AC3E}">
        <p14:creationId xmlns:p14="http://schemas.microsoft.com/office/powerpoint/2010/main" val="8222593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0DF28D-4AD5-495A-9052-333A3B1AF8DF}"/>
              </a:ext>
            </a:extLst>
          </p:cNvPr>
          <p:cNvSpPr>
            <a:spLocks noGrp="1"/>
          </p:cNvSpPr>
          <p:nvPr>
            <p:ph type="body" sz="quarter" idx="18"/>
          </p:nvPr>
        </p:nvSpPr>
        <p:spPr>
          <a:xfrm>
            <a:off x="1441622" y="1524000"/>
            <a:ext cx="5324938" cy="4918841"/>
          </a:xfrm>
        </p:spPr>
        <p:txBody>
          <a:bodyPr>
            <a:normAutofit lnSpcReduction="10000"/>
          </a:bodyPr>
          <a:lstStyle/>
          <a:p>
            <a:pPr indent="0"/>
            <a:r>
              <a:rPr lang="en-US" b="0" i="0" dirty="0">
                <a:solidFill>
                  <a:srgbClr val="000000"/>
                </a:solidFill>
                <a:effectLst/>
              </a:rPr>
              <a:t>As already mentioned, product labels have many functions—to be eye-catching and attract attention on the shelf is one;  but perhaps the most important function is to </a:t>
            </a:r>
            <a:r>
              <a:rPr lang="en-US" b="1" i="0" dirty="0">
                <a:solidFill>
                  <a:srgbClr val="000000"/>
                </a:solidFill>
                <a:effectLst/>
              </a:rPr>
              <a:t>inform consumers</a:t>
            </a:r>
            <a:r>
              <a:rPr lang="en-US" b="0" i="0" dirty="0">
                <a:solidFill>
                  <a:srgbClr val="000000"/>
                </a:solidFill>
                <a:effectLst/>
              </a:rPr>
              <a:t>. Labels tell </a:t>
            </a:r>
            <a:r>
              <a:rPr lang="en-US" dirty="0"/>
              <a:t>the</a:t>
            </a:r>
            <a:r>
              <a:rPr lang="en-US" b="0" i="0" dirty="0">
                <a:solidFill>
                  <a:srgbClr val="000000"/>
                </a:solidFill>
                <a:effectLst/>
              </a:rPr>
              <a:t> brand story about a product, but </a:t>
            </a:r>
            <a:r>
              <a:rPr lang="en-US" dirty="0"/>
              <a:t>also presents </a:t>
            </a:r>
            <a:r>
              <a:rPr lang="en-US" b="0" i="0" dirty="0">
                <a:solidFill>
                  <a:srgbClr val="000000"/>
                </a:solidFill>
                <a:effectLst/>
              </a:rPr>
              <a:t>facts that help consumers decide on their purchase. </a:t>
            </a:r>
          </a:p>
          <a:p>
            <a:pPr indent="0"/>
            <a:r>
              <a:rPr lang="en-IE" dirty="0"/>
              <a:t>But going further, according to </a:t>
            </a:r>
            <a:r>
              <a:rPr lang="en-IE" dirty="0">
                <a:solidFill>
                  <a:srgbClr val="1188A3"/>
                </a:solidFill>
                <a:hlinkClick r:id="rId2">
                  <a:extLst>
                    <a:ext uri="{A12FA001-AC4F-418D-AE19-62706E023703}">
                      <ahyp:hlinkClr xmlns:ahyp="http://schemas.microsoft.com/office/drawing/2018/hyperlinkcolor" val="tx"/>
                    </a:ext>
                  </a:extLst>
                </a:hlinkClick>
              </a:rPr>
              <a:t>Fraunhofer.de</a:t>
            </a:r>
            <a:r>
              <a:rPr lang="en-IE" dirty="0"/>
              <a:t>, 85% of German customers want to be able to </a:t>
            </a:r>
            <a:r>
              <a:rPr lang="en-IE" b="1" dirty="0"/>
              <a:t>retrace their food and 60% say, their food purchase is influenced by labels</a:t>
            </a:r>
            <a:r>
              <a:rPr lang="en-IE" dirty="0"/>
              <a:t>. These percentages are higher for food than for any other product.</a:t>
            </a:r>
            <a:endParaRPr lang="en-US" dirty="0">
              <a:latin typeface="Crimson Text"/>
            </a:endParaRPr>
          </a:p>
          <a:p>
            <a:pPr indent="0"/>
            <a:endParaRPr lang="en-IE" dirty="0"/>
          </a:p>
        </p:txBody>
      </p:sp>
      <p:sp>
        <p:nvSpPr>
          <p:cNvPr id="5" name="Text Placeholder 3">
            <a:extLst>
              <a:ext uri="{FF2B5EF4-FFF2-40B4-BE49-F238E27FC236}">
                <a16:creationId xmlns:a16="http://schemas.microsoft.com/office/drawing/2014/main" id="{C830EA86-7A21-4BDE-A865-8B8100C4DD3E}"/>
              </a:ext>
            </a:extLst>
          </p:cNvPr>
          <p:cNvSpPr>
            <a:spLocks noGrp="1"/>
          </p:cNvSpPr>
          <p:nvPr>
            <p:ph type="body" sz="quarter" idx="16"/>
          </p:nvPr>
        </p:nvSpPr>
        <p:spPr>
          <a:xfrm>
            <a:off x="1719263" y="228600"/>
            <a:ext cx="4716462" cy="1097692"/>
          </a:xfrm>
        </p:spPr>
        <p:txBody>
          <a:bodyPr anchor="ctr">
            <a:normAutofit fontScale="92500" lnSpcReduction="10000"/>
          </a:bodyPr>
          <a:lstStyle/>
          <a:p>
            <a:pPr>
              <a:lnSpc>
                <a:spcPct val="110000"/>
              </a:lnSpc>
            </a:pPr>
            <a:r>
              <a:rPr lang="en-IE" dirty="0"/>
              <a:t>Labels Now and in the Future…</a:t>
            </a:r>
          </a:p>
        </p:txBody>
      </p:sp>
      <p:pic>
        <p:nvPicPr>
          <p:cNvPr id="11" name="Picture Placeholder 10" descr="Citrus fruits and vegetables in a circle">
            <a:extLst>
              <a:ext uri="{FF2B5EF4-FFF2-40B4-BE49-F238E27FC236}">
                <a16:creationId xmlns:a16="http://schemas.microsoft.com/office/drawing/2014/main" id="{D84404AB-B741-49CD-922A-9B0DF6D84EF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39817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art, radar chart&#10;&#10;Description automatically generated">
            <a:hlinkClick r:id="rId2"/>
            <a:extLst>
              <a:ext uri="{FF2B5EF4-FFF2-40B4-BE49-F238E27FC236}">
                <a16:creationId xmlns:a16="http://schemas.microsoft.com/office/drawing/2014/main" id="{28862A1B-3A58-47E9-957F-337457CE658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10086" t="-37126" r="10086" b="-61847"/>
          <a:stretch/>
        </p:blipFill>
        <p:spPr>
          <a:xfrm>
            <a:off x="7019041" y="344016"/>
            <a:ext cx="5105121" cy="6362700"/>
          </a:xfrm>
        </p:spPr>
      </p:pic>
      <p:sp>
        <p:nvSpPr>
          <p:cNvPr id="3" name="Text Placeholder 2">
            <a:extLst>
              <a:ext uri="{FF2B5EF4-FFF2-40B4-BE49-F238E27FC236}">
                <a16:creationId xmlns:a16="http://schemas.microsoft.com/office/drawing/2014/main" id="{11241BC4-83EE-4316-BEE1-50B11A03E716}"/>
              </a:ext>
            </a:extLst>
          </p:cNvPr>
          <p:cNvSpPr>
            <a:spLocks noGrp="1"/>
          </p:cNvSpPr>
          <p:nvPr>
            <p:ph type="body" sz="quarter" idx="18"/>
          </p:nvPr>
        </p:nvSpPr>
        <p:spPr>
          <a:xfrm>
            <a:off x="1507524" y="1491049"/>
            <a:ext cx="5105121" cy="4481383"/>
          </a:xfrm>
        </p:spPr>
        <p:txBody>
          <a:bodyPr>
            <a:normAutofit/>
          </a:bodyPr>
          <a:lstStyle/>
          <a:p>
            <a:pPr indent="0"/>
            <a:r>
              <a:rPr lang="en-US" b="1" i="0" dirty="0">
                <a:solidFill>
                  <a:srgbClr val="000000"/>
                </a:solidFill>
                <a:effectLst/>
              </a:rPr>
              <a:t>How can labelling data be made more robust? </a:t>
            </a:r>
          </a:p>
          <a:p>
            <a:pPr indent="0"/>
            <a:r>
              <a:rPr lang="en-US" dirty="0"/>
              <a:t>B</a:t>
            </a:r>
            <a:r>
              <a:rPr lang="en-US" b="0" i="0" dirty="0">
                <a:solidFill>
                  <a:srgbClr val="000000"/>
                </a:solidFill>
                <a:effectLst/>
              </a:rPr>
              <a:t>lockchain is a digital technology that can offer </a:t>
            </a:r>
            <a:r>
              <a:rPr lang="en-US" b="1" i="0" dirty="0">
                <a:solidFill>
                  <a:srgbClr val="000000"/>
                </a:solidFill>
                <a:effectLst/>
              </a:rPr>
              <a:t>transparency beyond the label</a:t>
            </a:r>
            <a:r>
              <a:rPr lang="en-US" b="0" i="0" dirty="0">
                <a:solidFill>
                  <a:srgbClr val="000000"/>
                </a:solidFill>
                <a:effectLst/>
              </a:rPr>
              <a:t>, but unlike any other digital database, an entry cannot be changed once it is logged, giving it a high-trust value.</a:t>
            </a:r>
          </a:p>
          <a:p>
            <a:pPr indent="0"/>
            <a:r>
              <a:rPr lang="en-US" b="0" i="0" dirty="0">
                <a:solidFill>
                  <a:srgbClr val="000000"/>
                </a:solidFill>
                <a:effectLst/>
              </a:rPr>
              <a:t>Blockchain is highly secure and fully </a:t>
            </a:r>
            <a:r>
              <a:rPr lang="en-US" b="0" i="0" dirty="0" err="1">
                <a:solidFill>
                  <a:srgbClr val="000000"/>
                </a:solidFill>
                <a:effectLst/>
              </a:rPr>
              <a:t>decentralised</a:t>
            </a:r>
            <a:r>
              <a:rPr lang="en-US" b="0" i="0" dirty="0">
                <a:solidFill>
                  <a:srgbClr val="000000"/>
                </a:solidFill>
                <a:effectLst/>
              </a:rPr>
              <a:t>, and start-ups are now using blockchain technology to offer traceability in their products.</a:t>
            </a:r>
            <a:endParaRPr lang="en-IE" dirty="0"/>
          </a:p>
        </p:txBody>
      </p:sp>
      <p:sp>
        <p:nvSpPr>
          <p:cNvPr id="4" name="Text Placeholder 3">
            <a:extLst>
              <a:ext uri="{FF2B5EF4-FFF2-40B4-BE49-F238E27FC236}">
                <a16:creationId xmlns:a16="http://schemas.microsoft.com/office/drawing/2014/main" id="{556B8869-E08A-4E26-83B9-F5A80F8F13CF}"/>
              </a:ext>
            </a:extLst>
          </p:cNvPr>
          <p:cNvSpPr>
            <a:spLocks noGrp="1"/>
          </p:cNvSpPr>
          <p:nvPr>
            <p:ph type="body" sz="quarter" idx="16"/>
          </p:nvPr>
        </p:nvSpPr>
        <p:spPr>
          <a:xfrm>
            <a:off x="1607824" y="393357"/>
            <a:ext cx="4716425" cy="1097692"/>
          </a:xfrm>
        </p:spPr>
        <p:txBody>
          <a:bodyPr anchor="ctr">
            <a:normAutofit fontScale="85000" lnSpcReduction="10000"/>
          </a:bodyPr>
          <a:lstStyle/>
          <a:p>
            <a:pPr>
              <a:lnSpc>
                <a:spcPct val="110000"/>
              </a:lnSpc>
            </a:pPr>
            <a:r>
              <a:rPr lang="en-US" b="0" i="0" dirty="0">
                <a:solidFill>
                  <a:srgbClr val="252525"/>
                </a:solidFill>
                <a:effectLst/>
              </a:rPr>
              <a:t>Blockchain and the Future of Food and Drink </a:t>
            </a:r>
            <a:r>
              <a:rPr lang="en-US" dirty="0">
                <a:solidFill>
                  <a:srgbClr val="252525"/>
                </a:solidFill>
              </a:rPr>
              <a:t>P</a:t>
            </a:r>
            <a:r>
              <a:rPr lang="en-US" b="0" i="0" dirty="0">
                <a:solidFill>
                  <a:srgbClr val="252525"/>
                </a:solidFill>
                <a:effectLst/>
              </a:rPr>
              <a:t>ackaging</a:t>
            </a:r>
          </a:p>
          <a:p>
            <a:pPr>
              <a:lnSpc>
                <a:spcPct val="110000"/>
              </a:lnSpc>
            </a:pPr>
            <a:endParaRPr lang="en-IE" dirty="0"/>
          </a:p>
        </p:txBody>
      </p:sp>
      <p:sp>
        <p:nvSpPr>
          <p:cNvPr id="11" name="TextBox 10">
            <a:extLst>
              <a:ext uri="{FF2B5EF4-FFF2-40B4-BE49-F238E27FC236}">
                <a16:creationId xmlns:a16="http://schemas.microsoft.com/office/drawing/2014/main" id="{002AAF22-62E1-48AD-965E-061B870456DC}"/>
              </a:ext>
            </a:extLst>
          </p:cNvPr>
          <p:cNvSpPr txBox="1"/>
          <p:nvPr/>
        </p:nvSpPr>
        <p:spPr>
          <a:xfrm>
            <a:off x="1449859" y="5853492"/>
            <a:ext cx="5105121" cy="923330"/>
          </a:xfrm>
          <a:prstGeom prst="rect">
            <a:avLst/>
          </a:prstGeom>
          <a:noFill/>
        </p:spPr>
        <p:txBody>
          <a:bodyPr wrap="square">
            <a:spAutoFit/>
          </a:bodyPr>
          <a:lstStyle/>
          <a:p>
            <a:pPr algn="ctr"/>
            <a:r>
              <a:rPr lang="en-US" dirty="0">
                <a:solidFill>
                  <a:srgbClr val="1188A3"/>
                </a:solidFill>
                <a:hlinkClick r:id="rId2">
                  <a:extLst>
                    <a:ext uri="{A12FA001-AC4F-418D-AE19-62706E023703}">
                      <ahyp:hlinkClr xmlns:ahyp="http://schemas.microsoft.com/office/drawing/2018/hyperlinkcolor" val="tx"/>
                    </a:ext>
                  </a:extLst>
                </a:hlinkClick>
              </a:rPr>
              <a:t>The Ultimate Blockchain Cheat Sheet - 15+ Blockchain Questions Everybody Should Know About - 101 Blockchains</a:t>
            </a:r>
            <a:endParaRPr lang="en-IE" dirty="0">
              <a:solidFill>
                <a:srgbClr val="1188A3"/>
              </a:solidFill>
            </a:endParaRPr>
          </a:p>
        </p:txBody>
      </p:sp>
      <p:sp>
        <p:nvSpPr>
          <p:cNvPr id="12" name="Arrow: Right 11">
            <a:extLst>
              <a:ext uri="{FF2B5EF4-FFF2-40B4-BE49-F238E27FC236}">
                <a16:creationId xmlns:a16="http://schemas.microsoft.com/office/drawing/2014/main" id="{964F70F1-AEE1-4F83-8B7A-DCCC581A33CE}"/>
              </a:ext>
            </a:extLst>
          </p:cNvPr>
          <p:cNvSpPr/>
          <p:nvPr/>
        </p:nvSpPr>
        <p:spPr>
          <a:xfrm rot="18267689">
            <a:off x="7086879" y="4753232"/>
            <a:ext cx="1777035" cy="1100260"/>
          </a:xfrm>
          <a:prstGeom prst="rightArrow">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rgbClr val="000000"/>
                </a:solidFill>
              </a:rPr>
              <a:t>Click here to learn more</a:t>
            </a:r>
          </a:p>
        </p:txBody>
      </p:sp>
    </p:spTree>
    <p:extLst>
      <p:ext uri="{BB962C8B-B14F-4D97-AF65-F5344CB8AC3E}">
        <p14:creationId xmlns:p14="http://schemas.microsoft.com/office/powerpoint/2010/main" val="4253209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logo&#10;&#10;Description automatically generated with low confidence">
            <a:extLst>
              <a:ext uri="{FF2B5EF4-FFF2-40B4-BE49-F238E27FC236}">
                <a16:creationId xmlns:a16="http://schemas.microsoft.com/office/drawing/2014/main" id="{97D6A24F-ADB7-4D65-B74C-1D09853D66E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47650" y="1587500"/>
            <a:ext cx="11696699" cy="4699000"/>
          </a:xfrm>
        </p:spPr>
      </p:pic>
      <p:sp>
        <p:nvSpPr>
          <p:cNvPr id="3" name="Text Placeholder 2">
            <a:extLst>
              <a:ext uri="{FF2B5EF4-FFF2-40B4-BE49-F238E27FC236}">
                <a16:creationId xmlns:a16="http://schemas.microsoft.com/office/drawing/2014/main" id="{F1C442BD-623A-448C-A3A5-19CD3D36490E}"/>
              </a:ext>
            </a:extLst>
          </p:cNvPr>
          <p:cNvSpPr>
            <a:spLocks noGrp="1"/>
          </p:cNvSpPr>
          <p:nvPr>
            <p:ph type="body" sz="quarter" idx="18"/>
          </p:nvPr>
        </p:nvSpPr>
        <p:spPr>
          <a:xfrm>
            <a:off x="3130378" y="3097426"/>
            <a:ext cx="9061622" cy="1927655"/>
          </a:xfrm>
          <a:solidFill>
            <a:srgbClr val="FFD100"/>
          </a:solidFill>
        </p:spPr>
        <p:txBody>
          <a:bodyPr anchor="ctr">
            <a:normAutofit/>
          </a:bodyPr>
          <a:lstStyle/>
          <a:p>
            <a:pPr>
              <a:lnSpc>
                <a:spcPct val="100000"/>
              </a:lnSpc>
            </a:pPr>
            <a:endParaRPr lang="en-US" b="1" i="0" dirty="0">
              <a:solidFill>
                <a:srgbClr val="000000"/>
              </a:solidFill>
              <a:effectLst/>
            </a:endParaRPr>
          </a:p>
          <a:p>
            <a:pPr>
              <a:lnSpc>
                <a:spcPct val="100000"/>
              </a:lnSpc>
            </a:pPr>
            <a:r>
              <a:rPr lang="en-US" b="1" i="0" dirty="0">
                <a:solidFill>
                  <a:srgbClr val="000000"/>
                </a:solidFill>
                <a:effectLst/>
              </a:rPr>
              <a:t>Blockchain</a:t>
            </a:r>
            <a:r>
              <a:rPr lang="en-US" b="0" i="0" dirty="0">
                <a:solidFill>
                  <a:srgbClr val="000000"/>
                </a:solidFill>
                <a:effectLst/>
              </a:rPr>
              <a:t> can empower food companies like you, to quickly give the relevant and wanted information in terms of traceability, product </a:t>
            </a:r>
            <a:r>
              <a:rPr lang="en-US" dirty="0"/>
              <a:t>data</a:t>
            </a:r>
            <a:r>
              <a:rPr lang="en-US" b="0" i="0" dirty="0">
                <a:solidFill>
                  <a:srgbClr val="000000"/>
                </a:solidFill>
                <a:effectLst/>
              </a:rPr>
              <a:t> and tell your story too, and in doing so you can gain consumer TRUST.</a:t>
            </a:r>
          </a:p>
          <a:p>
            <a:pPr>
              <a:lnSpc>
                <a:spcPct val="100000"/>
              </a:lnSpc>
            </a:pPr>
            <a:endParaRPr lang="en-IE" dirty="0"/>
          </a:p>
        </p:txBody>
      </p:sp>
      <p:sp>
        <p:nvSpPr>
          <p:cNvPr id="4" name="Text Placeholder 3">
            <a:extLst>
              <a:ext uri="{FF2B5EF4-FFF2-40B4-BE49-F238E27FC236}">
                <a16:creationId xmlns:a16="http://schemas.microsoft.com/office/drawing/2014/main" id="{02ADD885-488F-4FFB-B964-72BF39576A40}"/>
              </a:ext>
            </a:extLst>
          </p:cNvPr>
          <p:cNvSpPr>
            <a:spLocks noGrp="1"/>
          </p:cNvSpPr>
          <p:nvPr>
            <p:ph type="body" sz="quarter" idx="16"/>
          </p:nvPr>
        </p:nvSpPr>
        <p:spPr/>
        <p:txBody>
          <a:bodyPr>
            <a:normAutofit lnSpcReduction="10000"/>
          </a:bodyPr>
          <a:lstStyle/>
          <a:p>
            <a:r>
              <a:rPr lang="en-IE" dirty="0"/>
              <a:t>Be a step ahead…</a:t>
            </a:r>
          </a:p>
        </p:txBody>
      </p:sp>
    </p:spTree>
    <p:extLst>
      <p:ext uri="{BB962C8B-B14F-4D97-AF65-F5344CB8AC3E}">
        <p14:creationId xmlns:p14="http://schemas.microsoft.com/office/powerpoint/2010/main" val="3382824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819049-5C8D-40DB-9299-4987DAA18F6E}"/>
              </a:ext>
            </a:extLst>
          </p:cNvPr>
          <p:cNvSpPr>
            <a:spLocks noGrp="1"/>
          </p:cNvSpPr>
          <p:nvPr>
            <p:ph type="body" sz="quarter" idx="18"/>
          </p:nvPr>
        </p:nvSpPr>
        <p:spPr>
          <a:xfrm>
            <a:off x="1383957" y="1499286"/>
            <a:ext cx="5189838" cy="5189838"/>
          </a:xfrm>
        </p:spPr>
        <p:txBody>
          <a:bodyPr>
            <a:normAutofit/>
          </a:bodyPr>
          <a:lstStyle/>
          <a:p>
            <a:pPr indent="0" algn="l"/>
            <a:r>
              <a:rPr lang="en-US" dirty="0">
                <a:latin typeface="Crimson Text"/>
              </a:rPr>
              <a:t>W</a:t>
            </a:r>
            <a:r>
              <a:rPr lang="en-US" b="0" i="0" dirty="0">
                <a:solidFill>
                  <a:srgbClr val="000000"/>
                </a:solidFill>
                <a:effectLst/>
                <a:latin typeface="Crimson Text"/>
              </a:rPr>
              <a:t>hen combined with emerging technologies, a product’s labelling could offer new levels of transparency and therefore empower consumers regarding their purchasing decisions.</a:t>
            </a:r>
          </a:p>
          <a:p>
            <a:pPr indent="0" algn="l"/>
            <a:r>
              <a:rPr lang="en-US" b="0" i="0" dirty="0">
                <a:solidFill>
                  <a:srgbClr val="000000"/>
                </a:solidFill>
                <a:effectLst/>
                <a:latin typeface="Crimson Text"/>
              </a:rPr>
              <a:t>Consumers are starting to demand much more provenance information, particularly regarding food safety and animal welfare and the expectation is for this to grow,’ (sources:</a:t>
            </a:r>
            <a:r>
              <a:rPr lang="en-US" b="0" i="0" u="none" strike="noStrike" dirty="0">
                <a:solidFill>
                  <a:srgbClr val="1188A3"/>
                </a:solidFill>
                <a:effectLst/>
                <a:latin typeface="Crimson Text"/>
                <a:hlinkClick r:id="rId2">
                  <a:extLst>
                    <a:ext uri="{A12FA001-AC4F-418D-AE19-62706E023703}">
                      <ahyp:hlinkClr xmlns:ahyp="http://schemas.microsoft.com/office/drawing/2018/hyperlinkcolor" val="tx"/>
                    </a:ext>
                  </a:extLst>
                </a:hlinkClick>
              </a:rPr>
              <a:t> Label Insight/Food Marketing Institute</a:t>
            </a:r>
            <a:r>
              <a:rPr lang="en-US" b="0" i="0" u="none" strike="noStrike" dirty="0">
                <a:solidFill>
                  <a:srgbClr val="1188A3"/>
                </a:solidFill>
                <a:effectLst/>
                <a:latin typeface="Crimson Text"/>
              </a:rPr>
              <a:t> </a:t>
            </a:r>
            <a:r>
              <a:rPr lang="en-US" b="0" i="0" dirty="0">
                <a:solidFill>
                  <a:srgbClr val="000000"/>
                </a:solidFill>
                <a:effectLst/>
                <a:latin typeface="Crimson Text"/>
              </a:rPr>
              <a:t>/</a:t>
            </a:r>
            <a:r>
              <a:rPr lang="en-US" b="0" i="0" u="none" strike="noStrike" dirty="0">
                <a:solidFill>
                  <a:srgbClr val="1188A3"/>
                </a:solidFill>
                <a:effectLst/>
                <a:latin typeface="Crimson Text"/>
                <a:hlinkClick r:id="rId3">
                  <a:extLst>
                    <a:ext uri="{A12FA001-AC4F-418D-AE19-62706E023703}">
                      <ahyp:hlinkClr xmlns:ahyp="http://schemas.microsoft.com/office/drawing/2018/hyperlinkcolor" val="tx"/>
                    </a:ext>
                  </a:extLst>
                </a:hlinkClick>
              </a:rPr>
              <a:t>Hartman Group</a:t>
            </a:r>
            <a:r>
              <a:rPr lang="en-US" b="0" i="0" dirty="0">
                <a:solidFill>
                  <a:srgbClr val="000000"/>
                </a:solidFill>
                <a:effectLst/>
                <a:latin typeface="Crimson Text"/>
              </a:rPr>
              <a:t>).</a:t>
            </a:r>
            <a:endParaRPr lang="en-IE" dirty="0"/>
          </a:p>
        </p:txBody>
      </p:sp>
      <p:sp>
        <p:nvSpPr>
          <p:cNvPr id="4" name="Text Placeholder 3">
            <a:extLst>
              <a:ext uri="{FF2B5EF4-FFF2-40B4-BE49-F238E27FC236}">
                <a16:creationId xmlns:a16="http://schemas.microsoft.com/office/drawing/2014/main" id="{D9F1FEA7-2520-479D-A8E6-C1183C82108F}"/>
              </a:ext>
            </a:extLst>
          </p:cNvPr>
          <p:cNvSpPr>
            <a:spLocks noGrp="1"/>
          </p:cNvSpPr>
          <p:nvPr>
            <p:ph type="body" sz="quarter" idx="16"/>
          </p:nvPr>
        </p:nvSpPr>
        <p:spPr/>
        <p:txBody>
          <a:bodyPr>
            <a:normAutofit lnSpcReduction="10000"/>
          </a:bodyPr>
          <a:lstStyle/>
          <a:p>
            <a:r>
              <a:rPr lang="en-IE" dirty="0"/>
              <a:t>Why use Blockchain?</a:t>
            </a:r>
          </a:p>
        </p:txBody>
      </p:sp>
      <p:pic>
        <p:nvPicPr>
          <p:cNvPr id="2050" name="Picture 2" descr="Understanding blockchain in the food industry">
            <a:extLst>
              <a:ext uri="{FF2B5EF4-FFF2-40B4-BE49-F238E27FC236}">
                <a16:creationId xmlns:a16="http://schemas.microsoft.com/office/drawing/2014/main" id="{BBA8C521-ACD3-460D-8CD3-4A7159C28741}"/>
              </a:ext>
            </a:extLst>
          </p:cNvPr>
          <p:cNvPicPr>
            <a:picLocks noGrp="1" noChangeAspect="1" noChangeArrowheads="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01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59377F-A07D-468D-8365-12631D8AA7D5}"/>
              </a:ext>
            </a:extLst>
          </p:cNvPr>
          <p:cNvSpPr>
            <a:spLocks noGrp="1"/>
          </p:cNvSpPr>
          <p:nvPr>
            <p:ph type="pic" sz="quarter" idx="10"/>
          </p:nvPr>
        </p:nvSpPr>
        <p:spPr/>
      </p:sp>
      <p:sp>
        <p:nvSpPr>
          <p:cNvPr id="3" name="Text Placeholder 2">
            <a:extLst>
              <a:ext uri="{FF2B5EF4-FFF2-40B4-BE49-F238E27FC236}">
                <a16:creationId xmlns:a16="http://schemas.microsoft.com/office/drawing/2014/main" id="{10104237-3788-4817-88F1-B9FB9D15570D}"/>
              </a:ext>
            </a:extLst>
          </p:cNvPr>
          <p:cNvSpPr>
            <a:spLocks noGrp="1"/>
          </p:cNvSpPr>
          <p:nvPr>
            <p:ph type="body" sz="quarter" idx="18"/>
          </p:nvPr>
        </p:nvSpPr>
        <p:spPr>
          <a:xfrm>
            <a:off x="-1" y="1914428"/>
            <a:ext cx="6351374" cy="4074480"/>
          </a:xfrm>
          <a:solidFill>
            <a:schemeClr val="bg1"/>
          </a:solidFill>
        </p:spPr>
        <p:txBody>
          <a:bodyPr>
            <a:normAutofit fontScale="92500"/>
          </a:bodyPr>
          <a:lstStyle/>
          <a:p>
            <a:pPr indent="0">
              <a:lnSpc>
                <a:spcPct val="110000"/>
              </a:lnSpc>
            </a:pPr>
            <a:r>
              <a:rPr lang="en-US" b="0" i="0" dirty="0">
                <a:effectLst/>
              </a:rPr>
              <a:t>The challenge for designers will be how to inventively integrate QR codes into packaging in ways that are not obtrusive and encourage customer engagement. </a:t>
            </a:r>
          </a:p>
          <a:p>
            <a:pPr indent="0">
              <a:lnSpc>
                <a:spcPct val="110000"/>
              </a:lnSpc>
            </a:pPr>
            <a:r>
              <a:rPr lang="en-US" b="0" i="0" dirty="0">
                <a:effectLst/>
              </a:rPr>
              <a:t>Beer brand</a:t>
            </a:r>
            <a:r>
              <a:rPr lang="en-US" b="0" i="0" u="none" strike="noStrike" dirty="0">
                <a:solidFill>
                  <a:srgbClr val="1188A3"/>
                </a:solidFill>
                <a:effectLst/>
                <a:hlinkClick r:id="rId3">
                  <a:extLst>
                    <a:ext uri="{A12FA001-AC4F-418D-AE19-62706E023703}">
                      <ahyp:hlinkClr xmlns:ahyp="http://schemas.microsoft.com/office/drawing/2018/hyperlinkcolor" val="tx"/>
                    </a:ext>
                  </a:extLst>
                </a:hlinkClick>
              </a:rPr>
              <a:t> Downstream</a:t>
            </a:r>
            <a:r>
              <a:rPr lang="en-US" b="0" i="0" dirty="0">
                <a:solidFill>
                  <a:srgbClr val="1188A3"/>
                </a:solidFill>
                <a:effectLst/>
              </a:rPr>
              <a:t> </a:t>
            </a:r>
            <a:r>
              <a:rPr lang="en-US" b="0" i="0" dirty="0">
                <a:effectLst/>
              </a:rPr>
              <a:t>chose to make its QR code an integral part of its aesthetic. Created by Ireland Craft Beers in collaboration with arc-net, it claims to be the world’s first blockchain beer. Each can has a large QR code creating an easy way for customers to glean more information about their specific beer.</a:t>
            </a:r>
            <a:endParaRPr lang="en-IE" dirty="0"/>
          </a:p>
        </p:txBody>
      </p:sp>
      <p:sp>
        <p:nvSpPr>
          <p:cNvPr id="4" name="Text Placeholder 3">
            <a:extLst>
              <a:ext uri="{FF2B5EF4-FFF2-40B4-BE49-F238E27FC236}">
                <a16:creationId xmlns:a16="http://schemas.microsoft.com/office/drawing/2014/main" id="{FEE0F3B6-3FB1-4170-8A6F-482B46FC727C}"/>
              </a:ext>
            </a:extLst>
          </p:cNvPr>
          <p:cNvSpPr>
            <a:spLocks noGrp="1"/>
          </p:cNvSpPr>
          <p:nvPr>
            <p:ph type="body" sz="quarter" idx="16"/>
          </p:nvPr>
        </p:nvSpPr>
        <p:spPr>
          <a:xfrm>
            <a:off x="174076" y="621016"/>
            <a:ext cx="5113283" cy="582221"/>
          </a:xfrm>
          <a:solidFill>
            <a:srgbClr val="FFD100"/>
          </a:solidFill>
        </p:spPr>
        <p:txBody>
          <a:bodyPr anchor="ctr">
            <a:normAutofit fontScale="85000" lnSpcReduction="10000"/>
          </a:bodyPr>
          <a:lstStyle/>
          <a:p>
            <a:r>
              <a:rPr lang="en-IE" dirty="0"/>
              <a:t>Use of QR Codes in Blockchain</a:t>
            </a:r>
          </a:p>
        </p:txBody>
      </p:sp>
      <p:pic>
        <p:nvPicPr>
          <p:cNvPr id="5" name="Online Media 4" title="Downstream Explainer Video">
            <a:hlinkClick r:id="" action="ppaction://media"/>
            <a:extLst>
              <a:ext uri="{FF2B5EF4-FFF2-40B4-BE49-F238E27FC236}">
                <a16:creationId xmlns:a16="http://schemas.microsoft.com/office/drawing/2014/main" id="{CC57F389-3D96-4263-974F-EE9CA925AD8A}"/>
              </a:ext>
            </a:extLst>
          </p:cNvPr>
          <p:cNvPicPr>
            <a:picLocks noRot="1" noChangeAspect="1"/>
          </p:cNvPicPr>
          <p:nvPr>
            <a:videoFile r:link="rId1"/>
          </p:nvPr>
        </p:nvPicPr>
        <p:blipFill>
          <a:blip r:embed="rId4"/>
          <a:stretch>
            <a:fillRect/>
          </a:stretch>
        </p:blipFill>
        <p:spPr>
          <a:xfrm>
            <a:off x="6912231" y="1203325"/>
            <a:ext cx="5279769" cy="4003747"/>
          </a:xfrm>
          <a:prstGeom prst="rect">
            <a:avLst/>
          </a:prstGeom>
        </p:spPr>
      </p:pic>
      <p:sp>
        <p:nvSpPr>
          <p:cNvPr id="7" name="TextBox 6">
            <a:extLst>
              <a:ext uri="{FF2B5EF4-FFF2-40B4-BE49-F238E27FC236}">
                <a16:creationId xmlns:a16="http://schemas.microsoft.com/office/drawing/2014/main" id="{B8AC559B-97E7-4C23-8C96-479DF19EF9D9}"/>
              </a:ext>
            </a:extLst>
          </p:cNvPr>
          <p:cNvSpPr txBox="1"/>
          <p:nvPr/>
        </p:nvSpPr>
        <p:spPr>
          <a:xfrm>
            <a:off x="10326130" y="6096544"/>
            <a:ext cx="1165654" cy="369332"/>
          </a:xfrm>
          <a:prstGeom prst="rect">
            <a:avLst/>
          </a:prstGeom>
          <a:noFill/>
        </p:spPr>
        <p:txBody>
          <a:bodyPr wrap="square">
            <a:spAutoFit/>
          </a:bodyPr>
          <a:lstStyle/>
          <a:p>
            <a:r>
              <a:rPr lang="en-IE" dirty="0">
                <a:solidFill>
                  <a:srgbClr val="1188A3"/>
                </a:solidFill>
                <a:hlinkClick r:id="rId5" action="ppaction://hlinkfile">
                  <a:extLst>
                    <a:ext uri="{A12FA001-AC4F-418D-AE19-62706E023703}">
                      <ahyp:hlinkClr xmlns:ahyp="http://schemas.microsoft.com/office/drawing/2018/hyperlinkcolor" val="tx"/>
                    </a:ext>
                  </a:extLst>
                </a:hlinkClick>
              </a:rPr>
              <a:t>Video Link</a:t>
            </a:r>
            <a:endParaRPr lang="en-IE" dirty="0">
              <a:solidFill>
                <a:srgbClr val="1188A3"/>
              </a:solidFill>
            </a:endParaRPr>
          </a:p>
        </p:txBody>
      </p:sp>
    </p:spTree>
    <p:extLst>
      <p:ext uri="{BB962C8B-B14F-4D97-AF65-F5344CB8AC3E}">
        <p14:creationId xmlns:p14="http://schemas.microsoft.com/office/powerpoint/2010/main" val="38315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obile device with apps">
            <a:extLst>
              <a:ext uri="{FF2B5EF4-FFF2-40B4-BE49-F238E27FC236}">
                <a16:creationId xmlns:a16="http://schemas.microsoft.com/office/drawing/2014/main" id="{56F49C49-7280-4831-B1CE-8D3076EC78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300"/>
          <a:stretch/>
        </p:blipFill>
        <p:spPr>
          <a:xfrm>
            <a:off x="6852062" y="228600"/>
            <a:ext cx="5105121" cy="6362700"/>
          </a:xfrm>
        </p:spPr>
      </p:pic>
      <p:sp>
        <p:nvSpPr>
          <p:cNvPr id="3" name="Text Placeholder 2">
            <a:extLst>
              <a:ext uri="{FF2B5EF4-FFF2-40B4-BE49-F238E27FC236}">
                <a16:creationId xmlns:a16="http://schemas.microsoft.com/office/drawing/2014/main" id="{65ABC3B6-EC6B-49A9-AFE1-B57D06595CB0}"/>
              </a:ext>
            </a:extLst>
          </p:cNvPr>
          <p:cNvSpPr>
            <a:spLocks noGrp="1"/>
          </p:cNvSpPr>
          <p:nvPr>
            <p:ph type="body" sz="quarter" idx="18"/>
          </p:nvPr>
        </p:nvSpPr>
        <p:spPr>
          <a:xfrm>
            <a:off x="1532238" y="1773241"/>
            <a:ext cx="4892313" cy="4525954"/>
          </a:xfrm>
        </p:spPr>
        <p:txBody>
          <a:bodyPr/>
          <a:lstStyle/>
          <a:p>
            <a:pPr indent="0"/>
            <a:r>
              <a:rPr lang="en-US" dirty="0">
                <a:cs typeface="Calibri"/>
              </a:rPr>
              <a:t>The 'Internet of Things' (IoT) refers to how a network of interconnected physical smart objects can communicate with each other and collect and exchange information and data over the internet.  </a:t>
            </a:r>
          </a:p>
          <a:p>
            <a:pPr indent="0"/>
            <a:r>
              <a:rPr lang="en-US" dirty="0">
                <a:cs typeface="Calibri"/>
              </a:rPr>
              <a:t>Within the food industry, these objects can include customers smart phones, POS systems, logistic management systems, and smart  kitchen appliances. </a:t>
            </a:r>
          </a:p>
          <a:p>
            <a:pPr indent="0"/>
            <a:endParaRPr lang="en-IE" dirty="0"/>
          </a:p>
        </p:txBody>
      </p:sp>
      <p:sp>
        <p:nvSpPr>
          <p:cNvPr id="4" name="Text Placeholder 3">
            <a:extLst>
              <a:ext uri="{FF2B5EF4-FFF2-40B4-BE49-F238E27FC236}">
                <a16:creationId xmlns:a16="http://schemas.microsoft.com/office/drawing/2014/main" id="{2870245D-07E3-4A11-9D94-3957FB90BF85}"/>
              </a:ext>
            </a:extLst>
          </p:cNvPr>
          <p:cNvSpPr>
            <a:spLocks noGrp="1"/>
          </p:cNvSpPr>
          <p:nvPr>
            <p:ph type="body" sz="quarter" idx="16"/>
          </p:nvPr>
        </p:nvSpPr>
        <p:spPr/>
        <p:txBody>
          <a:bodyPr>
            <a:normAutofit lnSpcReduction="10000"/>
          </a:bodyPr>
          <a:lstStyle/>
          <a:p>
            <a:r>
              <a:rPr lang="en-US" b="1" dirty="0">
                <a:cs typeface="Calibri"/>
              </a:rPr>
              <a:t>Internet of Things </a:t>
            </a:r>
            <a:endParaRPr lang="en-US" b="1" dirty="0"/>
          </a:p>
          <a:p>
            <a:endParaRPr lang="en-IE" dirty="0"/>
          </a:p>
        </p:txBody>
      </p:sp>
    </p:spTree>
    <p:extLst>
      <p:ext uri="{BB962C8B-B14F-4D97-AF65-F5344CB8AC3E}">
        <p14:creationId xmlns:p14="http://schemas.microsoft.com/office/powerpoint/2010/main" val="2675177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D08A0-0DC4-477F-99F5-1E3D1BE9639C}"/>
              </a:ext>
            </a:extLst>
          </p:cNvPr>
          <p:cNvSpPr>
            <a:spLocks noGrp="1"/>
          </p:cNvSpPr>
          <p:nvPr>
            <p:ph type="body" sz="quarter" idx="18"/>
          </p:nvPr>
        </p:nvSpPr>
        <p:spPr>
          <a:xfrm>
            <a:off x="263611" y="1757011"/>
            <a:ext cx="11607113" cy="3867704"/>
          </a:xfrm>
        </p:spPr>
        <p:txBody>
          <a:bodyPr>
            <a:normAutofit/>
          </a:bodyPr>
          <a:lstStyle/>
          <a:p>
            <a:pPr marL="0" indent="0"/>
            <a:r>
              <a:rPr lang="en-US" b="0" i="0" dirty="0">
                <a:solidFill>
                  <a:srgbClr val="000000"/>
                </a:solidFill>
                <a:effectLst/>
              </a:rPr>
              <a:t>The instant food packaging space is evolving to become more intelligent, aware, and interactive. This evolution is known as </a:t>
            </a:r>
            <a:r>
              <a:rPr lang="en-US" b="1" i="0" dirty="0">
                <a:solidFill>
                  <a:srgbClr val="000000"/>
                </a:solidFill>
                <a:effectLst/>
              </a:rPr>
              <a:t>smart packaging, </a:t>
            </a:r>
            <a:r>
              <a:rPr lang="en-US" b="0" i="0" dirty="0">
                <a:solidFill>
                  <a:srgbClr val="000000"/>
                </a:solidFill>
                <a:effectLst/>
              </a:rPr>
              <a:t>and early local adapters to this include companies like </a:t>
            </a:r>
            <a:r>
              <a:rPr lang="en-US" b="0" i="0" dirty="0">
                <a:solidFill>
                  <a:srgbClr val="1188A3"/>
                </a:solidFill>
                <a:effectLst/>
                <a:hlinkClick r:id="rId2">
                  <a:extLst>
                    <a:ext uri="{A12FA001-AC4F-418D-AE19-62706E023703}">
                      <ahyp:hlinkClr xmlns:ahyp="http://schemas.microsoft.com/office/drawing/2018/hyperlinkcolor" val="tx"/>
                    </a:ext>
                  </a:extLst>
                </a:hlinkClick>
              </a:rPr>
              <a:t>Tetra Pak </a:t>
            </a:r>
            <a:endParaRPr lang="en-US" b="0" i="0" dirty="0">
              <a:solidFill>
                <a:srgbClr val="1188A3"/>
              </a:solidFill>
              <a:effectLst/>
            </a:endParaRPr>
          </a:p>
          <a:p>
            <a:pPr marL="0" indent="0" algn="l" fontAlgn="base"/>
            <a:r>
              <a:rPr lang="en-US" b="0" i="0" dirty="0">
                <a:solidFill>
                  <a:srgbClr val="000000"/>
                </a:solidFill>
                <a:effectLst/>
              </a:rPr>
              <a:t>The instant food industry is highly dependent on food safety, freshness, longevity, and shelf life. </a:t>
            </a:r>
            <a:r>
              <a:rPr lang="en-US" b="1" i="0" dirty="0">
                <a:solidFill>
                  <a:srgbClr val="000000"/>
                </a:solidFill>
                <a:effectLst/>
              </a:rPr>
              <a:t>Intelligent packaging </a:t>
            </a:r>
            <a:r>
              <a:rPr lang="en-US" b="0" i="0" dirty="0">
                <a:solidFill>
                  <a:srgbClr val="000000"/>
                </a:solidFill>
                <a:effectLst/>
              </a:rPr>
              <a:t>can leverage IoT and big data to establish a dynamic connection with sensors on packaging such as RFID (Radio-frequency identification), NFC (near-field communication), Bluetooth, and smart labels.</a:t>
            </a:r>
          </a:p>
        </p:txBody>
      </p:sp>
      <p:pic>
        <p:nvPicPr>
          <p:cNvPr id="5" name="Picture 4">
            <a:extLst>
              <a:ext uri="{FF2B5EF4-FFF2-40B4-BE49-F238E27FC236}">
                <a16:creationId xmlns:a16="http://schemas.microsoft.com/office/drawing/2014/main" id="{EBE5AEC3-F2DE-4D39-985D-961D647A7635}"/>
              </a:ext>
            </a:extLst>
          </p:cNvPr>
          <p:cNvPicPr>
            <a:picLocks noChangeAspect="1"/>
          </p:cNvPicPr>
          <p:nvPr/>
        </p:nvPicPr>
        <p:blipFill>
          <a:blip r:embed="rId3"/>
          <a:stretch>
            <a:fillRect/>
          </a:stretch>
        </p:blipFill>
        <p:spPr>
          <a:xfrm>
            <a:off x="5460929" y="175557"/>
            <a:ext cx="6064562" cy="1473276"/>
          </a:xfrm>
          <a:prstGeom prst="rect">
            <a:avLst/>
          </a:prstGeom>
        </p:spPr>
      </p:pic>
      <p:sp>
        <p:nvSpPr>
          <p:cNvPr id="6" name="Rectangle: Rounded Corners 5">
            <a:extLst>
              <a:ext uri="{FF2B5EF4-FFF2-40B4-BE49-F238E27FC236}">
                <a16:creationId xmlns:a16="http://schemas.microsoft.com/office/drawing/2014/main" id="{D28C466C-D309-4BB6-B3DC-C50E91F94DCB}"/>
              </a:ext>
            </a:extLst>
          </p:cNvPr>
          <p:cNvSpPr/>
          <p:nvPr/>
        </p:nvSpPr>
        <p:spPr>
          <a:xfrm>
            <a:off x="439149"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i="0" dirty="0">
                <a:solidFill>
                  <a:srgbClr val="000000"/>
                </a:solidFill>
                <a:effectLst/>
                <a:latin typeface="Roboto" panose="02000000000000000000" pitchFamily="2" charset="0"/>
              </a:rPr>
              <a:t>Tampering sensors</a:t>
            </a:r>
            <a:endParaRPr lang="en-IE" dirty="0"/>
          </a:p>
          <a:p>
            <a:pPr algn="ctr"/>
            <a:endParaRPr lang="en-IE" dirty="0"/>
          </a:p>
        </p:txBody>
      </p:sp>
      <p:sp>
        <p:nvSpPr>
          <p:cNvPr id="7" name="Rectangle: Rounded Corners 6">
            <a:extLst>
              <a:ext uri="{FF2B5EF4-FFF2-40B4-BE49-F238E27FC236}">
                <a16:creationId xmlns:a16="http://schemas.microsoft.com/office/drawing/2014/main" id="{1ACFFB96-DBC6-4F4D-8132-1D087F1E9B81}"/>
              </a:ext>
            </a:extLst>
          </p:cNvPr>
          <p:cNvSpPr/>
          <p:nvPr/>
        </p:nvSpPr>
        <p:spPr>
          <a:xfrm>
            <a:off x="2115198" y="422687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rgbClr val="000000"/>
                </a:solidFill>
                <a:effectLst/>
                <a:latin typeface="Roboto" panose="02000000000000000000" pitchFamily="2" charset="0"/>
              </a:rPr>
              <a:t>Tracking logs</a:t>
            </a:r>
            <a:endParaRPr lang="en-IE" dirty="0"/>
          </a:p>
        </p:txBody>
      </p:sp>
      <p:sp>
        <p:nvSpPr>
          <p:cNvPr id="8" name="Rectangle: Rounded Corners 7">
            <a:extLst>
              <a:ext uri="{FF2B5EF4-FFF2-40B4-BE49-F238E27FC236}">
                <a16:creationId xmlns:a16="http://schemas.microsoft.com/office/drawing/2014/main" id="{6A65B52F-317A-44B4-876A-4546B9D8F870}"/>
              </a:ext>
            </a:extLst>
          </p:cNvPr>
          <p:cNvSpPr/>
          <p:nvPr/>
        </p:nvSpPr>
        <p:spPr>
          <a:xfrm>
            <a:off x="7492313"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rgbClr val="000000"/>
                </a:solidFill>
                <a:effectLst/>
                <a:latin typeface="Roboto" panose="02000000000000000000" pitchFamily="2" charset="0"/>
              </a:rPr>
              <a:t>Temperature sensors</a:t>
            </a:r>
            <a:endParaRPr lang="en-IE" dirty="0"/>
          </a:p>
        </p:txBody>
      </p:sp>
      <p:sp>
        <p:nvSpPr>
          <p:cNvPr id="9" name="Rectangle: Rounded Corners 8">
            <a:extLst>
              <a:ext uri="{FF2B5EF4-FFF2-40B4-BE49-F238E27FC236}">
                <a16:creationId xmlns:a16="http://schemas.microsoft.com/office/drawing/2014/main" id="{CE98E904-A77F-490A-A37D-9890199B6233}"/>
              </a:ext>
            </a:extLst>
          </p:cNvPr>
          <p:cNvSpPr/>
          <p:nvPr/>
        </p:nvSpPr>
        <p:spPr>
          <a:xfrm>
            <a:off x="3781168" y="5275693"/>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rgbClr val="000000"/>
                </a:solidFill>
                <a:effectLst/>
                <a:latin typeface="Roboto" panose="02000000000000000000" pitchFamily="2" charset="0"/>
              </a:rPr>
              <a:t>Best before warnings</a:t>
            </a:r>
            <a:endParaRPr lang="en-IE" dirty="0"/>
          </a:p>
        </p:txBody>
      </p:sp>
      <p:sp>
        <p:nvSpPr>
          <p:cNvPr id="10" name="Rectangle: Rounded Corners 9">
            <a:extLst>
              <a:ext uri="{FF2B5EF4-FFF2-40B4-BE49-F238E27FC236}">
                <a16:creationId xmlns:a16="http://schemas.microsoft.com/office/drawing/2014/main" id="{9FD85168-1B08-4CFC-AF0F-369BDD48365F}"/>
              </a:ext>
            </a:extLst>
          </p:cNvPr>
          <p:cNvSpPr/>
          <p:nvPr/>
        </p:nvSpPr>
        <p:spPr>
          <a:xfrm>
            <a:off x="5835545" y="425311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rgbClr val="000000"/>
                </a:solidFill>
                <a:effectLst/>
                <a:latin typeface="Roboto" panose="02000000000000000000" pitchFamily="2" charset="0"/>
              </a:rPr>
              <a:t>Digital e-labels</a:t>
            </a:r>
            <a:endParaRPr lang="en-IE" dirty="0"/>
          </a:p>
        </p:txBody>
      </p:sp>
      <p:sp>
        <p:nvSpPr>
          <p:cNvPr id="11" name="Rectangle: Rounded Corners 10">
            <a:extLst>
              <a:ext uri="{FF2B5EF4-FFF2-40B4-BE49-F238E27FC236}">
                <a16:creationId xmlns:a16="http://schemas.microsoft.com/office/drawing/2014/main" id="{8E4838C7-67DB-482E-AE99-E90933424169}"/>
              </a:ext>
            </a:extLst>
          </p:cNvPr>
          <p:cNvSpPr/>
          <p:nvPr/>
        </p:nvSpPr>
        <p:spPr>
          <a:xfrm>
            <a:off x="9407610" y="4226875"/>
            <a:ext cx="2314832" cy="914400"/>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rgbClr val="000000"/>
                </a:solidFill>
                <a:effectLst/>
                <a:latin typeface="Roboto" panose="02000000000000000000" pitchFamily="2" charset="0"/>
              </a:rPr>
              <a:t>Reorder triggers</a:t>
            </a:r>
            <a:endParaRPr lang="en-IE" dirty="0"/>
          </a:p>
        </p:txBody>
      </p:sp>
      <p:sp>
        <p:nvSpPr>
          <p:cNvPr id="12" name="Text Placeholder 2">
            <a:extLst>
              <a:ext uri="{FF2B5EF4-FFF2-40B4-BE49-F238E27FC236}">
                <a16:creationId xmlns:a16="http://schemas.microsoft.com/office/drawing/2014/main" id="{DCC511F0-D592-4F6E-9114-C046EFF5E684}"/>
              </a:ext>
            </a:extLst>
          </p:cNvPr>
          <p:cNvSpPr>
            <a:spLocks noGrp="1"/>
          </p:cNvSpPr>
          <p:nvPr>
            <p:ph type="body" sz="quarter" idx="16"/>
          </p:nvPr>
        </p:nvSpPr>
        <p:spPr>
          <a:xfrm>
            <a:off x="277514" y="334279"/>
            <a:ext cx="4661071" cy="912429"/>
          </a:xfrm>
        </p:spPr>
        <p:txBody>
          <a:bodyPr anchor="ctr">
            <a:normAutofit fontScale="77500" lnSpcReduction="20000"/>
          </a:bodyPr>
          <a:lstStyle/>
          <a:p>
            <a:r>
              <a:rPr lang="en-IE" sz="4800" dirty="0"/>
              <a:t>IoT and Instant Food Packaging</a:t>
            </a:r>
          </a:p>
        </p:txBody>
      </p:sp>
    </p:spTree>
    <p:extLst>
      <p:ext uri="{BB962C8B-B14F-4D97-AF65-F5344CB8AC3E}">
        <p14:creationId xmlns:p14="http://schemas.microsoft.com/office/powerpoint/2010/main" val="41844743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DA57D2-91C9-4E3A-82CB-F4542C1774EF}"/>
              </a:ext>
            </a:extLst>
          </p:cNvPr>
          <p:cNvSpPr>
            <a:spLocks noGrp="1"/>
          </p:cNvSpPr>
          <p:nvPr>
            <p:ph type="body" sz="quarter" idx="18"/>
          </p:nvPr>
        </p:nvSpPr>
        <p:spPr>
          <a:xfrm>
            <a:off x="1718561" y="1631092"/>
            <a:ext cx="4924963" cy="4960207"/>
          </a:xfrm>
        </p:spPr>
        <p:txBody>
          <a:bodyPr>
            <a:normAutofit/>
          </a:bodyPr>
          <a:lstStyle/>
          <a:p>
            <a:pPr marL="0" indent="0"/>
            <a:r>
              <a:rPr lang="en-US" dirty="0"/>
              <a:t>IoT is therefore applicable on the packaging process side to make the running of </a:t>
            </a:r>
            <a:r>
              <a:rPr lang="en-US" b="1" dirty="0"/>
              <a:t>operations</a:t>
            </a:r>
            <a:r>
              <a:rPr lang="en-US" dirty="0"/>
              <a:t> smoother and cost-effective, while on the consumer side, it facilitates</a:t>
            </a:r>
            <a:r>
              <a:rPr lang="en-US" b="1" dirty="0"/>
              <a:t> engagement </a:t>
            </a:r>
            <a:r>
              <a:rPr lang="en-US" dirty="0"/>
              <a:t>with products, among other opportunities through interactive or technology-driven packaging. </a:t>
            </a:r>
          </a:p>
          <a:p>
            <a:pPr marL="0" indent="0"/>
            <a:r>
              <a:rPr lang="en-US" dirty="0"/>
              <a:t>Whether embedded with sensors through QR codes, virtual reality, or augmented reality options, there are numerous ways for the IoT and packaging to work together.</a:t>
            </a:r>
            <a:endParaRPr lang="en-IE" dirty="0"/>
          </a:p>
        </p:txBody>
      </p:sp>
      <p:sp>
        <p:nvSpPr>
          <p:cNvPr id="4" name="Text Placeholder 3">
            <a:extLst>
              <a:ext uri="{FF2B5EF4-FFF2-40B4-BE49-F238E27FC236}">
                <a16:creationId xmlns:a16="http://schemas.microsoft.com/office/drawing/2014/main" id="{537DC275-E3D4-4331-8A7A-A39C0D9E280E}"/>
              </a:ext>
            </a:extLst>
          </p:cNvPr>
          <p:cNvSpPr>
            <a:spLocks noGrp="1"/>
          </p:cNvSpPr>
          <p:nvPr>
            <p:ph type="body" sz="quarter" idx="16"/>
          </p:nvPr>
        </p:nvSpPr>
        <p:spPr/>
        <p:txBody>
          <a:bodyPr>
            <a:normAutofit lnSpcReduction="10000"/>
          </a:bodyPr>
          <a:lstStyle/>
          <a:p>
            <a:r>
              <a:rPr lang="en-IE" dirty="0"/>
              <a:t>IoT and Packaging</a:t>
            </a:r>
          </a:p>
        </p:txBody>
      </p:sp>
      <p:pic>
        <p:nvPicPr>
          <p:cNvPr id="4098" name="Picture 2" descr="Digital carton animation">
            <a:extLst>
              <a:ext uri="{FF2B5EF4-FFF2-40B4-BE49-F238E27FC236}">
                <a16:creationId xmlns:a16="http://schemas.microsoft.com/office/drawing/2014/main" id="{F66470E6-8DE3-4915-813D-A2A86DDDAEED}"/>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l="61063" t="327" r="12191" b="-32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049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AC8242F-E3BD-4329-AE0F-F60B8B403866}"/>
              </a:ext>
            </a:extLst>
          </p:cNvPr>
          <p:cNvSpPr>
            <a:spLocks noGrp="1"/>
          </p:cNvSpPr>
          <p:nvPr>
            <p:ph type="body" sz="quarter" idx="16"/>
          </p:nvPr>
        </p:nvSpPr>
        <p:spPr>
          <a:xfrm>
            <a:off x="2149154" y="934084"/>
            <a:ext cx="4235894" cy="2386632"/>
          </a:xfrm>
        </p:spPr>
        <p:txBody>
          <a:bodyPr>
            <a:normAutofit fontScale="92500"/>
          </a:bodyPr>
          <a:lstStyle/>
          <a:p>
            <a:r>
              <a:rPr lang="en-IE" dirty="0"/>
              <a:t>Sensory Analysis and Consumer Testing</a:t>
            </a:r>
          </a:p>
        </p:txBody>
      </p:sp>
      <p:sp>
        <p:nvSpPr>
          <p:cNvPr id="3" name="Text Placeholder 2">
            <a:extLst>
              <a:ext uri="{FF2B5EF4-FFF2-40B4-BE49-F238E27FC236}">
                <a16:creationId xmlns:a16="http://schemas.microsoft.com/office/drawing/2014/main" id="{59A79169-A9B7-A7CE-211B-7BFFA04608D3}"/>
              </a:ext>
            </a:extLst>
          </p:cNvPr>
          <p:cNvSpPr>
            <a:spLocks noGrp="1"/>
          </p:cNvSpPr>
          <p:nvPr>
            <p:ph type="body" sz="quarter" idx="17"/>
          </p:nvPr>
        </p:nvSpPr>
        <p:spPr>
          <a:xfrm>
            <a:off x="704603" y="934085"/>
            <a:ext cx="904551" cy="582221"/>
          </a:xfrm>
        </p:spPr>
        <p:txBody>
          <a:bodyPr>
            <a:normAutofit fontScale="85000" lnSpcReduction="20000"/>
          </a:bodyPr>
          <a:lstStyle/>
          <a:p>
            <a:r>
              <a:rPr lang="en-IE" dirty="0"/>
              <a:t>05</a:t>
            </a:r>
          </a:p>
        </p:txBody>
      </p:sp>
    </p:spTree>
    <p:extLst>
      <p:ext uri="{BB962C8B-B14F-4D97-AF65-F5344CB8AC3E}">
        <p14:creationId xmlns:p14="http://schemas.microsoft.com/office/powerpoint/2010/main" val="650609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A5DCA62-5FF3-92F2-721D-A7AAEFB62043}"/>
              </a:ext>
            </a:extLst>
          </p:cNvPr>
          <p:cNvSpPr>
            <a:spLocks noGrp="1"/>
          </p:cNvSpPr>
          <p:nvPr>
            <p:ph type="body" sz="quarter" idx="16"/>
          </p:nvPr>
        </p:nvSpPr>
        <p:spPr>
          <a:xfrm>
            <a:off x="1719263" y="595313"/>
            <a:ext cx="4716462" cy="582612"/>
          </a:xfrm>
        </p:spPr>
        <p:txBody>
          <a:bodyPr>
            <a:normAutofit lnSpcReduction="10000"/>
          </a:bodyPr>
          <a:lstStyle/>
          <a:p>
            <a:r>
              <a:rPr lang="en-IE" b="1" dirty="0"/>
              <a:t>SENSES</a:t>
            </a:r>
          </a:p>
        </p:txBody>
      </p:sp>
      <p:sp>
        <p:nvSpPr>
          <p:cNvPr id="7" name="Text Placeholder 3">
            <a:extLst>
              <a:ext uri="{FF2B5EF4-FFF2-40B4-BE49-F238E27FC236}">
                <a16:creationId xmlns:a16="http://schemas.microsoft.com/office/drawing/2014/main" id="{41578FA8-E425-DB90-227A-928656A6491F}"/>
              </a:ext>
            </a:extLst>
          </p:cNvPr>
          <p:cNvSpPr txBox="1">
            <a:spLocks/>
          </p:cNvSpPr>
          <p:nvPr/>
        </p:nvSpPr>
        <p:spPr>
          <a:xfrm>
            <a:off x="1442995" y="1467853"/>
            <a:ext cx="5342021" cy="4794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400" dirty="0">
                <a:solidFill>
                  <a:srgbClr val="000000"/>
                </a:solidFill>
              </a:rPr>
              <a:t>The way we perceive food, from a sensory point of view, is determined by the </a:t>
            </a:r>
            <a:r>
              <a:rPr lang="en-GB" sz="2400" b="1" dirty="0">
                <a:solidFill>
                  <a:srgbClr val="000000"/>
                </a:solidFill>
              </a:rPr>
              <a:t>five human senses</a:t>
            </a:r>
            <a:r>
              <a:rPr lang="en-GB" sz="2400" dirty="0">
                <a:solidFill>
                  <a:srgbClr val="000000"/>
                </a:solidFill>
              </a:rPr>
              <a:t>: sight, smell, taste, touch and hearing.  </a:t>
            </a:r>
            <a:r>
              <a:rPr lang="en-IE" sz="2400" dirty="0">
                <a:solidFill>
                  <a:srgbClr val="000000"/>
                </a:solidFill>
              </a:rPr>
              <a:t>The success of food greatly depends on the extent to which their </a:t>
            </a:r>
            <a:r>
              <a:rPr lang="en-IE" sz="2400" b="1" dirty="0">
                <a:solidFill>
                  <a:srgbClr val="000000"/>
                </a:solidFill>
              </a:rPr>
              <a:t>sensory quality appeals </a:t>
            </a:r>
            <a:r>
              <a:rPr lang="en-IE" sz="2400" dirty="0">
                <a:solidFill>
                  <a:srgbClr val="000000"/>
                </a:solidFill>
              </a:rPr>
              <a:t>to the target population. </a:t>
            </a:r>
          </a:p>
          <a:p>
            <a:pPr algn="just"/>
            <a:r>
              <a:rPr lang="en-IE" sz="2400" dirty="0">
                <a:solidFill>
                  <a:srgbClr val="000000"/>
                </a:solidFill>
              </a:rPr>
              <a:t>Other benefits such as the health aspects may enhance the perceived value of the food but can be largely </a:t>
            </a:r>
            <a:r>
              <a:rPr lang="en-IE" sz="2400" b="1" dirty="0">
                <a:solidFill>
                  <a:srgbClr val="000000"/>
                </a:solidFill>
              </a:rPr>
              <a:t>useless if the sensory qualities are unattractive</a:t>
            </a:r>
            <a:r>
              <a:rPr lang="en-IE" sz="2400" dirty="0">
                <a:solidFill>
                  <a:srgbClr val="000000"/>
                </a:solidFill>
              </a:rPr>
              <a:t>. </a:t>
            </a:r>
          </a:p>
          <a:p>
            <a:pPr algn="just"/>
            <a:r>
              <a:rPr lang="en-IE" sz="2400" b="1" dirty="0">
                <a:solidFill>
                  <a:srgbClr val="000000"/>
                </a:solidFill>
              </a:rPr>
              <a:t> …”</a:t>
            </a:r>
            <a:r>
              <a:rPr lang="en-IE" sz="2400" b="1" i="1" dirty="0">
                <a:solidFill>
                  <a:srgbClr val="000000"/>
                </a:solidFill>
              </a:rPr>
              <a:t>You can tell me its good for me but that’s no good if it looks, tastes &amp; feels like cardboard!” </a:t>
            </a:r>
          </a:p>
          <a:p>
            <a:pPr algn="just"/>
            <a:endParaRPr lang="en-IE" sz="2400" dirty="0">
              <a:solidFill>
                <a:srgbClr val="000000"/>
              </a:solidFill>
            </a:endParaRPr>
          </a:p>
          <a:p>
            <a:pPr algn="just"/>
            <a:endParaRPr lang="en-IE" sz="2400" dirty="0">
              <a:solidFill>
                <a:srgbClr val="000000"/>
              </a:solidFill>
            </a:endParaRPr>
          </a:p>
          <a:p>
            <a:endParaRPr lang="en-IE" sz="2400" dirty="0">
              <a:solidFill>
                <a:srgbClr val="000000"/>
              </a:solidFill>
            </a:endParaRPr>
          </a:p>
        </p:txBody>
      </p:sp>
      <p:pic>
        <p:nvPicPr>
          <p:cNvPr id="12" name="Picture Placeholder 11" descr="A picture containing person, meal&#10;&#10;Description automatically generated">
            <a:extLst>
              <a:ext uri="{FF2B5EF4-FFF2-40B4-BE49-F238E27FC236}">
                <a16:creationId xmlns:a16="http://schemas.microsoft.com/office/drawing/2014/main" id="{1031742E-7383-7574-0409-37576E12E78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28600"/>
            <a:ext cx="5105121" cy="6362700"/>
          </a:xfrm>
        </p:spPr>
      </p:pic>
    </p:spTree>
    <p:extLst>
      <p:ext uri="{BB962C8B-B14F-4D97-AF65-F5344CB8AC3E}">
        <p14:creationId xmlns:p14="http://schemas.microsoft.com/office/powerpoint/2010/main" val="238234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75">
            <a:extLst>
              <a:ext uri="{FF2B5EF4-FFF2-40B4-BE49-F238E27FC236}">
                <a16:creationId xmlns:a16="http://schemas.microsoft.com/office/drawing/2014/main" id="{FED21093-8CB4-4D68-8CDD-50065559E159}"/>
              </a:ext>
            </a:extLst>
          </p:cNvPr>
          <p:cNvSpPr>
            <a:spLocks noChangeArrowheads="1"/>
          </p:cNvSpPr>
          <p:nvPr/>
        </p:nvSpPr>
        <p:spPr bwMode="auto">
          <a:xfrm>
            <a:off x="801512" y="382027"/>
            <a:ext cx="2491241" cy="2354611"/>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 name="Text Placeholder 1">
            <a:extLst>
              <a:ext uri="{FF2B5EF4-FFF2-40B4-BE49-F238E27FC236}">
                <a16:creationId xmlns:a16="http://schemas.microsoft.com/office/drawing/2014/main" id="{BA6C540E-6818-4F68-91E5-073D3552DC2A}"/>
              </a:ext>
            </a:extLst>
          </p:cNvPr>
          <p:cNvSpPr>
            <a:spLocks noGrp="1"/>
          </p:cNvSpPr>
          <p:nvPr>
            <p:ph type="body" sz="quarter" idx="18"/>
          </p:nvPr>
        </p:nvSpPr>
        <p:spPr>
          <a:xfrm>
            <a:off x="798827" y="2855556"/>
            <a:ext cx="10594346" cy="3283434"/>
          </a:xfrm>
        </p:spPr>
        <p:txBody>
          <a:bodyPr>
            <a:normAutofit fontScale="92500" lnSpcReduction="10000"/>
          </a:bodyPr>
          <a:lstStyle/>
          <a:p>
            <a:pPr marL="0" indent="0" algn="just">
              <a:lnSpc>
                <a:spcPct val="120000"/>
              </a:lnSpc>
            </a:pPr>
            <a:r>
              <a:rPr lang="en-GB" b="1" dirty="0">
                <a:cs typeface="Arial" panose="020B0604020202020204" pitchFamily="34" charset="0"/>
              </a:rPr>
              <a:t>Nutritionally Optimised Products </a:t>
            </a:r>
            <a:r>
              <a:rPr lang="en-GB" dirty="0">
                <a:cs typeface="Arial" panose="020B0604020202020204" pitchFamily="34" charset="0"/>
              </a:rPr>
              <a:t>could assist the older cohort to maintain an active and healthier ageing process. It is essential to </a:t>
            </a:r>
            <a:r>
              <a:rPr lang="en-GB" b="1" dirty="0">
                <a:cs typeface="Arial" panose="020B0604020202020204" pitchFamily="34" charset="0"/>
              </a:rPr>
              <a:t>tailor nutrient-dense foods that meet their specific nutritional requirement</a:t>
            </a:r>
            <a:r>
              <a:rPr lang="en-GB" dirty="0">
                <a:cs typeface="Arial" panose="020B0604020202020204" pitchFamily="34" charset="0"/>
              </a:rPr>
              <a:t>s, which are easily accessible, appealing, and with appropriate sensorial attributes </a:t>
            </a:r>
          </a:p>
          <a:p>
            <a:pPr marL="0" indent="0" algn="just">
              <a:lnSpc>
                <a:spcPct val="120000"/>
              </a:lnSpc>
            </a:pPr>
            <a:r>
              <a:rPr lang="en-GB" b="1" dirty="0">
                <a:cs typeface="Arial" panose="020B0604020202020204" pitchFamily="34" charset="0"/>
              </a:rPr>
              <a:t>Nutrient fortification:  Macronutrients</a:t>
            </a:r>
            <a:r>
              <a:rPr lang="en-GB" dirty="0">
                <a:cs typeface="Arial" panose="020B0604020202020204" pitchFamily="34" charset="0"/>
              </a:rPr>
              <a:t> (e.g. protein, fat, carbs etc) </a:t>
            </a:r>
            <a:r>
              <a:rPr lang="en-GB" b="1" dirty="0">
                <a:cs typeface="Arial" panose="020B0604020202020204" pitchFamily="34" charset="0"/>
              </a:rPr>
              <a:t>and micronutrients </a:t>
            </a:r>
            <a:r>
              <a:rPr lang="en-GB" dirty="0">
                <a:cs typeface="Arial" panose="020B0604020202020204" pitchFamily="34" charset="0"/>
              </a:rPr>
              <a:t>(e.g. minerals and vitamins) included through </a:t>
            </a:r>
            <a:r>
              <a:rPr lang="en-GB" b="1" dirty="0">
                <a:cs typeface="Arial" panose="020B0604020202020204" pitchFamily="34" charset="0"/>
              </a:rPr>
              <a:t>fortification </a:t>
            </a:r>
            <a:r>
              <a:rPr lang="en-GB" dirty="0">
                <a:cs typeface="Arial" panose="020B0604020202020204" pitchFamily="34" charset="0"/>
              </a:rPr>
              <a:t>in suitable foods is a very important consideration in NPD while simultaneously, trying to improve food palatability and acceptance.</a:t>
            </a:r>
            <a:endParaRPr lang="en-GB" dirty="0">
              <a:solidFill>
                <a:srgbClr val="FF0000"/>
              </a:solidFill>
            </a:endParaRPr>
          </a:p>
          <a:p>
            <a:pPr marL="0" indent="0">
              <a:lnSpc>
                <a:spcPct val="120000"/>
              </a:lnSpc>
            </a:pPr>
            <a:endParaRPr lang="en-IE" dirty="0"/>
          </a:p>
        </p:txBody>
      </p:sp>
      <p:pic>
        <p:nvPicPr>
          <p:cNvPr id="4" name="Graphic 3" descr="Badge 1 outline">
            <a:extLst>
              <a:ext uri="{FF2B5EF4-FFF2-40B4-BE49-F238E27FC236}">
                <a16:creationId xmlns:a16="http://schemas.microsoft.com/office/drawing/2014/main" id="{F8B91F78-24F6-466C-9898-3579C2514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514" y="263109"/>
            <a:ext cx="914400" cy="914400"/>
          </a:xfrm>
          <a:prstGeom prst="rect">
            <a:avLst/>
          </a:prstGeom>
        </p:spPr>
      </p:pic>
      <p:sp>
        <p:nvSpPr>
          <p:cNvPr id="7" name="TextBox 6">
            <a:extLst>
              <a:ext uri="{FF2B5EF4-FFF2-40B4-BE49-F238E27FC236}">
                <a16:creationId xmlns:a16="http://schemas.microsoft.com/office/drawing/2014/main" id="{DDADAFEC-A60B-46A1-8793-750434B103AD}"/>
              </a:ext>
            </a:extLst>
          </p:cNvPr>
          <p:cNvSpPr txBox="1"/>
          <p:nvPr/>
        </p:nvSpPr>
        <p:spPr>
          <a:xfrm>
            <a:off x="996778" y="959229"/>
            <a:ext cx="2051222" cy="154657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The specific health &amp; nutritional requirements of the older adult</a:t>
            </a:r>
            <a:endParaRPr kumimoji="0" lang="en-I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EC748D6-0699-4C8A-9BE9-7523F6662003}"/>
              </a:ext>
            </a:extLst>
          </p:cNvPr>
          <p:cNvSpPr txBox="1"/>
          <p:nvPr/>
        </p:nvSpPr>
        <p:spPr>
          <a:xfrm>
            <a:off x="4263081" y="1233286"/>
            <a:ext cx="4543168" cy="646331"/>
          </a:xfrm>
          <a:prstGeom prst="rect">
            <a:avLst/>
          </a:prstGeom>
          <a:solidFill>
            <a:srgbClr val="85D2E1"/>
          </a:solidFill>
        </p:spPr>
        <p:txBody>
          <a:bodyPr wrap="square" rtlCol="0">
            <a:spAutoFit/>
          </a:bodyPr>
          <a:lstStyle/>
          <a:p>
            <a:pPr algn="ctr"/>
            <a:r>
              <a:rPr lang="en-IE" sz="3600" b="1" dirty="0">
                <a:solidFill>
                  <a:srgbClr val="000000"/>
                </a:solidFill>
              </a:rPr>
              <a:t>The Nutrition Factor</a:t>
            </a:r>
          </a:p>
        </p:txBody>
      </p:sp>
      <p:pic>
        <p:nvPicPr>
          <p:cNvPr id="6" name="Graphic 5" descr="Food Safety outline">
            <a:extLst>
              <a:ext uri="{FF2B5EF4-FFF2-40B4-BE49-F238E27FC236}">
                <a16:creationId xmlns:a16="http://schemas.microsoft.com/office/drawing/2014/main" id="{8B359D81-5C8D-79AC-FF3E-08A49FAD27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8294" y="538194"/>
            <a:ext cx="1372193" cy="1372193"/>
          </a:xfrm>
          <a:prstGeom prst="rect">
            <a:avLst/>
          </a:prstGeom>
        </p:spPr>
      </p:pic>
    </p:spTree>
    <p:extLst>
      <p:ext uri="{BB962C8B-B14F-4D97-AF65-F5344CB8AC3E}">
        <p14:creationId xmlns:p14="http://schemas.microsoft.com/office/powerpoint/2010/main" val="2800522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adroTexto 238">
            <a:extLst>
              <a:ext uri="{FF2B5EF4-FFF2-40B4-BE49-F238E27FC236}">
                <a16:creationId xmlns:a16="http://schemas.microsoft.com/office/drawing/2014/main" id="{C2603471-2B08-9D4B-94B8-905133A8960D}"/>
              </a:ext>
            </a:extLst>
          </p:cNvPr>
          <p:cNvSpPr txBox="1"/>
          <p:nvPr/>
        </p:nvSpPr>
        <p:spPr>
          <a:xfrm>
            <a:off x="2946740" y="415291"/>
            <a:ext cx="6298520" cy="769441"/>
          </a:xfrm>
          <a:prstGeom prst="rect">
            <a:avLst/>
          </a:prstGeom>
          <a:noFill/>
        </p:spPr>
        <p:txBody>
          <a:bodyPr wrap="none" rtlCol="0">
            <a:spAutoFit/>
          </a:bodyPr>
          <a:lstStyle/>
          <a:p>
            <a:pPr algn="ctr"/>
            <a:r>
              <a:rPr lang="en-US" sz="4400" b="1" dirty="0">
                <a:solidFill>
                  <a:schemeClr val="tx2"/>
                </a:solidFill>
                <a:latin typeface="Lato Heavy" charset="0"/>
                <a:ea typeface="Lato Heavy" charset="0"/>
                <a:cs typeface="Lato Heavy" charset="0"/>
              </a:rPr>
              <a:t>Education Infographics</a:t>
            </a:r>
          </a:p>
        </p:txBody>
      </p:sp>
      <p:sp>
        <p:nvSpPr>
          <p:cNvPr id="68" name="Freeform 161">
            <a:extLst>
              <a:ext uri="{FF2B5EF4-FFF2-40B4-BE49-F238E27FC236}">
                <a16:creationId xmlns:a16="http://schemas.microsoft.com/office/drawing/2014/main" id="{A9BF4319-4426-7845-9AC7-3F20CDF73E1F}"/>
              </a:ext>
            </a:extLst>
          </p:cNvPr>
          <p:cNvSpPr>
            <a:spLocks noChangeArrowheads="1"/>
          </p:cNvSpPr>
          <p:nvPr/>
        </p:nvSpPr>
        <p:spPr bwMode="auto">
          <a:xfrm>
            <a:off x="1071308"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3 w 4001"/>
              <a:gd name="T23" fmla="*/ 119 h 3459"/>
              <a:gd name="T24" fmla="*/ 1913 w 4001"/>
              <a:gd name="T25" fmla="*/ 119 h 3459"/>
              <a:gd name="T26" fmla="*/ 1806 w 4001"/>
              <a:gd name="T27" fmla="*/ 82 h 3459"/>
              <a:gd name="T28" fmla="*/ 1806 w 4001"/>
              <a:gd name="T29" fmla="*/ 82 h 3459"/>
              <a:gd name="T30" fmla="*/ 1183 w 4001"/>
              <a:gd name="T31" fmla="*/ 31 h 3459"/>
              <a:gd name="T32" fmla="*/ 1183 w 4001"/>
              <a:gd name="T33" fmla="*/ 31 h 3459"/>
              <a:gd name="T34" fmla="*/ 71 w 4001"/>
              <a:gd name="T35" fmla="*/ 933 h 3459"/>
              <a:gd name="T36" fmla="*/ 71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2 w 4001"/>
              <a:gd name="T63" fmla="*/ 3171 h 3459"/>
              <a:gd name="T64" fmla="*/ 3162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50"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9" y="131"/>
                  <a:pt x="1913" y="119"/>
                </a:cubicBezTo>
                <a:lnTo>
                  <a:pt x="1913" y="119"/>
                </a:lnTo>
                <a:cubicBezTo>
                  <a:pt x="1878" y="103"/>
                  <a:pt x="1842" y="89"/>
                  <a:pt x="1806" y="82"/>
                </a:cubicBezTo>
                <a:lnTo>
                  <a:pt x="1806" y="82"/>
                </a:lnTo>
                <a:cubicBezTo>
                  <a:pt x="1624" y="39"/>
                  <a:pt x="1365" y="17"/>
                  <a:pt x="1183" y="31"/>
                </a:cubicBezTo>
                <a:lnTo>
                  <a:pt x="1183" y="31"/>
                </a:lnTo>
                <a:cubicBezTo>
                  <a:pt x="666" y="71"/>
                  <a:pt x="216" y="436"/>
                  <a:pt x="71" y="933"/>
                </a:cubicBezTo>
                <a:lnTo>
                  <a:pt x="71" y="933"/>
                </a:lnTo>
                <a:cubicBezTo>
                  <a:pt x="0" y="1174"/>
                  <a:pt x="13" y="1418"/>
                  <a:pt x="49" y="1661"/>
                </a:cubicBezTo>
                <a:lnTo>
                  <a:pt x="49" y="1661"/>
                </a:lnTo>
                <a:cubicBezTo>
                  <a:pt x="136"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7" y="3458"/>
                  <a:pt x="2914" y="3400"/>
                  <a:pt x="3162" y="3171"/>
                </a:cubicBezTo>
                <a:lnTo>
                  <a:pt x="3162" y="3171"/>
                </a:lnTo>
                <a:cubicBezTo>
                  <a:pt x="3577" y="2787"/>
                  <a:pt x="3834" y="2311"/>
                  <a:pt x="3939" y="1755"/>
                </a:cubicBezTo>
                <a:lnTo>
                  <a:pt x="3939" y="1755"/>
                </a:lnTo>
                <a:cubicBezTo>
                  <a:pt x="3979" y="1546"/>
                  <a:pt x="4000" y="1334"/>
                  <a:pt x="3974" y="1124"/>
                </a:cubicBezTo>
              </a:path>
            </a:pathLst>
          </a:custGeom>
          <a:solidFill>
            <a:schemeClr val="accent1"/>
          </a:solidFill>
          <a:ln>
            <a:noFill/>
          </a:ln>
          <a:effectLst/>
        </p:spPr>
        <p:txBody>
          <a:bodyPr wrap="none" anchor="ctr"/>
          <a:lstStyle/>
          <a:p>
            <a:endParaRPr lang="en-US" sz="900"/>
          </a:p>
        </p:txBody>
      </p:sp>
      <p:sp>
        <p:nvSpPr>
          <p:cNvPr id="69" name="Freeform 162">
            <a:extLst>
              <a:ext uri="{FF2B5EF4-FFF2-40B4-BE49-F238E27FC236}">
                <a16:creationId xmlns:a16="http://schemas.microsoft.com/office/drawing/2014/main" id="{83785551-BA25-6F46-811F-6A9E88DB3BE3}"/>
              </a:ext>
            </a:extLst>
          </p:cNvPr>
          <p:cNvSpPr>
            <a:spLocks noChangeArrowheads="1"/>
          </p:cNvSpPr>
          <p:nvPr/>
        </p:nvSpPr>
        <p:spPr bwMode="auto">
          <a:xfrm>
            <a:off x="2133596"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chemeClr val="accent1"/>
          </a:solidFill>
          <a:ln>
            <a:noFill/>
          </a:ln>
          <a:effectLst/>
        </p:spPr>
        <p:txBody>
          <a:bodyPr wrap="none" anchor="ctr"/>
          <a:lstStyle/>
          <a:p>
            <a:endParaRPr lang="en-US" sz="900"/>
          </a:p>
        </p:txBody>
      </p:sp>
      <p:sp>
        <p:nvSpPr>
          <p:cNvPr id="70" name="Freeform 163">
            <a:extLst>
              <a:ext uri="{FF2B5EF4-FFF2-40B4-BE49-F238E27FC236}">
                <a16:creationId xmlns:a16="http://schemas.microsoft.com/office/drawing/2014/main" id="{89B4E6DB-DDFA-8541-90A9-3943F8856DC7}"/>
              </a:ext>
            </a:extLst>
          </p:cNvPr>
          <p:cNvSpPr>
            <a:spLocks noChangeArrowheads="1"/>
          </p:cNvSpPr>
          <p:nvPr/>
        </p:nvSpPr>
        <p:spPr bwMode="auto">
          <a:xfrm>
            <a:off x="2133596"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1" y="0"/>
                  <a:pt x="1073" y="67"/>
                </a:cubicBezTo>
                <a:lnTo>
                  <a:pt x="1405" y="110"/>
                </a:lnTo>
                <a:lnTo>
                  <a:pt x="1361" y="442"/>
                </a:lnTo>
                <a:lnTo>
                  <a:pt x="1361" y="442"/>
                </a:lnTo>
                <a:cubicBezTo>
                  <a:pt x="1295" y="944"/>
                  <a:pt x="834" y="1296"/>
                  <a:pt x="331" y="1230"/>
                </a:cubicBezTo>
              </a:path>
            </a:pathLst>
          </a:custGeom>
          <a:solidFill>
            <a:schemeClr val="accent1"/>
          </a:solidFill>
          <a:ln w="18360" cap="flat">
            <a:solidFill>
              <a:srgbClr val="FFFFFF"/>
            </a:solidFill>
            <a:round/>
            <a:headEnd/>
            <a:tailEnd/>
          </a:ln>
          <a:effectLst/>
        </p:spPr>
        <p:txBody>
          <a:bodyPr wrap="none" anchor="ctr"/>
          <a:lstStyle/>
          <a:p>
            <a:endParaRPr lang="en-US" sz="900"/>
          </a:p>
        </p:txBody>
      </p:sp>
      <p:sp>
        <p:nvSpPr>
          <p:cNvPr id="71" name="Freeform 164">
            <a:extLst>
              <a:ext uri="{FF2B5EF4-FFF2-40B4-BE49-F238E27FC236}">
                <a16:creationId xmlns:a16="http://schemas.microsoft.com/office/drawing/2014/main" id="{B8767509-CF3F-B34E-8860-8E7A368B917D}"/>
              </a:ext>
            </a:extLst>
          </p:cNvPr>
          <p:cNvSpPr>
            <a:spLocks noChangeArrowheads="1"/>
          </p:cNvSpPr>
          <p:nvPr/>
        </p:nvSpPr>
        <p:spPr bwMode="auto">
          <a:xfrm>
            <a:off x="3689520" y="2927232"/>
            <a:ext cx="2194749" cy="1897114"/>
          </a:xfrm>
          <a:custGeom>
            <a:avLst/>
            <a:gdLst>
              <a:gd name="T0" fmla="*/ 3974 w 4001"/>
              <a:gd name="T1" fmla="*/ 1124 h 3459"/>
              <a:gd name="T2" fmla="*/ 3974 w 4001"/>
              <a:gd name="T3" fmla="*/ 1124 h 3459"/>
              <a:gd name="T4" fmla="*/ 3045 w 4001"/>
              <a:gd name="T5" fmla="*/ 68 h 3459"/>
              <a:gd name="T6" fmla="*/ 3045 w 4001"/>
              <a:gd name="T7" fmla="*/ 68 h 3459"/>
              <a:gd name="T8" fmla="*/ 2290 w 4001"/>
              <a:gd name="T9" fmla="*/ 66 h 3459"/>
              <a:gd name="T10" fmla="*/ 2290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8 w 4001"/>
              <a:gd name="T39" fmla="*/ 1661 h 3459"/>
              <a:gd name="T40" fmla="*/ 48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8 w 4001"/>
              <a:gd name="T55" fmla="*/ 3324 h 3459"/>
              <a:gd name="T56" fmla="*/ 2078 w 4001"/>
              <a:gd name="T57" fmla="*/ 3324 h 3459"/>
              <a:gd name="T58" fmla="*/ 2290 w 4001"/>
              <a:gd name="T59" fmla="*/ 3378 h 3459"/>
              <a:gd name="T60" fmla="*/ 2290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5" y="68"/>
                </a:cubicBezTo>
                <a:lnTo>
                  <a:pt x="3045" y="68"/>
                </a:lnTo>
                <a:cubicBezTo>
                  <a:pt x="2794" y="0"/>
                  <a:pt x="2542" y="22"/>
                  <a:pt x="2290" y="66"/>
                </a:cubicBezTo>
                <a:lnTo>
                  <a:pt x="2290" y="66"/>
                </a:lnTo>
                <a:cubicBezTo>
                  <a:pt x="2236" y="75"/>
                  <a:pt x="2212" y="87"/>
                  <a:pt x="2152" y="98"/>
                </a:cubicBezTo>
                <a:lnTo>
                  <a:pt x="2152" y="98"/>
                </a:lnTo>
                <a:lnTo>
                  <a:pt x="2152" y="98"/>
                </a:lnTo>
                <a:cubicBezTo>
                  <a:pt x="2112" y="117"/>
                  <a:pt x="2041" y="133"/>
                  <a:pt x="1998" y="135"/>
                </a:cubicBezTo>
                <a:lnTo>
                  <a:pt x="1998" y="135"/>
                </a:lnTo>
                <a:cubicBezTo>
                  <a:pt x="1967" y="137"/>
                  <a:pt x="1938" y="131"/>
                  <a:pt x="1912" y="119"/>
                </a:cubicBezTo>
                <a:lnTo>
                  <a:pt x="1912" y="119"/>
                </a:lnTo>
                <a:cubicBezTo>
                  <a:pt x="1877" y="103"/>
                  <a:pt x="1842" y="89"/>
                  <a:pt x="1805" y="82"/>
                </a:cubicBezTo>
                <a:lnTo>
                  <a:pt x="1805" y="82"/>
                </a:lnTo>
                <a:cubicBezTo>
                  <a:pt x="1623" y="39"/>
                  <a:pt x="1364" y="17"/>
                  <a:pt x="1182" y="31"/>
                </a:cubicBezTo>
                <a:lnTo>
                  <a:pt x="1182" y="31"/>
                </a:lnTo>
                <a:cubicBezTo>
                  <a:pt x="665" y="71"/>
                  <a:pt x="216" y="436"/>
                  <a:pt x="70" y="933"/>
                </a:cubicBezTo>
                <a:lnTo>
                  <a:pt x="70" y="933"/>
                </a:lnTo>
                <a:cubicBezTo>
                  <a:pt x="0" y="1174"/>
                  <a:pt x="12" y="1418"/>
                  <a:pt x="48" y="1661"/>
                </a:cubicBezTo>
                <a:lnTo>
                  <a:pt x="48" y="1661"/>
                </a:lnTo>
                <a:cubicBezTo>
                  <a:pt x="135" y="2232"/>
                  <a:pt x="382" y="2723"/>
                  <a:pt x="792" y="3132"/>
                </a:cubicBezTo>
                <a:lnTo>
                  <a:pt x="792" y="3132"/>
                </a:lnTo>
                <a:cubicBezTo>
                  <a:pt x="983" y="3322"/>
                  <a:pt x="1215" y="3416"/>
                  <a:pt x="1486" y="3411"/>
                </a:cubicBezTo>
                <a:lnTo>
                  <a:pt x="1486" y="3411"/>
                </a:lnTo>
                <a:cubicBezTo>
                  <a:pt x="1638" y="3409"/>
                  <a:pt x="1778" y="3359"/>
                  <a:pt x="1923" y="3324"/>
                </a:cubicBezTo>
                <a:lnTo>
                  <a:pt x="1923" y="3324"/>
                </a:lnTo>
                <a:cubicBezTo>
                  <a:pt x="1977" y="3310"/>
                  <a:pt x="2026" y="3307"/>
                  <a:pt x="2078" y="3324"/>
                </a:cubicBezTo>
                <a:lnTo>
                  <a:pt x="2078" y="3324"/>
                </a:lnTo>
                <a:cubicBezTo>
                  <a:pt x="2148" y="3345"/>
                  <a:pt x="2219" y="3361"/>
                  <a:pt x="2290" y="3378"/>
                </a:cubicBezTo>
                <a:lnTo>
                  <a:pt x="2290" y="3378"/>
                </a:lnTo>
                <a:cubicBezTo>
                  <a:pt x="2616" y="3458"/>
                  <a:pt x="2913" y="3400"/>
                  <a:pt x="3161" y="3171"/>
                </a:cubicBezTo>
                <a:lnTo>
                  <a:pt x="3161" y="3171"/>
                </a:lnTo>
                <a:cubicBezTo>
                  <a:pt x="3577" y="2787"/>
                  <a:pt x="3834" y="2311"/>
                  <a:pt x="3939" y="1755"/>
                </a:cubicBezTo>
                <a:lnTo>
                  <a:pt x="3939" y="1755"/>
                </a:lnTo>
                <a:cubicBezTo>
                  <a:pt x="3978" y="1546"/>
                  <a:pt x="4000" y="1334"/>
                  <a:pt x="3974" y="1124"/>
                </a:cubicBezTo>
              </a:path>
            </a:pathLst>
          </a:custGeom>
          <a:solidFill>
            <a:schemeClr val="accent2"/>
          </a:solidFill>
          <a:ln>
            <a:noFill/>
          </a:ln>
          <a:effectLst/>
        </p:spPr>
        <p:txBody>
          <a:bodyPr wrap="none" anchor="ctr"/>
          <a:lstStyle/>
          <a:p>
            <a:endParaRPr lang="en-US" sz="900"/>
          </a:p>
        </p:txBody>
      </p:sp>
      <p:sp>
        <p:nvSpPr>
          <p:cNvPr id="72" name="Freeform 165">
            <a:extLst>
              <a:ext uri="{FF2B5EF4-FFF2-40B4-BE49-F238E27FC236}">
                <a16:creationId xmlns:a16="http://schemas.microsoft.com/office/drawing/2014/main" id="{BD4EA698-E349-3544-A26F-4EEAFEB484A3}"/>
              </a:ext>
            </a:extLst>
          </p:cNvPr>
          <p:cNvSpPr>
            <a:spLocks noChangeArrowheads="1"/>
          </p:cNvSpPr>
          <p:nvPr/>
        </p:nvSpPr>
        <p:spPr bwMode="auto">
          <a:xfrm>
            <a:off x="6307732" y="2927232"/>
            <a:ext cx="2194749" cy="1897114"/>
          </a:xfrm>
          <a:custGeom>
            <a:avLst/>
            <a:gdLst>
              <a:gd name="T0" fmla="*/ 3974 w 4001"/>
              <a:gd name="T1" fmla="*/ 1124 h 3459"/>
              <a:gd name="T2" fmla="*/ 3974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5 w 4001"/>
              <a:gd name="T27" fmla="*/ 82 h 3459"/>
              <a:gd name="T28" fmla="*/ 1805 w 4001"/>
              <a:gd name="T29" fmla="*/ 82 h 3459"/>
              <a:gd name="T30" fmla="*/ 1182 w 4001"/>
              <a:gd name="T31" fmla="*/ 31 h 3459"/>
              <a:gd name="T32" fmla="*/ 1182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6 w 4001"/>
              <a:gd name="T47" fmla="*/ 3411 h 3459"/>
              <a:gd name="T48" fmla="*/ 1486 w 4001"/>
              <a:gd name="T49" fmla="*/ 3411 h 3459"/>
              <a:gd name="T50" fmla="*/ 1923 w 4001"/>
              <a:gd name="T51" fmla="*/ 3324 h 3459"/>
              <a:gd name="T52" fmla="*/ 1923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4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4" y="1124"/>
                </a:moveTo>
                <a:lnTo>
                  <a:pt x="3974" y="1124"/>
                </a:lnTo>
                <a:cubicBezTo>
                  <a:pt x="3909" y="607"/>
                  <a:pt x="3549" y="201"/>
                  <a:pt x="3046" y="68"/>
                </a:cubicBezTo>
                <a:lnTo>
                  <a:pt x="3046" y="68"/>
                </a:lnTo>
                <a:cubicBezTo>
                  <a:pt x="2794" y="0"/>
                  <a:pt x="2543" y="22"/>
                  <a:pt x="2291" y="66"/>
                </a:cubicBezTo>
                <a:lnTo>
                  <a:pt x="2291" y="66"/>
                </a:lnTo>
                <a:cubicBezTo>
                  <a:pt x="2236" y="75"/>
                  <a:pt x="2212" y="87"/>
                  <a:pt x="2152" y="98"/>
                </a:cubicBezTo>
                <a:lnTo>
                  <a:pt x="2152" y="98"/>
                </a:lnTo>
                <a:lnTo>
                  <a:pt x="2152" y="98"/>
                </a:lnTo>
                <a:cubicBezTo>
                  <a:pt x="2112" y="117"/>
                  <a:pt x="2042" y="133"/>
                  <a:pt x="1998" y="135"/>
                </a:cubicBezTo>
                <a:lnTo>
                  <a:pt x="1998" y="135"/>
                </a:lnTo>
                <a:cubicBezTo>
                  <a:pt x="1967" y="137"/>
                  <a:pt x="1938" y="131"/>
                  <a:pt x="1912" y="119"/>
                </a:cubicBezTo>
                <a:lnTo>
                  <a:pt x="1912" y="119"/>
                </a:lnTo>
                <a:cubicBezTo>
                  <a:pt x="1878" y="103"/>
                  <a:pt x="1842" y="89"/>
                  <a:pt x="1805" y="82"/>
                </a:cubicBezTo>
                <a:lnTo>
                  <a:pt x="1805" y="82"/>
                </a:lnTo>
                <a:cubicBezTo>
                  <a:pt x="1623" y="39"/>
                  <a:pt x="1365" y="17"/>
                  <a:pt x="1182" y="31"/>
                </a:cubicBezTo>
                <a:lnTo>
                  <a:pt x="1182" y="31"/>
                </a:lnTo>
                <a:cubicBezTo>
                  <a:pt x="666" y="71"/>
                  <a:pt x="216" y="436"/>
                  <a:pt x="70" y="933"/>
                </a:cubicBezTo>
                <a:lnTo>
                  <a:pt x="70" y="933"/>
                </a:lnTo>
                <a:cubicBezTo>
                  <a:pt x="0" y="1174"/>
                  <a:pt x="12" y="1418"/>
                  <a:pt x="49" y="1661"/>
                </a:cubicBezTo>
                <a:lnTo>
                  <a:pt x="49" y="1661"/>
                </a:lnTo>
                <a:cubicBezTo>
                  <a:pt x="135" y="2232"/>
                  <a:pt x="382" y="2723"/>
                  <a:pt x="792" y="3132"/>
                </a:cubicBezTo>
                <a:lnTo>
                  <a:pt x="792" y="3132"/>
                </a:lnTo>
                <a:cubicBezTo>
                  <a:pt x="983" y="3322"/>
                  <a:pt x="1215" y="3416"/>
                  <a:pt x="1486" y="3411"/>
                </a:cubicBezTo>
                <a:lnTo>
                  <a:pt x="1486" y="3411"/>
                </a:lnTo>
                <a:cubicBezTo>
                  <a:pt x="1638" y="3409"/>
                  <a:pt x="1779" y="3359"/>
                  <a:pt x="1923" y="3324"/>
                </a:cubicBezTo>
                <a:lnTo>
                  <a:pt x="1923" y="3324"/>
                </a:lnTo>
                <a:cubicBezTo>
                  <a:pt x="1977" y="3310"/>
                  <a:pt x="2026" y="3307"/>
                  <a:pt x="2079" y="3324"/>
                </a:cubicBezTo>
                <a:lnTo>
                  <a:pt x="2079" y="3324"/>
                </a:lnTo>
                <a:cubicBezTo>
                  <a:pt x="2148"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9" y="1546"/>
                  <a:pt x="4000" y="1334"/>
                  <a:pt x="3974" y="1124"/>
                </a:cubicBezTo>
              </a:path>
            </a:pathLst>
          </a:custGeom>
          <a:solidFill>
            <a:srgbClr val="85D2E1"/>
          </a:solidFill>
          <a:ln>
            <a:noFill/>
          </a:ln>
          <a:effectLst/>
        </p:spPr>
        <p:txBody>
          <a:bodyPr wrap="none" anchor="ctr"/>
          <a:lstStyle/>
          <a:p>
            <a:endParaRPr lang="en-US" sz="900"/>
          </a:p>
        </p:txBody>
      </p:sp>
      <p:sp>
        <p:nvSpPr>
          <p:cNvPr id="73" name="Freeform 166">
            <a:extLst>
              <a:ext uri="{FF2B5EF4-FFF2-40B4-BE49-F238E27FC236}">
                <a16:creationId xmlns:a16="http://schemas.microsoft.com/office/drawing/2014/main" id="{57A84B93-F43A-C24A-BADB-4A55ABF73B8A}"/>
              </a:ext>
            </a:extLst>
          </p:cNvPr>
          <p:cNvSpPr>
            <a:spLocks noChangeArrowheads="1"/>
          </p:cNvSpPr>
          <p:nvPr/>
        </p:nvSpPr>
        <p:spPr bwMode="auto">
          <a:xfrm>
            <a:off x="8925943" y="2927232"/>
            <a:ext cx="2194749" cy="1897114"/>
          </a:xfrm>
          <a:custGeom>
            <a:avLst/>
            <a:gdLst>
              <a:gd name="T0" fmla="*/ 3973 w 4001"/>
              <a:gd name="T1" fmla="*/ 1124 h 3459"/>
              <a:gd name="T2" fmla="*/ 3973 w 4001"/>
              <a:gd name="T3" fmla="*/ 1124 h 3459"/>
              <a:gd name="T4" fmla="*/ 3046 w 4001"/>
              <a:gd name="T5" fmla="*/ 68 h 3459"/>
              <a:gd name="T6" fmla="*/ 3046 w 4001"/>
              <a:gd name="T7" fmla="*/ 68 h 3459"/>
              <a:gd name="T8" fmla="*/ 2291 w 4001"/>
              <a:gd name="T9" fmla="*/ 66 h 3459"/>
              <a:gd name="T10" fmla="*/ 2291 w 4001"/>
              <a:gd name="T11" fmla="*/ 66 h 3459"/>
              <a:gd name="T12" fmla="*/ 2152 w 4001"/>
              <a:gd name="T13" fmla="*/ 98 h 3459"/>
              <a:gd name="T14" fmla="*/ 2152 w 4001"/>
              <a:gd name="T15" fmla="*/ 98 h 3459"/>
              <a:gd name="T16" fmla="*/ 2152 w 4001"/>
              <a:gd name="T17" fmla="*/ 98 h 3459"/>
              <a:gd name="T18" fmla="*/ 1998 w 4001"/>
              <a:gd name="T19" fmla="*/ 135 h 3459"/>
              <a:gd name="T20" fmla="*/ 1998 w 4001"/>
              <a:gd name="T21" fmla="*/ 135 h 3459"/>
              <a:gd name="T22" fmla="*/ 1912 w 4001"/>
              <a:gd name="T23" fmla="*/ 119 h 3459"/>
              <a:gd name="T24" fmla="*/ 1912 w 4001"/>
              <a:gd name="T25" fmla="*/ 119 h 3459"/>
              <a:gd name="T26" fmla="*/ 1806 w 4001"/>
              <a:gd name="T27" fmla="*/ 82 h 3459"/>
              <a:gd name="T28" fmla="*/ 1806 w 4001"/>
              <a:gd name="T29" fmla="*/ 82 h 3459"/>
              <a:gd name="T30" fmla="*/ 1183 w 4001"/>
              <a:gd name="T31" fmla="*/ 31 h 3459"/>
              <a:gd name="T32" fmla="*/ 1183 w 4001"/>
              <a:gd name="T33" fmla="*/ 31 h 3459"/>
              <a:gd name="T34" fmla="*/ 70 w 4001"/>
              <a:gd name="T35" fmla="*/ 933 h 3459"/>
              <a:gd name="T36" fmla="*/ 70 w 4001"/>
              <a:gd name="T37" fmla="*/ 933 h 3459"/>
              <a:gd name="T38" fmla="*/ 49 w 4001"/>
              <a:gd name="T39" fmla="*/ 1661 h 3459"/>
              <a:gd name="T40" fmla="*/ 49 w 4001"/>
              <a:gd name="T41" fmla="*/ 1661 h 3459"/>
              <a:gd name="T42" fmla="*/ 792 w 4001"/>
              <a:gd name="T43" fmla="*/ 3132 h 3459"/>
              <a:gd name="T44" fmla="*/ 792 w 4001"/>
              <a:gd name="T45" fmla="*/ 3132 h 3459"/>
              <a:gd name="T46" fmla="*/ 1487 w 4001"/>
              <a:gd name="T47" fmla="*/ 3411 h 3459"/>
              <a:gd name="T48" fmla="*/ 1487 w 4001"/>
              <a:gd name="T49" fmla="*/ 3411 h 3459"/>
              <a:gd name="T50" fmla="*/ 1924 w 4001"/>
              <a:gd name="T51" fmla="*/ 3324 h 3459"/>
              <a:gd name="T52" fmla="*/ 1924 w 4001"/>
              <a:gd name="T53" fmla="*/ 3324 h 3459"/>
              <a:gd name="T54" fmla="*/ 2079 w 4001"/>
              <a:gd name="T55" fmla="*/ 3324 h 3459"/>
              <a:gd name="T56" fmla="*/ 2079 w 4001"/>
              <a:gd name="T57" fmla="*/ 3324 h 3459"/>
              <a:gd name="T58" fmla="*/ 2291 w 4001"/>
              <a:gd name="T59" fmla="*/ 3378 h 3459"/>
              <a:gd name="T60" fmla="*/ 2291 w 4001"/>
              <a:gd name="T61" fmla="*/ 3378 h 3459"/>
              <a:gd name="T62" fmla="*/ 3161 w 4001"/>
              <a:gd name="T63" fmla="*/ 3171 h 3459"/>
              <a:gd name="T64" fmla="*/ 3161 w 4001"/>
              <a:gd name="T65" fmla="*/ 3171 h 3459"/>
              <a:gd name="T66" fmla="*/ 3939 w 4001"/>
              <a:gd name="T67" fmla="*/ 1755 h 3459"/>
              <a:gd name="T68" fmla="*/ 3939 w 4001"/>
              <a:gd name="T69" fmla="*/ 1755 h 3459"/>
              <a:gd name="T70" fmla="*/ 3973 w 4001"/>
              <a:gd name="T71" fmla="*/ 1124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1" h="3459">
                <a:moveTo>
                  <a:pt x="3973" y="1124"/>
                </a:moveTo>
                <a:lnTo>
                  <a:pt x="3973" y="1124"/>
                </a:lnTo>
                <a:cubicBezTo>
                  <a:pt x="3909" y="607"/>
                  <a:pt x="3549" y="201"/>
                  <a:pt x="3046" y="68"/>
                </a:cubicBezTo>
                <a:lnTo>
                  <a:pt x="3046" y="68"/>
                </a:lnTo>
                <a:cubicBezTo>
                  <a:pt x="2795" y="0"/>
                  <a:pt x="2543" y="22"/>
                  <a:pt x="2291" y="66"/>
                </a:cubicBezTo>
                <a:lnTo>
                  <a:pt x="2291" y="66"/>
                </a:lnTo>
                <a:cubicBezTo>
                  <a:pt x="2236" y="75"/>
                  <a:pt x="2212" y="87"/>
                  <a:pt x="2152" y="98"/>
                </a:cubicBezTo>
                <a:lnTo>
                  <a:pt x="2152" y="98"/>
                </a:lnTo>
                <a:lnTo>
                  <a:pt x="2152" y="98"/>
                </a:lnTo>
                <a:cubicBezTo>
                  <a:pt x="2113" y="117"/>
                  <a:pt x="2042" y="133"/>
                  <a:pt x="1998" y="135"/>
                </a:cubicBezTo>
                <a:lnTo>
                  <a:pt x="1998" y="135"/>
                </a:lnTo>
                <a:cubicBezTo>
                  <a:pt x="1967" y="137"/>
                  <a:pt x="1938" y="131"/>
                  <a:pt x="1912" y="119"/>
                </a:cubicBezTo>
                <a:lnTo>
                  <a:pt x="1912" y="119"/>
                </a:lnTo>
                <a:cubicBezTo>
                  <a:pt x="1878" y="103"/>
                  <a:pt x="1842" y="89"/>
                  <a:pt x="1806" y="82"/>
                </a:cubicBezTo>
                <a:lnTo>
                  <a:pt x="1806" y="82"/>
                </a:lnTo>
                <a:cubicBezTo>
                  <a:pt x="1623" y="39"/>
                  <a:pt x="1365" y="17"/>
                  <a:pt x="1183" y="31"/>
                </a:cubicBezTo>
                <a:lnTo>
                  <a:pt x="1183" y="31"/>
                </a:lnTo>
                <a:cubicBezTo>
                  <a:pt x="666" y="71"/>
                  <a:pt x="216" y="436"/>
                  <a:pt x="70" y="933"/>
                </a:cubicBezTo>
                <a:lnTo>
                  <a:pt x="70" y="933"/>
                </a:lnTo>
                <a:cubicBezTo>
                  <a:pt x="0" y="1174"/>
                  <a:pt x="12" y="1418"/>
                  <a:pt x="49" y="1661"/>
                </a:cubicBezTo>
                <a:lnTo>
                  <a:pt x="49" y="1661"/>
                </a:lnTo>
                <a:cubicBezTo>
                  <a:pt x="135" y="2232"/>
                  <a:pt x="383" y="2723"/>
                  <a:pt x="792" y="3132"/>
                </a:cubicBezTo>
                <a:lnTo>
                  <a:pt x="792" y="3132"/>
                </a:lnTo>
                <a:cubicBezTo>
                  <a:pt x="984" y="3322"/>
                  <a:pt x="1216" y="3416"/>
                  <a:pt x="1487" y="3411"/>
                </a:cubicBezTo>
                <a:lnTo>
                  <a:pt x="1487" y="3411"/>
                </a:lnTo>
                <a:cubicBezTo>
                  <a:pt x="1638" y="3409"/>
                  <a:pt x="1779" y="3359"/>
                  <a:pt x="1924" y="3324"/>
                </a:cubicBezTo>
                <a:lnTo>
                  <a:pt x="1924" y="3324"/>
                </a:lnTo>
                <a:cubicBezTo>
                  <a:pt x="1977" y="3310"/>
                  <a:pt x="2026" y="3307"/>
                  <a:pt x="2079" y="3324"/>
                </a:cubicBezTo>
                <a:lnTo>
                  <a:pt x="2079" y="3324"/>
                </a:lnTo>
                <a:cubicBezTo>
                  <a:pt x="2149" y="3345"/>
                  <a:pt x="2220" y="3361"/>
                  <a:pt x="2291" y="3378"/>
                </a:cubicBezTo>
                <a:lnTo>
                  <a:pt x="2291" y="3378"/>
                </a:lnTo>
                <a:cubicBezTo>
                  <a:pt x="2616" y="3458"/>
                  <a:pt x="2914" y="3400"/>
                  <a:pt x="3161" y="3171"/>
                </a:cubicBezTo>
                <a:lnTo>
                  <a:pt x="3161" y="3171"/>
                </a:lnTo>
                <a:cubicBezTo>
                  <a:pt x="3577" y="2787"/>
                  <a:pt x="3834" y="2311"/>
                  <a:pt x="3939" y="1755"/>
                </a:cubicBezTo>
                <a:lnTo>
                  <a:pt x="3939" y="1755"/>
                </a:lnTo>
                <a:cubicBezTo>
                  <a:pt x="3978" y="1546"/>
                  <a:pt x="4000" y="1334"/>
                  <a:pt x="3973" y="1124"/>
                </a:cubicBezTo>
              </a:path>
            </a:pathLst>
          </a:custGeom>
          <a:solidFill>
            <a:srgbClr val="FFD100"/>
          </a:solidFill>
          <a:ln>
            <a:noFill/>
          </a:ln>
          <a:effectLst/>
        </p:spPr>
        <p:txBody>
          <a:bodyPr wrap="none" anchor="ctr"/>
          <a:lstStyle/>
          <a:p>
            <a:endParaRPr lang="en-US" sz="900"/>
          </a:p>
        </p:txBody>
      </p:sp>
      <p:sp>
        <p:nvSpPr>
          <p:cNvPr id="74" name="Freeform 167">
            <a:extLst>
              <a:ext uri="{FF2B5EF4-FFF2-40B4-BE49-F238E27FC236}">
                <a16:creationId xmlns:a16="http://schemas.microsoft.com/office/drawing/2014/main" id="{158565B1-42B8-5C4C-9790-E2DE99F6E50E}"/>
              </a:ext>
            </a:extLst>
          </p:cNvPr>
          <p:cNvSpPr>
            <a:spLocks noChangeArrowheads="1"/>
          </p:cNvSpPr>
          <p:nvPr/>
        </p:nvSpPr>
        <p:spPr bwMode="auto">
          <a:xfrm>
            <a:off x="478810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a:noFill/>
          </a:ln>
          <a:effectLst/>
        </p:spPr>
        <p:txBody>
          <a:bodyPr wrap="none" anchor="ctr"/>
          <a:lstStyle/>
          <a:p>
            <a:endParaRPr lang="en-US" sz="900"/>
          </a:p>
        </p:txBody>
      </p:sp>
      <p:sp>
        <p:nvSpPr>
          <p:cNvPr id="75" name="Freeform 168">
            <a:extLst>
              <a:ext uri="{FF2B5EF4-FFF2-40B4-BE49-F238E27FC236}">
                <a16:creationId xmlns:a16="http://schemas.microsoft.com/office/drawing/2014/main" id="{02143FC4-5F14-8640-AB5B-6889461F4EA4}"/>
              </a:ext>
            </a:extLst>
          </p:cNvPr>
          <p:cNvSpPr>
            <a:spLocks noChangeArrowheads="1"/>
          </p:cNvSpPr>
          <p:nvPr/>
        </p:nvSpPr>
        <p:spPr bwMode="auto">
          <a:xfrm>
            <a:off x="4788104" y="2406976"/>
            <a:ext cx="771914" cy="711418"/>
          </a:xfrm>
          <a:custGeom>
            <a:avLst/>
            <a:gdLst>
              <a:gd name="T0" fmla="*/ 331 w 1406"/>
              <a:gd name="T1" fmla="*/ 1230 h 1297"/>
              <a:gd name="T2" fmla="*/ 0 w 1406"/>
              <a:gd name="T3" fmla="*/ 1186 h 1297"/>
              <a:gd name="T4" fmla="*/ 44 w 1406"/>
              <a:gd name="T5" fmla="*/ 855 h 1297"/>
              <a:gd name="T6" fmla="*/ 44 w 1406"/>
              <a:gd name="T7" fmla="*/ 855 h 1297"/>
              <a:gd name="T8" fmla="*/ 1074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1" y="353"/>
                  <a:pt x="572" y="0"/>
                  <a:pt x="1074" y="67"/>
                </a:cubicBezTo>
                <a:lnTo>
                  <a:pt x="1405" y="110"/>
                </a:lnTo>
                <a:lnTo>
                  <a:pt x="1361" y="442"/>
                </a:lnTo>
                <a:lnTo>
                  <a:pt x="1361" y="442"/>
                </a:lnTo>
                <a:cubicBezTo>
                  <a:pt x="1295" y="944"/>
                  <a:pt x="833" y="1296"/>
                  <a:pt x="331" y="1230"/>
                </a:cubicBezTo>
              </a:path>
            </a:pathLst>
          </a:custGeom>
          <a:solidFill>
            <a:schemeClr val="accent2"/>
          </a:solidFill>
          <a:ln w="18360" cap="flat">
            <a:solidFill>
              <a:srgbClr val="FFFFFF"/>
            </a:solidFill>
            <a:round/>
            <a:headEnd/>
            <a:tailEnd/>
          </a:ln>
          <a:effectLst/>
        </p:spPr>
        <p:txBody>
          <a:bodyPr wrap="none" anchor="ctr"/>
          <a:lstStyle/>
          <a:p>
            <a:endParaRPr lang="en-US" sz="900"/>
          </a:p>
        </p:txBody>
      </p:sp>
      <p:sp>
        <p:nvSpPr>
          <p:cNvPr id="76" name="Freeform 169">
            <a:extLst>
              <a:ext uri="{FF2B5EF4-FFF2-40B4-BE49-F238E27FC236}">
                <a16:creationId xmlns:a16="http://schemas.microsoft.com/office/drawing/2014/main" id="{CA9C22B7-B229-F24D-84A1-CB74C6527951}"/>
              </a:ext>
            </a:extLst>
          </p:cNvPr>
          <p:cNvSpPr>
            <a:spLocks noChangeArrowheads="1"/>
          </p:cNvSpPr>
          <p:nvPr/>
        </p:nvSpPr>
        <p:spPr bwMode="auto">
          <a:xfrm>
            <a:off x="74426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chemeClr val="accent3"/>
          </a:solidFill>
          <a:ln>
            <a:noFill/>
          </a:ln>
          <a:effectLst/>
        </p:spPr>
        <p:txBody>
          <a:bodyPr wrap="none" anchor="ctr"/>
          <a:lstStyle/>
          <a:p>
            <a:endParaRPr lang="en-US" sz="900"/>
          </a:p>
        </p:txBody>
      </p:sp>
      <p:sp>
        <p:nvSpPr>
          <p:cNvPr id="77" name="Freeform 170">
            <a:extLst>
              <a:ext uri="{FF2B5EF4-FFF2-40B4-BE49-F238E27FC236}">
                <a16:creationId xmlns:a16="http://schemas.microsoft.com/office/drawing/2014/main" id="{8CDD766A-11F7-9140-8145-D32FCD51ED76}"/>
              </a:ext>
            </a:extLst>
          </p:cNvPr>
          <p:cNvSpPr>
            <a:spLocks noChangeArrowheads="1"/>
          </p:cNvSpPr>
          <p:nvPr/>
        </p:nvSpPr>
        <p:spPr bwMode="auto">
          <a:xfrm>
            <a:off x="7442613" y="2406976"/>
            <a:ext cx="771912" cy="711418"/>
          </a:xfrm>
          <a:custGeom>
            <a:avLst/>
            <a:gdLst>
              <a:gd name="T0" fmla="*/ 332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2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2" y="1230"/>
                </a:moveTo>
                <a:lnTo>
                  <a:pt x="0" y="1186"/>
                </a:lnTo>
                <a:lnTo>
                  <a:pt x="44" y="855"/>
                </a:lnTo>
                <a:lnTo>
                  <a:pt x="44" y="855"/>
                </a:lnTo>
                <a:cubicBezTo>
                  <a:pt x="111" y="353"/>
                  <a:pt x="571" y="0"/>
                  <a:pt x="1073" y="67"/>
                </a:cubicBezTo>
                <a:lnTo>
                  <a:pt x="1405" y="110"/>
                </a:lnTo>
                <a:lnTo>
                  <a:pt x="1361" y="442"/>
                </a:lnTo>
                <a:lnTo>
                  <a:pt x="1361" y="442"/>
                </a:lnTo>
                <a:cubicBezTo>
                  <a:pt x="1294" y="944"/>
                  <a:pt x="834" y="1296"/>
                  <a:pt x="332" y="1230"/>
                </a:cubicBezTo>
              </a:path>
            </a:pathLst>
          </a:custGeom>
          <a:solidFill>
            <a:srgbClr val="85D2E1"/>
          </a:solidFill>
          <a:ln w="18360" cap="flat">
            <a:solidFill>
              <a:srgbClr val="FFFFFF"/>
            </a:solidFill>
            <a:round/>
            <a:headEnd/>
            <a:tailEnd/>
          </a:ln>
          <a:effectLst/>
        </p:spPr>
        <p:txBody>
          <a:bodyPr wrap="none" anchor="ctr"/>
          <a:lstStyle/>
          <a:p>
            <a:endParaRPr lang="en-US" sz="900"/>
          </a:p>
        </p:txBody>
      </p:sp>
      <p:sp>
        <p:nvSpPr>
          <p:cNvPr id="78" name="Freeform 171">
            <a:extLst>
              <a:ext uri="{FF2B5EF4-FFF2-40B4-BE49-F238E27FC236}">
                <a16:creationId xmlns:a16="http://schemas.microsoft.com/office/drawing/2014/main" id="{22B0E485-AE14-5B44-903E-3BF559BD8D68}"/>
              </a:ext>
            </a:extLst>
          </p:cNvPr>
          <p:cNvSpPr>
            <a:spLocks noChangeArrowheads="1"/>
          </p:cNvSpPr>
          <p:nvPr/>
        </p:nvSpPr>
        <p:spPr bwMode="auto">
          <a:xfrm>
            <a:off x="100995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chemeClr val="accent4"/>
          </a:solidFill>
          <a:ln>
            <a:noFill/>
          </a:ln>
          <a:effectLst/>
        </p:spPr>
        <p:txBody>
          <a:bodyPr wrap="none" anchor="ctr"/>
          <a:lstStyle/>
          <a:p>
            <a:endParaRPr lang="en-US" sz="900"/>
          </a:p>
        </p:txBody>
      </p:sp>
      <p:sp>
        <p:nvSpPr>
          <p:cNvPr id="79" name="Freeform 172">
            <a:extLst>
              <a:ext uri="{FF2B5EF4-FFF2-40B4-BE49-F238E27FC236}">
                <a16:creationId xmlns:a16="http://schemas.microsoft.com/office/drawing/2014/main" id="{A1F49DF1-096A-9D40-8B00-0B4541456179}"/>
              </a:ext>
            </a:extLst>
          </p:cNvPr>
          <p:cNvSpPr>
            <a:spLocks noChangeArrowheads="1"/>
          </p:cNvSpPr>
          <p:nvPr/>
        </p:nvSpPr>
        <p:spPr bwMode="auto">
          <a:xfrm>
            <a:off x="10099541" y="2406976"/>
            <a:ext cx="771912" cy="711418"/>
          </a:xfrm>
          <a:custGeom>
            <a:avLst/>
            <a:gdLst>
              <a:gd name="T0" fmla="*/ 331 w 1406"/>
              <a:gd name="T1" fmla="*/ 1230 h 1297"/>
              <a:gd name="T2" fmla="*/ 0 w 1406"/>
              <a:gd name="T3" fmla="*/ 1186 h 1297"/>
              <a:gd name="T4" fmla="*/ 44 w 1406"/>
              <a:gd name="T5" fmla="*/ 855 h 1297"/>
              <a:gd name="T6" fmla="*/ 44 w 1406"/>
              <a:gd name="T7" fmla="*/ 855 h 1297"/>
              <a:gd name="T8" fmla="*/ 1073 w 1406"/>
              <a:gd name="T9" fmla="*/ 67 h 1297"/>
              <a:gd name="T10" fmla="*/ 1405 w 1406"/>
              <a:gd name="T11" fmla="*/ 110 h 1297"/>
              <a:gd name="T12" fmla="*/ 1361 w 1406"/>
              <a:gd name="T13" fmla="*/ 442 h 1297"/>
              <a:gd name="T14" fmla="*/ 1361 w 1406"/>
              <a:gd name="T15" fmla="*/ 442 h 1297"/>
              <a:gd name="T16" fmla="*/ 331 w 1406"/>
              <a:gd name="T17" fmla="*/ 123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6" h="1297">
                <a:moveTo>
                  <a:pt x="331" y="1230"/>
                </a:moveTo>
                <a:lnTo>
                  <a:pt x="0" y="1186"/>
                </a:lnTo>
                <a:lnTo>
                  <a:pt x="44" y="855"/>
                </a:lnTo>
                <a:lnTo>
                  <a:pt x="44" y="855"/>
                </a:lnTo>
                <a:cubicBezTo>
                  <a:pt x="110" y="353"/>
                  <a:pt x="572" y="0"/>
                  <a:pt x="1073" y="67"/>
                </a:cubicBezTo>
                <a:lnTo>
                  <a:pt x="1405" y="110"/>
                </a:lnTo>
                <a:lnTo>
                  <a:pt x="1361" y="442"/>
                </a:lnTo>
                <a:lnTo>
                  <a:pt x="1361" y="442"/>
                </a:lnTo>
                <a:cubicBezTo>
                  <a:pt x="1295" y="944"/>
                  <a:pt x="833" y="1296"/>
                  <a:pt x="331" y="1230"/>
                </a:cubicBezTo>
              </a:path>
            </a:pathLst>
          </a:custGeom>
          <a:solidFill>
            <a:srgbClr val="FFD100"/>
          </a:solidFill>
          <a:ln w="18360" cap="flat">
            <a:solidFill>
              <a:srgbClr val="FFFFFF"/>
            </a:solidFill>
            <a:round/>
            <a:headEnd/>
            <a:tailEnd/>
          </a:ln>
          <a:effectLst/>
        </p:spPr>
        <p:txBody>
          <a:bodyPr wrap="none" anchor="ctr"/>
          <a:lstStyle/>
          <a:p>
            <a:endParaRPr lang="en-US" sz="900"/>
          </a:p>
        </p:txBody>
      </p:sp>
      <p:sp>
        <p:nvSpPr>
          <p:cNvPr id="270" name="CuadroTexto 4">
            <a:extLst>
              <a:ext uri="{FF2B5EF4-FFF2-40B4-BE49-F238E27FC236}">
                <a16:creationId xmlns:a16="http://schemas.microsoft.com/office/drawing/2014/main" id="{6B4FEFA9-7547-C042-8E73-5852931BA376}"/>
              </a:ext>
            </a:extLst>
          </p:cNvPr>
          <p:cNvSpPr txBox="1"/>
          <p:nvPr/>
        </p:nvSpPr>
        <p:spPr>
          <a:xfrm>
            <a:off x="2171730"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a:t>
            </a:r>
          </a:p>
        </p:txBody>
      </p:sp>
      <p:sp>
        <p:nvSpPr>
          <p:cNvPr id="271" name="CuadroTexto 4">
            <a:extLst>
              <a:ext uri="{FF2B5EF4-FFF2-40B4-BE49-F238E27FC236}">
                <a16:creationId xmlns:a16="http://schemas.microsoft.com/office/drawing/2014/main" id="{999FCB39-CDA1-D94A-BF2C-F0CAEA8CD266}"/>
              </a:ext>
            </a:extLst>
          </p:cNvPr>
          <p:cNvSpPr txBox="1"/>
          <p:nvPr/>
        </p:nvSpPr>
        <p:spPr>
          <a:xfrm>
            <a:off x="4842425"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B</a:t>
            </a:r>
          </a:p>
        </p:txBody>
      </p:sp>
      <p:sp>
        <p:nvSpPr>
          <p:cNvPr id="272" name="CuadroTexto 4">
            <a:extLst>
              <a:ext uri="{FF2B5EF4-FFF2-40B4-BE49-F238E27FC236}">
                <a16:creationId xmlns:a16="http://schemas.microsoft.com/office/drawing/2014/main" id="{02FE9622-1B6E-0F41-956F-F92C1342699A}"/>
              </a:ext>
            </a:extLst>
          </p:cNvPr>
          <p:cNvSpPr txBox="1"/>
          <p:nvPr/>
        </p:nvSpPr>
        <p:spPr>
          <a:xfrm>
            <a:off x="7481360"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C</a:t>
            </a:r>
          </a:p>
        </p:txBody>
      </p:sp>
      <p:sp>
        <p:nvSpPr>
          <p:cNvPr id="273" name="CuadroTexto 4">
            <a:extLst>
              <a:ext uri="{FF2B5EF4-FFF2-40B4-BE49-F238E27FC236}">
                <a16:creationId xmlns:a16="http://schemas.microsoft.com/office/drawing/2014/main" id="{CDD73ED0-139D-C94A-8C63-B262DD190F73}"/>
              </a:ext>
            </a:extLst>
          </p:cNvPr>
          <p:cNvSpPr txBox="1"/>
          <p:nvPr/>
        </p:nvSpPr>
        <p:spPr>
          <a:xfrm>
            <a:off x="10138289" y="2576768"/>
            <a:ext cx="688463" cy="430887"/>
          </a:xfrm>
          <a:prstGeom prst="rect">
            <a:avLst/>
          </a:prstGeom>
          <a:noFill/>
        </p:spPr>
        <p:txBody>
          <a:bodyPr wrap="square" rtlCol="0">
            <a:spAutoFit/>
          </a:bodyPr>
          <a:lstStyle/>
          <a:p>
            <a:pPr algn="ctr"/>
            <a:r>
              <a:rPr lang="en-US" sz="2200" b="1"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D</a:t>
            </a:r>
          </a:p>
        </p:txBody>
      </p:sp>
      <p:sp>
        <p:nvSpPr>
          <p:cNvPr id="275" name="CuadroTexto 4">
            <a:extLst>
              <a:ext uri="{FF2B5EF4-FFF2-40B4-BE49-F238E27FC236}">
                <a16:creationId xmlns:a16="http://schemas.microsoft.com/office/drawing/2014/main" id="{6DFAEA21-5DC5-3445-94D3-B662D80B3B18}"/>
              </a:ext>
            </a:extLst>
          </p:cNvPr>
          <p:cNvSpPr txBox="1"/>
          <p:nvPr/>
        </p:nvSpPr>
        <p:spPr>
          <a:xfrm>
            <a:off x="1265376" y="3441032"/>
            <a:ext cx="1736439" cy="461665"/>
          </a:xfrm>
          <a:prstGeom prst="rect">
            <a:avLst/>
          </a:prstGeom>
          <a:noFill/>
        </p:spPr>
        <p:txBody>
          <a:bodyPr wrap="square" rtlCol="0">
            <a:spAutoFit/>
          </a:bodyPr>
          <a:lstStyle/>
          <a:p>
            <a:pPr algn="ctr"/>
            <a:r>
              <a:rPr lang="en-US" sz="2400" b="1" dirty="0">
                <a:solidFill>
                  <a:schemeClr val="bg1"/>
                </a:solidFill>
                <a:ea typeface="Lato Light" charset="0"/>
                <a:cs typeface="Lato Light" charset="0"/>
              </a:rPr>
              <a:t>Appearance</a:t>
            </a:r>
          </a:p>
        </p:txBody>
      </p:sp>
      <p:sp>
        <p:nvSpPr>
          <p:cNvPr id="31" name="Text Placeholder 3">
            <a:extLst>
              <a:ext uri="{FF2B5EF4-FFF2-40B4-BE49-F238E27FC236}">
                <a16:creationId xmlns:a16="http://schemas.microsoft.com/office/drawing/2014/main" id="{B3FCCAA8-1AAA-724C-7267-DB75D73BED40}"/>
              </a:ext>
            </a:extLst>
          </p:cNvPr>
          <p:cNvSpPr txBox="1">
            <a:spLocks/>
          </p:cNvSpPr>
          <p:nvPr/>
        </p:nvSpPr>
        <p:spPr>
          <a:xfrm>
            <a:off x="0" y="272849"/>
            <a:ext cx="11593285" cy="582221"/>
          </a:xfrm>
          <a:prstGeom prst="rect">
            <a:avLst/>
          </a:prstGeom>
          <a:solidFill>
            <a:srgbClr val="FFD100"/>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dirty="0">
                <a:solidFill>
                  <a:srgbClr val="000000"/>
                </a:solidFill>
              </a:rPr>
              <a:t>	</a:t>
            </a:r>
            <a:r>
              <a:rPr lang="en-IE" b="1" dirty="0">
                <a:solidFill>
                  <a:srgbClr val="000000"/>
                </a:solidFill>
              </a:rPr>
              <a:t>Sensory attributes </a:t>
            </a:r>
            <a:r>
              <a:rPr lang="en-IE" dirty="0">
                <a:solidFill>
                  <a:srgbClr val="000000"/>
                </a:solidFill>
              </a:rPr>
              <a:t> are generally perceived in this order…</a:t>
            </a:r>
          </a:p>
        </p:txBody>
      </p:sp>
      <p:sp>
        <p:nvSpPr>
          <p:cNvPr id="32" name="CuadroTexto 4">
            <a:extLst>
              <a:ext uri="{FF2B5EF4-FFF2-40B4-BE49-F238E27FC236}">
                <a16:creationId xmlns:a16="http://schemas.microsoft.com/office/drawing/2014/main" id="{4D1B68BB-600E-825E-19C1-E595292F62D4}"/>
              </a:ext>
            </a:extLst>
          </p:cNvPr>
          <p:cNvSpPr txBox="1"/>
          <p:nvPr/>
        </p:nvSpPr>
        <p:spPr>
          <a:xfrm>
            <a:off x="9040915" y="3177447"/>
            <a:ext cx="1885710" cy="1384995"/>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Flavour</a:t>
            </a:r>
            <a:r>
              <a:rPr lang="en-US" sz="2400" b="1" dirty="0">
                <a:solidFill>
                  <a:schemeClr val="bg1"/>
                </a:solidFill>
                <a:ea typeface="Lato Light" charset="0"/>
                <a:cs typeface="Lato Light" charset="0"/>
              </a:rPr>
              <a:t> </a:t>
            </a:r>
            <a:r>
              <a:rPr lang="en-US" sz="2000" dirty="0">
                <a:solidFill>
                  <a:schemeClr val="bg1"/>
                </a:solidFill>
                <a:ea typeface="Lato Light" charset="0"/>
                <a:cs typeface="Lato Light" charset="0"/>
              </a:rPr>
              <a:t>(aroma, taste and chemical sensation)</a:t>
            </a:r>
            <a:endParaRPr lang="en-US" sz="2000" b="1" dirty="0">
              <a:solidFill>
                <a:schemeClr val="bg1"/>
              </a:solidFill>
              <a:ea typeface="Lato Light" charset="0"/>
              <a:cs typeface="Lato Light" charset="0"/>
            </a:endParaRPr>
          </a:p>
        </p:txBody>
      </p:sp>
      <p:sp>
        <p:nvSpPr>
          <p:cNvPr id="33" name="CuadroTexto 4">
            <a:extLst>
              <a:ext uri="{FF2B5EF4-FFF2-40B4-BE49-F238E27FC236}">
                <a16:creationId xmlns:a16="http://schemas.microsoft.com/office/drawing/2014/main" id="{77E5648C-AAFD-2D30-415D-6C3EF49974E2}"/>
              </a:ext>
            </a:extLst>
          </p:cNvPr>
          <p:cNvSpPr txBox="1"/>
          <p:nvPr/>
        </p:nvSpPr>
        <p:spPr>
          <a:xfrm>
            <a:off x="6574393" y="3441032"/>
            <a:ext cx="1736439" cy="830997"/>
          </a:xfrm>
          <a:prstGeom prst="rect">
            <a:avLst/>
          </a:prstGeom>
          <a:noFill/>
        </p:spPr>
        <p:txBody>
          <a:bodyPr wrap="square" rtlCol="0">
            <a:spAutoFit/>
          </a:bodyPr>
          <a:lstStyle/>
          <a:p>
            <a:pPr algn="ctr"/>
            <a:r>
              <a:rPr lang="en-US" sz="2400" b="1" dirty="0">
                <a:solidFill>
                  <a:schemeClr val="bg1"/>
                </a:solidFill>
                <a:ea typeface="Lato Light" charset="0"/>
                <a:cs typeface="Lato Light" charset="0"/>
              </a:rPr>
              <a:t>Texture and Consistency</a:t>
            </a:r>
          </a:p>
        </p:txBody>
      </p:sp>
      <p:sp>
        <p:nvSpPr>
          <p:cNvPr id="34" name="CuadroTexto 4">
            <a:extLst>
              <a:ext uri="{FF2B5EF4-FFF2-40B4-BE49-F238E27FC236}">
                <a16:creationId xmlns:a16="http://schemas.microsoft.com/office/drawing/2014/main" id="{9F249969-2E73-D891-69C6-717DD01343C2}"/>
              </a:ext>
            </a:extLst>
          </p:cNvPr>
          <p:cNvSpPr txBox="1"/>
          <p:nvPr/>
        </p:nvSpPr>
        <p:spPr>
          <a:xfrm>
            <a:off x="3974205" y="3275624"/>
            <a:ext cx="1736439" cy="1200329"/>
          </a:xfrm>
          <a:prstGeom prst="rect">
            <a:avLst/>
          </a:prstGeom>
          <a:noFill/>
        </p:spPr>
        <p:txBody>
          <a:bodyPr wrap="square" rtlCol="0">
            <a:spAutoFit/>
          </a:bodyPr>
          <a:lstStyle/>
          <a:p>
            <a:pPr algn="ctr"/>
            <a:r>
              <a:rPr lang="en-US" sz="2400" b="1" dirty="0" err="1">
                <a:solidFill>
                  <a:schemeClr val="bg1"/>
                </a:solidFill>
                <a:ea typeface="Lato Light" charset="0"/>
                <a:cs typeface="Lato Light" charset="0"/>
              </a:rPr>
              <a:t>Odour</a:t>
            </a:r>
            <a:r>
              <a:rPr lang="en-US" sz="2400" b="1" dirty="0">
                <a:solidFill>
                  <a:schemeClr val="bg1"/>
                </a:solidFill>
                <a:ea typeface="Lato Light" charset="0"/>
                <a:cs typeface="Lato Light" charset="0"/>
              </a:rPr>
              <a:t>, Fragrance/ Aroma</a:t>
            </a:r>
          </a:p>
        </p:txBody>
      </p:sp>
    </p:spTree>
    <p:extLst>
      <p:ext uri="{BB962C8B-B14F-4D97-AF65-F5344CB8AC3E}">
        <p14:creationId xmlns:p14="http://schemas.microsoft.com/office/powerpoint/2010/main" val="700970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AEEC3-9BB6-0844-512C-6B84EB13E271}"/>
              </a:ext>
            </a:extLst>
          </p:cNvPr>
          <p:cNvSpPr>
            <a:spLocks noGrp="1"/>
          </p:cNvSpPr>
          <p:nvPr>
            <p:ph type="body" sz="quarter" idx="16"/>
          </p:nvPr>
        </p:nvSpPr>
        <p:spPr>
          <a:xfrm>
            <a:off x="734714" y="594797"/>
            <a:ext cx="10808102" cy="582221"/>
          </a:xfrm>
        </p:spPr>
        <p:txBody>
          <a:bodyPr>
            <a:normAutofit lnSpcReduction="10000"/>
          </a:bodyPr>
          <a:lstStyle/>
          <a:p>
            <a:r>
              <a:rPr lang="en-IE" dirty="0"/>
              <a:t>Food Variables…</a:t>
            </a:r>
          </a:p>
        </p:txBody>
      </p:sp>
      <p:sp>
        <p:nvSpPr>
          <p:cNvPr id="4" name="Text Placeholder 4">
            <a:extLst>
              <a:ext uri="{FF2B5EF4-FFF2-40B4-BE49-F238E27FC236}">
                <a16:creationId xmlns:a16="http://schemas.microsoft.com/office/drawing/2014/main" id="{E9F1BF5B-78E0-9F61-1ABF-F9186FC3337C}"/>
              </a:ext>
            </a:extLst>
          </p:cNvPr>
          <p:cNvSpPr>
            <a:spLocks noGrp="1"/>
          </p:cNvSpPr>
          <p:nvPr>
            <p:ph type="body" sz="quarter" idx="18"/>
          </p:nvPr>
        </p:nvSpPr>
        <p:spPr>
          <a:xfrm>
            <a:off x="692149" y="1534583"/>
            <a:ext cx="10807700" cy="3027589"/>
          </a:xfrm>
        </p:spPr>
        <p:txBody>
          <a:bodyPr/>
          <a:lstStyle/>
          <a:p>
            <a:pPr algn="ctr"/>
            <a:r>
              <a:rPr lang="en-GB" sz="2400" dirty="0"/>
              <a:t>“</a:t>
            </a:r>
            <a:r>
              <a:rPr lang="en-GB" sz="2400" b="1" dirty="0"/>
              <a:t>Our senses are designed to work together, so when they are combined,  the brain pays more attention and encodes the memory more robustly.” </a:t>
            </a:r>
            <a:r>
              <a:rPr lang="en-GB" sz="2400" dirty="0"/>
              <a:t>Medina (2014)</a:t>
            </a:r>
            <a:endParaRPr lang="en-GB" sz="2400" b="1" dirty="0"/>
          </a:p>
          <a:p>
            <a:pPr algn="ctr"/>
            <a:r>
              <a:rPr lang="en-IE" sz="2400" dirty="0"/>
              <a:t>All variables &amp; senses intertwine when assessing food (multi-modalities). S</a:t>
            </a:r>
            <a:r>
              <a:rPr lang="en-GB" sz="2400" dirty="0"/>
              <a:t>ensory analysis (or sensory evaluation) is a scientific discipline that applies principles of experimental design and statistical analysis to the use of human senses (sight, smell, taste, touch and hearing) for the purposes of evaluating consumer foods.  </a:t>
            </a:r>
            <a:r>
              <a:rPr lang="en-IE" sz="2400" dirty="0"/>
              <a:t>They are generally ‘packaged’ and assessed as the following: </a:t>
            </a:r>
          </a:p>
          <a:p>
            <a:endParaRPr lang="en-IE" dirty="0"/>
          </a:p>
          <a:p>
            <a:endParaRPr lang="en-IE" dirty="0"/>
          </a:p>
        </p:txBody>
      </p:sp>
      <p:sp>
        <p:nvSpPr>
          <p:cNvPr id="5" name="Rectangle 4">
            <a:extLst>
              <a:ext uri="{FF2B5EF4-FFF2-40B4-BE49-F238E27FC236}">
                <a16:creationId xmlns:a16="http://schemas.microsoft.com/office/drawing/2014/main" id="{D3A196D1-8AEE-0FC6-8B2C-C01863BF5A7E}"/>
              </a:ext>
            </a:extLst>
          </p:cNvPr>
          <p:cNvSpPr/>
          <p:nvPr/>
        </p:nvSpPr>
        <p:spPr>
          <a:xfrm>
            <a:off x="1657349"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IE" b="1">
                <a:solidFill>
                  <a:srgbClr val="000000"/>
                </a:solidFill>
              </a:rPr>
              <a:t>PALATABILITY</a:t>
            </a:r>
            <a:endParaRPr lang="en-IE" b="1" dirty="0">
              <a:solidFill>
                <a:srgbClr val="000000"/>
              </a:solidFill>
            </a:endParaRPr>
          </a:p>
        </p:txBody>
      </p:sp>
      <p:sp>
        <p:nvSpPr>
          <p:cNvPr id="6" name="Rectangle 5">
            <a:extLst>
              <a:ext uri="{FF2B5EF4-FFF2-40B4-BE49-F238E27FC236}">
                <a16:creationId xmlns:a16="http://schemas.microsoft.com/office/drawing/2014/main" id="{0781B017-3060-4761-D8D0-50FE477C104F}"/>
              </a:ext>
            </a:extLst>
          </p:cNvPr>
          <p:cNvSpPr/>
          <p:nvPr/>
        </p:nvSpPr>
        <p:spPr>
          <a:xfrm>
            <a:off x="5055053"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IE" b="1" dirty="0">
                <a:solidFill>
                  <a:srgbClr val="000000"/>
                </a:solidFill>
              </a:rPr>
              <a:t>APPEARANCE</a:t>
            </a:r>
          </a:p>
          <a:p>
            <a:pPr algn="ctr"/>
            <a:endParaRPr lang="en-IE" dirty="0">
              <a:solidFill>
                <a:srgbClr val="000000"/>
              </a:solidFill>
            </a:endParaRPr>
          </a:p>
        </p:txBody>
      </p:sp>
      <p:sp>
        <p:nvSpPr>
          <p:cNvPr id="7" name="Rectangle 6">
            <a:extLst>
              <a:ext uri="{FF2B5EF4-FFF2-40B4-BE49-F238E27FC236}">
                <a16:creationId xmlns:a16="http://schemas.microsoft.com/office/drawing/2014/main" id="{BF1F71FE-C0B5-1620-0CA0-FB0C72C27BF0}"/>
              </a:ext>
            </a:extLst>
          </p:cNvPr>
          <p:cNvSpPr/>
          <p:nvPr/>
        </p:nvSpPr>
        <p:spPr>
          <a:xfrm>
            <a:off x="8452757" y="4841421"/>
            <a:ext cx="2081893" cy="86541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0000"/>
                </a:solidFill>
              </a:rPr>
              <a:t>FLAVOUR</a:t>
            </a:r>
            <a:endParaRPr lang="en-IE" dirty="0">
              <a:solidFill>
                <a:srgbClr val="000000"/>
              </a:solidFill>
            </a:endParaRPr>
          </a:p>
        </p:txBody>
      </p:sp>
    </p:spTree>
    <p:extLst>
      <p:ext uri="{BB962C8B-B14F-4D97-AF65-F5344CB8AC3E}">
        <p14:creationId xmlns:p14="http://schemas.microsoft.com/office/powerpoint/2010/main" val="2701853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B9DB12-7D10-B616-A135-10BB0FE01416}"/>
              </a:ext>
            </a:extLst>
          </p:cNvPr>
          <p:cNvSpPr>
            <a:spLocks noGrp="1"/>
          </p:cNvSpPr>
          <p:nvPr>
            <p:ph type="body" sz="quarter" idx="16"/>
          </p:nvPr>
        </p:nvSpPr>
        <p:spPr>
          <a:xfrm>
            <a:off x="1" y="370960"/>
            <a:ext cx="11248848" cy="582221"/>
          </a:xfrm>
          <a:solidFill>
            <a:srgbClr val="85D2E1"/>
          </a:solidFill>
        </p:spPr>
        <p:txBody>
          <a:bodyPr anchor="ctr">
            <a:normAutofit lnSpcReduction="10000"/>
          </a:bodyPr>
          <a:lstStyle/>
          <a:p>
            <a:r>
              <a:rPr lang="en-IE" dirty="0"/>
              <a:t>	General Sensory Analysis Test Methods:</a:t>
            </a:r>
          </a:p>
        </p:txBody>
      </p:sp>
      <p:graphicFrame>
        <p:nvGraphicFramePr>
          <p:cNvPr id="6" name="Diagram 5">
            <a:extLst>
              <a:ext uri="{FF2B5EF4-FFF2-40B4-BE49-F238E27FC236}">
                <a16:creationId xmlns:a16="http://schemas.microsoft.com/office/drawing/2014/main" id="{575669B2-0431-CE80-415B-BA5BDB759C6C}"/>
              </a:ext>
            </a:extLst>
          </p:cNvPr>
          <p:cNvGraphicFramePr/>
          <p:nvPr>
            <p:extLst>
              <p:ext uri="{D42A27DB-BD31-4B8C-83A1-F6EECF244321}">
                <p14:modId xmlns:p14="http://schemas.microsoft.com/office/powerpoint/2010/main" val="291191453"/>
              </p:ext>
            </p:extLst>
          </p:nvPr>
        </p:nvGraphicFramePr>
        <p:xfrm>
          <a:off x="2232824" y="1398141"/>
          <a:ext cx="7236178" cy="435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1A11F600-262A-BC89-2157-33E502C04245}"/>
              </a:ext>
            </a:extLst>
          </p:cNvPr>
          <p:cNvSpPr/>
          <p:nvPr/>
        </p:nvSpPr>
        <p:spPr>
          <a:xfrm>
            <a:off x="3216443" y="5853759"/>
            <a:ext cx="2556042" cy="908590"/>
          </a:xfrm>
          <a:prstGeom prst="ellipse">
            <a:avLst/>
          </a:prstGeom>
          <a:solidFill>
            <a:schemeClr val="bg2"/>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188A3"/>
                </a:solidFill>
              </a:rPr>
              <a:t>‘Instrumental’  measures of perceived quality </a:t>
            </a:r>
          </a:p>
        </p:txBody>
      </p:sp>
      <p:sp>
        <p:nvSpPr>
          <p:cNvPr id="8" name="Oval 7">
            <a:extLst>
              <a:ext uri="{FF2B5EF4-FFF2-40B4-BE49-F238E27FC236}">
                <a16:creationId xmlns:a16="http://schemas.microsoft.com/office/drawing/2014/main" id="{3406789E-8740-58E8-E092-31B263C3D4D5}"/>
              </a:ext>
            </a:extLst>
          </p:cNvPr>
          <p:cNvSpPr/>
          <p:nvPr/>
        </p:nvSpPr>
        <p:spPr>
          <a:xfrm>
            <a:off x="6417733" y="5853264"/>
            <a:ext cx="2556042" cy="908590"/>
          </a:xfrm>
          <a:prstGeom prst="ellipse">
            <a:avLst/>
          </a:prstGeom>
          <a:solidFill>
            <a:schemeClr val="bg2"/>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188A3"/>
                </a:solidFill>
              </a:rPr>
              <a:t>Response of consumers to perceived quality </a:t>
            </a:r>
          </a:p>
        </p:txBody>
      </p:sp>
    </p:spTree>
    <p:extLst>
      <p:ext uri="{BB962C8B-B14F-4D97-AF65-F5344CB8AC3E}">
        <p14:creationId xmlns:p14="http://schemas.microsoft.com/office/powerpoint/2010/main" val="863959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4D3DBB-C00D-AF78-443A-7D009B686687}"/>
              </a:ext>
            </a:extLst>
          </p:cNvPr>
          <p:cNvSpPr>
            <a:spLocks noGrp="1"/>
          </p:cNvSpPr>
          <p:nvPr>
            <p:ph type="body" sz="quarter" idx="18"/>
          </p:nvPr>
        </p:nvSpPr>
        <p:spPr>
          <a:xfrm>
            <a:off x="734715" y="1757011"/>
            <a:ext cx="4983180" cy="3823544"/>
          </a:xfrm>
          <a:ln>
            <a:solidFill>
              <a:srgbClr val="000000"/>
            </a:solidFill>
          </a:ln>
        </p:spPr>
        <p:txBody>
          <a:bodyPr/>
          <a:lstStyle/>
          <a:p>
            <a:pPr lvl="0"/>
            <a:r>
              <a:rPr lang="en-IE" sz="2800" b="1" dirty="0"/>
              <a:t>Discrimination tests </a:t>
            </a:r>
            <a:r>
              <a:rPr lang="en-IE" sz="2400" b="0" dirty="0"/>
              <a:t>can be used to determine if dishes/ products are different from  each other</a:t>
            </a:r>
          </a:p>
          <a:p>
            <a:pPr marL="342900" lvl="0" indent="-342900">
              <a:buFont typeface="Arial" panose="020B0604020202020204" pitchFamily="34" charset="0"/>
              <a:buChar char="•"/>
            </a:pPr>
            <a:r>
              <a:rPr lang="en-IE" sz="2400" b="0" dirty="0"/>
              <a:t>If a given characteristic (crunchiness, softness, melt point etc.) is different among samples, or </a:t>
            </a:r>
          </a:p>
          <a:p>
            <a:pPr marL="342900" lvl="0" indent="-342900">
              <a:buFont typeface="Arial" panose="020B0604020202020204" pitchFamily="34" charset="0"/>
              <a:buChar char="•"/>
            </a:pPr>
            <a:r>
              <a:rPr lang="en-IE" sz="2400" b="0" dirty="0"/>
              <a:t>If one product has more of a selected characteristic than another. </a:t>
            </a:r>
          </a:p>
          <a:p>
            <a:endParaRPr lang="en-IE" dirty="0"/>
          </a:p>
        </p:txBody>
      </p:sp>
      <p:sp>
        <p:nvSpPr>
          <p:cNvPr id="3" name="Text Placeholder 2">
            <a:extLst>
              <a:ext uri="{FF2B5EF4-FFF2-40B4-BE49-F238E27FC236}">
                <a16:creationId xmlns:a16="http://schemas.microsoft.com/office/drawing/2014/main" id="{4A4513C2-4D12-A111-AFC5-24E2749CC0D3}"/>
              </a:ext>
            </a:extLst>
          </p:cNvPr>
          <p:cNvSpPr>
            <a:spLocks noGrp="1"/>
          </p:cNvSpPr>
          <p:nvPr>
            <p:ph type="body" sz="quarter" idx="16"/>
          </p:nvPr>
        </p:nvSpPr>
        <p:spPr>
          <a:xfrm>
            <a:off x="734714" y="559694"/>
            <a:ext cx="5085159" cy="582221"/>
          </a:xfrm>
        </p:spPr>
        <p:txBody>
          <a:bodyPr>
            <a:normAutofit lnSpcReduction="10000"/>
          </a:bodyPr>
          <a:lstStyle/>
          <a:p>
            <a:r>
              <a:rPr lang="en-IE" dirty="0"/>
              <a:t>1. Analytical Methods:</a:t>
            </a:r>
          </a:p>
        </p:txBody>
      </p:sp>
      <p:sp>
        <p:nvSpPr>
          <p:cNvPr id="6" name="TextBox 5">
            <a:extLst>
              <a:ext uri="{FF2B5EF4-FFF2-40B4-BE49-F238E27FC236}">
                <a16:creationId xmlns:a16="http://schemas.microsoft.com/office/drawing/2014/main" id="{37F61DEB-C92D-B050-3B28-9CC8F601C07E}"/>
              </a:ext>
            </a:extLst>
          </p:cNvPr>
          <p:cNvSpPr txBox="1"/>
          <p:nvPr/>
        </p:nvSpPr>
        <p:spPr>
          <a:xfrm>
            <a:off x="6685032" y="1733348"/>
            <a:ext cx="4983180" cy="3847207"/>
          </a:xfrm>
          <a:prstGeom prst="rect">
            <a:avLst/>
          </a:prstGeom>
          <a:solidFill>
            <a:srgbClr val="FFD100"/>
          </a:solidFill>
        </p:spPr>
        <p:txBody>
          <a:bodyPr wrap="square">
            <a:spAutoFit/>
          </a:bodyPr>
          <a:lstStyle/>
          <a:p>
            <a:pPr marL="452438" indent="0"/>
            <a:r>
              <a:rPr lang="en-IE" sz="2800" b="1" dirty="0">
                <a:solidFill>
                  <a:srgbClr val="000000"/>
                </a:solidFill>
              </a:rPr>
              <a:t>Descriptive methods </a:t>
            </a:r>
            <a:r>
              <a:rPr lang="en-IE" sz="2400" b="0" dirty="0">
                <a:solidFill>
                  <a:srgbClr val="000000"/>
                </a:solidFill>
              </a:rPr>
              <a:t>are used to provide more-comprehensive profiles of a product by asking panellists to identify: </a:t>
            </a:r>
          </a:p>
          <a:p>
            <a:pPr marL="795338" indent="-342900">
              <a:buFont typeface="Arial" panose="020B0604020202020204" pitchFamily="34" charset="0"/>
              <a:buChar char="•"/>
            </a:pPr>
            <a:r>
              <a:rPr lang="en-IE" sz="2400" b="0" u="sng" dirty="0">
                <a:solidFill>
                  <a:srgbClr val="000000"/>
                </a:solidFill>
              </a:rPr>
              <a:t>different characteristics </a:t>
            </a:r>
            <a:r>
              <a:rPr lang="en-IE" sz="2400" b="0" dirty="0">
                <a:solidFill>
                  <a:srgbClr val="000000"/>
                </a:solidFill>
              </a:rPr>
              <a:t>within the   product and </a:t>
            </a:r>
          </a:p>
          <a:p>
            <a:pPr marL="795338" indent="-342900">
              <a:buFont typeface="Arial" panose="020B0604020202020204" pitchFamily="34" charset="0"/>
              <a:buChar char="•"/>
            </a:pPr>
            <a:r>
              <a:rPr lang="en-IE" sz="2400" b="0" u="sng" dirty="0">
                <a:solidFill>
                  <a:srgbClr val="000000"/>
                </a:solidFill>
              </a:rPr>
              <a:t>quantify characteristics. </a:t>
            </a:r>
          </a:p>
          <a:p>
            <a:endParaRPr lang="en-IE" sz="2400" b="0" u="sng" dirty="0">
              <a:solidFill>
                <a:srgbClr val="000000"/>
              </a:solidFill>
            </a:endParaRPr>
          </a:p>
          <a:p>
            <a:pPr marL="452438" marR="0" lvl="0" indent="0" algn="l" defTabSz="914400" rtl="0" eaLnBrk="1" fontAlgn="auto" latinLnBrk="0" hangingPunct="1">
              <a:lnSpc>
                <a:spcPct val="100000"/>
              </a:lnSpc>
              <a:spcBef>
                <a:spcPts val="0"/>
              </a:spcBef>
              <a:spcAft>
                <a:spcPts val="0"/>
              </a:spcAft>
              <a:buClrTx/>
              <a:buSzTx/>
              <a:buFontTx/>
              <a:buNone/>
              <a:tabLst/>
              <a:defRPr/>
            </a:pPr>
            <a:r>
              <a:rPr lang="en-IE" sz="2400" b="0" dirty="0">
                <a:solidFill>
                  <a:srgbClr val="000000"/>
                </a:solidFill>
              </a:rPr>
              <a:t>Better results are forthcoming from trained taste </a:t>
            </a:r>
            <a:r>
              <a:rPr lang="en-IE" sz="2400" b="0" dirty="0" err="1">
                <a:solidFill>
                  <a:srgbClr val="000000"/>
                </a:solidFill>
              </a:rPr>
              <a:t>panelists</a:t>
            </a:r>
            <a:r>
              <a:rPr lang="en-IE" sz="2400" b="0" dirty="0">
                <a:solidFill>
                  <a:srgbClr val="000000"/>
                </a:solidFill>
              </a:rPr>
              <a:t>. </a:t>
            </a:r>
          </a:p>
        </p:txBody>
      </p:sp>
      <p:sp>
        <p:nvSpPr>
          <p:cNvPr id="29" name="TextBox 28">
            <a:extLst>
              <a:ext uri="{FF2B5EF4-FFF2-40B4-BE49-F238E27FC236}">
                <a16:creationId xmlns:a16="http://schemas.microsoft.com/office/drawing/2014/main" id="{AC0AD05A-4D6D-A682-F486-127F1F2403EF}"/>
              </a:ext>
            </a:extLst>
          </p:cNvPr>
          <p:cNvSpPr txBox="1"/>
          <p:nvPr/>
        </p:nvSpPr>
        <p:spPr>
          <a:xfrm>
            <a:off x="6748181" y="389140"/>
            <a:ext cx="4772254" cy="923330"/>
          </a:xfrm>
          <a:prstGeom prst="rect">
            <a:avLst/>
          </a:prstGeom>
          <a:noFill/>
          <a:ln>
            <a:solidFill>
              <a:srgbClr val="FFD100"/>
            </a:solidFill>
          </a:ln>
        </p:spPr>
        <p:txBody>
          <a:bodyPr wrap="square">
            <a:spAutoFit/>
          </a:bodyPr>
          <a:lstStyle/>
          <a:p>
            <a:pPr marL="355600" indent="0"/>
            <a:r>
              <a:rPr lang="en-IE" sz="1800" b="1" dirty="0">
                <a:solidFill>
                  <a:srgbClr val="000000"/>
                </a:solidFill>
              </a:rPr>
              <a:t>Analytical methods </a:t>
            </a:r>
            <a:r>
              <a:rPr lang="en-IE" sz="1800" dirty="0">
                <a:solidFill>
                  <a:srgbClr val="000000"/>
                </a:solidFill>
              </a:rPr>
              <a:t>of sensory evaluation are most commonly discrimination and/or descriptive methods. </a:t>
            </a:r>
          </a:p>
        </p:txBody>
      </p:sp>
      <p:cxnSp>
        <p:nvCxnSpPr>
          <p:cNvPr id="31" name="Straight Connector 30">
            <a:extLst>
              <a:ext uri="{FF2B5EF4-FFF2-40B4-BE49-F238E27FC236}">
                <a16:creationId xmlns:a16="http://schemas.microsoft.com/office/drawing/2014/main" id="{53DBBB26-B782-FC4B-549C-7DB16FBF517F}"/>
              </a:ext>
            </a:extLst>
          </p:cNvPr>
          <p:cNvCxnSpPr/>
          <p:nvPr/>
        </p:nvCxnSpPr>
        <p:spPr>
          <a:xfrm>
            <a:off x="6386813" y="5927558"/>
            <a:ext cx="5805187" cy="0"/>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sp>
        <p:nvSpPr>
          <p:cNvPr id="4" name="Arrow: Right 3">
            <a:extLst>
              <a:ext uri="{FF2B5EF4-FFF2-40B4-BE49-F238E27FC236}">
                <a16:creationId xmlns:a16="http://schemas.microsoft.com/office/drawing/2014/main" id="{B88BCCF3-78F1-2843-5B89-48AFCCE57435}"/>
              </a:ext>
            </a:extLst>
          </p:cNvPr>
          <p:cNvSpPr/>
          <p:nvPr/>
        </p:nvSpPr>
        <p:spPr>
          <a:xfrm>
            <a:off x="5265964" y="642972"/>
            <a:ext cx="1413023" cy="340824"/>
          </a:xfrm>
          <a:prstGeom prst="rightArrow">
            <a:avLst/>
          </a:prstGeom>
          <a:solidFill>
            <a:srgbClr val="FED100"/>
          </a:solidFill>
          <a:ln>
            <a:solidFill>
              <a:srgbClr val="FE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82164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6CF72-8E7F-6B86-CC54-50229B1A7273}"/>
              </a:ext>
            </a:extLst>
          </p:cNvPr>
          <p:cNvSpPr>
            <a:spLocks noGrp="1"/>
          </p:cNvSpPr>
          <p:nvPr>
            <p:ph type="body" sz="quarter" idx="16"/>
          </p:nvPr>
        </p:nvSpPr>
        <p:spPr>
          <a:xfrm>
            <a:off x="569495" y="536836"/>
            <a:ext cx="5085159" cy="582221"/>
          </a:xfrm>
        </p:spPr>
        <p:txBody>
          <a:bodyPr>
            <a:normAutofit lnSpcReduction="10000"/>
          </a:bodyPr>
          <a:lstStyle/>
          <a:p>
            <a:r>
              <a:rPr lang="en-IE" dirty="0"/>
              <a:t>2. Affective Methods:</a:t>
            </a:r>
          </a:p>
        </p:txBody>
      </p:sp>
      <p:pic>
        <p:nvPicPr>
          <p:cNvPr id="7" name="Picture Placeholder 6">
            <a:extLst>
              <a:ext uri="{FF2B5EF4-FFF2-40B4-BE49-F238E27FC236}">
                <a16:creationId xmlns:a16="http://schemas.microsoft.com/office/drawing/2014/main" id="{D64C50A9-E0B2-B9EF-282A-3569368CF9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 Placeholder 4">
            <a:extLst>
              <a:ext uri="{FF2B5EF4-FFF2-40B4-BE49-F238E27FC236}">
                <a16:creationId xmlns:a16="http://schemas.microsoft.com/office/drawing/2014/main" id="{B85FAFC5-480E-D3C7-DE00-EB483597512A}"/>
              </a:ext>
            </a:extLst>
          </p:cNvPr>
          <p:cNvSpPr txBox="1">
            <a:spLocks noGrp="1"/>
          </p:cNvSpPr>
          <p:nvPr>
            <p:ph type="body" sz="quarter" idx="18"/>
          </p:nvPr>
        </p:nvSpPr>
        <p:spPr>
          <a:xfrm>
            <a:off x="569495" y="1500690"/>
            <a:ext cx="5630779" cy="4397101"/>
          </a:xfrm>
          <a:prstGeom prst="rect">
            <a:avLst/>
          </a:prstGeom>
          <a:noFill/>
        </p:spPr>
        <p:txBody>
          <a:bodyPr wrap="square">
            <a:spAutoFit/>
          </a:bodyPr>
          <a:lstStyle/>
          <a:p>
            <a:pPr marL="0" indent="0">
              <a:buNone/>
            </a:pPr>
            <a:r>
              <a:rPr lang="en-IE" sz="2250" dirty="0"/>
              <a:t>Bringing together a panel of your target  consumer to answer questions such as:</a:t>
            </a:r>
          </a:p>
          <a:p>
            <a:pPr marL="0" indent="0">
              <a:buNone/>
            </a:pPr>
            <a:endParaRPr lang="en-IE" sz="1050" dirty="0"/>
          </a:p>
          <a:p>
            <a:pPr marL="342900" lvl="0" indent="-342900">
              <a:buFont typeface="Arial" panose="020B0604020202020204" pitchFamily="34" charset="0"/>
              <a:buChar char="•"/>
            </a:pPr>
            <a:r>
              <a:rPr lang="en-IE" sz="2250" i="1" dirty="0"/>
              <a:t>Which product do you prefer?</a:t>
            </a:r>
          </a:p>
          <a:p>
            <a:pPr marL="342900" lvl="0" indent="-342900">
              <a:buFont typeface="Arial" panose="020B0604020202020204" pitchFamily="34" charset="0"/>
              <a:buChar char="•"/>
            </a:pPr>
            <a:r>
              <a:rPr lang="en-IE" sz="2250" i="1" dirty="0"/>
              <a:t>Which product do you like?</a:t>
            </a:r>
          </a:p>
          <a:p>
            <a:pPr marL="342900" lvl="0" indent="-342900">
              <a:buFont typeface="Arial" panose="020B0604020202020204" pitchFamily="34" charset="0"/>
              <a:buChar char="•"/>
            </a:pPr>
            <a:r>
              <a:rPr lang="en-IE" sz="2250" i="1" dirty="0"/>
              <a:t>How well do you like this product?</a:t>
            </a:r>
          </a:p>
          <a:p>
            <a:pPr marL="342900" lvl="0" indent="-342900">
              <a:buFont typeface="Arial" panose="020B0604020202020204" pitchFamily="34" charset="0"/>
              <a:buChar char="•"/>
            </a:pPr>
            <a:r>
              <a:rPr lang="en-IE" sz="2250" i="1" dirty="0"/>
              <a:t>How often would you buy/use this product?</a:t>
            </a:r>
          </a:p>
          <a:p>
            <a:pPr lvl="0"/>
            <a:endParaRPr lang="en-IE" sz="1050" dirty="0"/>
          </a:p>
          <a:p>
            <a:pPr marL="0" indent="0"/>
            <a:r>
              <a:rPr lang="en-IE" sz="2250" dirty="0"/>
              <a:t>Affective methods require a much larger panel size than do analytical methods, to give greater confidence in the interpretation of the results. </a:t>
            </a:r>
          </a:p>
        </p:txBody>
      </p:sp>
    </p:spTree>
    <p:extLst>
      <p:ext uri="{BB962C8B-B14F-4D97-AF65-F5344CB8AC3E}">
        <p14:creationId xmlns:p14="http://schemas.microsoft.com/office/powerpoint/2010/main" val="33448279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589AC-37F1-FAA4-1A08-A647BF2C832B}"/>
              </a:ext>
            </a:extLst>
          </p:cNvPr>
          <p:cNvSpPr>
            <a:spLocks noGrp="1"/>
          </p:cNvSpPr>
          <p:nvPr>
            <p:ph type="body" sz="quarter" idx="16"/>
          </p:nvPr>
        </p:nvSpPr>
        <p:spPr>
          <a:xfrm>
            <a:off x="-1" y="414372"/>
            <a:ext cx="11699421" cy="582221"/>
          </a:xfrm>
          <a:solidFill>
            <a:srgbClr val="FED100"/>
          </a:solidFill>
        </p:spPr>
        <p:txBody>
          <a:bodyPr anchor="ctr">
            <a:normAutofit lnSpcReduction="10000"/>
          </a:bodyPr>
          <a:lstStyle/>
          <a:p>
            <a:r>
              <a:rPr lang="en-IE" dirty="0"/>
              <a:t>       Food Variables: Appearance should also be Considered…</a:t>
            </a:r>
          </a:p>
        </p:txBody>
      </p:sp>
      <p:sp>
        <p:nvSpPr>
          <p:cNvPr id="4" name="Text Placeholder 2">
            <a:extLst>
              <a:ext uri="{FF2B5EF4-FFF2-40B4-BE49-F238E27FC236}">
                <a16:creationId xmlns:a16="http://schemas.microsoft.com/office/drawing/2014/main" id="{A0E6A328-019C-2AB3-5986-05907F29F4BD}"/>
              </a:ext>
            </a:extLst>
          </p:cNvPr>
          <p:cNvSpPr>
            <a:spLocks noGrp="1"/>
          </p:cNvSpPr>
          <p:nvPr>
            <p:ph type="body" sz="quarter" idx="18"/>
          </p:nvPr>
        </p:nvSpPr>
        <p:spPr>
          <a:xfrm>
            <a:off x="734713" y="1412457"/>
            <a:ext cx="7326145" cy="3867150"/>
          </a:xfrm>
        </p:spPr>
        <p:txBody>
          <a:bodyPr>
            <a:noAutofit/>
          </a:bodyPr>
          <a:lstStyle/>
          <a:p>
            <a:pPr marL="0" indent="0" algn="just"/>
            <a:r>
              <a:rPr lang="en-GB" dirty="0"/>
              <a:t>Digestion starts in the eyes. Food appearance helps prepare the mouth for the incoming food (the mouth-watering effect). The technical description…..</a:t>
            </a:r>
          </a:p>
          <a:p>
            <a:pPr marL="0" indent="0" algn="just"/>
            <a:r>
              <a:rPr lang="en-IE" i="1" dirty="0"/>
              <a:t>Food appearance determined mostly by surface colour is the first sensation that the consumer perceives and uses as a tool to either </a:t>
            </a:r>
            <a:r>
              <a:rPr lang="en-IE" b="1" i="1" dirty="0"/>
              <a:t>accept or reject food</a:t>
            </a:r>
            <a:r>
              <a:rPr lang="en-IE" b="1" dirty="0"/>
              <a:t> </a:t>
            </a:r>
            <a:r>
              <a:rPr lang="en-IE" dirty="0"/>
              <a:t>(Leon et al., 2006)</a:t>
            </a:r>
            <a:endParaRPr lang="en-IE" b="1" dirty="0"/>
          </a:p>
          <a:p>
            <a:pPr marL="0" indent="0" algn="just"/>
            <a:r>
              <a:rPr lang="en-IE" dirty="0"/>
              <a:t>Appearance tests consider the visual perception of food which includes colour, size, shape, transparency, dullness and gloss. </a:t>
            </a:r>
          </a:p>
          <a:p>
            <a:pPr marL="0" indent="0" algn="just"/>
            <a:r>
              <a:rPr lang="en-IE" dirty="0"/>
              <a:t>Appearance and colour are easily explained through fruit. As a fruit ripens, the colour becomes enriched or alternatively as a food spoils or stales, a loss of colour occurs.</a:t>
            </a:r>
          </a:p>
        </p:txBody>
      </p:sp>
      <p:pic>
        <p:nvPicPr>
          <p:cNvPr id="6" name="Picture 5" descr="Rainbow of fresh vegetables and fruits">
            <a:extLst>
              <a:ext uri="{FF2B5EF4-FFF2-40B4-BE49-F238E27FC236}">
                <a16:creationId xmlns:a16="http://schemas.microsoft.com/office/drawing/2014/main" id="{51CB3288-F216-D992-3FFB-8F224B97F3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9811" y="1508961"/>
            <a:ext cx="3767812" cy="4491789"/>
          </a:xfrm>
          <a:prstGeom prst="rect">
            <a:avLst/>
          </a:prstGeom>
        </p:spPr>
      </p:pic>
    </p:spTree>
    <p:extLst>
      <p:ext uri="{BB962C8B-B14F-4D97-AF65-F5344CB8AC3E}">
        <p14:creationId xmlns:p14="http://schemas.microsoft.com/office/powerpoint/2010/main" val="3371916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3A37659-2513-7573-B62A-882D280780B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2016579"/>
            <a:ext cx="6978387" cy="2803478"/>
          </a:xfrm>
          <a:prstGeom prst="rect">
            <a:avLst/>
          </a:prstGeom>
        </p:spPr>
      </p:pic>
      <p:sp>
        <p:nvSpPr>
          <p:cNvPr id="4" name="Text Placeholder 3">
            <a:extLst>
              <a:ext uri="{FF2B5EF4-FFF2-40B4-BE49-F238E27FC236}">
                <a16:creationId xmlns:a16="http://schemas.microsoft.com/office/drawing/2014/main" id="{22BF5214-D2D2-883B-D2C2-1331FC4F378D}"/>
              </a:ext>
            </a:extLst>
          </p:cNvPr>
          <p:cNvSpPr>
            <a:spLocks noGrp="1"/>
          </p:cNvSpPr>
          <p:nvPr>
            <p:ph type="body" sz="quarter" idx="16"/>
          </p:nvPr>
        </p:nvSpPr>
        <p:spPr>
          <a:xfrm>
            <a:off x="0" y="272849"/>
            <a:ext cx="11593285" cy="582221"/>
          </a:xfrm>
          <a:solidFill>
            <a:srgbClr val="FFD100"/>
          </a:solidFill>
        </p:spPr>
        <p:txBody>
          <a:bodyPr anchor="ctr">
            <a:normAutofit lnSpcReduction="10000"/>
          </a:bodyPr>
          <a:lstStyle/>
          <a:p>
            <a:r>
              <a:rPr lang="en-IE" dirty="0"/>
              <a:t>     Visual and Olfactory…</a:t>
            </a:r>
          </a:p>
        </p:txBody>
      </p:sp>
      <p:sp>
        <p:nvSpPr>
          <p:cNvPr id="6" name="Text Placeholder 3">
            <a:extLst>
              <a:ext uri="{FF2B5EF4-FFF2-40B4-BE49-F238E27FC236}">
                <a16:creationId xmlns:a16="http://schemas.microsoft.com/office/drawing/2014/main" id="{778A0B16-4D14-8F63-DD7E-3AE0243C10DF}"/>
              </a:ext>
            </a:extLst>
          </p:cNvPr>
          <p:cNvSpPr>
            <a:spLocks noGrp="1"/>
          </p:cNvSpPr>
          <p:nvPr>
            <p:ph type="body" sz="quarter" idx="18"/>
          </p:nvPr>
        </p:nvSpPr>
        <p:spPr>
          <a:xfrm>
            <a:off x="6890084" y="2689918"/>
            <a:ext cx="5301916" cy="3229619"/>
          </a:xfrm>
          <a:solidFill>
            <a:srgbClr val="85D2E1"/>
          </a:solidFill>
        </p:spPr>
        <p:txBody>
          <a:bodyPr/>
          <a:lstStyle/>
          <a:p>
            <a:pPr algn="ctr"/>
            <a:r>
              <a:rPr lang="en-IE" b="1" dirty="0"/>
              <a:t>WHICH ONE WOULD YOU CHOOSE?</a:t>
            </a:r>
          </a:p>
          <a:p>
            <a:pPr algn="ctr"/>
            <a:r>
              <a:rPr lang="en-IE" dirty="0"/>
              <a:t>Visual perception or olfactory signals (smell) are usually the first senses to provide information or a perception on the quality of food.</a:t>
            </a:r>
          </a:p>
          <a:p>
            <a:endParaRPr lang="en-IE" dirty="0"/>
          </a:p>
        </p:txBody>
      </p:sp>
    </p:spTree>
    <p:extLst>
      <p:ext uri="{BB962C8B-B14F-4D97-AF65-F5344CB8AC3E}">
        <p14:creationId xmlns:p14="http://schemas.microsoft.com/office/powerpoint/2010/main" val="640072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39D6FB-9144-4C63-BF5C-7B2C1E478B49}"/>
              </a:ext>
            </a:extLst>
          </p:cNvPr>
          <p:cNvSpPr>
            <a:spLocks noGrp="1"/>
          </p:cNvSpPr>
          <p:nvPr>
            <p:ph type="body" sz="quarter" idx="29"/>
          </p:nvPr>
        </p:nvSpPr>
        <p:spPr>
          <a:solidFill>
            <a:srgbClr val="85D2E1"/>
          </a:solidFill>
        </p:spPr>
        <p:txBody>
          <a:bodyPr anchor="ctr">
            <a:normAutofit lnSpcReduction="10000"/>
          </a:bodyPr>
          <a:lstStyle/>
          <a:p>
            <a:r>
              <a:rPr lang="en-IE" dirty="0"/>
              <a:t>Flavour usually consists of 3 Components:</a:t>
            </a:r>
          </a:p>
        </p:txBody>
      </p:sp>
      <p:sp>
        <p:nvSpPr>
          <p:cNvPr id="3" name="Text Placeholder 2">
            <a:extLst>
              <a:ext uri="{FF2B5EF4-FFF2-40B4-BE49-F238E27FC236}">
                <a16:creationId xmlns:a16="http://schemas.microsoft.com/office/drawing/2014/main" id="{C8A5B2A5-1AE9-2D91-CEE5-38A4A80ECF6E}"/>
              </a:ext>
            </a:extLst>
          </p:cNvPr>
          <p:cNvSpPr>
            <a:spLocks noGrp="1"/>
          </p:cNvSpPr>
          <p:nvPr>
            <p:ph type="body" sz="quarter" idx="21"/>
          </p:nvPr>
        </p:nvSpPr>
        <p:spPr>
          <a:xfrm>
            <a:off x="1461407" y="3679498"/>
            <a:ext cx="2286000" cy="1237497"/>
          </a:xfrm>
        </p:spPr>
        <p:txBody>
          <a:bodyPr>
            <a:normAutofit fontScale="92500" lnSpcReduction="20000"/>
          </a:bodyPr>
          <a:lstStyle/>
          <a:p>
            <a:pPr marL="0" indent="0"/>
            <a:r>
              <a:rPr lang="en-IE" dirty="0"/>
              <a:t>This contributes to the pleasure of eating: e.g. the aroma of freshly baked bread</a:t>
            </a:r>
          </a:p>
        </p:txBody>
      </p:sp>
      <p:sp>
        <p:nvSpPr>
          <p:cNvPr id="4" name="Text Placeholder 3">
            <a:extLst>
              <a:ext uri="{FF2B5EF4-FFF2-40B4-BE49-F238E27FC236}">
                <a16:creationId xmlns:a16="http://schemas.microsoft.com/office/drawing/2014/main" id="{4153FF38-B689-7067-06FC-F407C5ED98EA}"/>
              </a:ext>
            </a:extLst>
          </p:cNvPr>
          <p:cNvSpPr>
            <a:spLocks noGrp="1"/>
          </p:cNvSpPr>
          <p:nvPr>
            <p:ph type="body" sz="quarter" idx="25"/>
          </p:nvPr>
        </p:nvSpPr>
        <p:spPr>
          <a:xfrm>
            <a:off x="1646208" y="3341247"/>
            <a:ext cx="1903851" cy="335052"/>
          </a:xfrm>
        </p:spPr>
        <p:txBody>
          <a:bodyPr>
            <a:normAutofit fontScale="92500" lnSpcReduction="10000"/>
          </a:bodyPr>
          <a:lstStyle/>
          <a:p>
            <a:r>
              <a:rPr lang="en-IE" dirty="0"/>
              <a:t>SCENT</a:t>
            </a:r>
          </a:p>
        </p:txBody>
      </p:sp>
      <p:sp>
        <p:nvSpPr>
          <p:cNvPr id="5" name="Text Placeholder 4">
            <a:extLst>
              <a:ext uri="{FF2B5EF4-FFF2-40B4-BE49-F238E27FC236}">
                <a16:creationId xmlns:a16="http://schemas.microsoft.com/office/drawing/2014/main" id="{28C67ECC-5D84-08B1-06C7-51C962CE01F5}"/>
              </a:ext>
            </a:extLst>
          </p:cNvPr>
          <p:cNvSpPr>
            <a:spLocks noGrp="1"/>
          </p:cNvSpPr>
          <p:nvPr>
            <p:ph type="body" sz="quarter" idx="32"/>
          </p:nvPr>
        </p:nvSpPr>
        <p:spPr>
          <a:xfrm>
            <a:off x="5135336" y="3681424"/>
            <a:ext cx="2367643" cy="1328498"/>
          </a:xfrm>
        </p:spPr>
        <p:txBody>
          <a:bodyPr>
            <a:normAutofit fontScale="92500" lnSpcReduction="20000"/>
          </a:bodyPr>
          <a:lstStyle/>
          <a:p>
            <a:pPr marL="0" indent="0"/>
            <a:r>
              <a:rPr lang="en-IE" dirty="0"/>
              <a:t>This is the physical sensation a food or drink creates in the mouth, sometimes it is interlinked with texture</a:t>
            </a:r>
          </a:p>
        </p:txBody>
      </p:sp>
      <p:sp>
        <p:nvSpPr>
          <p:cNvPr id="6" name="Text Placeholder 5">
            <a:extLst>
              <a:ext uri="{FF2B5EF4-FFF2-40B4-BE49-F238E27FC236}">
                <a16:creationId xmlns:a16="http://schemas.microsoft.com/office/drawing/2014/main" id="{84284503-EACC-8174-3C5A-3489312A0606}"/>
              </a:ext>
            </a:extLst>
          </p:cNvPr>
          <p:cNvSpPr>
            <a:spLocks noGrp="1"/>
          </p:cNvSpPr>
          <p:nvPr>
            <p:ph type="body" sz="quarter" idx="33"/>
          </p:nvPr>
        </p:nvSpPr>
        <p:spPr/>
        <p:txBody>
          <a:bodyPr>
            <a:normAutofit fontScale="92500" lnSpcReduction="10000"/>
          </a:bodyPr>
          <a:lstStyle/>
          <a:p>
            <a:r>
              <a:rPr lang="en-IE" dirty="0"/>
              <a:t>MOUTHFEEL</a:t>
            </a:r>
          </a:p>
        </p:txBody>
      </p:sp>
      <p:sp>
        <p:nvSpPr>
          <p:cNvPr id="7" name="Text Placeholder 6">
            <a:extLst>
              <a:ext uri="{FF2B5EF4-FFF2-40B4-BE49-F238E27FC236}">
                <a16:creationId xmlns:a16="http://schemas.microsoft.com/office/drawing/2014/main" id="{4516F093-1852-68F7-A829-4BF54D75ED35}"/>
              </a:ext>
            </a:extLst>
          </p:cNvPr>
          <p:cNvSpPr>
            <a:spLocks noGrp="1"/>
          </p:cNvSpPr>
          <p:nvPr>
            <p:ph type="body" sz="quarter" idx="36"/>
          </p:nvPr>
        </p:nvSpPr>
        <p:spPr>
          <a:xfrm>
            <a:off x="8825593" y="3670297"/>
            <a:ext cx="2449285" cy="1339625"/>
          </a:xfrm>
        </p:spPr>
        <p:txBody>
          <a:bodyPr>
            <a:normAutofit fontScale="92500" lnSpcReduction="10000"/>
          </a:bodyPr>
          <a:lstStyle/>
          <a:p>
            <a:pPr marL="0" indent="0"/>
            <a:r>
              <a:rPr lang="en-IE" dirty="0"/>
              <a:t>This plays a vital role in recognising, accepting and appreciating food: sweet, salt, sour, bitter, umami</a:t>
            </a:r>
          </a:p>
        </p:txBody>
      </p:sp>
      <p:sp>
        <p:nvSpPr>
          <p:cNvPr id="8" name="Text Placeholder 7">
            <a:extLst>
              <a:ext uri="{FF2B5EF4-FFF2-40B4-BE49-F238E27FC236}">
                <a16:creationId xmlns:a16="http://schemas.microsoft.com/office/drawing/2014/main" id="{A5D9B601-9DB9-521C-5891-D74ED3FB94C8}"/>
              </a:ext>
            </a:extLst>
          </p:cNvPr>
          <p:cNvSpPr>
            <a:spLocks noGrp="1"/>
          </p:cNvSpPr>
          <p:nvPr>
            <p:ph type="body" sz="quarter" idx="37"/>
          </p:nvPr>
        </p:nvSpPr>
        <p:spPr/>
        <p:txBody>
          <a:bodyPr>
            <a:normAutofit fontScale="92500" lnSpcReduction="10000"/>
          </a:bodyPr>
          <a:lstStyle/>
          <a:p>
            <a:r>
              <a:rPr lang="en-IE" dirty="0"/>
              <a:t>TASTE</a:t>
            </a:r>
          </a:p>
        </p:txBody>
      </p:sp>
      <p:pic>
        <p:nvPicPr>
          <p:cNvPr id="10" name="Graphic 9" descr="Nose outline">
            <a:extLst>
              <a:ext uri="{FF2B5EF4-FFF2-40B4-BE49-F238E27FC236}">
                <a16:creationId xmlns:a16="http://schemas.microsoft.com/office/drawing/2014/main" id="{DAB5BD9F-F743-E690-71AB-0ED0BFD980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4293" y="1641022"/>
            <a:ext cx="914400" cy="914400"/>
          </a:xfrm>
          <a:prstGeom prst="rect">
            <a:avLst/>
          </a:prstGeom>
        </p:spPr>
      </p:pic>
      <p:pic>
        <p:nvPicPr>
          <p:cNvPr id="12" name="Graphic 11" descr="Lips outline">
            <a:extLst>
              <a:ext uri="{FF2B5EF4-FFF2-40B4-BE49-F238E27FC236}">
                <a16:creationId xmlns:a16="http://schemas.microsoft.com/office/drawing/2014/main" id="{E987978C-7F32-B9FF-11FB-C13EF6684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1957" y="1724634"/>
            <a:ext cx="914400" cy="914400"/>
          </a:xfrm>
          <a:prstGeom prst="rect">
            <a:avLst/>
          </a:prstGeom>
        </p:spPr>
      </p:pic>
      <p:pic>
        <p:nvPicPr>
          <p:cNvPr id="14" name="Graphic 13" descr="Tongue with solid fill">
            <a:extLst>
              <a:ext uri="{FF2B5EF4-FFF2-40B4-BE49-F238E27FC236}">
                <a16:creationId xmlns:a16="http://schemas.microsoft.com/office/drawing/2014/main" id="{746A643D-BCBF-141F-D0DB-DAD16DD32C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3035" y="1724634"/>
            <a:ext cx="914400" cy="914400"/>
          </a:xfrm>
          <a:prstGeom prst="rect">
            <a:avLst/>
          </a:prstGeom>
        </p:spPr>
      </p:pic>
    </p:spTree>
    <p:extLst>
      <p:ext uri="{BB962C8B-B14F-4D97-AF65-F5344CB8AC3E}">
        <p14:creationId xmlns:p14="http://schemas.microsoft.com/office/powerpoint/2010/main" val="1035616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gnifying glass and question mark">
            <a:extLst>
              <a:ext uri="{FF2B5EF4-FFF2-40B4-BE49-F238E27FC236}">
                <a16:creationId xmlns:a16="http://schemas.microsoft.com/office/drawing/2014/main" id="{74148B48-A187-BB8A-24D0-E12481B66F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B0E361B-198A-F43D-F757-AFF4AAFFEDBD}"/>
              </a:ext>
            </a:extLst>
          </p:cNvPr>
          <p:cNvSpPr>
            <a:spLocks noGrp="1"/>
          </p:cNvSpPr>
          <p:nvPr>
            <p:ph type="body" sz="quarter" idx="18"/>
          </p:nvPr>
        </p:nvSpPr>
        <p:spPr>
          <a:xfrm>
            <a:off x="1515979" y="1773241"/>
            <a:ext cx="5105121" cy="4525954"/>
          </a:xfrm>
        </p:spPr>
        <p:txBody>
          <a:bodyPr>
            <a:normAutofit fontScale="92500"/>
          </a:bodyPr>
          <a:lstStyle/>
          <a:p>
            <a:pPr marL="285750" indent="-285750">
              <a:buFont typeface="Arial" panose="020B0604020202020204" pitchFamily="34" charset="0"/>
              <a:buChar char="•"/>
            </a:pPr>
            <a:r>
              <a:rPr lang="en-GB" sz="2400" dirty="0">
                <a:cs typeface="Arial" panose="020B0604020202020204" pitchFamily="34" charset="0"/>
              </a:rPr>
              <a:t>To provide a detailed </a:t>
            </a:r>
            <a:r>
              <a:rPr lang="en-GB" sz="2400" b="1" dirty="0">
                <a:cs typeface="Arial" panose="020B0604020202020204" pitchFamily="34" charset="0"/>
              </a:rPr>
              <a:t>specification</a:t>
            </a:r>
            <a:r>
              <a:rPr lang="en-GB" sz="2400" dirty="0">
                <a:cs typeface="Arial" panose="020B0604020202020204" pitchFamily="34" charset="0"/>
              </a:rPr>
              <a:t> of a single product (a retailer might ask for). A basic description often contains: aroma/taste; appearance, flavour</a:t>
            </a:r>
            <a:r>
              <a:rPr lang="en-GB" dirty="0">
                <a:cs typeface="Arial" panose="020B0604020202020204" pitchFamily="34" charset="0"/>
              </a:rPr>
              <a:t>;</a:t>
            </a:r>
            <a:r>
              <a:rPr lang="en-GB" sz="2400" dirty="0">
                <a:cs typeface="Arial" panose="020B0604020202020204" pitchFamily="34" charset="0"/>
              </a:rPr>
              <a:t> mouthfeel/trigeminal; aftertaste </a:t>
            </a:r>
          </a:p>
          <a:p>
            <a:pPr marL="285750" indent="-285750">
              <a:buFont typeface="Arial" panose="020B0604020202020204" pitchFamily="34" charset="0"/>
              <a:buChar char="•"/>
            </a:pPr>
            <a:r>
              <a:rPr lang="en-GB" dirty="0">
                <a:cs typeface="Arial" panose="020B0604020202020204" pitchFamily="34" charset="0"/>
              </a:rPr>
              <a:t>To compare products (e.g. quality attribute sheets- normally for a large company)</a:t>
            </a:r>
          </a:p>
          <a:p>
            <a:pPr marL="285750" indent="-285750">
              <a:buFont typeface="Arial" panose="020B0604020202020204" pitchFamily="34" charset="0"/>
              <a:buChar char="•"/>
            </a:pPr>
            <a:r>
              <a:rPr lang="en-GB" sz="2400" dirty="0">
                <a:cs typeface="Arial" panose="020B0604020202020204" pitchFamily="34" charset="0"/>
              </a:rPr>
              <a:t>To aid in determining the Shelf-life </a:t>
            </a:r>
          </a:p>
          <a:p>
            <a:pPr marL="285750" indent="-285750">
              <a:buFont typeface="Arial" panose="020B0604020202020204" pitchFamily="34" charset="0"/>
              <a:buChar char="•"/>
            </a:pPr>
            <a:r>
              <a:rPr lang="en-GB" dirty="0">
                <a:cs typeface="Arial" panose="020B0604020202020204" pitchFamily="34" charset="0"/>
              </a:rPr>
              <a:t>For NPD: target matching (with the market need/preferences)</a:t>
            </a:r>
          </a:p>
          <a:p>
            <a:pPr marL="285750" indent="-285750">
              <a:buFont typeface="Arial" panose="020B0604020202020204" pitchFamily="34" charset="0"/>
              <a:buChar char="•"/>
            </a:pPr>
            <a:r>
              <a:rPr lang="en-GB" dirty="0">
                <a:cs typeface="Arial" panose="020B0604020202020204" pitchFamily="34" charset="0"/>
              </a:rPr>
              <a:t>To resolve or as part of trouble shooting customer complaints </a:t>
            </a:r>
            <a:endParaRPr lang="en-GB" sz="2400" dirty="0">
              <a:cs typeface="Arial" panose="020B0604020202020204" pitchFamily="34" charset="0"/>
            </a:endParaRPr>
          </a:p>
          <a:p>
            <a:endParaRPr lang="en-IE" dirty="0"/>
          </a:p>
        </p:txBody>
      </p:sp>
      <p:sp>
        <p:nvSpPr>
          <p:cNvPr id="4" name="Text Placeholder 3">
            <a:extLst>
              <a:ext uri="{FF2B5EF4-FFF2-40B4-BE49-F238E27FC236}">
                <a16:creationId xmlns:a16="http://schemas.microsoft.com/office/drawing/2014/main" id="{98D5CD7C-2B22-3BD7-7ACB-836912B9495A}"/>
              </a:ext>
            </a:extLst>
          </p:cNvPr>
          <p:cNvSpPr>
            <a:spLocks noGrp="1"/>
          </p:cNvSpPr>
          <p:nvPr>
            <p:ph type="body" sz="quarter" idx="16"/>
          </p:nvPr>
        </p:nvSpPr>
        <p:spPr>
          <a:xfrm>
            <a:off x="1710326" y="152402"/>
            <a:ext cx="4716425" cy="1170211"/>
          </a:xfrm>
        </p:spPr>
        <p:txBody>
          <a:bodyPr>
            <a:normAutofit/>
          </a:bodyPr>
          <a:lstStyle/>
          <a:p>
            <a:r>
              <a:rPr lang="en-IE" dirty="0"/>
              <a:t>Why use descriptive Analysis?</a:t>
            </a:r>
          </a:p>
        </p:txBody>
      </p:sp>
    </p:spTree>
    <p:extLst>
      <p:ext uri="{BB962C8B-B14F-4D97-AF65-F5344CB8AC3E}">
        <p14:creationId xmlns:p14="http://schemas.microsoft.com/office/powerpoint/2010/main" val="37931526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41EFA54-8A65-E540-2064-7909F57B36E3}"/>
              </a:ext>
            </a:extLst>
          </p:cNvPr>
          <p:cNvSpPr>
            <a:spLocks noGrp="1"/>
          </p:cNvSpPr>
          <p:nvPr>
            <p:ph type="pic" sz="quarter" idx="10"/>
          </p:nvPr>
        </p:nvSpPr>
        <p:spPr/>
      </p:sp>
      <p:sp>
        <p:nvSpPr>
          <p:cNvPr id="5" name="Text Placeholder 1">
            <a:extLst>
              <a:ext uri="{FF2B5EF4-FFF2-40B4-BE49-F238E27FC236}">
                <a16:creationId xmlns:a16="http://schemas.microsoft.com/office/drawing/2014/main" id="{84A351DD-7CCE-6472-EA61-849727AF7EC5}"/>
              </a:ext>
            </a:extLst>
          </p:cNvPr>
          <p:cNvSpPr>
            <a:spLocks noGrp="1"/>
          </p:cNvSpPr>
          <p:nvPr>
            <p:ph type="body" sz="quarter" idx="16"/>
          </p:nvPr>
        </p:nvSpPr>
        <p:spPr>
          <a:xfrm>
            <a:off x="735013" y="642938"/>
            <a:ext cx="5084762" cy="582612"/>
          </a:xfrm>
        </p:spPr>
        <p:txBody>
          <a:bodyPr>
            <a:normAutofit lnSpcReduction="10000"/>
          </a:bodyPr>
          <a:lstStyle/>
          <a:p>
            <a:r>
              <a:rPr lang="en-IE" b="1" dirty="0"/>
              <a:t>How Our Senses Interact</a:t>
            </a:r>
          </a:p>
          <a:p>
            <a:endParaRPr lang="en-IE" b="1" dirty="0">
              <a:solidFill>
                <a:srgbClr val="085156"/>
              </a:solidFill>
            </a:endParaRPr>
          </a:p>
        </p:txBody>
      </p:sp>
      <p:sp>
        <p:nvSpPr>
          <p:cNvPr id="6" name="Text Placeholder 2">
            <a:extLst>
              <a:ext uri="{FF2B5EF4-FFF2-40B4-BE49-F238E27FC236}">
                <a16:creationId xmlns:a16="http://schemas.microsoft.com/office/drawing/2014/main" id="{1B2B53F9-1A2F-1FEC-114E-287BDA4B1182}"/>
              </a:ext>
            </a:extLst>
          </p:cNvPr>
          <p:cNvSpPr>
            <a:spLocks noGrp="1"/>
          </p:cNvSpPr>
          <p:nvPr>
            <p:ph type="body" sz="quarter" idx="18"/>
          </p:nvPr>
        </p:nvSpPr>
        <p:spPr>
          <a:xfrm>
            <a:off x="449179" y="1572126"/>
            <a:ext cx="5759116" cy="4052387"/>
          </a:xfrm>
        </p:spPr>
        <p:txBody>
          <a:bodyPr>
            <a:normAutofit lnSpcReduction="10000"/>
          </a:bodyPr>
          <a:lstStyle/>
          <a:p>
            <a:pPr indent="0"/>
            <a:r>
              <a:rPr lang="en-IE" dirty="0"/>
              <a:t>Leatherhead Food Research published an excellent research paper to help us </a:t>
            </a:r>
            <a:r>
              <a:rPr lang="en-GB" dirty="0"/>
              <a:t>understand how the senses operate together. </a:t>
            </a:r>
          </a:p>
          <a:p>
            <a:pPr indent="0"/>
            <a:r>
              <a:rPr lang="en-GB" dirty="0"/>
              <a:t>Over 7 pages, it shares fascinating investigations such as the physical (tactile/taste) interactions. It is a powerful  tool for food product developers and marketing professionals. </a:t>
            </a:r>
          </a:p>
          <a:p>
            <a:pPr indent="0"/>
            <a:endParaRPr lang="en-GB" sz="700" dirty="0"/>
          </a:p>
          <a:p>
            <a:pPr indent="0"/>
            <a:r>
              <a:rPr lang="en-GB" b="1" dirty="0">
                <a:highlight>
                  <a:srgbClr val="FFD100"/>
                </a:highlight>
              </a:rPr>
              <a:t>READ:  </a:t>
            </a:r>
            <a:r>
              <a:rPr lang="en-IE" sz="1800" dirty="0">
                <a:solidFill>
                  <a:srgbClr val="1188A3"/>
                </a:solidFill>
                <a:hlinkClick r:id="rId2">
                  <a:extLst>
                    <a:ext uri="{A12FA001-AC4F-418D-AE19-62706E023703}">
                      <ahyp:hlinkClr xmlns:ahyp="http://schemas.microsoft.com/office/drawing/2018/hyperlinkcolor" val="tx"/>
                    </a:ext>
                  </a:extLst>
                </a:hlinkClick>
              </a:rPr>
              <a:t>White-Paper-How-Our-Senses-Interact.pdf (leatherheadfood.com)</a:t>
            </a:r>
            <a:endParaRPr lang="en-IE" sz="1800" dirty="0">
              <a:solidFill>
                <a:srgbClr val="1188A3"/>
              </a:solidFill>
            </a:endParaRPr>
          </a:p>
        </p:txBody>
      </p:sp>
      <p:pic>
        <p:nvPicPr>
          <p:cNvPr id="7" name="Picture Placeholder 12" descr="A picture containing person, person&#10;&#10;Description automatically generated">
            <a:extLst>
              <a:ext uri="{FF2B5EF4-FFF2-40B4-BE49-F238E27FC236}">
                <a16:creationId xmlns:a16="http://schemas.microsoft.com/office/drawing/2014/main" id="{821BBE0F-4FA7-B523-BDA3-B58FFA01C22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372227" y="228600"/>
            <a:ext cx="5651292" cy="5715000"/>
          </a:xfrm>
          <a:prstGeom prst="rect">
            <a:avLst/>
          </a:prstGeom>
        </p:spPr>
      </p:pic>
    </p:spTree>
    <p:extLst>
      <p:ext uri="{BB962C8B-B14F-4D97-AF65-F5344CB8AC3E}">
        <p14:creationId xmlns:p14="http://schemas.microsoft.com/office/powerpoint/2010/main" val="146407699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89EED690624143B9CCB44C7945D306" ma:contentTypeVersion="16" ma:contentTypeDescription="Create a new document." ma:contentTypeScope="" ma:versionID="a33815bba22a291baf2f2d07ea465cc4">
  <xsd:schema xmlns:xsd="http://www.w3.org/2001/XMLSchema" xmlns:xs="http://www.w3.org/2001/XMLSchema" xmlns:p="http://schemas.microsoft.com/office/2006/metadata/properties" xmlns:ns2="539e4a8c-7e7c-4ea1-8c2e-f9bf51a8ca20" xmlns:ns3="41f5c9df-7cea-428a-8452-da6b62a57c0f" targetNamespace="http://schemas.microsoft.com/office/2006/metadata/properties" ma:root="true" ma:fieldsID="7261e43b332063b1a6906cdfe7e0e2e3" ns2:_="" ns3:_="">
    <xsd:import namespace="539e4a8c-7e7c-4ea1-8c2e-f9bf51a8ca20"/>
    <xsd:import namespace="41f5c9df-7cea-428a-8452-da6b62a57c0f"/>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e4a8c-7e7c-4ea1-8c2e-f9bf51a8ca20"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f5c9df-7cea-428a-8452-da6b62a57c0f"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amsChannelId xmlns="539e4a8c-7e7c-4ea1-8c2e-f9bf51a8ca20" xsi:nil="true"/>
    <AppVersion xmlns="539e4a8c-7e7c-4ea1-8c2e-f9bf51a8ca20" xsi:nil="true"/>
    <CultureName xmlns="539e4a8c-7e7c-4ea1-8c2e-f9bf51a8ca20" xsi:nil="true"/>
    <NotebookType xmlns="539e4a8c-7e7c-4ea1-8c2e-f9bf51a8ca20" xsi:nil="true"/>
    <FolderType xmlns="539e4a8c-7e7c-4ea1-8c2e-f9bf51a8ca20" xsi:nil="true"/>
  </documentManagement>
</p:properties>
</file>

<file path=customXml/itemProps1.xml><?xml version="1.0" encoding="utf-8"?>
<ds:datastoreItem xmlns:ds="http://schemas.openxmlformats.org/officeDocument/2006/customXml" ds:itemID="{868C8781-22E0-4911-8B40-E90E39554C47}">
  <ds:schemaRefs>
    <ds:schemaRef ds:uri="http://schemas.microsoft.com/sharepoint/v3/contenttype/forms"/>
  </ds:schemaRefs>
</ds:datastoreItem>
</file>

<file path=customXml/itemProps2.xml><?xml version="1.0" encoding="utf-8"?>
<ds:datastoreItem xmlns:ds="http://schemas.openxmlformats.org/officeDocument/2006/customXml" ds:itemID="{D26EF2F1-8488-48CE-8BEC-2E403AE33E28}">
  <ds:schemaRefs>
    <ds:schemaRef ds:uri="41f5c9df-7cea-428a-8452-da6b62a57c0f"/>
    <ds:schemaRef ds:uri="539e4a8c-7e7c-4ea1-8c2e-f9bf51a8c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679DD1B-43B3-4ED7-B651-4EABEB778FAE}">
  <ds:schemaRefs>
    <ds:schemaRef ds:uri="41f5c9df-7cea-428a-8452-da6b62a57c0f"/>
    <ds:schemaRef ds:uri="539e4a8c-7e7c-4ea1-8c2e-f9bf51a8ca20"/>
    <ds:schemaRef ds:uri="http://www.w3.org/XML/1998/namespace"/>
    <ds:schemaRef ds:uri="http://purl.org/dc/elements/1.1/"/>
    <ds:schemaRef ds:uri="http://purl.org/dc/dcmityp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42719</TotalTime>
  <Words>10400</Words>
  <Application>Microsoft Macintosh PowerPoint</Application>
  <PresentationFormat>Widescreen</PresentationFormat>
  <Paragraphs>930</Paragraphs>
  <Slides>112</Slides>
  <Notes>1</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112</vt:i4>
      </vt:variant>
    </vt:vector>
  </HeadingPairs>
  <TitlesOfParts>
    <vt:vector size="130" baseType="lpstr">
      <vt:lpstr>-apple-system</vt:lpstr>
      <vt:lpstr>Arial</vt:lpstr>
      <vt:lpstr>Calibri</vt:lpstr>
      <vt:lpstr>Calibri Light</vt:lpstr>
      <vt:lpstr>Crimson Text</vt:lpstr>
      <vt:lpstr>Georgia</vt:lpstr>
      <vt:lpstr>Helvetica Neue</vt:lpstr>
      <vt:lpstr>Helvetica Neue Medium</vt:lpstr>
      <vt:lpstr>Lato Heavy</vt:lpstr>
      <vt:lpstr>Lato Regular</vt:lpstr>
      <vt:lpstr>Lato Semibold</vt:lpstr>
      <vt:lpstr>Montserrat</vt:lpstr>
      <vt:lpstr>Montserrat Light</vt:lpstr>
      <vt:lpstr>Montserrat Medium</vt:lpstr>
      <vt:lpstr>Quattrocento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171</cp:revision>
  <dcterms:created xsi:type="dcterms:W3CDTF">2020-10-14T13:32:04Z</dcterms:created>
  <dcterms:modified xsi:type="dcterms:W3CDTF">2022-07-21T13:06:59Z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0x010100E089EED690624143B9CCB44C7945D306</vt:lpwstr>
  </property>
</Properties>
</file>