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comments/modernComment_1191_CCC7985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sldIdLst>
    <p:sldId id="4286" r:id="rId5"/>
    <p:sldId id="4497" r:id="rId6"/>
    <p:sldId id="4387" r:id="rId7"/>
    <p:sldId id="4593" r:id="rId8"/>
    <p:sldId id="4502" r:id="rId9"/>
    <p:sldId id="4575" r:id="rId10"/>
    <p:sldId id="4594" r:id="rId11"/>
    <p:sldId id="4515" r:id="rId12"/>
    <p:sldId id="4516" r:id="rId13"/>
    <p:sldId id="4517" r:id="rId14"/>
    <p:sldId id="4591" r:id="rId15"/>
    <p:sldId id="4518" r:id="rId16"/>
    <p:sldId id="4519" r:id="rId17"/>
    <p:sldId id="4521" r:id="rId18"/>
    <p:sldId id="4522" r:id="rId19"/>
    <p:sldId id="4523" r:id="rId20"/>
    <p:sldId id="4576" r:id="rId21"/>
    <p:sldId id="4552" r:id="rId22"/>
    <p:sldId id="4390" r:id="rId23"/>
    <p:sldId id="4553" r:id="rId24"/>
    <p:sldId id="4554" r:id="rId25"/>
    <p:sldId id="4595" r:id="rId26"/>
    <p:sldId id="4596" r:id="rId27"/>
    <p:sldId id="4597" r:id="rId28"/>
    <p:sldId id="4598" r:id="rId29"/>
    <p:sldId id="4599" r:id="rId30"/>
    <p:sldId id="4555" r:id="rId31"/>
    <p:sldId id="4556" r:id="rId32"/>
    <p:sldId id="4500" r:id="rId33"/>
    <p:sldId id="4501" r:id="rId34"/>
    <p:sldId id="4509" r:id="rId35"/>
    <p:sldId id="4510" r:id="rId36"/>
    <p:sldId id="4511" r:id="rId37"/>
    <p:sldId id="4512" r:id="rId38"/>
    <p:sldId id="4513" r:id="rId39"/>
    <p:sldId id="4514" r:id="rId40"/>
    <p:sldId id="4506" r:id="rId41"/>
    <p:sldId id="4505" r:id="rId42"/>
    <p:sldId id="4499" r:id="rId43"/>
    <p:sldId id="4600" r:id="rId44"/>
    <p:sldId id="4391" r:id="rId45"/>
    <p:sldId id="4561" r:id="rId46"/>
    <p:sldId id="4560" r:id="rId47"/>
    <p:sldId id="4574" r:id="rId48"/>
    <p:sldId id="4557" r:id="rId49"/>
    <p:sldId id="4566" r:id="rId50"/>
    <p:sldId id="4565" r:id="rId51"/>
    <p:sldId id="4573" r:id="rId52"/>
    <p:sldId id="4572" r:id="rId53"/>
    <p:sldId id="4569" r:id="rId54"/>
    <p:sldId id="4496" r:id="rId55"/>
    <p:sldId id="4570" r:id="rId56"/>
    <p:sldId id="4562" r:id="rId57"/>
    <p:sldId id="4571" r:id="rId58"/>
    <p:sldId id="4558" r:id="rId59"/>
    <p:sldId id="4577" r:id="rId60"/>
    <p:sldId id="4580" r:id="rId61"/>
    <p:sldId id="4601" r:id="rId62"/>
    <p:sldId id="4602" r:id="rId63"/>
    <p:sldId id="4579" r:id="rId64"/>
    <p:sldId id="4581" r:id="rId65"/>
    <p:sldId id="4604" r:id="rId66"/>
    <p:sldId id="4603" r:id="rId67"/>
    <p:sldId id="4578" r:id="rId68"/>
    <p:sldId id="4584" r:id="rId69"/>
    <p:sldId id="4585" r:id="rId70"/>
    <p:sldId id="4586" r:id="rId71"/>
    <p:sldId id="4592" r:id="rId72"/>
    <p:sldId id="4587" r:id="rId73"/>
    <p:sldId id="4590" r:id="rId74"/>
    <p:sldId id="4392" r:id="rId75"/>
    <p:sldId id="4498" r:id="rId76"/>
    <p:sldId id="4263"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3A646A2A-5463-31BB-24B8-887E45DDAF69}" name="Orla Casey" initials="OC" userId="S::orla@momentumconsulting.ie::ee9f56f0-43a2-47ae-a5b8-d4a7d2f5cec3" providerId="AD"/>
  <p188:author id="{8FAFDFEB-FD77-9450-5FF2-745CF7472800}" name="Choiwai Maggie Chak" initials="CC" userId="S::cc310225@fh-muenster.de::08e8c75d-bfd7-417f-aa1e-397742fde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8A3"/>
    <a:srgbClr val="000000"/>
    <a:srgbClr val="FFD100"/>
    <a:srgbClr val="85D2E1"/>
    <a:srgbClr val="472480"/>
    <a:srgbClr val="1D372F"/>
    <a:srgbClr val="A2CAD5"/>
    <a:srgbClr val="BAD9E3"/>
    <a:srgbClr val="02BBE3"/>
    <a:srgbClr val="FB45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128" d="100"/>
          <a:sy n="128" d="100"/>
        </p:scale>
        <p:origin x="3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omments/modernComment_1191_CCC79850.xml><?xml version="1.0" encoding="utf-8"?>
<p188:cmLst xmlns:a="http://schemas.openxmlformats.org/drawingml/2006/main" xmlns:r="http://schemas.openxmlformats.org/officeDocument/2006/relationships" xmlns:p188="http://schemas.microsoft.com/office/powerpoint/2018/8/main">
  <p188:cm id="{C6B6A73E-F3DA-4144-A601-271EA79C1D88}" authorId="{892B030D-011A-8B4F-9112-49A488042403}" created="2022-03-01T14:38:08.397">
    <ac:deMkLst xmlns:ac="http://schemas.microsoft.com/office/drawing/2013/main/command">
      <pc:docMk xmlns:pc="http://schemas.microsoft.com/office/powerpoint/2013/main/command"/>
      <pc:sldMk xmlns:pc="http://schemas.microsoft.com/office/powerpoint/2013/main/command" cId="3435632720" sldId="4497"/>
      <ac:spMk id="7" creationId="{A7A8525F-18D7-4837-99E4-9EF4F9D3FF75}"/>
    </ac:deMkLst>
    <p188:replyLst>
      <p188:reply id="{9B85AEE3-9A16-4FB9-85B8-A028788C616D}" authorId="{8FAFDFEB-FD77-9450-5FF2-745CF7472800}" created="2022-03-16T10:28:20.035">
        <p188:txBody>
          <a:bodyPr/>
          <a:lstStyle/>
          <a:p>
            <a:r>
              <a:rPr lang="en-US"/>
              <a:t>OK! :D</a:t>
            </a:r>
          </a:p>
        </p188:txBody>
      </p188:reply>
    </p188:replyLst>
    <p188:txBody>
      <a:bodyPr/>
      <a:lstStyle/>
      <a:p>
        <a:r>
          <a:rPr lang="en-IE"/>
          <a:t>Thanks for reviewing this PIFS Friends...while you are going thru' it if any suitable case studies come to mind esp for section2 and or some company exercises that you think might be suitable I would really appreciate your help  THANKS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a:solidFill>
                  <a:srgbClr val="000000"/>
                </a:solidFill>
                <a:effectLst/>
                <a:latin typeface="+mn-lt"/>
                <a:ea typeface="+mn-ea"/>
                <a:cs typeface="+mn-cs"/>
                <a:sym typeface="Quattrocento Sans"/>
              </a:rPr>
              <a:t>INNOVATING FOOD </a:t>
            </a:r>
          </a:p>
          <a:p>
            <a:pPr fontAlgn="base"/>
            <a:r>
              <a:rPr lang="en-IE" sz="4400" b="1" i="0" u="none" strike="noStrike" kern="1200" baseline="0">
                <a:solidFill>
                  <a:srgbClr val="000000"/>
                </a:solidFill>
                <a:effectLst/>
                <a:latin typeface="+mn-lt"/>
                <a:ea typeface="+mn-ea"/>
                <a:cs typeface="+mn-cs"/>
                <a:sym typeface="Quattrocento Sans"/>
              </a:rPr>
              <a:t>FOR SENIORS </a:t>
            </a:r>
          </a:p>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INNOVATING FOOD FOR SENIORS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Title</a:t>
            </a:r>
            <a:endParaRPr lang="en-US"/>
          </a:p>
          <a:p>
            <a:pPr lvl="0"/>
            <a:endParaRPr lang="en-US"/>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996481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400"/>
          <a:stretch/>
        </p:blipFill>
        <p:spPr>
          <a:xfrm>
            <a:off x="1517604" y="898217"/>
            <a:ext cx="10674396" cy="5865112"/>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rgbClr val="000000"/>
                </a:solidFill>
                <a:latin typeface="+mn-lt"/>
                <a:ea typeface="Quattrocento Sans"/>
                <a:cs typeface="Quattrocento Sans"/>
                <a:sym typeface="Quattrocento Sans"/>
              </a:rPr>
              <a:t>ICONS</a:t>
            </a:r>
            <a:r>
              <a:rPr lang="en-IE" sz="3600" baseline="0">
                <a:solidFill>
                  <a:srgbClr val="000000"/>
                </a:solidFill>
                <a:latin typeface="+mn-lt"/>
                <a:ea typeface="Quattrocento Sans"/>
                <a:cs typeface="Quattrocento Sans"/>
                <a:sym typeface="Quattrocento Sans"/>
              </a:rPr>
              <a:t> WHICH CAN BE USED WITHIN THE </a:t>
            </a:r>
            <a:r>
              <a:rPr lang="en-IE" sz="3600" b="1" baseline="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rgbClr val="000000"/>
                </a:solidFill>
                <a:latin typeface="+mn-lt"/>
                <a:ea typeface="Quattrocento Sans"/>
                <a:cs typeface="Quattrocento Sans"/>
                <a:sym typeface="Quattrocento Sans"/>
              </a:rPr>
              <a:t>Resize them without losing quality.</a:t>
            </a:r>
            <a:r>
              <a:rPr lang="en-IE" sz="2400" i="1" baseline="0">
                <a:solidFill>
                  <a:srgbClr val="000000"/>
                </a:solidFill>
                <a:latin typeface="+mn-lt"/>
                <a:ea typeface="Quattrocento Sans"/>
                <a:cs typeface="Quattrocento Sans"/>
                <a:sym typeface="Quattrocento Sans"/>
              </a:rPr>
              <a:t> </a:t>
            </a:r>
            <a:r>
              <a:rPr lang="en-IE" sz="2400" i="1">
                <a:solidFill>
                  <a:srgbClr val="000000"/>
                </a:solidFill>
                <a:latin typeface="+mn-lt"/>
                <a:ea typeface="Quattrocento Sans"/>
                <a:cs typeface="Quattrocento Sans"/>
                <a:sym typeface="Quattrocento Sans"/>
              </a:rPr>
              <a:t> Change line colour, width and style.</a:t>
            </a:r>
            <a:r>
              <a:rPr lang="en-IE" sz="2400" i="1" baseline="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0332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635096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4471065" y="2715097"/>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16772" y="1310485"/>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4874066" y="4432683"/>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rot="4827660">
            <a:off x="2316192" y="2234017"/>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690811" y="2834220"/>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589187" y="3360822"/>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2771967" y="4285642"/>
            <a:ext cx="770268"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5470775" y="13693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28" name="Freeform 169">
            <a:extLst>
              <a:ext uri="{FF2B5EF4-FFF2-40B4-BE49-F238E27FC236}">
                <a16:creationId xmlns:a16="http://schemas.microsoft.com/office/drawing/2014/main" id="{3021683C-B8E7-4727-BAD9-4FDFC713D4DB}"/>
              </a:ext>
            </a:extLst>
          </p:cNvPr>
          <p:cNvSpPr>
            <a:spLocks noChangeArrowheads="1"/>
          </p:cNvSpPr>
          <p:nvPr userDrawn="1"/>
        </p:nvSpPr>
        <p:spPr bwMode="auto">
          <a:xfrm>
            <a:off x="554980" y="2147210"/>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0" name="Freeform 169">
            <a:extLst>
              <a:ext uri="{FF2B5EF4-FFF2-40B4-BE49-F238E27FC236}">
                <a16:creationId xmlns:a16="http://schemas.microsoft.com/office/drawing/2014/main" id="{5AF37512-FE41-44CB-BFDC-37BD297BD492}"/>
              </a:ext>
            </a:extLst>
          </p:cNvPr>
          <p:cNvSpPr>
            <a:spLocks noChangeArrowheads="1"/>
          </p:cNvSpPr>
          <p:nvPr userDrawn="1"/>
        </p:nvSpPr>
        <p:spPr bwMode="auto">
          <a:xfrm>
            <a:off x="7050589" y="2605191"/>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2" name="Freeform 169">
            <a:extLst>
              <a:ext uri="{FF2B5EF4-FFF2-40B4-BE49-F238E27FC236}">
                <a16:creationId xmlns:a16="http://schemas.microsoft.com/office/drawing/2014/main" id="{018A14A2-F6AF-4680-A3E7-ABEF7AF7DC83}"/>
              </a:ext>
            </a:extLst>
          </p:cNvPr>
          <p:cNvSpPr>
            <a:spLocks noChangeArrowheads="1"/>
          </p:cNvSpPr>
          <p:nvPr userDrawn="1"/>
        </p:nvSpPr>
        <p:spPr bwMode="auto">
          <a:xfrm>
            <a:off x="8952806" y="1940272"/>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4" name="Freeform 174">
            <a:extLst>
              <a:ext uri="{FF2B5EF4-FFF2-40B4-BE49-F238E27FC236}">
                <a16:creationId xmlns:a16="http://schemas.microsoft.com/office/drawing/2014/main" id="{71B14BF1-D38E-4163-A3A1-27456EDB553E}"/>
              </a:ext>
            </a:extLst>
          </p:cNvPr>
          <p:cNvSpPr>
            <a:spLocks noChangeArrowheads="1"/>
          </p:cNvSpPr>
          <p:nvPr userDrawn="1"/>
        </p:nvSpPr>
        <p:spPr bwMode="auto">
          <a:xfrm>
            <a:off x="8201643" y="4154223"/>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44" name="Freeform 174">
            <a:extLst>
              <a:ext uri="{FF2B5EF4-FFF2-40B4-BE49-F238E27FC236}">
                <a16:creationId xmlns:a16="http://schemas.microsoft.com/office/drawing/2014/main" id="{F185904C-58E9-4717-8D75-A3887010F624}"/>
              </a:ext>
            </a:extLst>
          </p:cNvPr>
          <p:cNvSpPr>
            <a:spLocks noChangeArrowheads="1"/>
          </p:cNvSpPr>
          <p:nvPr userDrawn="1"/>
        </p:nvSpPr>
        <p:spPr bwMode="auto">
          <a:xfrm>
            <a:off x="10072593" y="157534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46" name="Text Placeholder 17">
            <a:extLst>
              <a:ext uri="{FF2B5EF4-FFF2-40B4-BE49-F238E27FC236}">
                <a16:creationId xmlns:a16="http://schemas.microsoft.com/office/drawing/2014/main" id="{940F9EC5-0582-4B7A-B3DF-7F81CD97051C}"/>
              </a:ext>
            </a:extLst>
          </p:cNvPr>
          <p:cNvSpPr>
            <a:spLocks noGrp="1"/>
          </p:cNvSpPr>
          <p:nvPr>
            <p:ph type="body" sz="quarter" idx="38" hasCustomPrompt="1"/>
          </p:nvPr>
        </p:nvSpPr>
        <p:spPr>
          <a:xfrm>
            <a:off x="659652" y="2756331"/>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7" name="Text Placeholder 17">
            <a:extLst>
              <a:ext uri="{FF2B5EF4-FFF2-40B4-BE49-F238E27FC236}">
                <a16:creationId xmlns:a16="http://schemas.microsoft.com/office/drawing/2014/main" id="{2247D7EE-CAA9-4528-86CF-3DDFA4FF1E92}"/>
              </a:ext>
            </a:extLst>
          </p:cNvPr>
          <p:cNvSpPr>
            <a:spLocks noGrp="1"/>
          </p:cNvSpPr>
          <p:nvPr>
            <p:ph type="body" sz="quarter" idx="39" hasCustomPrompt="1"/>
          </p:nvPr>
        </p:nvSpPr>
        <p:spPr>
          <a:xfrm>
            <a:off x="7225120" y="3222071"/>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8" name="Text Placeholder 17">
            <a:extLst>
              <a:ext uri="{FF2B5EF4-FFF2-40B4-BE49-F238E27FC236}">
                <a16:creationId xmlns:a16="http://schemas.microsoft.com/office/drawing/2014/main" id="{8443E128-2C95-44AE-8F63-C06624EAAB55}"/>
              </a:ext>
            </a:extLst>
          </p:cNvPr>
          <p:cNvSpPr>
            <a:spLocks noGrp="1"/>
          </p:cNvSpPr>
          <p:nvPr>
            <p:ph type="body" sz="quarter" idx="40" hasCustomPrompt="1"/>
          </p:nvPr>
        </p:nvSpPr>
        <p:spPr>
          <a:xfrm>
            <a:off x="8968557" y="2235616"/>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9" name="Freeform 174">
            <a:extLst>
              <a:ext uri="{FF2B5EF4-FFF2-40B4-BE49-F238E27FC236}">
                <a16:creationId xmlns:a16="http://schemas.microsoft.com/office/drawing/2014/main" id="{C05EFB9E-3648-4515-B73D-8F53F88B94BC}"/>
              </a:ext>
            </a:extLst>
          </p:cNvPr>
          <p:cNvSpPr>
            <a:spLocks noChangeArrowheads="1"/>
          </p:cNvSpPr>
          <p:nvPr userDrawn="1"/>
        </p:nvSpPr>
        <p:spPr bwMode="auto">
          <a:xfrm>
            <a:off x="438679" y="3562108"/>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459742" y="3662323"/>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50" name="Text Placeholder 17">
            <a:extLst>
              <a:ext uri="{FF2B5EF4-FFF2-40B4-BE49-F238E27FC236}">
                <a16:creationId xmlns:a16="http://schemas.microsoft.com/office/drawing/2014/main" id="{A46587F6-C09B-46ED-96AF-197E9D410596}"/>
              </a:ext>
            </a:extLst>
          </p:cNvPr>
          <p:cNvSpPr>
            <a:spLocks noGrp="1"/>
          </p:cNvSpPr>
          <p:nvPr>
            <p:ph type="body" sz="quarter" idx="42" hasCustomPrompt="1"/>
          </p:nvPr>
        </p:nvSpPr>
        <p:spPr>
          <a:xfrm>
            <a:off x="8298095" y="431335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
        <p:nvSpPr>
          <p:cNvPr id="38" name="Freeform 169">
            <a:extLst>
              <a:ext uri="{FF2B5EF4-FFF2-40B4-BE49-F238E27FC236}">
                <a16:creationId xmlns:a16="http://schemas.microsoft.com/office/drawing/2014/main" id="{D38E9616-8EF1-4687-BC95-1EA8F823D080}"/>
              </a:ext>
            </a:extLst>
          </p:cNvPr>
          <p:cNvSpPr>
            <a:spLocks noChangeArrowheads="1"/>
          </p:cNvSpPr>
          <p:nvPr userDrawn="1"/>
        </p:nvSpPr>
        <p:spPr bwMode="auto">
          <a:xfrm>
            <a:off x="10116965" y="3182784"/>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174">
            <a:extLst>
              <a:ext uri="{FF2B5EF4-FFF2-40B4-BE49-F238E27FC236}">
                <a16:creationId xmlns:a16="http://schemas.microsoft.com/office/drawing/2014/main" id="{6382C046-C154-4E0F-B8EA-F923529CE092}"/>
              </a:ext>
            </a:extLst>
          </p:cNvPr>
          <p:cNvSpPr>
            <a:spLocks noChangeArrowheads="1"/>
          </p:cNvSpPr>
          <p:nvPr userDrawn="1"/>
        </p:nvSpPr>
        <p:spPr bwMode="auto">
          <a:xfrm>
            <a:off x="11313977" y="4828534"/>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Tree>
    <p:extLst>
      <p:ext uri="{BB962C8B-B14F-4D97-AF65-F5344CB8AC3E}">
        <p14:creationId xmlns:p14="http://schemas.microsoft.com/office/powerpoint/2010/main" val="1942549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4471065" y="2715097"/>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16772" y="1310485"/>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4874066" y="4432683"/>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rot="4827660">
            <a:off x="2469643" y="215290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690811" y="2834220"/>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589187" y="3360822"/>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2771967" y="4285642"/>
            <a:ext cx="770268"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5470775" y="13693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28" name="Freeform 169">
            <a:extLst>
              <a:ext uri="{FF2B5EF4-FFF2-40B4-BE49-F238E27FC236}">
                <a16:creationId xmlns:a16="http://schemas.microsoft.com/office/drawing/2014/main" id="{3021683C-B8E7-4727-BAD9-4FDFC713D4DB}"/>
              </a:ext>
            </a:extLst>
          </p:cNvPr>
          <p:cNvSpPr>
            <a:spLocks noChangeArrowheads="1"/>
          </p:cNvSpPr>
          <p:nvPr userDrawn="1"/>
        </p:nvSpPr>
        <p:spPr bwMode="auto">
          <a:xfrm>
            <a:off x="554980" y="2147210"/>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0" name="Freeform 169">
            <a:extLst>
              <a:ext uri="{FF2B5EF4-FFF2-40B4-BE49-F238E27FC236}">
                <a16:creationId xmlns:a16="http://schemas.microsoft.com/office/drawing/2014/main" id="{5AF37512-FE41-44CB-BFDC-37BD297BD492}"/>
              </a:ext>
            </a:extLst>
          </p:cNvPr>
          <p:cNvSpPr>
            <a:spLocks noChangeArrowheads="1"/>
          </p:cNvSpPr>
          <p:nvPr userDrawn="1"/>
        </p:nvSpPr>
        <p:spPr bwMode="auto">
          <a:xfrm>
            <a:off x="7050589" y="2605191"/>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2" name="Freeform 169">
            <a:extLst>
              <a:ext uri="{FF2B5EF4-FFF2-40B4-BE49-F238E27FC236}">
                <a16:creationId xmlns:a16="http://schemas.microsoft.com/office/drawing/2014/main" id="{018A14A2-F6AF-4680-A3E7-ABEF7AF7DC83}"/>
              </a:ext>
            </a:extLst>
          </p:cNvPr>
          <p:cNvSpPr>
            <a:spLocks noChangeArrowheads="1"/>
          </p:cNvSpPr>
          <p:nvPr userDrawn="1"/>
        </p:nvSpPr>
        <p:spPr bwMode="auto">
          <a:xfrm>
            <a:off x="8952806" y="1940272"/>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4" name="Freeform 174">
            <a:extLst>
              <a:ext uri="{FF2B5EF4-FFF2-40B4-BE49-F238E27FC236}">
                <a16:creationId xmlns:a16="http://schemas.microsoft.com/office/drawing/2014/main" id="{71B14BF1-D38E-4163-A3A1-27456EDB553E}"/>
              </a:ext>
            </a:extLst>
          </p:cNvPr>
          <p:cNvSpPr>
            <a:spLocks noChangeArrowheads="1"/>
          </p:cNvSpPr>
          <p:nvPr userDrawn="1"/>
        </p:nvSpPr>
        <p:spPr bwMode="auto">
          <a:xfrm>
            <a:off x="8201643" y="4154223"/>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44" name="Freeform 174">
            <a:extLst>
              <a:ext uri="{FF2B5EF4-FFF2-40B4-BE49-F238E27FC236}">
                <a16:creationId xmlns:a16="http://schemas.microsoft.com/office/drawing/2014/main" id="{F185904C-58E9-4717-8D75-A3887010F624}"/>
              </a:ext>
            </a:extLst>
          </p:cNvPr>
          <p:cNvSpPr>
            <a:spLocks noChangeArrowheads="1"/>
          </p:cNvSpPr>
          <p:nvPr userDrawn="1"/>
        </p:nvSpPr>
        <p:spPr bwMode="auto">
          <a:xfrm>
            <a:off x="10072593" y="157534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46" name="Text Placeholder 17">
            <a:extLst>
              <a:ext uri="{FF2B5EF4-FFF2-40B4-BE49-F238E27FC236}">
                <a16:creationId xmlns:a16="http://schemas.microsoft.com/office/drawing/2014/main" id="{940F9EC5-0582-4B7A-B3DF-7F81CD97051C}"/>
              </a:ext>
            </a:extLst>
          </p:cNvPr>
          <p:cNvSpPr>
            <a:spLocks noGrp="1"/>
          </p:cNvSpPr>
          <p:nvPr>
            <p:ph type="body" sz="quarter" idx="38" hasCustomPrompt="1"/>
          </p:nvPr>
        </p:nvSpPr>
        <p:spPr>
          <a:xfrm>
            <a:off x="659652" y="2756331"/>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7" name="Text Placeholder 17">
            <a:extLst>
              <a:ext uri="{FF2B5EF4-FFF2-40B4-BE49-F238E27FC236}">
                <a16:creationId xmlns:a16="http://schemas.microsoft.com/office/drawing/2014/main" id="{2247D7EE-CAA9-4528-86CF-3DDFA4FF1E92}"/>
              </a:ext>
            </a:extLst>
          </p:cNvPr>
          <p:cNvSpPr>
            <a:spLocks noGrp="1"/>
          </p:cNvSpPr>
          <p:nvPr>
            <p:ph type="body" sz="quarter" idx="39" hasCustomPrompt="1"/>
          </p:nvPr>
        </p:nvSpPr>
        <p:spPr>
          <a:xfrm>
            <a:off x="7225120" y="3222071"/>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8" name="Text Placeholder 17">
            <a:extLst>
              <a:ext uri="{FF2B5EF4-FFF2-40B4-BE49-F238E27FC236}">
                <a16:creationId xmlns:a16="http://schemas.microsoft.com/office/drawing/2014/main" id="{8443E128-2C95-44AE-8F63-C06624EAAB55}"/>
              </a:ext>
            </a:extLst>
          </p:cNvPr>
          <p:cNvSpPr>
            <a:spLocks noGrp="1"/>
          </p:cNvSpPr>
          <p:nvPr>
            <p:ph type="body" sz="quarter" idx="40" hasCustomPrompt="1"/>
          </p:nvPr>
        </p:nvSpPr>
        <p:spPr>
          <a:xfrm>
            <a:off x="8968557" y="2235616"/>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9" name="Freeform 174">
            <a:extLst>
              <a:ext uri="{FF2B5EF4-FFF2-40B4-BE49-F238E27FC236}">
                <a16:creationId xmlns:a16="http://schemas.microsoft.com/office/drawing/2014/main" id="{C05EFB9E-3648-4515-B73D-8F53F88B94BC}"/>
              </a:ext>
            </a:extLst>
          </p:cNvPr>
          <p:cNvSpPr>
            <a:spLocks noChangeArrowheads="1"/>
          </p:cNvSpPr>
          <p:nvPr userDrawn="1"/>
        </p:nvSpPr>
        <p:spPr bwMode="auto">
          <a:xfrm>
            <a:off x="911535" y="1683633"/>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612136" y="3893530"/>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50" name="Text Placeholder 17">
            <a:extLst>
              <a:ext uri="{FF2B5EF4-FFF2-40B4-BE49-F238E27FC236}">
                <a16:creationId xmlns:a16="http://schemas.microsoft.com/office/drawing/2014/main" id="{A46587F6-C09B-46ED-96AF-197E9D410596}"/>
              </a:ext>
            </a:extLst>
          </p:cNvPr>
          <p:cNvSpPr>
            <a:spLocks noGrp="1"/>
          </p:cNvSpPr>
          <p:nvPr>
            <p:ph type="body" sz="quarter" idx="42" hasCustomPrompt="1"/>
          </p:nvPr>
        </p:nvSpPr>
        <p:spPr>
          <a:xfrm>
            <a:off x="8298095" y="431335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157334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939996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3" name="Freeform 52">
            <a:extLst>
              <a:ext uri="{FF2B5EF4-FFF2-40B4-BE49-F238E27FC236}">
                <a16:creationId xmlns:a16="http://schemas.microsoft.com/office/drawing/2014/main" id="{6B9FF562-9BD5-2B44-B1B7-94C288C0D6F6}"/>
              </a:ext>
            </a:extLst>
          </p:cNvPr>
          <p:cNvSpPr/>
          <p:nvPr/>
        </p:nvSpPr>
        <p:spPr>
          <a:xfrm>
            <a:off x="5803946" y="2019544"/>
            <a:ext cx="2331225" cy="3159461"/>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7786158" y="2019544"/>
            <a:ext cx="2295226" cy="3206417"/>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9833323" y="1999852"/>
            <a:ext cx="2295226" cy="3159461"/>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22" name="Freeform 52">
            <a:extLst>
              <a:ext uri="{FF2B5EF4-FFF2-40B4-BE49-F238E27FC236}">
                <a16:creationId xmlns:a16="http://schemas.microsoft.com/office/drawing/2014/main" id="{C5C22716-219D-4A1B-ACE4-AB4C49B82711}"/>
              </a:ext>
            </a:extLst>
          </p:cNvPr>
          <p:cNvSpPr/>
          <p:nvPr userDrawn="1"/>
        </p:nvSpPr>
        <p:spPr>
          <a:xfrm>
            <a:off x="3932371" y="2019544"/>
            <a:ext cx="2331225" cy="3128214"/>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52">
            <a:extLst>
              <a:ext uri="{FF2B5EF4-FFF2-40B4-BE49-F238E27FC236}">
                <a16:creationId xmlns:a16="http://schemas.microsoft.com/office/drawing/2014/main" id="{020245C1-C0CE-41B8-AE3D-6C4355391C2B}"/>
              </a:ext>
            </a:extLst>
          </p:cNvPr>
          <p:cNvSpPr/>
          <p:nvPr userDrawn="1"/>
        </p:nvSpPr>
        <p:spPr>
          <a:xfrm>
            <a:off x="1995843" y="2019544"/>
            <a:ext cx="2331225" cy="3128214"/>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52">
            <a:extLst>
              <a:ext uri="{FF2B5EF4-FFF2-40B4-BE49-F238E27FC236}">
                <a16:creationId xmlns:a16="http://schemas.microsoft.com/office/drawing/2014/main" id="{858FF89D-9309-47B8-BE81-A400E6F4D912}"/>
              </a:ext>
            </a:extLst>
          </p:cNvPr>
          <p:cNvSpPr/>
          <p:nvPr userDrawn="1"/>
        </p:nvSpPr>
        <p:spPr>
          <a:xfrm>
            <a:off x="13631" y="2019544"/>
            <a:ext cx="2331225" cy="3128214"/>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19366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Tree>
    <p:extLst>
      <p:ext uri="{BB962C8B-B14F-4D97-AF65-F5344CB8AC3E}">
        <p14:creationId xmlns:p14="http://schemas.microsoft.com/office/powerpoint/2010/main" val="3011735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7/21/22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573505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18116" y="1084544"/>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956402"/>
            <a:ext cx="3298903"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52603" y="782873"/>
            <a:ext cx="3298903"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2795" y="5261232"/>
            <a:ext cx="3298903"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82671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7/21/22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41" r:id="rId6"/>
    <p:sldLayoutId id="2147483861" r:id="rId7"/>
    <p:sldLayoutId id="2147483862" r:id="rId8"/>
    <p:sldLayoutId id="2147483863" r:id="rId9"/>
    <p:sldLayoutId id="2147483835" r:id="rId10"/>
    <p:sldLayoutId id="2147483836" r:id="rId11"/>
    <p:sldLayoutId id="2147483831" r:id="rId12"/>
    <p:sldLayoutId id="2147483846" r:id="rId13"/>
    <p:sldLayoutId id="2147483873" r:id="rId14"/>
    <p:sldLayoutId id="2147483834" r:id="rId15"/>
    <p:sldLayoutId id="2147483845" r:id="rId16"/>
    <p:sldLayoutId id="2147483869" r:id="rId17"/>
    <p:sldLayoutId id="2147483866" r:id="rId18"/>
    <p:sldLayoutId id="2147483833" r:id="rId19"/>
    <p:sldLayoutId id="2147483879" r:id="rId20"/>
    <p:sldLayoutId id="2147483847" r:id="rId21"/>
    <p:sldLayoutId id="2147483871" r:id="rId22"/>
    <p:sldLayoutId id="2147483870" r:id="rId23"/>
    <p:sldLayoutId id="2147483872"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78" r:id="rId38"/>
    <p:sldLayoutId id="2147483880" r:id="rId39"/>
    <p:sldLayoutId id="2147483859" r:id="rId40"/>
    <p:sldLayoutId id="2147483881" r:id="rId41"/>
    <p:sldLayoutId id="2147483876" r:id="rId42"/>
    <p:sldLayoutId id="2147483860" r:id="rId43"/>
    <p:sldLayoutId id="2147483853" r:id="rId44"/>
    <p:sldLayoutId id="2147483874" r:id="rId45"/>
    <p:sldLayoutId id="2147483875" r:id="rId46"/>
    <p:sldLayoutId id="2147483877"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emerald.com/insight/content/doi/10.1108/BFJ-07-2020-0663/full/html"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ure.port.ac.uk/ws/portalfiles/portal/3177496/FORD_2015_cright_JMM_Exploring_the_impact_of_packaging_interactions_on_quality_of_life_among_older_consumers.pdf" TargetMode="External"/><Relationship Id="rId1" Type="http://schemas.openxmlformats.org/officeDocument/2006/relationships/slideLayout" Target="../slideLayouts/slideLayout9.xml"/><Relationship Id="rId4" Type="http://schemas.openxmlformats.org/officeDocument/2006/relationships/hyperlink" Target="https://www.nourishbyjaneclarke.com/collections/nouris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core.ac.uk/download/pdf/288387273.pdf" TargetMode="External"/><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191_CCC79850.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hyperlink" Target="https://www.google.com/forms/about/" TargetMode="External"/><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hyperlink" Target="https://www.qualtrics.com/marketplace/customer-experience/" TargetMode="External"/><Relationship Id="rId2" Type="http://schemas.openxmlformats.org/officeDocument/2006/relationships/hyperlink" Target="https://survicate.com/" TargetMode="External"/><Relationship Id="rId1" Type="http://schemas.openxmlformats.org/officeDocument/2006/relationships/slideLayout" Target="../slideLayouts/slideLayout9.xml"/><Relationship Id="rId6" Type="http://schemas.openxmlformats.org/officeDocument/2006/relationships/hyperlink" Target="https://www.typeform.com/" TargetMode="External"/><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openxmlformats.org/officeDocument/2006/relationships/hyperlink" Target="https://www.smartsurvey.co.uk/market-research-surveys/marketing" TargetMode="External"/><Relationship Id="rId4" Type="http://schemas.openxmlformats.org/officeDocument/2006/relationships/hyperlink" Target="https://www.surveymonkey.com/mp/marketing-surveys/" TargetMode="External"/><Relationship Id="rId9" Type="http://schemas.openxmlformats.org/officeDocument/2006/relationships/image" Target="../media/image30.png"/><Relationship Id="rId14" Type="http://schemas.openxmlformats.org/officeDocument/2006/relationships/hyperlink" Target="https://surveysparrow.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z3xmi.it/pagina.phtml?_id_articolo=9843-I-FOCUS-GROUP.-Una-scheda-formativa-parte-seconda.html" TargetMode="External"/><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binoculars-watch-observation-2474698/" TargetMode="External"/><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34.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3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49.svg"/><Relationship Id="rId7" Type="http://schemas.openxmlformats.org/officeDocument/2006/relationships/image" Target="../media/image54.svg"/><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image" Target="../media/image48.png"/><Relationship Id="rId16" Type="http://schemas.openxmlformats.org/officeDocument/2006/relationships/image" Target="../media/image63.png"/><Relationship Id="rId1" Type="http://schemas.openxmlformats.org/officeDocument/2006/relationships/slideLayout" Target="../slideLayouts/slideLayout9.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3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47.svg"/><Relationship Id="rId7" Type="http://schemas.openxmlformats.org/officeDocument/2006/relationships/image" Target="../media/image68.svg"/><Relationship Id="rId2"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image" Target="../media/image66.sv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sv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2.jpeg"/><Relationship Id="rId1" Type="http://schemas.openxmlformats.org/officeDocument/2006/relationships/slideLayout" Target="../slideLayouts/slideLayout9.xml"/><Relationship Id="rId4" Type="http://schemas.openxmlformats.org/officeDocument/2006/relationships/image" Target="../media/image45.svg"/></Relationships>
</file>

<file path=ppt/slides/_rels/slide37.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cid:ii_kpi7cpek2" TargetMode="External"/><Relationship Id="rId2" Type="http://schemas.openxmlformats.org/officeDocument/2006/relationships/image" Target="../media/image75.jpeg"/><Relationship Id="rId1" Type="http://schemas.openxmlformats.org/officeDocument/2006/relationships/slideLayout" Target="../slideLayouts/slideLayout13.xml"/><Relationship Id="rId6" Type="http://schemas.openxmlformats.org/officeDocument/2006/relationships/image" Target="../media/image76.png"/><Relationship Id="rId5" Type="http://schemas.openxmlformats.org/officeDocument/2006/relationships/hyperlink" Target="https://onlinelibrary.wiley.com/doi/10.1111/ijcs.12427" TargetMode="External"/><Relationship Id="rId4" Type="http://schemas.openxmlformats.org/officeDocument/2006/relationships/hyperlink" Target="http://www.oeconomia.actapol.net/pub/12_2_55.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c.europa.eu/info/sites/default/files/consumer-vulnerability-factsheet_en.pdf"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9.xml"/><Relationship Id="rId4" Type="http://schemas.openxmlformats.org/officeDocument/2006/relationships/image" Target="../media/image80.svg"/></Relationships>
</file>

<file path=ppt/slides/_rels/slide43.xml.rels><?xml version="1.0" encoding="UTF-8" standalone="yes"?>
<Relationships xmlns="http://schemas.openxmlformats.org/package/2006/relationships"><Relationship Id="rId3" Type="http://schemas.openxmlformats.org/officeDocument/2006/relationships/hyperlink" Target="https://brandmasteracademy.com/" TargetMode="External"/><Relationship Id="rId2" Type="http://schemas.openxmlformats.org/officeDocument/2006/relationships/slideLayout" Target="../slideLayouts/slideLayout16.xml"/><Relationship Id="rId1" Type="http://schemas.openxmlformats.org/officeDocument/2006/relationships/video" Target="https://www.youtube.com/embed/SZ5mTzW9Z3s?feature=oembed" TargetMode="External"/><Relationship Id="rId6" Type="http://schemas.openxmlformats.org/officeDocument/2006/relationships/hyperlink" Target="https://www.youtube.com/watch?v=SZ5mTzW9Z3s" TargetMode="External"/><Relationship Id="rId5" Type="http://schemas.openxmlformats.org/officeDocument/2006/relationships/image" Target="../media/image82.jpeg"/><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gHn8IBZSk3c" TargetMode="Externa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9.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jpeg"/></Relationships>
</file>

<file path=ppt/slides/_rels/slide4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hyperlink" Target="https://ebooksmd.com/positioning-the-battle-for-your-mind/"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s://ebooksmd.com/positioning-the-battle-for-your-mind/" TargetMode="Externa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hyperlink" Target="https://brandmasteracademy.com/" TargetMode="External"/><Relationship Id="rId2" Type="http://schemas.openxmlformats.org/officeDocument/2006/relationships/slideLayout" Target="../slideLayouts/slideLayout16.xml"/><Relationship Id="rId1" Type="http://schemas.openxmlformats.org/officeDocument/2006/relationships/video" Target="https://www.youtube.com/embed/swPSJGXExgo?feature=oembed" TargetMode="External"/><Relationship Id="rId6" Type="http://schemas.openxmlformats.org/officeDocument/2006/relationships/hyperlink" Target="https://www.youtube.com/watch?v=swPSJGXExgo" TargetMode="External"/><Relationship Id="rId5" Type="http://schemas.openxmlformats.org/officeDocument/2006/relationships/image" Target="../media/image90.jpeg"/><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svg"/><Relationship Id="rId3" Type="http://schemas.openxmlformats.org/officeDocument/2006/relationships/image" Target="../media/image93.svg"/><Relationship Id="rId7" Type="http://schemas.openxmlformats.org/officeDocument/2006/relationships/image" Target="../media/image97.svg"/><Relationship Id="rId12" Type="http://schemas.openxmlformats.org/officeDocument/2006/relationships/image" Target="../media/image102.png"/><Relationship Id="rId2" Type="http://schemas.openxmlformats.org/officeDocument/2006/relationships/image" Target="../media/image92.png"/><Relationship Id="rId1" Type="http://schemas.openxmlformats.org/officeDocument/2006/relationships/slideLayout" Target="../slideLayouts/slideLayout43.xml"/><Relationship Id="rId6" Type="http://schemas.openxmlformats.org/officeDocument/2006/relationships/image" Target="../media/image96.png"/><Relationship Id="rId11" Type="http://schemas.openxmlformats.org/officeDocument/2006/relationships/image" Target="../media/image101.svg"/><Relationship Id="rId5" Type="http://schemas.openxmlformats.org/officeDocument/2006/relationships/image" Target="../media/image95.svg"/><Relationship Id="rId15" Type="http://schemas.openxmlformats.org/officeDocument/2006/relationships/hyperlink" Target="https://blog.hubspot.com/sales/brand-positioning-strategy" TargetMode="External"/><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svg"/><Relationship Id="rId14" Type="http://schemas.openxmlformats.org/officeDocument/2006/relationships/hyperlink" Target="https://blog.hubspot.com/marketing/buyer-persona-definition-under-100-sr?_ga=2.49673765.203238598.1615851567-537443341.1615851567"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hyperlink" Target="https://biozoon.de/en/" TargetMode="External"/><Relationship Id="rId2" Type="http://schemas.openxmlformats.org/officeDocument/2006/relationships/image" Target="../media/image10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knowingneurons.com/category/sensation-and-perception/" TargetMode="External"/><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hyperlink" Target="https://blog.hubspot.com/sales/positioning-statement" TargetMode="Externa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5.xml"/><Relationship Id="rId4" Type="http://schemas.openxmlformats.org/officeDocument/2006/relationships/hyperlink" Target="https://auga.lt/en/about-us/"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png"/><Relationship Id="rId1" Type="http://schemas.openxmlformats.org/officeDocument/2006/relationships/slideLayout" Target="../slideLayouts/slideLayout18.xml"/><Relationship Id="rId5" Type="http://schemas.openxmlformats.org/officeDocument/2006/relationships/image" Target="../media/image114.jpeg"/><Relationship Id="rId4" Type="http://schemas.openxmlformats.org/officeDocument/2006/relationships/image" Target="../media/image113.png"/></Relationships>
</file>

<file path=ppt/slides/_rels/slide6.xml.rels><?xml version="1.0" encoding="UTF-8" standalone="yes"?>
<Relationships xmlns="http://schemas.openxmlformats.org/package/2006/relationships"><Relationship Id="rId3" Type="http://schemas.openxmlformats.org/officeDocument/2006/relationships/hyperlink" Target="https://www.inclusilver.eu/about-inclusilver/" TargetMode="External"/><Relationship Id="rId2" Type="http://schemas.openxmlformats.org/officeDocument/2006/relationships/hyperlink" Target="https://www.inclusilver.eu/wp-content/uploads/2018/10/INCluSliver-Marked-analysis-PN-SE.pdf" TargetMode="Externa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3" Type="http://schemas.openxmlformats.org/officeDocument/2006/relationships/hyperlink" Target="https://www.edelman.com/news/consumers-view-relationships-brands-one-sided-limited-value/" TargetMode="External"/><Relationship Id="rId2" Type="http://schemas.openxmlformats.org/officeDocument/2006/relationships/image" Target="../media/image115.png"/><Relationship Id="rId1" Type="http://schemas.openxmlformats.org/officeDocument/2006/relationships/slideLayout" Target="../slideLayouts/slideLayout9.xml"/><Relationship Id="rId4" Type="http://schemas.openxmlformats.org/officeDocument/2006/relationships/hyperlink" Target="https://www.ageuk.org.uk/get-involved/volunteer/donate-your-word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slideLayout" Target="../slideLayouts/slideLayout9.xml"/><Relationship Id="rId1" Type="http://schemas.openxmlformats.org/officeDocument/2006/relationships/video" Target="https://www.youtube.com/embed/AcHIKyGIzY4?feature=oembed"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image" Target="../media/image118.svg"/><Relationship Id="rId2" Type="http://schemas.openxmlformats.org/officeDocument/2006/relationships/image" Target="../media/image117.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hyperlink" Target="https://freshsparks.com/successful-brand-building-process/" TargetMode="External"/><Relationship Id="rId1" Type="http://schemas.openxmlformats.org/officeDocument/2006/relationships/slideLayout" Target="../slideLayouts/slideLayout16.xml"/><Relationship Id="rId4" Type="http://schemas.openxmlformats.org/officeDocument/2006/relationships/image" Target="../media/image120.svg"/></Relationships>
</file>

<file path=ppt/slides/_rels/slide6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hyperlink" Target="https://masterclass.freshsparks.com/" TargetMode="External"/><Relationship Id="rId1" Type="http://schemas.openxmlformats.org/officeDocument/2006/relationships/slideLayout" Target="../slideLayouts/slideLayout16.xml"/><Relationship Id="rId4" Type="http://schemas.openxmlformats.org/officeDocument/2006/relationships/image" Target="../media/image122.svg"/></Relationships>
</file>

<file path=ppt/slides/_rels/slide67.xml.rels><?xml version="1.0" encoding="UTF-8" standalone="yes"?>
<Relationships xmlns="http://schemas.openxmlformats.org/package/2006/relationships"><Relationship Id="rId3" Type="http://schemas.openxmlformats.org/officeDocument/2006/relationships/image" Target="../media/image124.svg"/><Relationship Id="rId2" Type="http://schemas.openxmlformats.org/officeDocument/2006/relationships/image" Target="../media/image123.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hyperlink" Target="https://www.innovatingfoodforseniors.eu/good-practice-guide-for-smes/" TargetMode="External"/><Relationship Id="rId1" Type="http://schemas.openxmlformats.org/officeDocument/2006/relationships/slideLayout" Target="../slideLayouts/slideLayout16.xml"/><Relationship Id="rId5" Type="http://schemas.openxmlformats.org/officeDocument/2006/relationships/image" Target="../media/image127.png"/><Relationship Id="rId4" Type="http://schemas.openxmlformats.org/officeDocument/2006/relationships/image" Target="../media/image12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hyperlink" Target="https://www.inclusilver.eu/wp-content/uploads/2018/10/INCluSliver-Marked-analysis-PN-SE.pdf" TargetMode="External"/><Relationship Id="rId2" Type="http://schemas.openxmlformats.org/officeDocument/2006/relationships/hyperlink" Target="https://www.cambridge.org/core/journals/nutrition-research-reviews/article/understanding-heterogeneity-among-elderly-consumers-an-evaluation-of-segmentation-approaches-in-the-functional-food-market/F9CFD438E629069A0DA513DFFBCBD998" TargetMode="External"/><Relationship Id="rId1" Type="http://schemas.openxmlformats.org/officeDocument/2006/relationships/slideLayout" Target="../slideLayouts/slideLayout18.xml"/><Relationship Id="rId5" Type="http://schemas.openxmlformats.org/officeDocument/2006/relationships/hyperlink" Target="https://snacknation.com/blog/162-how-to-build-an-ethical-brand-with-zero-marketing-budget-with-the-perfect-granola-founder-michele-liddle/" TargetMode="External"/><Relationship Id="rId4" Type="http://schemas.openxmlformats.org/officeDocument/2006/relationships/hyperlink" Target="https://snacknation.com/blog/unite-food-clara-paye/"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researchgate.net/publication/282088062_An_Analysis_of_the_Decision_Structure_for_Food_Innovation_on_the_Basis_of_Consumer_Age"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researchgate.net/publication/282088062_An_Analysis_of_the_Decision_Structure_for_Food_Innovation_on_the_Basis_of_Consumer_Age"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36822" y="3463131"/>
            <a:ext cx="11492617" cy="697353"/>
          </a:xfrm>
        </p:spPr>
        <p:txBody>
          <a:bodyPr/>
          <a:lstStyle/>
          <a:p>
            <a:r>
              <a:rPr lang="en-US" sz="4400"/>
              <a:t>M</a:t>
            </a:r>
            <a:r>
              <a:rPr lang="en-IE" sz="4400" err="1"/>
              <a:t>odule</a:t>
            </a:r>
            <a:r>
              <a:rPr lang="en-IE" sz="4400"/>
              <a:t> 3: </a:t>
            </a:r>
          </a:p>
          <a:p>
            <a:r>
              <a:rPr lang="en-IE" sz="4400"/>
              <a:t>Consumer Insights and Market Positioning </a:t>
            </a:r>
            <a:endParaRPr lang="en-US" sz="4400"/>
          </a:p>
        </p:txBody>
      </p:sp>
      <p:sp>
        <p:nvSpPr>
          <p:cNvPr id="4" name="TextBox 3">
            <a:extLst>
              <a:ext uri="{FF2B5EF4-FFF2-40B4-BE49-F238E27FC236}">
                <a16:creationId xmlns:a16="http://schemas.microsoft.com/office/drawing/2014/main" id="{2AD579E3-B4F1-8948-B6E3-095FFDE263C5}"/>
              </a:ext>
            </a:extLst>
          </p:cNvPr>
          <p:cNvSpPr txBox="1"/>
          <p:nvPr/>
        </p:nvSpPr>
        <p:spPr>
          <a:xfrm>
            <a:off x="7355558" y="5838143"/>
            <a:ext cx="4673881" cy="646331"/>
          </a:xfrm>
          <a:prstGeom prst="rect">
            <a:avLst/>
          </a:prstGeom>
          <a:noFill/>
        </p:spPr>
        <p:txBody>
          <a:bodyPr wrap="square">
            <a:spAutoFit/>
          </a:bodyPr>
          <a:lstStyle/>
          <a:p>
            <a:pPr algn="just"/>
            <a:r>
              <a:rPr lang="en-GB" sz="900">
                <a:solidFill>
                  <a:srgbClr val="000000"/>
                </a:solidFill>
              </a:rPr>
              <a:t>This programme  has been funded with support from the European Commission. The author is solely responsible for this publication (communication) and the Commission accepts no responsibility for any  use that may be made of the information contained therein                                          2020-1-DE02-KA202-007612</a:t>
            </a:r>
          </a:p>
        </p:txBody>
      </p:sp>
      <p:pic>
        <p:nvPicPr>
          <p:cNvPr id="5" name="Picture 4">
            <a:extLst>
              <a:ext uri="{FF2B5EF4-FFF2-40B4-BE49-F238E27FC236}">
                <a16:creationId xmlns:a16="http://schemas.microsoft.com/office/drawing/2014/main" id="{40B4935B-988B-4231-A365-F5499FB421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4443" y="5838143"/>
            <a:ext cx="1524000" cy="740311"/>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2C7DD992-C60A-43C6-982A-D4F30F98DC3C}"/>
              </a:ext>
            </a:extLst>
          </p:cNvPr>
          <p:cNvSpPr/>
          <p:nvPr/>
        </p:nvSpPr>
        <p:spPr>
          <a:xfrm>
            <a:off x="6910598" y="768743"/>
            <a:ext cx="5162719" cy="5138443"/>
          </a:xfrm>
          <a:prstGeom prst="wedgeEllipseCallout">
            <a:avLst>
              <a:gd name="adj1" fmla="val -44501"/>
              <a:gd name="adj2" fmla="val 51319"/>
            </a:avLst>
          </a:prstGeom>
          <a:solidFill>
            <a:srgbClr val="FED1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71E3964D-2664-41BB-B034-7326E76EFEA2}"/>
              </a:ext>
            </a:extLst>
          </p:cNvPr>
          <p:cNvSpPr>
            <a:spLocks noGrp="1"/>
          </p:cNvSpPr>
          <p:nvPr>
            <p:ph type="body" sz="quarter" idx="18"/>
          </p:nvPr>
        </p:nvSpPr>
        <p:spPr>
          <a:xfrm>
            <a:off x="1642684" y="1432290"/>
            <a:ext cx="4781868" cy="4866905"/>
          </a:xfrm>
        </p:spPr>
        <p:txBody>
          <a:bodyPr vert="horz" lIns="91440" tIns="45720" rIns="91440" bIns="45720" rtlCol="0" anchor="t">
            <a:normAutofit fontScale="92500" lnSpcReduction="10000"/>
          </a:bodyPr>
          <a:lstStyle/>
          <a:p>
            <a:pPr marL="0" indent="0"/>
            <a:r>
              <a:rPr lang="en-US"/>
              <a:t>Another </a:t>
            </a:r>
            <a:r>
              <a:rPr lang="en-US">
                <a:solidFill>
                  <a:srgbClr val="1188A3"/>
                </a:solidFill>
                <a:hlinkClick r:id="rId2">
                  <a:extLst>
                    <a:ext uri="{A12FA001-AC4F-418D-AE19-62706E023703}">
                      <ahyp:hlinkClr xmlns:ahyp="http://schemas.microsoft.com/office/drawing/2018/hyperlinkcolor" val="tx"/>
                    </a:ext>
                  </a:extLst>
                </a:hlinkClick>
              </a:rPr>
              <a:t>study</a:t>
            </a:r>
            <a:r>
              <a:rPr lang="en-US">
                <a:solidFill>
                  <a:srgbClr val="1188A3"/>
                </a:solidFill>
              </a:rPr>
              <a:t> </a:t>
            </a:r>
            <a:r>
              <a:rPr lang="en-US"/>
              <a:t>seeks to </a:t>
            </a:r>
            <a:r>
              <a:rPr kumimoji="0" lang="en-US" sz="2400" b="0" i="0" u="none" strike="noStrike" kern="1200" cap="none" spc="0" normalizeH="0" baseline="0" noProof="0">
                <a:ln>
                  <a:noFill/>
                </a:ln>
                <a:effectLst/>
                <a:uLnTx/>
                <a:uFillTx/>
                <a:ea typeface="+mn-ea"/>
                <a:cs typeface="+mn-cs"/>
              </a:rPr>
              <a:t>broaden our understanding of </a:t>
            </a:r>
            <a:r>
              <a:rPr lang="en-US"/>
              <a:t>older adults' intention</a:t>
            </a:r>
            <a:r>
              <a:rPr kumimoji="0" lang="en-US" sz="2400" b="0" i="0" u="none" strike="noStrike" kern="1200" cap="none" spc="0" normalizeH="0" baseline="0" noProof="0">
                <a:ln>
                  <a:noFill/>
                </a:ln>
                <a:effectLst/>
                <a:uLnTx/>
                <a:uFillTx/>
                <a:ea typeface="+mn-ea"/>
                <a:cs typeface="+mn-cs"/>
              </a:rPr>
              <a:t> to consume functional food. Importantly, this study is one of the first studies that extend the application of the Health Belief Model (HBM) in the context of functional food consumption.</a:t>
            </a:r>
            <a:r>
              <a:rPr lang="en-US"/>
              <a:t> </a:t>
            </a:r>
            <a:endParaRPr kumimoji="0" lang="en-US" sz="2400" b="0" i="0" u="none" strike="noStrike" kern="1200" cap="none" spc="0" normalizeH="0" baseline="0" noProof="0">
              <a:ln>
                <a:noFill/>
              </a:ln>
              <a:solidFill>
                <a:prstClr val="black"/>
              </a:solidFill>
              <a:effectLst/>
              <a:uLnTx/>
              <a:uFillTx/>
              <a:ea typeface="+mn-ea"/>
              <a:cs typeface="+mn-cs"/>
            </a:endParaRPr>
          </a:p>
          <a:p>
            <a:pPr marL="0" indent="0"/>
            <a:r>
              <a:rPr kumimoji="0" lang="en-US" sz="2400" b="1" i="0" u="none" strike="noStrike" kern="1200" cap="none" spc="0" normalizeH="0" baseline="0" noProof="0">
                <a:ln>
                  <a:noFill/>
                </a:ln>
                <a:effectLst/>
                <a:uLnTx/>
                <a:uFillTx/>
                <a:ea typeface="+mn-ea"/>
                <a:cs typeface="+mn-cs"/>
              </a:rPr>
              <a:t>The results show that perceived barriers and cues to action significantly affect older consumers’ intention to consume functional foods.</a:t>
            </a:r>
            <a:endParaRPr lang="en-US" sz="2400" b="1" i="0" u="none" strike="noStrike" kern="1200" cap="none" spc="0" normalizeH="0" baseline="0" noProof="0">
              <a:ln>
                <a:noFill/>
              </a:ln>
              <a:effectLst/>
              <a:uLnTx/>
              <a:uFillTx/>
              <a:cs typeface="Calibri"/>
            </a:endParaRPr>
          </a:p>
          <a:p>
            <a:pPr marL="0" indent="0"/>
            <a:r>
              <a:rPr kumimoji="0" lang="en-US" sz="2400" b="1" i="0" u="none" strike="noStrike" kern="1200" cap="none" spc="0" normalizeH="0" baseline="0" noProof="0">
                <a:ln>
                  <a:noFill/>
                </a:ln>
                <a:solidFill>
                  <a:prstClr val="black"/>
                </a:solidFill>
                <a:effectLst/>
                <a:uLnTx/>
                <a:uFillTx/>
                <a:ea typeface="+mn-ea"/>
                <a:cs typeface="+mn-cs"/>
              </a:rPr>
              <a:t>Nevertheless, perceived susceptibility does not influence older consumers’ intention to consume functional food.</a:t>
            </a:r>
            <a:br>
              <a:rPr kumimoji="0" lang="en-US" sz="2400" b="0" i="0" u="none" strike="noStrike" kern="1200" cap="none" spc="0" normalizeH="0" baseline="0" noProof="0">
                <a:ln>
                  <a:noFill/>
                </a:ln>
                <a:solidFill>
                  <a:prstClr val="black"/>
                </a:solidFill>
                <a:effectLst/>
                <a:uLnTx/>
                <a:uFillTx/>
                <a:ea typeface="+mn-ea"/>
                <a:cs typeface="+mn-cs"/>
              </a:rPr>
            </a:br>
            <a:endParaRPr lang="en-IE"/>
          </a:p>
        </p:txBody>
      </p:sp>
      <p:sp>
        <p:nvSpPr>
          <p:cNvPr id="4" name="Text Placeholder 3">
            <a:extLst>
              <a:ext uri="{FF2B5EF4-FFF2-40B4-BE49-F238E27FC236}">
                <a16:creationId xmlns:a16="http://schemas.microsoft.com/office/drawing/2014/main" id="{515B5314-34EB-4218-85A7-93440A4F24A2}"/>
              </a:ext>
            </a:extLst>
          </p:cNvPr>
          <p:cNvSpPr>
            <a:spLocks noGrp="1"/>
          </p:cNvSpPr>
          <p:nvPr>
            <p:ph type="body" sz="quarter" idx="16"/>
          </p:nvPr>
        </p:nvSpPr>
        <p:spPr>
          <a:xfrm>
            <a:off x="1642684" y="406498"/>
            <a:ext cx="5162719" cy="582221"/>
          </a:xfrm>
        </p:spPr>
        <p:txBody>
          <a:bodyPr>
            <a:noAutofit/>
          </a:bodyPr>
          <a:lstStyle/>
          <a:p>
            <a:r>
              <a:rPr lang="en-US" sz="3200"/>
              <a:t>3. Health-Belief Model (HBM)</a:t>
            </a:r>
            <a:endParaRPr lang="en-IE" sz="3200"/>
          </a:p>
        </p:txBody>
      </p:sp>
      <p:sp>
        <p:nvSpPr>
          <p:cNvPr id="6" name="TextBox 5">
            <a:extLst>
              <a:ext uri="{FF2B5EF4-FFF2-40B4-BE49-F238E27FC236}">
                <a16:creationId xmlns:a16="http://schemas.microsoft.com/office/drawing/2014/main" id="{29A38DAD-C750-4764-A4F5-D3B05D20A4EF}"/>
              </a:ext>
            </a:extLst>
          </p:cNvPr>
          <p:cNvSpPr txBox="1"/>
          <p:nvPr/>
        </p:nvSpPr>
        <p:spPr>
          <a:xfrm>
            <a:off x="7468947" y="1798189"/>
            <a:ext cx="4175489" cy="3416320"/>
          </a:xfrm>
          <a:prstGeom prst="rect">
            <a:avLst/>
          </a:prstGeom>
          <a:noFill/>
        </p:spPr>
        <p:txBody>
          <a:bodyPr wrap="square" lIns="91440" tIns="45720" rIns="91440" bIns="45720" anchor="t">
            <a:spAutoFit/>
          </a:bodyPr>
          <a:lstStyle/>
          <a:p>
            <a:pPr algn="ctr"/>
            <a:r>
              <a:rPr lang="en-US" sz="2400">
                <a:solidFill>
                  <a:srgbClr val="000000"/>
                </a:solidFill>
              </a:rPr>
              <a:t>“HBM explains the relationships between </a:t>
            </a:r>
            <a:r>
              <a:rPr lang="en-US" sz="2400" b="1">
                <a:solidFill>
                  <a:srgbClr val="000000"/>
                </a:solidFill>
              </a:rPr>
              <a:t>health beliefs and health </a:t>
            </a:r>
            <a:r>
              <a:rPr lang="en-US" sz="2400" b="1" err="1">
                <a:solidFill>
                  <a:srgbClr val="000000"/>
                </a:solidFill>
              </a:rPr>
              <a:t>behaviours</a:t>
            </a:r>
            <a:r>
              <a:rPr lang="en-US" sz="2400" b="1">
                <a:solidFill>
                  <a:srgbClr val="000000"/>
                </a:solidFill>
              </a:rPr>
              <a:t> based on the assumption that preventive </a:t>
            </a:r>
            <a:r>
              <a:rPr lang="en-US" sz="2400" b="1" err="1">
                <a:solidFill>
                  <a:srgbClr val="000000"/>
                </a:solidFill>
              </a:rPr>
              <a:t>behaviours</a:t>
            </a:r>
            <a:r>
              <a:rPr lang="en-US" sz="2400" b="1">
                <a:solidFill>
                  <a:srgbClr val="000000"/>
                </a:solidFill>
              </a:rPr>
              <a:t> can be formed by personal beliefs.</a:t>
            </a:r>
            <a:r>
              <a:rPr lang="en-US" sz="2400">
                <a:solidFill>
                  <a:srgbClr val="000000"/>
                </a:solidFill>
              </a:rPr>
              <a:t> HBM considers </a:t>
            </a:r>
            <a:r>
              <a:rPr lang="en-US" sz="2400" err="1">
                <a:solidFill>
                  <a:srgbClr val="000000"/>
                </a:solidFill>
              </a:rPr>
              <a:t>behaviour</a:t>
            </a:r>
            <a:r>
              <a:rPr lang="en-US" sz="2400">
                <a:solidFill>
                  <a:srgbClr val="000000"/>
                </a:solidFill>
              </a:rPr>
              <a:t> as a function of the knowledge and attitude of an individual.”</a:t>
            </a:r>
          </a:p>
        </p:txBody>
      </p:sp>
    </p:spTree>
    <p:extLst>
      <p:ext uri="{BB962C8B-B14F-4D97-AF65-F5344CB8AC3E}">
        <p14:creationId xmlns:p14="http://schemas.microsoft.com/office/powerpoint/2010/main" val="96922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E7BB13-1ED9-4F72-A951-F3F6D642417B}"/>
              </a:ext>
            </a:extLst>
          </p:cNvPr>
          <p:cNvSpPr>
            <a:spLocks noGrp="1"/>
          </p:cNvSpPr>
          <p:nvPr>
            <p:ph type="body" sz="quarter" idx="16"/>
          </p:nvPr>
        </p:nvSpPr>
        <p:spPr>
          <a:xfrm>
            <a:off x="500045" y="535705"/>
            <a:ext cx="10808102" cy="582221"/>
          </a:xfrm>
        </p:spPr>
        <p:txBody>
          <a:bodyPr>
            <a:normAutofit lnSpcReduction="10000"/>
          </a:bodyPr>
          <a:lstStyle/>
          <a:p>
            <a:r>
              <a:rPr lang="en-US"/>
              <a:t>Health-Belief Model Findings…</a:t>
            </a:r>
            <a:endParaRPr lang="en-IE"/>
          </a:p>
        </p:txBody>
      </p:sp>
      <p:sp>
        <p:nvSpPr>
          <p:cNvPr id="4" name="Rectangle: Rounded Corners 3">
            <a:extLst>
              <a:ext uri="{FF2B5EF4-FFF2-40B4-BE49-F238E27FC236}">
                <a16:creationId xmlns:a16="http://schemas.microsoft.com/office/drawing/2014/main" id="{9B03B9F0-2C8A-457B-80F9-503BBF20E37F}"/>
              </a:ext>
            </a:extLst>
          </p:cNvPr>
          <p:cNvSpPr/>
          <p:nvPr/>
        </p:nvSpPr>
        <p:spPr>
          <a:xfrm>
            <a:off x="4877046" y="1833145"/>
            <a:ext cx="2557083" cy="679731"/>
          </a:xfrm>
          <a:prstGeom prst="roundRect">
            <a:avLst/>
          </a:prstGeom>
          <a:solidFill>
            <a:srgbClr val="FED100"/>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0000"/>
                </a:solidFill>
              </a:rPr>
              <a:t>Perceived Susceptibility</a:t>
            </a:r>
            <a:endParaRPr lang="en-IE" b="1">
              <a:solidFill>
                <a:srgbClr val="000000"/>
              </a:solidFill>
            </a:endParaRPr>
          </a:p>
        </p:txBody>
      </p:sp>
      <p:sp>
        <p:nvSpPr>
          <p:cNvPr id="5" name="Rectangle: Rounded Corners 4">
            <a:extLst>
              <a:ext uri="{FF2B5EF4-FFF2-40B4-BE49-F238E27FC236}">
                <a16:creationId xmlns:a16="http://schemas.microsoft.com/office/drawing/2014/main" id="{C091C610-5AF9-4F4C-BD16-BBB3B2A791CF}"/>
              </a:ext>
            </a:extLst>
          </p:cNvPr>
          <p:cNvSpPr/>
          <p:nvPr/>
        </p:nvSpPr>
        <p:spPr>
          <a:xfrm>
            <a:off x="4877046" y="2749269"/>
            <a:ext cx="2557083" cy="679731"/>
          </a:xfrm>
          <a:prstGeom prst="roundRect">
            <a:avLst/>
          </a:prstGeom>
          <a:solidFill>
            <a:srgbClr val="FED100"/>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0000"/>
                </a:solidFill>
              </a:rPr>
              <a:t>Perceived Barriers</a:t>
            </a:r>
            <a:endParaRPr lang="en-IE" b="1">
              <a:solidFill>
                <a:srgbClr val="000000"/>
              </a:solidFill>
            </a:endParaRPr>
          </a:p>
        </p:txBody>
      </p:sp>
      <p:sp>
        <p:nvSpPr>
          <p:cNvPr id="6" name="Rectangle: Rounded Corners 5">
            <a:extLst>
              <a:ext uri="{FF2B5EF4-FFF2-40B4-BE49-F238E27FC236}">
                <a16:creationId xmlns:a16="http://schemas.microsoft.com/office/drawing/2014/main" id="{2C3CBE6E-F1AC-4648-A720-33C8C88290E2}"/>
              </a:ext>
            </a:extLst>
          </p:cNvPr>
          <p:cNvSpPr/>
          <p:nvPr/>
        </p:nvSpPr>
        <p:spPr>
          <a:xfrm>
            <a:off x="4877046" y="3665286"/>
            <a:ext cx="2557083" cy="679731"/>
          </a:xfrm>
          <a:prstGeom prst="roundRect">
            <a:avLst/>
          </a:prstGeom>
          <a:solidFill>
            <a:srgbClr val="FED100"/>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0000"/>
                </a:solidFill>
              </a:rPr>
              <a:t>Cue to Action</a:t>
            </a:r>
            <a:endParaRPr lang="en-IE" b="1">
              <a:solidFill>
                <a:srgbClr val="000000"/>
              </a:solidFill>
            </a:endParaRPr>
          </a:p>
        </p:txBody>
      </p:sp>
      <p:sp>
        <p:nvSpPr>
          <p:cNvPr id="7" name="Star: 24 Points 6">
            <a:extLst>
              <a:ext uri="{FF2B5EF4-FFF2-40B4-BE49-F238E27FC236}">
                <a16:creationId xmlns:a16="http://schemas.microsoft.com/office/drawing/2014/main" id="{C26A428A-2E2E-4C6D-8796-E299E6EE3228}"/>
              </a:ext>
            </a:extLst>
          </p:cNvPr>
          <p:cNvSpPr/>
          <p:nvPr/>
        </p:nvSpPr>
        <p:spPr>
          <a:xfrm>
            <a:off x="8624715" y="1789813"/>
            <a:ext cx="3041768" cy="2511979"/>
          </a:xfrm>
          <a:prstGeom prst="star24">
            <a:avLst/>
          </a:prstGeom>
          <a:solidFill>
            <a:srgbClr val="FED100"/>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Consumption Intention of Functional Foods</a:t>
            </a:r>
            <a:endParaRPr lang="en-IE" sz="2000" b="1">
              <a:solidFill>
                <a:srgbClr val="000000"/>
              </a:solidFill>
            </a:endParaRPr>
          </a:p>
        </p:txBody>
      </p:sp>
      <p:pic>
        <p:nvPicPr>
          <p:cNvPr id="10" name="Graphic 9" descr="Arrow: Slight curve with solid fill">
            <a:extLst>
              <a:ext uri="{FF2B5EF4-FFF2-40B4-BE49-F238E27FC236}">
                <a16:creationId xmlns:a16="http://schemas.microsoft.com/office/drawing/2014/main" id="{1821AD4C-8EDD-46AB-BA0B-1253451B59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182638">
            <a:off x="7436617" y="3565664"/>
            <a:ext cx="1093174" cy="878976"/>
          </a:xfrm>
          <a:prstGeom prst="rect">
            <a:avLst/>
          </a:prstGeom>
        </p:spPr>
      </p:pic>
      <p:pic>
        <p:nvPicPr>
          <p:cNvPr id="14" name="Graphic 13" descr="Arrow: Straight with solid fill">
            <a:extLst>
              <a:ext uri="{FF2B5EF4-FFF2-40B4-BE49-F238E27FC236}">
                <a16:creationId xmlns:a16="http://schemas.microsoft.com/office/drawing/2014/main" id="{B101616B-B316-4ABA-BFDE-73DF4EAE3E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7434129" y="2593006"/>
            <a:ext cx="1014126" cy="914400"/>
          </a:xfrm>
          <a:prstGeom prst="rect">
            <a:avLst/>
          </a:prstGeom>
        </p:spPr>
      </p:pic>
      <p:pic>
        <p:nvPicPr>
          <p:cNvPr id="16" name="Graphic 15" descr="Back with solid fill">
            <a:extLst>
              <a:ext uri="{FF2B5EF4-FFF2-40B4-BE49-F238E27FC236}">
                <a16:creationId xmlns:a16="http://schemas.microsoft.com/office/drawing/2014/main" id="{51F5296A-03C0-4F76-9DA2-9BBDEA32E3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150419">
            <a:off x="7524754" y="1696400"/>
            <a:ext cx="1093610" cy="806573"/>
          </a:xfrm>
          <a:prstGeom prst="rect">
            <a:avLst/>
          </a:prstGeom>
        </p:spPr>
      </p:pic>
      <p:sp>
        <p:nvSpPr>
          <p:cNvPr id="17" name="TextBox 16">
            <a:extLst>
              <a:ext uri="{FF2B5EF4-FFF2-40B4-BE49-F238E27FC236}">
                <a16:creationId xmlns:a16="http://schemas.microsoft.com/office/drawing/2014/main" id="{A7FE1D30-B614-48AF-96F4-94824FED219F}"/>
              </a:ext>
            </a:extLst>
          </p:cNvPr>
          <p:cNvSpPr txBox="1"/>
          <p:nvPr/>
        </p:nvSpPr>
        <p:spPr>
          <a:xfrm>
            <a:off x="385586" y="1789813"/>
            <a:ext cx="4484546" cy="2585323"/>
          </a:xfrm>
          <a:prstGeom prst="rect">
            <a:avLst/>
          </a:prstGeom>
          <a:noFill/>
        </p:spPr>
        <p:txBody>
          <a:bodyPr wrap="square" lIns="91440" tIns="45720" rIns="91440" bIns="45720" anchor="t">
            <a:spAutoFit/>
          </a:bodyPr>
          <a:lstStyle/>
          <a:p>
            <a:r>
              <a:rPr lang="en-US" b="1" dirty="0">
                <a:solidFill>
                  <a:srgbClr val="000000"/>
                </a:solidFill>
              </a:rPr>
              <a:t>Perceived susceptibility </a:t>
            </a:r>
            <a:r>
              <a:rPr lang="en-US" dirty="0">
                <a:solidFill>
                  <a:srgbClr val="000000"/>
                </a:solidFill>
              </a:rPr>
              <a:t>describes the “belief about the chances of experiencing a risk or getting a condition or disease” </a:t>
            </a:r>
          </a:p>
          <a:p>
            <a:br>
              <a:rPr lang="en-US" dirty="0">
                <a:solidFill>
                  <a:srgbClr val="000000"/>
                </a:solidFill>
              </a:rPr>
            </a:br>
            <a:r>
              <a:rPr lang="en-US" b="1" dirty="0">
                <a:solidFill>
                  <a:srgbClr val="000000"/>
                </a:solidFill>
              </a:rPr>
              <a:t>Perceived barriers: </a:t>
            </a:r>
            <a:r>
              <a:rPr lang="en-US" dirty="0">
                <a:solidFill>
                  <a:srgbClr val="000000"/>
                </a:solidFill>
              </a:rPr>
              <a:t>belief about the tangible and psychological costs of the advised action </a:t>
            </a:r>
            <a:br>
              <a:rPr lang="en-US" dirty="0">
                <a:solidFill>
                  <a:srgbClr val="000000"/>
                </a:solidFill>
                <a:cs typeface="Calibri"/>
              </a:rPr>
            </a:br>
            <a:endParaRPr lang="en-US" dirty="0">
              <a:solidFill>
                <a:srgbClr val="086D6E"/>
              </a:solidFill>
              <a:cs typeface="Calibri"/>
            </a:endParaRPr>
          </a:p>
          <a:p>
            <a:r>
              <a:rPr lang="en-US" b="1" dirty="0">
                <a:solidFill>
                  <a:srgbClr val="000000"/>
                </a:solidFill>
              </a:rPr>
              <a:t>Cue to action: </a:t>
            </a:r>
            <a:r>
              <a:rPr lang="en-US" dirty="0">
                <a:solidFill>
                  <a:srgbClr val="000000"/>
                </a:solidFill>
              </a:rPr>
              <a:t>strategies to activate readiness</a:t>
            </a:r>
          </a:p>
          <a:p>
            <a:endParaRPr lang="en-US" dirty="0"/>
          </a:p>
        </p:txBody>
      </p:sp>
      <p:sp>
        <p:nvSpPr>
          <p:cNvPr id="18" name="Rectangle 17">
            <a:extLst>
              <a:ext uri="{FF2B5EF4-FFF2-40B4-BE49-F238E27FC236}">
                <a16:creationId xmlns:a16="http://schemas.microsoft.com/office/drawing/2014/main" id="{F3106F15-E2F3-4D9D-AF58-F81E18EE2739}"/>
              </a:ext>
            </a:extLst>
          </p:cNvPr>
          <p:cNvSpPr/>
          <p:nvPr/>
        </p:nvSpPr>
        <p:spPr>
          <a:xfrm rot="1578750">
            <a:off x="7918971" y="1736518"/>
            <a:ext cx="97104" cy="685209"/>
          </a:xfrm>
          <a:prstGeom prst="rect">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0634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E7BB13-1ED9-4F72-A951-F3F6D642417B}"/>
              </a:ext>
            </a:extLst>
          </p:cNvPr>
          <p:cNvSpPr>
            <a:spLocks noGrp="1"/>
          </p:cNvSpPr>
          <p:nvPr>
            <p:ph type="body" sz="quarter" idx="16"/>
          </p:nvPr>
        </p:nvSpPr>
        <p:spPr>
          <a:xfrm>
            <a:off x="500045" y="535705"/>
            <a:ext cx="10808102" cy="582221"/>
          </a:xfrm>
        </p:spPr>
        <p:txBody>
          <a:bodyPr>
            <a:normAutofit lnSpcReduction="10000"/>
          </a:bodyPr>
          <a:lstStyle/>
          <a:p>
            <a:r>
              <a:rPr lang="en-US"/>
              <a:t>Health-Belief Model Findings…</a:t>
            </a:r>
            <a:endParaRPr lang="en-IE"/>
          </a:p>
        </p:txBody>
      </p:sp>
      <p:sp>
        <p:nvSpPr>
          <p:cNvPr id="20" name="TextBox 19">
            <a:extLst>
              <a:ext uri="{FF2B5EF4-FFF2-40B4-BE49-F238E27FC236}">
                <a16:creationId xmlns:a16="http://schemas.microsoft.com/office/drawing/2014/main" id="{54C7EE42-3277-4E36-9186-7BE2505E7E32}"/>
              </a:ext>
            </a:extLst>
          </p:cNvPr>
          <p:cNvSpPr txBox="1"/>
          <p:nvPr/>
        </p:nvSpPr>
        <p:spPr>
          <a:xfrm>
            <a:off x="500045" y="1306585"/>
            <a:ext cx="10808101" cy="3416320"/>
          </a:xfrm>
          <a:prstGeom prst="rect">
            <a:avLst/>
          </a:prstGeom>
          <a:solidFill>
            <a:srgbClr val="85D2E1"/>
          </a:solidFill>
        </p:spPr>
        <p:txBody>
          <a:bodyPr wrap="square" lIns="91440" tIns="45720" rIns="91440" bIns="45720" anchor="t">
            <a:spAutoFit/>
          </a:bodyPr>
          <a:lstStyle/>
          <a:p>
            <a:r>
              <a:rPr lang="nl-NL" sz="2400" b="1">
                <a:solidFill>
                  <a:srgbClr val="000000"/>
                </a:solidFill>
                <a:highlight>
                  <a:srgbClr val="FFD100"/>
                </a:highlight>
              </a:rPr>
              <a:t>Key take-aways from this study: </a:t>
            </a:r>
          </a:p>
          <a:p>
            <a:pPr marL="285750" indent="-285750">
              <a:buFont typeface="Arial" panose="020B0604020202020204" pitchFamily="34" charset="0"/>
              <a:buChar char="•"/>
            </a:pPr>
            <a:r>
              <a:rPr lang="nl-NL" sz="2400">
                <a:solidFill>
                  <a:srgbClr val="000000"/>
                </a:solidFill>
              </a:rPr>
              <a:t>Perceived susceptibility is </a:t>
            </a:r>
            <a:r>
              <a:rPr lang="nl-NL" sz="2400" u="sng">
                <a:solidFill>
                  <a:srgbClr val="000000"/>
                </a:solidFill>
              </a:rPr>
              <a:t>not</a:t>
            </a:r>
            <a:r>
              <a:rPr lang="nl-NL" sz="2400">
                <a:solidFill>
                  <a:srgbClr val="000000"/>
                </a:solidFill>
              </a:rPr>
              <a:t> relevant for functional food consumption.</a:t>
            </a:r>
          </a:p>
          <a:p>
            <a:pPr marL="285750" indent="-285750">
              <a:buFont typeface="Arial" panose="020B0604020202020204" pitchFamily="34" charset="0"/>
              <a:buChar char="•"/>
            </a:pPr>
            <a:r>
              <a:rPr lang="nl-NL" sz="2400">
                <a:solidFill>
                  <a:srgbClr val="000000"/>
                </a:solidFill>
              </a:rPr>
              <a:t>Humans </a:t>
            </a:r>
            <a:r>
              <a:rPr lang="nl-NL" sz="2400" b="1">
                <a:solidFill>
                  <a:srgbClr val="000000"/>
                </a:solidFill>
              </a:rPr>
              <a:t>do not always act rationally</a:t>
            </a:r>
            <a:r>
              <a:rPr lang="nl-NL" sz="2400">
                <a:solidFill>
                  <a:srgbClr val="000000"/>
                </a:solidFill>
              </a:rPr>
              <a:t>, they are </a:t>
            </a:r>
            <a:r>
              <a:rPr lang="nl-NL" sz="2400" err="1">
                <a:solidFill>
                  <a:srgbClr val="000000"/>
                </a:solidFill>
              </a:rPr>
              <a:t>aware</a:t>
            </a:r>
            <a:r>
              <a:rPr lang="nl-NL" sz="2400">
                <a:solidFill>
                  <a:srgbClr val="000000"/>
                </a:solidFill>
              </a:rPr>
              <a:t> </a:t>
            </a:r>
            <a:r>
              <a:rPr lang="nl-NL" sz="2400" err="1">
                <a:solidFill>
                  <a:srgbClr val="000000"/>
                </a:solidFill>
              </a:rPr>
              <a:t>that</a:t>
            </a:r>
            <a:r>
              <a:rPr lang="nl-NL" sz="2400">
                <a:solidFill>
                  <a:srgbClr val="000000"/>
                </a:solidFill>
              </a:rPr>
              <a:t> </a:t>
            </a:r>
            <a:r>
              <a:rPr lang="nl-NL" sz="2400" err="1">
                <a:solidFill>
                  <a:srgbClr val="000000"/>
                </a:solidFill>
              </a:rPr>
              <a:t>functional</a:t>
            </a:r>
            <a:r>
              <a:rPr lang="nl-NL" sz="2400">
                <a:solidFill>
                  <a:srgbClr val="000000"/>
                </a:solidFill>
              </a:rPr>
              <a:t> </a:t>
            </a:r>
            <a:r>
              <a:rPr lang="nl-NL" sz="2400" err="1">
                <a:solidFill>
                  <a:srgbClr val="000000"/>
                </a:solidFill>
              </a:rPr>
              <a:t>foods</a:t>
            </a:r>
            <a:r>
              <a:rPr lang="nl-NL" sz="2400">
                <a:solidFill>
                  <a:srgbClr val="000000"/>
                </a:solidFill>
              </a:rPr>
              <a:t> </a:t>
            </a:r>
            <a:r>
              <a:rPr lang="nl-NL" sz="2400" err="1">
                <a:solidFill>
                  <a:srgbClr val="000000"/>
                </a:solidFill>
              </a:rPr>
              <a:t>could</a:t>
            </a:r>
            <a:r>
              <a:rPr lang="nl-NL" sz="2400">
                <a:solidFill>
                  <a:srgbClr val="000000"/>
                </a:solidFill>
              </a:rPr>
              <a:t> </a:t>
            </a:r>
            <a:r>
              <a:rPr lang="nl-NL" sz="2400" err="1">
                <a:solidFill>
                  <a:srgbClr val="000000"/>
                </a:solidFill>
              </a:rPr>
              <a:t>improve</a:t>
            </a:r>
            <a:r>
              <a:rPr lang="nl-NL" sz="2400">
                <a:solidFill>
                  <a:srgbClr val="000000"/>
                </a:solidFill>
              </a:rPr>
              <a:t> </a:t>
            </a:r>
            <a:r>
              <a:rPr lang="nl-NL" sz="2400" err="1">
                <a:solidFill>
                  <a:srgbClr val="000000"/>
                </a:solidFill>
              </a:rPr>
              <a:t>their</a:t>
            </a:r>
            <a:r>
              <a:rPr lang="nl-NL" sz="2400">
                <a:solidFill>
                  <a:srgbClr val="000000"/>
                </a:solidFill>
              </a:rPr>
              <a:t> health, </a:t>
            </a:r>
            <a:r>
              <a:rPr lang="nl-NL" sz="2400" err="1">
                <a:solidFill>
                  <a:srgbClr val="000000"/>
                </a:solidFill>
              </a:rPr>
              <a:t>however</a:t>
            </a:r>
            <a:r>
              <a:rPr lang="nl-NL" sz="2400">
                <a:solidFill>
                  <a:srgbClr val="000000"/>
                </a:solidFill>
              </a:rPr>
              <a:t>, </a:t>
            </a:r>
            <a:r>
              <a:rPr lang="nl-NL" sz="2400" err="1">
                <a:solidFill>
                  <a:srgbClr val="000000"/>
                </a:solidFill>
              </a:rPr>
              <a:t>they</a:t>
            </a:r>
            <a:r>
              <a:rPr lang="nl-NL" sz="2400">
                <a:solidFill>
                  <a:srgbClr val="000000"/>
                </a:solidFill>
              </a:rPr>
              <a:t> do </a:t>
            </a:r>
            <a:r>
              <a:rPr lang="nl-NL" sz="2400" err="1">
                <a:solidFill>
                  <a:srgbClr val="000000"/>
                </a:solidFill>
              </a:rPr>
              <a:t>not</a:t>
            </a:r>
            <a:r>
              <a:rPr lang="nl-NL" sz="2400">
                <a:solidFill>
                  <a:srgbClr val="000000"/>
                </a:solidFill>
              </a:rPr>
              <a:t> </a:t>
            </a:r>
            <a:r>
              <a:rPr lang="nl-NL" sz="2400" err="1">
                <a:solidFill>
                  <a:srgbClr val="000000"/>
                </a:solidFill>
              </a:rPr>
              <a:t>necessarily</a:t>
            </a:r>
            <a:r>
              <a:rPr lang="nl-NL" sz="2400">
                <a:solidFill>
                  <a:srgbClr val="000000"/>
                </a:solidFill>
              </a:rPr>
              <a:t> want </a:t>
            </a:r>
            <a:r>
              <a:rPr lang="nl-NL" sz="2400" err="1">
                <a:solidFill>
                  <a:srgbClr val="000000"/>
                </a:solidFill>
              </a:rPr>
              <a:t>to</a:t>
            </a:r>
            <a:r>
              <a:rPr lang="nl-NL" sz="2400">
                <a:solidFill>
                  <a:srgbClr val="000000"/>
                </a:solidFill>
              </a:rPr>
              <a:t> </a:t>
            </a:r>
            <a:r>
              <a:rPr lang="nl-NL" sz="2400" err="1">
                <a:solidFill>
                  <a:srgbClr val="000000"/>
                </a:solidFill>
              </a:rPr>
              <a:t>consume</a:t>
            </a:r>
            <a:r>
              <a:rPr lang="nl-NL" sz="2400">
                <a:solidFill>
                  <a:srgbClr val="000000"/>
                </a:solidFill>
              </a:rPr>
              <a:t> </a:t>
            </a:r>
            <a:r>
              <a:rPr lang="nl-NL" sz="2400" err="1">
                <a:solidFill>
                  <a:srgbClr val="000000"/>
                </a:solidFill>
              </a:rPr>
              <a:t>them</a:t>
            </a:r>
            <a:r>
              <a:rPr lang="nl-NL" sz="2400">
                <a:solidFill>
                  <a:srgbClr val="000000"/>
                </a:solidFill>
              </a:rPr>
              <a:t>. </a:t>
            </a:r>
            <a:endParaRPr lang="nl-NL" sz="2400">
              <a:solidFill>
                <a:srgbClr val="000000"/>
              </a:solidFill>
              <a:ea typeface="Calibri"/>
              <a:cs typeface="Calibri"/>
            </a:endParaRPr>
          </a:p>
          <a:p>
            <a:pPr marL="285750" indent="-285750">
              <a:buFont typeface="Arial" panose="020B0604020202020204" pitchFamily="34" charset="0"/>
              <a:buChar char="•"/>
            </a:pPr>
            <a:r>
              <a:rPr lang="nl-NL" sz="2400">
                <a:solidFill>
                  <a:srgbClr val="000000"/>
                </a:solidFill>
              </a:rPr>
              <a:t>Scaring older consumers into eating healthier is therefore not the route to follow.</a:t>
            </a:r>
          </a:p>
          <a:p>
            <a:pPr marL="285750" indent="-285750">
              <a:buFont typeface="Arial" panose="020B0604020202020204" pitchFamily="34" charset="0"/>
              <a:buChar char="•"/>
            </a:pPr>
            <a:r>
              <a:rPr lang="en-US" sz="2400">
                <a:solidFill>
                  <a:srgbClr val="000000"/>
                </a:solidFill>
              </a:rPr>
              <a:t>Companies should aim to </a:t>
            </a:r>
            <a:r>
              <a:rPr lang="en-US" sz="2400" b="1">
                <a:solidFill>
                  <a:srgbClr val="000000"/>
                </a:solidFill>
              </a:rPr>
              <a:t>keep perceived barriers low </a:t>
            </a:r>
            <a:r>
              <a:rPr lang="en-US" sz="2400">
                <a:solidFill>
                  <a:srgbClr val="000000"/>
                </a:solidFill>
              </a:rPr>
              <a:t>(e.g., the taste of the food, or difficult packaging). </a:t>
            </a:r>
          </a:p>
          <a:p>
            <a:pPr marL="285750" indent="-285750">
              <a:buFont typeface="Arial" panose="020B0604020202020204" pitchFamily="34" charset="0"/>
              <a:buChar char="•"/>
            </a:pPr>
            <a:r>
              <a:rPr lang="en-US" sz="2400">
                <a:solidFill>
                  <a:srgbClr val="000000"/>
                </a:solidFill>
              </a:rPr>
              <a:t>Offering </a:t>
            </a:r>
            <a:r>
              <a:rPr lang="nl-NL" sz="2400" err="1">
                <a:solidFill>
                  <a:srgbClr val="000000"/>
                </a:solidFill>
                <a:ea typeface="+mn-lt"/>
                <a:cs typeface="+mn-lt"/>
              </a:rPr>
              <a:t>older</a:t>
            </a:r>
            <a:r>
              <a:rPr lang="nl-NL" sz="2400">
                <a:solidFill>
                  <a:srgbClr val="000000"/>
                </a:solidFill>
                <a:ea typeface="+mn-lt"/>
                <a:cs typeface="+mn-lt"/>
              </a:rPr>
              <a:t> </a:t>
            </a:r>
            <a:r>
              <a:rPr lang="nl-NL" sz="2400" err="1">
                <a:solidFill>
                  <a:srgbClr val="000000"/>
                </a:solidFill>
                <a:ea typeface="+mn-lt"/>
                <a:cs typeface="+mn-lt"/>
              </a:rPr>
              <a:t>consumers</a:t>
            </a:r>
            <a:r>
              <a:rPr lang="en-US" sz="2400">
                <a:solidFill>
                  <a:srgbClr val="000000"/>
                </a:solidFill>
                <a:ea typeface="+mn-lt"/>
                <a:cs typeface="+mn-lt"/>
              </a:rPr>
              <a:t> </a:t>
            </a:r>
            <a:r>
              <a:rPr lang="en-US" sz="2400">
                <a:solidFill>
                  <a:srgbClr val="000000"/>
                </a:solidFill>
              </a:rPr>
              <a:t>a </a:t>
            </a:r>
            <a:r>
              <a:rPr lang="en-US" sz="2400" b="1">
                <a:solidFill>
                  <a:srgbClr val="000000"/>
                </a:solidFill>
              </a:rPr>
              <a:t>cue to action</a:t>
            </a:r>
            <a:r>
              <a:rPr lang="en-US" sz="2400">
                <a:solidFill>
                  <a:srgbClr val="000000"/>
                </a:solidFill>
              </a:rPr>
              <a:t> can be important during marketing e.g., encouraging seniors to eat functional foods through prompts from their children.</a:t>
            </a:r>
            <a:endParaRPr lang="en-IE" sz="2400">
              <a:solidFill>
                <a:srgbClr val="000000"/>
              </a:solidFill>
            </a:endParaRPr>
          </a:p>
        </p:txBody>
      </p:sp>
    </p:spTree>
    <p:extLst>
      <p:ext uri="{BB962C8B-B14F-4D97-AF65-F5344CB8AC3E}">
        <p14:creationId xmlns:p14="http://schemas.microsoft.com/office/powerpoint/2010/main" val="238084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F1B8E5-CED0-4F67-8132-E60AEA485E46}"/>
              </a:ext>
            </a:extLst>
          </p:cNvPr>
          <p:cNvSpPr>
            <a:spLocks noGrp="1"/>
          </p:cNvSpPr>
          <p:nvPr>
            <p:ph type="body" sz="quarter" idx="18"/>
          </p:nvPr>
        </p:nvSpPr>
        <p:spPr>
          <a:xfrm>
            <a:off x="1642684" y="1675051"/>
            <a:ext cx="5105120" cy="4624144"/>
          </a:xfrm>
        </p:spPr>
        <p:txBody>
          <a:bodyPr vert="horz" lIns="91440" tIns="45720" rIns="91440" bIns="45720" rtlCol="0" anchor="t">
            <a:normAutofit lnSpcReduction="10000"/>
          </a:bodyPr>
          <a:lstStyle/>
          <a:p>
            <a:pPr marL="0" indent="0"/>
            <a:r>
              <a:rPr lang="en-US"/>
              <a:t>This </a:t>
            </a:r>
            <a:r>
              <a:rPr lang="en-US">
                <a:solidFill>
                  <a:srgbClr val="1188A3"/>
                </a:solidFill>
                <a:hlinkClick r:id="rId2">
                  <a:extLst>
                    <a:ext uri="{A12FA001-AC4F-418D-AE19-62706E023703}">
                      <ahyp:hlinkClr xmlns:ahyp="http://schemas.microsoft.com/office/drawing/2018/hyperlinkcolor" val="tx"/>
                    </a:ext>
                  </a:extLst>
                </a:hlinkClick>
              </a:rPr>
              <a:t>study</a:t>
            </a:r>
            <a:r>
              <a:rPr lang="en-US">
                <a:solidFill>
                  <a:srgbClr val="1188A3"/>
                </a:solidFill>
              </a:rPr>
              <a:t> </a:t>
            </a:r>
            <a:r>
              <a:rPr lang="en-US" sz="2400" b="0" i="0">
                <a:solidFill>
                  <a:srgbClr val="333333"/>
                </a:solidFill>
                <a:effectLst/>
                <a:latin typeface="Calibri "/>
              </a:rPr>
              <a:t>explores the concept of </a:t>
            </a:r>
            <a:r>
              <a:rPr lang="en-US" sz="2400" b="1" i="0">
                <a:solidFill>
                  <a:srgbClr val="333333"/>
                </a:solidFill>
                <a:effectLst/>
                <a:latin typeface="Calibri "/>
              </a:rPr>
              <a:t>consumer vulnerability </a:t>
            </a:r>
            <a:r>
              <a:rPr lang="en-US" sz="2400" b="0" i="0">
                <a:solidFill>
                  <a:srgbClr val="333333"/>
                </a:solidFill>
                <a:effectLst/>
                <a:latin typeface="Calibri "/>
              </a:rPr>
              <a:t>in the context of older consumers’ packaging interactions.</a:t>
            </a:r>
          </a:p>
          <a:p>
            <a:pPr marL="0" indent="0"/>
            <a:r>
              <a:rPr lang="en-US" sz="2400" b="0" i="0">
                <a:solidFill>
                  <a:srgbClr val="333333"/>
                </a:solidFill>
                <a:effectLst/>
                <a:latin typeface="Calibri "/>
              </a:rPr>
              <a:t>The findings reveal that changes </a:t>
            </a:r>
            <a:r>
              <a:rPr lang="en-US" dirty="0">
                <a:solidFill>
                  <a:srgbClr val="333333"/>
                </a:solidFill>
                <a:latin typeface="Calibri "/>
              </a:rPr>
              <a:t>due to </a:t>
            </a:r>
            <a:r>
              <a:rPr lang="en-US" sz="2400" b="1" i="0">
                <a:solidFill>
                  <a:srgbClr val="333333"/>
                </a:solidFill>
                <a:effectLst/>
                <a:latin typeface="Calibri "/>
              </a:rPr>
              <a:t>multiple dimensions of ageing</a:t>
            </a:r>
            <a:r>
              <a:rPr lang="en-US" sz="2400" b="0" i="0">
                <a:solidFill>
                  <a:srgbClr val="333333"/>
                </a:solidFill>
                <a:effectLst/>
                <a:latin typeface="Calibri "/>
              </a:rPr>
              <a:t> can increase older consumers’ risk of </a:t>
            </a:r>
            <a:r>
              <a:rPr lang="en-US" dirty="0">
                <a:solidFill>
                  <a:srgbClr val="333333"/>
                </a:solidFill>
                <a:latin typeface="Calibri "/>
              </a:rPr>
              <a:t>experiencing </a:t>
            </a:r>
            <a:r>
              <a:rPr lang="en-US" sz="2400" b="0" i="0">
                <a:solidFill>
                  <a:srgbClr val="333333"/>
                </a:solidFill>
                <a:effectLst/>
                <a:latin typeface="Calibri "/>
              </a:rPr>
              <a:t>vulnerability during packaging interactions. The study provides new insights </a:t>
            </a:r>
            <a:r>
              <a:rPr lang="en-US" dirty="0">
                <a:solidFill>
                  <a:srgbClr val="333333"/>
                </a:solidFill>
                <a:latin typeface="Calibri "/>
              </a:rPr>
              <a:t>to help companies </a:t>
            </a:r>
            <a:r>
              <a:rPr lang="en-US" b="1" dirty="0">
                <a:solidFill>
                  <a:srgbClr val="333333"/>
                </a:solidFill>
                <a:latin typeface="Calibri "/>
              </a:rPr>
              <a:t>empower </a:t>
            </a:r>
            <a:r>
              <a:rPr lang="en-US" sz="2400" b="1" i="0">
                <a:solidFill>
                  <a:srgbClr val="333333"/>
                </a:solidFill>
                <a:effectLst/>
                <a:latin typeface="Calibri "/>
              </a:rPr>
              <a:t>older consumers through packaging development</a:t>
            </a:r>
            <a:r>
              <a:rPr lang="en-US" sz="2400" b="0" i="0">
                <a:solidFill>
                  <a:srgbClr val="333333"/>
                </a:solidFill>
                <a:effectLst/>
                <a:latin typeface="Calibri "/>
              </a:rPr>
              <a:t>, </a:t>
            </a:r>
            <a:r>
              <a:rPr lang="en-US" dirty="0">
                <a:solidFill>
                  <a:srgbClr val="333333"/>
                </a:solidFill>
                <a:latin typeface="Calibri "/>
              </a:rPr>
              <a:t>thereby reducing</a:t>
            </a:r>
            <a:r>
              <a:rPr lang="en-US" sz="2400" b="0" i="0" dirty="0">
                <a:solidFill>
                  <a:srgbClr val="333333"/>
                </a:solidFill>
                <a:effectLst/>
                <a:latin typeface="Calibri "/>
              </a:rPr>
              <a:t> </a:t>
            </a:r>
            <a:r>
              <a:rPr lang="en-US" dirty="0">
                <a:solidFill>
                  <a:srgbClr val="333333"/>
                </a:solidFill>
                <a:latin typeface="Calibri "/>
              </a:rPr>
              <a:t>their consumer vulnerability</a:t>
            </a:r>
            <a:r>
              <a:rPr lang="en-US" sz="2400" b="0" i="0">
                <a:solidFill>
                  <a:srgbClr val="333333"/>
                </a:solidFill>
                <a:effectLst/>
                <a:latin typeface="Calibri "/>
              </a:rPr>
              <a:t>.</a:t>
            </a:r>
            <a:endParaRPr lang="en-IE">
              <a:solidFill>
                <a:srgbClr val="1188A3"/>
              </a:solidFill>
            </a:endParaRPr>
          </a:p>
        </p:txBody>
      </p:sp>
      <p:sp>
        <p:nvSpPr>
          <p:cNvPr id="4" name="Text Placeholder 3">
            <a:extLst>
              <a:ext uri="{FF2B5EF4-FFF2-40B4-BE49-F238E27FC236}">
                <a16:creationId xmlns:a16="http://schemas.microsoft.com/office/drawing/2014/main" id="{4DED7949-0E33-450D-9FCC-2717180F6B88}"/>
              </a:ext>
            </a:extLst>
          </p:cNvPr>
          <p:cNvSpPr>
            <a:spLocks noGrp="1"/>
          </p:cNvSpPr>
          <p:nvPr>
            <p:ph type="body" sz="quarter" idx="16"/>
          </p:nvPr>
        </p:nvSpPr>
        <p:spPr>
          <a:xfrm>
            <a:off x="1718561" y="228600"/>
            <a:ext cx="4716425" cy="949131"/>
          </a:xfrm>
        </p:spPr>
        <p:txBody>
          <a:bodyPr>
            <a:normAutofit fontScale="92500" lnSpcReduction="10000"/>
          </a:bodyPr>
          <a:lstStyle/>
          <a:p>
            <a:r>
              <a:rPr lang="en-US"/>
              <a:t>4. A study on older adults packaging interactions…</a:t>
            </a:r>
            <a:endParaRPr lang="en-IE"/>
          </a:p>
        </p:txBody>
      </p:sp>
      <p:pic>
        <p:nvPicPr>
          <p:cNvPr id="5" name="Picture 4">
            <a:extLst>
              <a:ext uri="{FF2B5EF4-FFF2-40B4-BE49-F238E27FC236}">
                <a16:creationId xmlns:a16="http://schemas.microsoft.com/office/drawing/2014/main" id="{B72EAC65-E40E-4791-ACEF-35ABF2344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0938" y="4081410"/>
            <a:ext cx="3565583" cy="2235655"/>
          </a:xfrm>
          <a:prstGeom prst="rect">
            <a:avLst/>
          </a:prstGeom>
        </p:spPr>
      </p:pic>
      <p:sp>
        <p:nvSpPr>
          <p:cNvPr id="12" name="TextBox 11">
            <a:extLst>
              <a:ext uri="{FF2B5EF4-FFF2-40B4-BE49-F238E27FC236}">
                <a16:creationId xmlns:a16="http://schemas.microsoft.com/office/drawing/2014/main" id="{E802C9C5-6C1A-4409-814A-D9542C16BA19}"/>
              </a:ext>
            </a:extLst>
          </p:cNvPr>
          <p:cNvSpPr txBox="1"/>
          <p:nvPr/>
        </p:nvSpPr>
        <p:spPr>
          <a:xfrm>
            <a:off x="7111781" y="540935"/>
            <a:ext cx="5080219" cy="3139321"/>
          </a:xfrm>
          <a:prstGeom prst="rect">
            <a:avLst/>
          </a:prstGeom>
          <a:noFill/>
        </p:spPr>
        <p:txBody>
          <a:bodyPr wrap="square" lIns="91440" tIns="45720" rIns="91440" bIns="45720" rtlCol="0" anchor="t">
            <a:spAutoFit/>
          </a:bodyPr>
          <a:lstStyle/>
          <a:p>
            <a:r>
              <a:rPr lang="en-US">
                <a:solidFill>
                  <a:srgbClr val="1188A3"/>
                </a:solidFill>
              </a:rPr>
              <a:t>This UK-based company </a:t>
            </a:r>
            <a:r>
              <a:rPr lang="en-US">
                <a:solidFill>
                  <a:srgbClr val="000000"/>
                </a:solidFill>
                <a:hlinkClick r:id="rId4">
                  <a:extLst>
                    <a:ext uri="{A12FA001-AC4F-418D-AE19-62706E023703}">
                      <ahyp:hlinkClr xmlns:ahyp="http://schemas.microsoft.com/office/drawing/2018/hyperlinkcolor" val="tx"/>
                    </a:ext>
                  </a:extLst>
                </a:hlinkClick>
              </a:rPr>
              <a:t>NOURISH</a:t>
            </a:r>
            <a:r>
              <a:rPr lang="en-US">
                <a:solidFill>
                  <a:srgbClr val="1188A3"/>
                </a:solidFill>
              </a:rPr>
              <a:t> is a great example of a business considering consumer vulnerability via their product and packaging. All interactions are addressed</a:t>
            </a:r>
            <a:r>
              <a:rPr lang="en-US" dirty="0">
                <a:solidFill>
                  <a:srgbClr val="1188A3"/>
                </a:solidFill>
              </a:rPr>
              <a:t> in the following ways:</a:t>
            </a:r>
            <a:endParaRPr lang="en-US">
              <a:solidFill>
                <a:srgbClr val="1188A3"/>
              </a:solidFill>
            </a:endParaRPr>
          </a:p>
          <a:p>
            <a:r>
              <a:rPr lang="en-US">
                <a:solidFill>
                  <a:srgbClr val="1188A3"/>
                </a:solidFill>
              </a:rPr>
              <a:t>1. Online sales</a:t>
            </a:r>
            <a:r>
              <a:rPr lang="en-US" dirty="0">
                <a:solidFill>
                  <a:srgbClr val="1188A3"/>
                </a:solidFill>
              </a:rPr>
              <a:t>, which</a:t>
            </a:r>
            <a:r>
              <a:rPr lang="en-US">
                <a:solidFill>
                  <a:srgbClr val="1188A3"/>
                </a:solidFill>
              </a:rPr>
              <a:t> eliminates travel and transporting the goods.</a:t>
            </a:r>
            <a:endParaRPr lang="en-US" dirty="0">
              <a:solidFill>
                <a:srgbClr val="1188A3"/>
              </a:solidFill>
              <a:cs typeface="Calibri"/>
            </a:endParaRPr>
          </a:p>
          <a:p>
            <a:r>
              <a:rPr lang="en-US">
                <a:solidFill>
                  <a:srgbClr val="1188A3"/>
                </a:solidFill>
              </a:rPr>
              <a:t>2. Tetra packed for easy storage and in 330ml size</a:t>
            </a:r>
            <a:r>
              <a:rPr lang="en-US" dirty="0">
                <a:solidFill>
                  <a:srgbClr val="1188A3"/>
                </a:solidFill>
              </a:rPr>
              <a:t>, </a:t>
            </a:r>
            <a:r>
              <a:rPr lang="en-US">
                <a:solidFill>
                  <a:srgbClr val="1188A3"/>
                </a:solidFill>
              </a:rPr>
              <a:t>which </a:t>
            </a:r>
            <a:r>
              <a:rPr lang="en-US" dirty="0">
                <a:solidFill>
                  <a:srgbClr val="1188A3"/>
                </a:solidFill>
              </a:rPr>
              <a:t>can be consumed </a:t>
            </a:r>
            <a:r>
              <a:rPr lang="en-US">
                <a:solidFill>
                  <a:srgbClr val="1188A3"/>
                </a:solidFill>
              </a:rPr>
              <a:t>on the day of opening.</a:t>
            </a:r>
            <a:endParaRPr lang="en-US" dirty="0">
              <a:solidFill>
                <a:srgbClr val="1188A3"/>
              </a:solidFill>
              <a:cs typeface="Calibri"/>
            </a:endParaRPr>
          </a:p>
          <a:p>
            <a:r>
              <a:rPr lang="en-US">
                <a:solidFill>
                  <a:srgbClr val="1188A3"/>
                </a:solidFill>
              </a:rPr>
              <a:t>3. Easy</a:t>
            </a:r>
            <a:r>
              <a:rPr lang="en-US" dirty="0">
                <a:solidFill>
                  <a:srgbClr val="1188A3"/>
                </a:solidFill>
              </a:rPr>
              <a:t> </a:t>
            </a:r>
            <a:r>
              <a:rPr lang="en-US">
                <a:solidFill>
                  <a:srgbClr val="1188A3"/>
                </a:solidFill>
              </a:rPr>
              <a:t>grip and twist-off cap with wide spout </a:t>
            </a:r>
            <a:r>
              <a:rPr lang="en-US" dirty="0">
                <a:solidFill>
                  <a:srgbClr val="1188A3"/>
                </a:solidFill>
              </a:rPr>
              <a:t>to avoid messy </a:t>
            </a:r>
            <a:r>
              <a:rPr lang="en-US">
                <a:solidFill>
                  <a:srgbClr val="1188A3"/>
                </a:solidFill>
              </a:rPr>
              <a:t>pour and closure.</a:t>
            </a:r>
            <a:endParaRPr lang="en-US">
              <a:solidFill>
                <a:srgbClr val="1188A3"/>
              </a:solidFill>
              <a:cs typeface="Calibri"/>
            </a:endParaRPr>
          </a:p>
          <a:p>
            <a:r>
              <a:rPr lang="en-US">
                <a:solidFill>
                  <a:srgbClr val="1188A3"/>
                </a:solidFill>
              </a:rPr>
              <a:t>4. Easily disposed of (</a:t>
            </a:r>
            <a:r>
              <a:rPr lang="en-US" dirty="0">
                <a:solidFill>
                  <a:srgbClr val="1188A3"/>
                </a:solidFill>
              </a:rPr>
              <a:t>i.e., </a:t>
            </a:r>
            <a:r>
              <a:rPr lang="en-US">
                <a:solidFill>
                  <a:srgbClr val="1188A3"/>
                </a:solidFill>
              </a:rPr>
              <a:t>Rinse &amp; Recycle)</a:t>
            </a:r>
            <a:endParaRPr lang="en-IE">
              <a:solidFill>
                <a:srgbClr val="1188A3"/>
              </a:solidFill>
            </a:endParaRPr>
          </a:p>
        </p:txBody>
      </p:sp>
      <p:sp>
        <p:nvSpPr>
          <p:cNvPr id="14" name="TextBox 13">
            <a:extLst>
              <a:ext uri="{FF2B5EF4-FFF2-40B4-BE49-F238E27FC236}">
                <a16:creationId xmlns:a16="http://schemas.microsoft.com/office/drawing/2014/main" id="{516D5E0A-2062-4403-984A-AE94E17201BB}"/>
              </a:ext>
            </a:extLst>
          </p:cNvPr>
          <p:cNvSpPr txBox="1"/>
          <p:nvPr/>
        </p:nvSpPr>
        <p:spPr>
          <a:xfrm>
            <a:off x="7214420" y="6299195"/>
            <a:ext cx="6130412" cy="369332"/>
          </a:xfrm>
          <a:prstGeom prst="rect">
            <a:avLst/>
          </a:prstGeom>
          <a:noFill/>
        </p:spPr>
        <p:txBody>
          <a:bodyPr wrap="square">
            <a:spAutoFit/>
          </a:bodyPr>
          <a:lstStyle/>
          <a:p>
            <a:r>
              <a:rPr lang="en-US">
                <a:solidFill>
                  <a:srgbClr val="1188A3"/>
                </a:solidFill>
                <a:hlinkClick r:id="rId4">
                  <a:extLst>
                    <a:ext uri="{A12FA001-AC4F-418D-AE19-62706E023703}">
                      <ahyp:hlinkClr xmlns:ahyp="http://schemas.microsoft.com/office/drawing/2018/hyperlinkcolor" val="tx"/>
                    </a:ext>
                  </a:extLst>
                </a:hlinkClick>
              </a:rPr>
              <a:t>Meal Replacement Drinks - Nourish by Jane Clarke</a:t>
            </a:r>
            <a:endParaRPr lang="en-IE">
              <a:solidFill>
                <a:srgbClr val="1188A3"/>
              </a:solidFill>
            </a:endParaRPr>
          </a:p>
        </p:txBody>
      </p:sp>
      <p:sp>
        <p:nvSpPr>
          <p:cNvPr id="15" name="Text Placeholder 2">
            <a:extLst>
              <a:ext uri="{FF2B5EF4-FFF2-40B4-BE49-F238E27FC236}">
                <a16:creationId xmlns:a16="http://schemas.microsoft.com/office/drawing/2014/main" id="{87B4FBCF-60B9-4649-BF30-B1D2BEFA8DD0}"/>
              </a:ext>
            </a:extLst>
          </p:cNvPr>
          <p:cNvSpPr txBox="1">
            <a:spLocks/>
          </p:cNvSpPr>
          <p:nvPr/>
        </p:nvSpPr>
        <p:spPr>
          <a:xfrm>
            <a:off x="8811915" y="0"/>
            <a:ext cx="3380085" cy="481693"/>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000000"/>
                </a:solidFill>
              </a:rPr>
              <a:t>Be Inspired…</a:t>
            </a:r>
            <a:endParaRPr lang="en-IE" b="1">
              <a:solidFill>
                <a:srgbClr val="000000"/>
              </a:solidFill>
            </a:endParaRPr>
          </a:p>
        </p:txBody>
      </p:sp>
    </p:spTree>
    <p:extLst>
      <p:ext uri="{BB962C8B-B14F-4D97-AF65-F5344CB8AC3E}">
        <p14:creationId xmlns:p14="http://schemas.microsoft.com/office/powerpoint/2010/main" val="258072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7A2991-3C81-4CA5-B368-1FD7BA9B6F8A}"/>
              </a:ext>
            </a:extLst>
          </p:cNvPr>
          <p:cNvSpPr>
            <a:spLocks noGrp="1"/>
          </p:cNvSpPr>
          <p:nvPr>
            <p:ph type="body" sz="quarter" idx="16"/>
          </p:nvPr>
        </p:nvSpPr>
        <p:spPr>
          <a:xfrm>
            <a:off x="0" y="1"/>
            <a:ext cx="12192000" cy="1056626"/>
          </a:xfrm>
          <a:solidFill>
            <a:srgbClr val="85D2E1"/>
          </a:solidFill>
        </p:spPr>
        <p:txBody>
          <a:bodyPr anchor="ctr">
            <a:normAutofit fontScale="85000" lnSpcReduction="10000"/>
          </a:bodyPr>
          <a:lstStyle/>
          <a:p>
            <a:pPr marL="252000" indent="252000"/>
            <a:r>
              <a:rPr lang="en-US"/>
              <a:t>This study illustrates the variety of </a:t>
            </a:r>
            <a:r>
              <a:rPr lang="en-US" b="1"/>
              <a:t>consumer-packaging interactions </a:t>
            </a:r>
            <a:r>
              <a:rPr lang="en-US"/>
              <a:t>across the packaging journey, highlighting the following stages:</a:t>
            </a:r>
            <a:endParaRPr lang="en-IE"/>
          </a:p>
        </p:txBody>
      </p:sp>
      <p:sp>
        <p:nvSpPr>
          <p:cNvPr id="4" name="Text Placeholder 3">
            <a:extLst>
              <a:ext uri="{FF2B5EF4-FFF2-40B4-BE49-F238E27FC236}">
                <a16:creationId xmlns:a16="http://schemas.microsoft.com/office/drawing/2014/main" id="{7517CA59-C6A3-4193-B5B1-330566894B3C}"/>
              </a:ext>
            </a:extLst>
          </p:cNvPr>
          <p:cNvSpPr>
            <a:spLocks noGrp="1"/>
          </p:cNvSpPr>
          <p:nvPr>
            <p:ph type="body" sz="quarter" idx="21"/>
          </p:nvPr>
        </p:nvSpPr>
        <p:spPr>
          <a:xfrm>
            <a:off x="2711123" y="2705765"/>
            <a:ext cx="1740791" cy="1142882"/>
          </a:xfrm>
        </p:spPr>
        <p:txBody>
          <a:bodyPr>
            <a:normAutofit fontScale="92500"/>
          </a:bodyPr>
          <a:lstStyle/>
          <a:p>
            <a:pPr marL="0" indent="0"/>
            <a:r>
              <a:rPr lang="en-US" sz="2400"/>
              <a:t>Transporting the product home</a:t>
            </a:r>
            <a:endParaRPr lang="en-IE" sz="2400"/>
          </a:p>
          <a:p>
            <a:endParaRPr lang="en-IE"/>
          </a:p>
        </p:txBody>
      </p:sp>
      <p:sp>
        <p:nvSpPr>
          <p:cNvPr id="5" name="Text Placeholder 4">
            <a:extLst>
              <a:ext uri="{FF2B5EF4-FFF2-40B4-BE49-F238E27FC236}">
                <a16:creationId xmlns:a16="http://schemas.microsoft.com/office/drawing/2014/main" id="{6B64DEB3-A38A-4F95-8B09-5CB133DB69DD}"/>
              </a:ext>
            </a:extLst>
          </p:cNvPr>
          <p:cNvSpPr>
            <a:spLocks noGrp="1"/>
          </p:cNvSpPr>
          <p:nvPr>
            <p:ph type="body" sz="quarter" idx="26"/>
          </p:nvPr>
        </p:nvSpPr>
        <p:spPr/>
        <p:txBody>
          <a:bodyPr>
            <a:noAutofit/>
          </a:bodyPr>
          <a:lstStyle/>
          <a:p>
            <a:pPr marL="0" indent="0"/>
            <a:r>
              <a:rPr lang="en-US" sz="2400"/>
              <a:t>Home storage</a:t>
            </a:r>
            <a:endParaRPr lang="en-IE" sz="2400"/>
          </a:p>
        </p:txBody>
      </p:sp>
      <p:sp>
        <p:nvSpPr>
          <p:cNvPr id="6" name="Text Placeholder 5">
            <a:extLst>
              <a:ext uri="{FF2B5EF4-FFF2-40B4-BE49-F238E27FC236}">
                <a16:creationId xmlns:a16="http://schemas.microsoft.com/office/drawing/2014/main" id="{42086007-CD21-4FCB-A57D-7D34CE6D6F61}"/>
              </a:ext>
            </a:extLst>
          </p:cNvPr>
          <p:cNvSpPr>
            <a:spLocks noGrp="1"/>
          </p:cNvSpPr>
          <p:nvPr>
            <p:ph type="body" sz="quarter" idx="32"/>
          </p:nvPr>
        </p:nvSpPr>
        <p:spPr/>
        <p:txBody>
          <a:bodyPr>
            <a:normAutofit/>
          </a:bodyPr>
          <a:lstStyle/>
          <a:p>
            <a:pPr marL="0" indent="0"/>
            <a:r>
              <a:rPr lang="en-US" sz="2400"/>
              <a:t>Opening</a:t>
            </a:r>
            <a:endParaRPr lang="en-IE" sz="2400"/>
          </a:p>
        </p:txBody>
      </p:sp>
      <p:sp>
        <p:nvSpPr>
          <p:cNvPr id="7" name="Text Placeholder 6">
            <a:extLst>
              <a:ext uri="{FF2B5EF4-FFF2-40B4-BE49-F238E27FC236}">
                <a16:creationId xmlns:a16="http://schemas.microsoft.com/office/drawing/2014/main" id="{00B1E0DA-DEE4-487C-BE3F-4834EE8FF9BC}"/>
              </a:ext>
            </a:extLst>
          </p:cNvPr>
          <p:cNvSpPr>
            <a:spLocks noGrp="1"/>
          </p:cNvSpPr>
          <p:nvPr>
            <p:ph type="body" sz="quarter" idx="35"/>
          </p:nvPr>
        </p:nvSpPr>
        <p:spPr>
          <a:xfrm>
            <a:off x="2578554" y="4130640"/>
            <a:ext cx="770268" cy="734798"/>
          </a:xfrm>
        </p:spPr>
        <p:txBody>
          <a:bodyPr/>
          <a:lstStyle/>
          <a:p>
            <a:r>
              <a:rPr lang="en-US"/>
              <a:t>2</a:t>
            </a:r>
            <a:endParaRPr lang="en-IE"/>
          </a:p>
        </p:txBody>
      </p:sp>
      <p:sp>
        <p:nvSpPr>
          <p:cNvPr id="9" name="Text Placeholder 8">
            <a:extLst>
              <a:ext uri="{FF2B5EF4-FFF2-40B4-BE49-F238E27FC236}">
                <a16:creationId xmlns:a16="http://schemas.microsoft.com/office/drawing/2014/main" id="{CE7A7169-04B3-405A-A3A4-3D6EDA806932}"/>
              </a:ext>
            </a:extLst>
          </p:cNvPr>
          <p:cNvSpPr>
            <a:spLocks noGrp="1"/>
          </p:cNvSpPr>
          <p:nvPr>
            <p:ph type="body" sz="quarter" idx="37"/>
          </p:nvPr>
        </p:nvSpPr>
        <p:spPr/>
        <p:txBody>
          <a:bodyPr/>
          <a:lstStyle/>
          <a:p>
            <a:r>
              <a:rPr lang="en-US"/>
              <a:t>4</a:t>
            </a:r>
            <a:endParaRPr lang="en-IE"/>
          </a:p>
        </p:txBody>
      </p:sp>
      <p:sp>
        <p:nvSpPr>
          <p:cNvPr id="10" name="Text Placeholder 9">
            <a:extLst>
              <a:ext uri="{FF2B5EF4-FFF2-40B4-BE49-F238E27FC236}">
                <a16:creationId xmlns:a16="http://schemas.microsoft.com/office/drawing/2014/main" id="{CBCDD78D-34BC-4E6A-ABBE-9EBCF0B4372B}"/>
              </a:ext>
            </a:extLst>
          </p:cNvPr>
          <p:cNvSpPr>
            <a:spLocks noGrp="1"/>
          </p:cNvSpPr>
          <p:nvPr>
            <p:ph type="body" sz="quarter" idx="38"/>
          </p:nvPr>
        </p:nvSpPr>
        <p:spPr/>
        <p:txBody>
          <a:bodyPr anchor="ctr">
            <a:normAutofit/>
          </a:bodyPr>
          <a:lstStyle/>
          <a:p>
            <a:r>
              <a:rPr lang="en-US" sz="2400"/>
              <a:t>Point of sale</a:t>
            </a:r>
            <a:endParaRPr lang="en-IE" sz="2400"/>
          </a:p>
        </p:txBody>
      </p:sp>
      <p:sp>
        <p:nvSpPr>
          <p:cNvPr id="11" name="Text Placeholder 10">
            <a:extLst>
              <a:ext uri="{FF2B5EF4-FFF2-40B4-BE49-F238E27FC236}">
                <a16:creationId xmlns:a16="http://schemas.microsoft.com/office/drawing/2014/main" id="{E8432170-3CCE-4F5D-B847-833FA8870519}"/>
              </a:ext>
            </a:extLst>
          </p:cNvPr>
          <p:cNvSpPr>
            <a:spLocks noGrp="1"/>
          </p:cNvSpPr>
          <p:nvPr>
            <p:ph type="body" sz="quarter" idx="39"/>
          </p:nvPr>
        </p:nvSpPr>
        <p:spPr>
          <a:xfrm>
            <a:off x="7075208" y="3094971"/>
            <a:ext cx="2106357" cy="880763"/>
          </a:xfrm>
        </p:spPr>
        <p:txBody>
          <a:bodyPr>
            <a:noAutofit/>
          </a:bodyPr>
          <a:lstStyle/>
          <a:p>
            <a:pPr marL="0" indent="0"/>
            <a:r>
              <a:rPr lang="en-US" sz="2200"/>
              <a:t>Serving the product for consumption</a:t>
            </a:r>
            <a:endParaRPr lang="en-IE" sz="2200"/>
          </a:p>
        </p:txBody>
      </p:sp>
      <p:sp>
        <p:nvSpPr>
          <p:cNvPr id="12" name="Text Placeholder 11">
            <a:extLst>
              <a:ext uri="{FF2B5EF4-FFF2-40B4-BE49-F238E27FC236}">
                <a16:creationId xmlns:a16="http://schemas.microsoft.com/office/drawing/2014/main" id="{39CE515C-2293-48CA-857A-CB56E791BCC2}"/>
              </a:ext>
            </a:extLst>
          </p:cNvPr>
          <p:cNvSpPr>
            <a:spLocks noGrp="1"/>
          </p:cNvSpPr>
          <p:nvPr>
            <p:ph type="body" sz="quarter" idx="40"/>
          </p:nvPr>
        </p:nvSpPr>
        <p:spPr>
          <a:xfrm>
            <a:off x="9181565" y="2413421"/>
            <a:ext cx="1740791" cy="880763"/>
          </a:xfrm>
        </p:spPr>
        <p:txBody>
          <a:bodyPr>
            <a:noAutofit/>
          </a:bodyPr>
          <a:lstStyle/>
          <a:p>
            <a:pPr marL="0" indent="0"/>
            <a:r>
              <a:rPr lang="en-US" sz="2400"/>
              <a:t>Reclosing or putting away</a:t>
            </a:r>
            <a:endParaRPr lang="en-IE" sz="2400"/>
          </a:p>
        </p:txBody>
      </p:sp>
      <p:sp>
        <p:nvSpPr>
          <p:cNvPr id="13" name="Text Placeholder 12">
            <a:extLst>
              <a:ext uri="{FF2B5EF4-FFF2-40B4-BE49-F238E27FC236}">
                <a16:creationId xmlns:a16="http://schemas.microsoft.com/office/drawing/2014/main" id="{AF7F7A96-371C-4EC4-A345-019D1B72708B}"/>
              </a:ext>
            </a:extLst>
          </p:cNvPr>
          <p:cNvSpPr>
            <a:spLocks noGrp="1"/>
          </p:cNvSpPr>
          <p:nvPr>
            <p:ph type="body" sz="quarter" idx="4294967295"/>
          </p:nvPr>
        </p:nvSpPr>
        <p:spPr>
          <a:xfrm>
            <a:off x="10470484" y="3872974"/>
            <a:ext cx="1740791" cy="880763"/>
          </a:xfrm>
        </p:spPr>
        <p:txBody>
          <a:bodyPr>
            <a:normAutofit/>
          </a:bodyPr>
          <a:lstStyle/>
          <a:p>
            <a:pPr marL="0" indent="0">
              <a:buNone/>
            </a:pPr>
            <a:r>
              <a:rPr lang="en-US" sz="2400">
                <a:solidFill>
                  <a:srgbClr val="000000"/>
                </a:solidFill>
              </a:rPr>
              <a:t>Disposal</a:t>
            </a:r>
            <a:endParaRPr lang="en-IE" sz="2400">
              <a:solidFill>
                <a:srgbClr val="000000"/>
              </a:solidFill>
            </a:endParaRPr>
          </a:p>
        </p:txBody>
      </p:sp>
      <p:sp>
        <p:nvSpPr>
          <p:cNvPr id="14" name="Text Placeholder 13">
            <a:extLst>
              <a:ext uri="{FF2B5EF4-FFF2-40B4-BE49-F238E27FC236}">
                <a16:creationId xmlns:a16="http://schemas.microsoft.com/office/drawing/2014/main" id="{0690F2F4-DF06-4233-9B7F-1E43508D86DD}"/>
              </a:ext>
            </a:extLst>
          </p:cNvPr>
          <p:cNvSpPr>
            <a:spLocks noGrp="1"/>
          </p:cNvSpPr>
          <p:nvPr>
            <p:ph type="body" sz="quarter" idx="34"/>
          </p:nvPr>
        </p:nvSpPr>
        <p:spPr/>
        <p:txBody>
          <a:bodyPr/>
          <a:lstStyle/>
          <a:p>
            <a:r>
              <a:rPr lang="en-US"/>
              <a:t>1</a:t>
            </a:r>
            <a:endParaRPr lang="en-IE"/>
          </a:p>
        </p:txBody>
      </p:sp>
      <p:sp>
        <p:nvSpPr>
          <p:cNvPr id="15" name="Text Placeholder 14">
            <a:extLst>
              <a:ext uri="{FF2B5EF4-FFF2-40B4-BE49-F238E27FC236}">
                <a16:creationId xmlns:a16="http://schemas.microsoft.com/office/drawing/2014/main" id="{A67FF401-7141-4C27-A6F7-B12143B75A25}"/>
              </a:ext>
            </a:extLst>
          </p:cNvPr>
          <p:cNvSpPr>
            <a:spLocks noGrp="1"/>
          </p:cNvSpPr>
          <p:nvPr>
            <p:ph type="body" sz="quarter" idx="42"/>
          </p:nvPr>
        </p:nvSpPr>
        <p:spPr/>
        <p:txBody>
          <a:bodyPr/>
          <a:lstStyle/>
          <a:p>
            <a:r>
              <a:rPr lang="en-US"/>
              <a:t>5</a:t>
            </a:r>
            <a:endParaRPr lang="en-IE"/>
          </a:p>
        </p:txBody>
      </p:sp>
      <p:sp>
        <p:nvSpPr>
          <p:cNvPr id="20" name="Text Placeholder 6">
            <a:extLst>
              <a:ext uri="{FF2B5EF4-FFF2-40B4-BE49-F238E27FC236}">
                <a16:creationId xmlns:a16="http://schemas.microsoft.com/office/drawing/2014/main" id="{A4A6ACAE-484A-4C3D-9124-89F91646F7B5}"/>
              </a:ext>
            </a:extLst>
          </p:cNvPr>
          <p:cNvSpPr txBox="1">
            <a:spLocks/>
          </p:cNvSpPr>
          <p:nvPr/>
        </p:nvSpPr>
        <p:spPr>
          <a:xfrm>
            <a:off x="4906800" y="4571021"/>
            <a:ext cx="770268" cy="734798"/>
          </a:xfrm>
          <a:prstGeom prst="rect">
            <a:avLst/>
          </a:prstGeom>
          <a:noFill/>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3600" b="1"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3</a:t>
            </a:r>
            <a:endParaRPr lang="en-IE"/>
          </a:p>
        </p:txBody>
      </p:sp>
      <p:sp>
        <p:nvSpPr>
          <p:cNvPr id="21" name="Text Placeholder 6">
            <a:extLst>
              <a:ext uri="{FF2B5EF4-FFF2-40B4-BE49-F238E27FC236}">
                <a16:creationId xmlns:a16="http://schemas.microsoft.com/office/drawing/2014/main" id="{979B9CD7-2C60-43E8-BE9B-CA6CA78B023A}"/>
              </a:ext>
            </a:extLst>
          </p:cNvPr>
          <p:cNvSpPr txBox="1">
            <a:spLocks/>
          </p:cNvSpPr>
          <p:nvPr/>
        </p:nvSpPr>
        <p:spPr>
          <a:xfrm>
            <a:off x="11340879" y="4956833"/>
            <a:ext cx="770268" cy="734798"/>
          </a:xfrm>
          <a:prstGeom prst="rect">
            <a:avLst/>
          </a:prstGeom>
          <a:noFill/>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3600" b="1"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7</a:t>
            </a:r>
            <a:endParaRPr lang="en-IE"/>
          </a:p>
        </p:txBody>
      </p:sp>
      <p:sp>
        <p:nvSpPr>
          <p:cNvPr id="22" name="Text Placeholder 6">
            <a:extLst>
              <a:ext uri="{FF2B5EF4-FFF2-40B4-BE49-F238E27FC236}">
                <a16:creationId xmlns:a16="http://schemas.microsoft.com/office/drawing/2014/main" id="{B3D0FDE9-0E30-4B00-AB59-2BFE024253C8}"/>
              </a:ext>
            </a:extLst>
          </p:cNvPr>
          <p:cNvSpPr txBox="1">
            <a:spLocks/>
          </p:cNvSpPr>
          <p:nvPr/>
        </p:nvSpPr>
        <p:spPr>
          <a:xfrm>
            <a:off x="10067483" y="1624677"/>
            <a:ext cx="770268" cy="734798"/>
          </a:xfrm>
          <a:prstGeom prst="rect">
            <a:avLst/>
          </a:prstGeom>
          <a:noFill/>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3600" b="1"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6</a:t>
            </a:r>
            <a:endParaRPr lang="en-IE"/>
          </a:p>
        </p:txBody>
      </p:sp>
    </p:spTree>
    <p:extLst>
      <p:ext uri="{BB962C8B-B14F-4D97-AF65-F5344CB8AC3E}">
        <p14:creationId xmlns:p14="http://schemas.microsoft.com/office/powerpoint/2010/main" val="420817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99578-EB3A-4E98-9C7B-963D3A6C7A91}"/>
              </a:ext>
            </a:extLst>
          </p:cNvPr>
          <p:cNvSpPr>
            <a:spLocks noGrp="1"/>
          </p:cNvSpPr>
          <p:nvPr>
            <p:ph type="body" sz="quarter" idx="18"/>
          </p:nvPr>
        </p:nvSpPr>
        <p:spPr>
          <a:xfrm>
            <a:off x="420011" y="1445857"/>
            <a:ext cx="7137264" cy="5072555"/>
          </a:xfrm>
        </p:spPr>
        <p:txBody>
          <a:bodyPr vert="horz" lIns="91440" tIns="45720" rIns="91440" bIns="45720" rtlCol="0" anchor="t">
            <a:normAutofit/>
          </a:bodyPr>
          <a:lstStyle/>
          <a:p>
            <a:pPr marL="457200" indent="-457200">
              <a:buFont typeface="+mj-lt"/>
              <a:buAutoNum type="arabicPeriod"/>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Create packaging to </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alleviate the ‘vulnerability</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experience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of older consumers.</a:t>
            </a:r>
            <a:r>
              <a:rPr lang="en-US" sz="2000" dirty="0">
                <a:latin typeface="Calibri" panose="020F0502020204030204"/>
              </a:rPr>
              <a:t> </a:t>
            </a:r>
            <a:endParaRPr lang="en-US" sz="2000" b="0" i="0" u="none" strike="noStrike" kern="1200" cap="none" spc="0" normalizeH="0" baseline="0" noProof="0" dirty="0">
              <a:ln>
                <a:noFill/>
              </a:ln>
              <a:solidFill>
                <a:srgbClr val="000000"/>
              </a:solidFill>
              <a:effectLst/>
              <a:uLnTx/>
              <a:uFillTx/>
              <a:latin typeface="Calibri" panose="020F0502020204030204"/>
              <a:cs typeface="Calibri"/>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lang="en-US" sz="2000" dirty="0">
                <a:latin typeface="Calibri" panose="020F0502020204030204"/>
              </a:rPr>
              <a:t>P</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roducts </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positioned clearly towards the senior market may discourage older consumers who do not wish to purchase products that label them as ‘old’</a:t>
            </a:r>
            <a:endParaRPr lang="en-US" sz="2000" b="1" i="0" u="none" strike="noStrike" kern="1200" cap="none" spc="0" normalizeH="0" baseline="0" noProof="0">
              <a:ln>
                <a:noFill/>
              </a:ln>
              <a:solidFill>
                <a:srgbClr val="000000"/>
              </a:solidFill>
              <a:effectLst/>
              <a:uLnTx/>
              <a:uFillTx/>
              <a:latin typeface="Calibri" panose="020F0502020204030204"/>
              <a:cs typeface="Calibri"/>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 proposed solution could be: </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Inclusive design</a:t>
            </a:r>
            <a:endParaRPr lang="en-US" sz="2000" b="1" i="0" u="none" strike="noStrike" kern="1200" cap="none" spc="0" normalizeH="0" baseline="0" noProof="0">
              <a:ln>
                <a:noFill/>
              </a:ln>
              <a:solidFill>
                <a:srgbClr val="000000"/>
              </a:solidFill>
              <a:effectLst/>
              <a:uLnTx/>
              <a:uFillTx/>
              <a:latin typeface="Calibri" panose="020F0502020204030204"/>
              <a:cs typeface="Calibri"/>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Try to achieve a balance between </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communicating the functional benefits of the products to those consumers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who will receive the greatest benefit (e.g., older </a:t>
            </a:r>
            <a:r>
              <a:rPr lang="en-US" sz="2000" dirty="0">
                <a:latin typeface="Calibri" panose="020F0502020204030204"/>
              </a:rPr>
              <a:t>adults</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whilst maintaining a mass-market appeal</a:t>
            </a:r>
            <a:endParaRPr lang="en-US" sz="2000" b="0" i="0" u="none" strike="noStrike" kern="1200" cap="none" spc="0" normalizeH="0" baseline="0" noProof="0">
              <a:ln>
                <a:noFill/>
              </a:ln>
              <a:solidFill>
                <a:srgbClr val="000000"/>
              </a:solidFill>
              <a:effectLst/>
              <a:uLnTx/>
              <a:uFillTx/>
              <a:latin typeface="Calibri" panose="020F0502020204030204"/>
              <a:cs typeface="Calibri"/>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lang="en-US" sz="2000" dirty="0">
                <a:latin typeface="Calibri" panose="020F0502020204030204"/>
              </a:rPr>
              <a:t>E</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ncourage consumers to purchase larger/heavier items online through </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consumer education </a:t>
            </a:r>
            <a:r>
              <a:rPr kumimoji="0" lang="en-US" sz="2000" b="1" i="0" u="none" strike="noStrike" kern="1200" cap="none" spc="0" normalizeH="0" baseline="0" noProof="0" dirty="0" err="1">
                <a:ln>
                  <a:noFill/>
                </a:ln>
                <a:solidFill>
                  <a:srgbClr val="000000"/>
                </a:solidFill>
                <a:effectLst/>
                <a:uLnTx/>
                <a:uFillTx/>
                <a:latin typeface="Calibri" panose="020F0502020204030204"/>
                <a:ea typeface="+mn-ea"/>
                <a:cs typeface="+mn-cs"/>
              </a:rPr>
              <a:t>programmes</a:t>
            </a:r>
            <a:endParaRPr lang="en-US" sz="2000" b="1" i="0" u="none" strike="noStrike" kern="1200" cap="none" spc="0" normalizeH="0" baseline="0" noProof="0" dirty="0">
              <a:ln>
                <a:noFill/>
              </a:ln>
              <a:solidFill>
                <a:srgbClr val="000000"/>
              </a:solidFill>
              <a:effectLst/>
              <a:uLnTx/>
              <a:uFillTx/>
              <a:latin typeface="Calibri" panose="020F0502020204030204"/>
              <a:cs typeface="Calibri"/>
            </a:endParaRPr>
          </a:p>
          <a:p>
            <a:pPr marL="457200" indent="-457200">
              <a:buFont typeface="+mj-lt"/>
              <a:buAutoNum type="arabicPeriod"/>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Dedicate space in stores for value-adding facilities which </a:t>
            </a:r>
            <a:r>
              <a:rPr lang="en-US" sz="2000" b="1" dirty="0">
                <a:latin typeface="Calibri" panose="020F0502020204030204"/>
              </a:rPr>
              <a:t>encourages</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 social </a:t>
            </a:r>
            <a:r>
              <a:rPr lang="en-US" sz="2000" b="1" dirty="0">
                <a:latin typeface="Calibri" panose="020F0502020204030204"/>
              </a:rPr>
              <a:t>interactions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(e.g., delicatessen counters)</a:t>
            </a:r>
            <a:endParaRPr lang="en-US" sz="2000" b="1" i="0" u="none" strike="noStrike" kern="1200" cap="none" spc="0" normalizeH="0" baseline="0" noProof="0" dirty="0">
              <a:ln>
                <a:noFill/>
              </a:ln>
              <a:solidFill>
                <a:srgbClr val="000000"/>
              </a:solidFill>
              <a:effectLst/>
              <a:uLnTx/>
              <a:uFillTx/>
              <a:latin typeface="Calibri" panose="020F0502020204030204"/>
              <a:cs typeface="Calibri"/>
            </a:endParaRPr>
          </a:p>
        </p:txBody>
      </p:sp>
      <p:sp>
        <p:nvSpPr>
          <p:cNvPr id="3" name="Text Placeholder 2">
            <a:extLst>
              <a:ext uri="{FF2B5EF4-FFF2-40B4-BE49-F238E27FC236}">
                <a16:creationId xmlns:a16="http://schemas.microsoft.com/office/drawing/2014/main" id="{F69FD171-B8FF-41A8-96C3-918394ECFBA9}"/>
              </a:ext>
            </a:extLst>
          </p:cNvPr>
          <p:cNvSpPr>
            <a:spLocks noGrp="1"/>
          </p:cNvSpPr>
          <p:nvPr>
            <p:ph type="body" sz="quarter" idx="16"/>
          </p:nvPr>
        </p:nvSpPr>
        <p:spPr>
          <a:xfrm>
            <a:off x="417545" y="864415"/>
            <a:ext cx="10808102" cy="582221"/>
          </a:xfrm>
        </p:spPr>
        <p:txBody>
          <a:bodyPr vert="horz" lIns="91440" tIns="45720" rIns="91440" bIns="45720" rtlCol="0" anchor="t">
            <a:normAutofit lnSpcReduction="10000"/>
          </a:bodyPr>
          <a:lstStyle/>
          <a:p>
            <a:r>
              <a:rPr lang="en-US">
                <a:highlight>
                  <a:srgbClr val="FFD100"/>
                </a:highlight>
              </a:rPr>
              <a:t>Key </a:t>
            </a:r>
            <a:r>
              <a:rPr lang="en-US" dirty="0">
                <a:highlight>
                  <a:srgbClr val="FFD100"/>
                </a:highlight>
              </a:rPr>
              <a:t>take-aways</a:t>
            </a:r>
            <a:r>
              <a:rPr lang="en-US">
                <a:highlight>
                  <a:srgbClr val="FFD100"/>
                </a:highlight>
              </a:rPr>
              <a:t> from this study</a:t>
            </a:r>
            <a:r>
              <a:rPr lang="en-US"/>
              <a:t>…</a:t>
            </a:r>
            <a:endParaRPr lang="en-IE"/>
          </a:p>
        </p:txBody>
      </p:sp>
      <p:sp>
        <p:nvSpPr>
          <p:cNvPr id="5" name="TextBox 4">
            <a:extLst>
              <a:ext uri="{FF2B5EF4-FFF2-40B4-BE49-F238E27FC236}">
                <a16:creationId xmlns:a16="http://schemas.microsoft.com/office/drawing/2014/main" id="{9BC3FAAD-99D8-44CE-9D30-3F8EC797BD4D}"/>
              </a:ext>
            </a:extLst>
          </p:cNvPr>
          <p:cNvSpPr txBox="1"/>
          <p:nvPr/>
        </p:nvSpPr>
        <p:spPr>
          <a:xfrm>
            <a:off x="7641772" y="3842266"/>
            <a:ext cx="4214472" cy="1631216"/>
          </a:xfrm>
          <a:prstGeom prst="rect">
            <a:avLst/>
          </a:prstGeom>
          <a:solidFill>
            <a:srgbClr val="FFD100"/>
          </a:solidFill>
        </p:spPr>
        <p:txBody>
          <a:bodyPr wrap="square" lIns="91440" tIns="45720" rIns="91440" bIns="45720" anchor="t">
            <a:spAutoFit/>
          </a:bodyPr>
          <a:lstStyle/>
          <a:p>
            <a:r>
              <a:rPr lang="en-US" sz="2000" b="1">
                <a:solidFill>
                  <a:srgbClr val="000000"/>
                </a:solidFill>
              </a:rPr>
              <a:t>Example</a:t>
            </a:r>
            <a:r>
              <a:rPr lang="en-US" sz="2000">
                <a:solidFill>
                  <a:srgbClr val="000000"/>
                </a:solidFill>
              </a:rPr>
              <a:t>: ‘Owl Mark’ created by The Centre for Applied Gerontology at the University of Birmingham</a:t>
            </a:r>
            <a:r>
              <a:rPr lang="en-US" sz="2000" dirty="0">
                <a:solidFill>
                  <a:srgbClr val="000000"/>
                </a:solidFill>
              </a:rPr>
              <a:t>. It </a:t>
            </a:r>
            <a:r>
              <a:rPr lang="en-US" sz="2000">
                <a:solidFill>
                  <a:srgbClr val="000000"/>
                </a:solidFill>
              </a:rPr>
              <a:t>is a quality mark which accredits products as suitable for older </a:t>
            </a:r>
            <a:r>
              <a:rPr lang="en-US" sz="2000" dirty="0">
                <a:solidFill>
                  <a:srgbClr val="000000"/>
                </a:solidFill>
              </a:rPr>
              <a:t>people</a:t>
            </a:r>
            <a:r>
              <a:rPr lang="en-US" sz="2000" dirty="0">
                <a:solidFill>
                  <a:srgbClr val="000000"/>
                </a:solidFill>
                <a:ea typeface="+mn-lt"/>
                <a:cs typeface="+mn-lt"/>
              </a:rPr>
              <a:t>’</a:t>
            </a:r>
            <a:r>
              <a:rPr lang="en-US" sz="2000" dirty="0">
                <a:solidFill>
                  <a:srgbClr val="000000"/>
                </a:solidFill>
              </a:rPr>
              <a:t>s </a:t>
            </a:r>
            <a:r>
              <a:rPr lang="en-US" sz="2000" dirty="0">
                <a:solidFill>
                  <a:srgbClr val="000000"/>
                </a:solidFill>
                <a:ea typeface="+mn-lt"/>
                <a:cs typeface="+mn-lt"/>
              </a:rPr>
              <a:t>needs </a:t>
            </a:r>
            <a:r>
              <a:rPr lang="en-US" sz="2000" dirty="0">
                <a:solidFill>
                  <a:srgbClr val="000000"/>
                </a:solidFill>
              </a:rPr>
              <a:t> </a:t>
            </a:r>
            <a:endParaRPr lang="en-GB" sz="2000">
              <a:solidFill>
                <a:srgbClr val="000000"/>
              </a:solidFill>
              <a:cs typeface="Calibri" panose="020F0502020204030204"/>
            </a:endParaRPr>
          </a:p>
        </p:txBody>
      </p:sp>
      <p:pic>
        <p:nvPicPr>
          <p:cNvPr id="7" name="Picture 6">
            <a:extLst>
              <a:ext uri="{FF2B5EF4-FFF2-40B4-BE49-F238E27FC236}">
                <a16:creationId xmlns:a16="http://schemas.microsoft.com/office/drawing/2014/main" id="{8559F3A8-8195-4E29-9808-52668724D08C}"/>
              </a:ext>
            </a:extLst>
          </p:cNvPr>
          <p:cNvPicPr>
            <a:picLocks noChangeAspect="1"/>
          </p:cNvPicPr>
          <p:nvPr/>
        </p:nvPicPr>
        <p:blipFill>
          <a:blip r:embed="rId2"/>
          <a:stretch>
            <a:fillRect/>
          </a:stretch>
        </p:blipFill>
        <p:spPr>
          <a:xfrm>
            <a:off x="7641772" y="349587"/>
            <a:ext cx="4214471" cy="3492679"/>
          </a:xfrm>
          <a:prstGeom prst="rect">
            <a:avLst/>
          </a:prstGeom>
        </p:spPr>
      </p:pic>
    </p:spTree>
    <p:extLst>
      <p:ext uri="{BB962C8B-B14F-4D97-AF65-F5344CB8AC3E}">
        <p14:creationId xmlns:p14="http://schemas.microsoft.com/office/powerpoint/2010/main" val="44260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D1589A-23FA-42B5-89C0-35607DDFF709}"/>
              </a:ext>
            </a:extLst>
          </p:cNvPr>
          <p:cNvSpPr>
            <a:spLocks noGrp="1"/>
          </p:cNvSpPr>
          <p:nvPr>
            <p:ph type="body" sz="quarter" idx="14"/>
          </p:nvPr>
        </p:nvSpPr>
        <p:spPr>
          <a:xfrm>
            <a:off x="9700388" y="4761104"/>
            <a:ext cx="785328" cy="1056986"/>
          </a:xfrm>
        </p:spPr>
        <p:txBody>
          <a:bodyPr>
            <a:normAutofit fontScale="62500" lnSpcReduction="20000"/>
          </a:bodyPr>
          <a:lstStyle/>
          <a:p>
            <a:r>
              <a:rPr lang="en-US"/>
              <a:t>”</a:t>
            </a:r>
            <a:endParaRPr lang="en-IE"/>
          </a:p>
        </p:txBody>
      </p:sp>
      <p:sp>
        <p:nvSpPr>
          <p:cNvPr id="3" name="Text Placeholder 2">
            <a:extLst>
              <a:ext uri="{FF2B5EF4-FFF2-40B4-BE49-F238E27FC236}">
                <a16:creationId xmlns:a16="http://schemas.microsoft.com/office/drawing/2014/main" id="{64D26CD9-1E7A-4DA4-9937-1064B64FE3CA}"/>
              </a:ext>
            </a:extLst>
          </p:cNvPr>
          <p:cNvSpPr>
            <a:spLocks noGrp="1"/>
          </p:cNvSpPr>
          <p:nvPr>
            <p:ph type="body" sz="quarter" idx="13"/>
          </p:nvPr>
        </p:nvSpPr>
        <p:spPr>
          <a:xfrm>
            <a:off x="6327971" y="795622"/>
            <a:ext cx="5395825" cy="4493975"/>
          </a:xfrm>
        </p:spPr>
        <p:txBody>
          <a:bodyPr>
            <a:normAutofit/>
          </a:bodyPr>
          <a:lstStyle/>
          <a:p>
            <a:r>
              <a:rPr lang="en-US"/>
              <a:t>Well-designed packs make for attractive, eye-catching products that consumers will want to buy again. Such packs </a:t>
            </a:r>
            <a:r>
              <a:rPr lang="en-US" b="1"/>
              <a:t>enhance and add value</a:t>
            </a:r>
            <a:r>
              <a:rPr lang="en-US"/>
              <a:t> to the contents. Conversely, poor packaging can instill feelings of anger and frustration that will far outweigh any virtues that the contents may have. </a:t>
            </a:r>
            <a:endParaRPr lang="en-IE"/>
          </a:p>
        </p:txBody>
      </p:sp>
      <p:sp>
        <p:nvSpPr>
          <p:cNvPr id="4" name="Text Placeholder 3">
            <a:extLst>
              <a:ext uri="{FF2B5EF4-FFF2-40B4-BE49-F238E27FC236}">
                <a16:creationId xmlns:a16="http://schemas.microsoft.com/office/drawing/2014/main" id="{F156F679-4268-4C0F-8953-430D39EE758D}"/>
              </a:ext>
            </a:extLst>
          </p:cNvPr>
          <p:cNvSpPr>
            <a:spLocks noGrp="1"/>
          </p:cNvSpPr>
          <p:nvPr>
            <p:ph type="body" sz="quarter" idx="15"/>
          </p:nvPr>
        </p:nvSpPr>
        <p:spPr>
          <a:xfrm>
            <a:off x="6112182" y="583789"/>
            <a:ext cx="2613204" cy="1221666"/>
          </a:xfrm>
        </p:spPr>
        <p:txBody>
          <a:bodyPr/>
          <a:lstStyle/>
          <a:p>
            <a:r>
              <a:rPr lang="en-US" sz="8000"/>
              <a:t>“</a:t>
            </a:r>
            <a:endParaRPr lang="en-IE" sz="8000"/>
          </a:p>
        </p:txBody>
      </p:sp>
      <p:pic>
        <p:nvPicPr>
          <p:cNvPr id="8" name="Picture Placeholder 7" descr="Aisle for toiletries and hygiene items">
            <a:extLst>
              <a:ext uri="{FF2B5EF4-FFF2-40B4-BE49-F238E27FC236}">
                <a16:creationId xmlns:a16="http://schemas.microsoft.com/office/drawing/2014/main" id="{F7890998-741C-4DAD-858F-22300953D9B1}"/>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705779" y="0"/>
            <a:ext cx="5248975" cy="6858001"/>
          </a:xfrm>
        </p:spPr>
      </p:pic>
      <p:sp>
        <p:nvSpPr>
          <p:cNvPr id="6" name="TextBox 5">
            <a:extLst>
              <a:ext uri="{FF2B5EF4-FFF2-40B4-BE49-F238E27FC236}">
                <a16:creationId xmlns:a16="http://schemas.microsoft.com/office/drawing/2014/main" id="{496E4CED-8001-4061-89B1-445640B55140}"/>
              </a:ext>
            </a:extLst>
          </p:cNvPr>
          <p:cNvSpPr txBox="1"/>
          <p:nvPr/>
        </p:nvSpPr>
        <p:spPr>
          <a:xfrm>
            <a:off x="9592556" y="5534952"/>
            <a:ext cx="2229507" cy="369332"/>
          </a:xfrm>
          <a:prstGeom prst="rect">
            <a:avLst/>
          </a:prstGeom>
          <a:noFill/>
        </p:spPr>
        <p:txBody>
          <a:bodyPr wrap="square" lIns="91440" tIns="45720" rIns="91440" bIns="45720" rtlCol="0" anchor="t">
            <a:spAutoFit/>
          </a:bodyPr>
          <a:lstStyle/>
          <a:p>
            <a:r>
              <a:rPr lang="en-US">
                <a:solidFill>
                  <a:srgbClr val="000000"/>
                </a:solidFill>
                <a:hlinkClick r:id="rId3">
                  <a:extLst>
                    <a:ext uri="{A12FA001-AC4F-418D-AE19-62706E023703}">
                      <ahyp:hlinkClr xmlns:ahyp="http://schemas.microsoft.com/office/drawing/2018/hyperlinkcolor" val="tx"/>
                    </a:ext>
                  </a:extLst>
                </a:hlinkClick>
              </a:rPr>
              <a:t>Source</a:t>
            </a:r>
            <a:r>
              <a:rPr lang="en-US" dirty="0">
                <a:solidFill>
                  <a:srgbClr val="000000"/>
                </a:solidFill>
                <a:hlinkClick r:id="rId3">
                  <a:extLst>
                    <a:ext uri="{A12FA001-AC4F-418D-AE19-62706E023703}">
                      <ahyp:hlinkClr xmlns:ahyp="http://schemas.microsoft.com/office/drawing/2018/hyperlinkcolor" val="tx"/>
                    </a:ext>
                  </a:extLst>
                </a:hlinkClick>
              </a:rPr>
              <a:t>: Galley (2005)</a:t>
            </a:r>
            <a:endParaRPr lang="en-IE">
              <a:solidFill>
                <a:srgbClr val="000000"/>
              </a:solidFill>
            </a:endParaRPr>
          </a:p>
        </p:txBody>
      </p:sp>
    </p:spTree>
    <p:extLst>
      <p:ext uri="{BB962C8B-B14F-4D97-AF65-F5344CB8AC3E}">
        <p14:creationId xmlns:p14="http://schemas.microsoft.com/office/powerpoint/2010/main" val="3011621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white strings one below is tangled while the one above is curved">
            <a:extLst>
              <a:ext uri="{FF2B5EF4-FFF2-40B4-BE49-F238E27FC236}">
                <a16:creationId xmlns:a16="http://schemas.microsoft.com/office/drawing/2014/main" id="{052E970B-F074-4033-AFAB-C47EF730528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7650" y="1477736"/>
            <a:ext cx="11696699" cy="4808764"/>
          </a:xfrm>
        </p:spPr>
      </p:pic>
      <p:sp>
        <p:nvSpPr>
          <p:cNvPr id="3" name="Text Placeholder 2">
            <a:extLst>
              <a:ext uri="{FF2B5EF4-FFF2-40B4-BE49-F238E27FC236}">
                <a16:creationId xmlns:a16="http://schemas.microsoft.com/office/drawing/2014/main" id="{E487E047-1587-4A0F-B64E-E2F68CF6F5BE}"/>
              </a:ext>
            </a:extLst>
          </p:cNvPr>
          <p:cNvSpPr>
            <a:spLocks noGrp="1"/>
          </p:cNvSpPr>
          <p:nvPr>
            <p:ph type="body" sz="quarter" idx="18"/>
          </p:nvPr>
        </p:nvSpPr>
        <p:spPr>
          <a:xfrm>
            <a:off x="555171" y="2833007"/>
            <a:ext cx="11636829" cy="1730830"/>
          </a:xfrm>
          <a:solidFill>
            <a:srgbClr val="FFD100"/>
          </a:solidFill>
        </p:spPr>
        <p:txBody>
          <a:bodyPr>
            <a:normAutofit lnSpcReduction="10000"/>
          </a:bodyPr>
          <a:lstStyle/>
          <a:p>
            <a:r>
              <a:rPr lang="en-US"/>
              <a:t>In this section,</a:t>
            </a:r>
            <a:r>
              <a:rPr lang="en-US" dirty="0"/>
              <a:t> </a:t>
            </a:r>
            <a:r>
              <a:rPr lang="en-US"/>
              <a:t>we have </a:t>
            </a:r>
            <a:r>
              <a:rPr lang="en-US" dirty="0" err="1"/>
              <a:t>summarised</a:t>
            </a:r>
            <a:r>
              <a:rPr lang="en-US" dirty="0"/>
              <a:t> four </a:t>
            </a:r>
            <a:r>
              <a:rPr lang="en-US"/>
              <a:t>key studies.</a:t>
            </a:r>
            <a:r>
              <a:rPr lang="en-US" dirty="0"/>
              <a:t> </a:t>
            </a:r>
            <a:r>
              <a:rPr lang="en-US"/>
              <a:t> By using design thinking principles (developing empathy</a:t>
            </a:r>
            <a:r>
              <a:rPr lang="en-US" dirty="0"/>
              <a:t> </a:t>
            </a:r>
            <a:r>
              <a:rPr lang="en-US"/>
              <a:t> - Module 1), we are </a:t>
            </a:r>
            <a:r>
              <a:rPr lang="en-US" dirty="0" err="1"/>
              <a:t>endeavouring</a:t>
            </a:r>
            <a:r>
              <a:rPr lang="en-US"/>
              <a:t> to </a:t>
            </a:r>
            <a:r>
              <a:rPr lang="en-US" b="1"/>
              <a:t>learn from those within the senior market</a:t>
            </a:r>
            <a:r>
              <a:rPr lang="en-US"/>
              <a:t> by testing ideas with them, observing them, and noticing </a:t>
            </a:r>
            <a:r>
              <a:rPr lang="en-US" dirty="0"/>
              <a:t>the </a:t>
            </a:r>
            <a:r>
              <a:rPr lang="en-US"/>
              <a:t>differences. Then</a:t>
            </a:r>
            <a:r>
              <a:rPr lang="en-US" dirty="0"/>
              <a:t>, by </a:t>
            </a:r>
            <a:r>
              <a:rPr lang="en-US" dirty="0" err="1"/>
              <a:t>synthesising</a:t>
            </a:r>
            <a:r>
              <a:rPr lang="en-US" dirty="0"/>
              <a:t> and deciphering</a:t>
            </a:r>
            <a:r>
              <a:rPr lang="en-US"/>
              <a:t> this information, we </a:t>
            </a:r>
            <a:r>
              <a:rPr lang="en-US" b="1"/>
              <a:t>discover insight and opportunity</a:t>
            </a:r>
            <a:r>
              <a:rPr lang="en-US"/>
              <a:t> within!!</a:t>
            </a:r>
            <a:endParaRPr lang="en-IE"/>
          </a:p>
        </p:txBody>
      </p:sp>
      <p:sp>
        <p:nvSpPr>
          <p:cNvPr id="4" name="Text Placeholder 3">
            <a:extLst>
              <a:ext uri="{FF2B5EF4-FFF2-40B4-BE49-F238E27FC236}">
                <a16:creationId xmlns:a16="http://schemas.microsoft.com/office/drawing/2014/main" id="{92FFC322-417D-4BFF-9381-E9F8E9469D24}"/>
              </a:ext>
            </a:extLst>
          </p:cNvPr>
          <p:cNvSpPr>
            <a:spLocks noGrp="1"/>
          </p:cNvSpPr>
          <p:nvPr>
            <p:ph type="body" sz="quarter" idx="16"/>
          </p:nvPr>
        </p:nvSpPr>
        <p:spPr>
          <a:xfrm>
            <a:off x="464195" y="444299"/>
            <a:ext cx="8075648" cy="582221"/>
          </a:xfrm>
        </p:spPr>
        <p:txBody>
          <a:bodyPr>
            <a:normAutofit lnSpcReduction="10000"/>
          </a:bodyPr>
          <a:lstStyle/>
          <a:p>
            <a:r>
              <a:rPr lang="en-US"/>
              <a:t>Immerse yourself in knowledge</a:t>
            </a:r>
            <a:endParaRPr lang="en-IE"/>
          </a:p>
        </p:txBody>
      </p:sp>
    </p:spTree>
    <p:extLst>
      <p:ext uri="{BB962C8B-B14F-4D97-AF65-F5344CB8AC3E}">
        <p14:creationId xmlns:p14="http://schemas.microsoft.com/office/powerpoint/2010/main" val="354736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93DC98-4C6F-4A6F-966C-38D50A89B364}"/>
              </a:ext>
            </a:extLst>
          </p:cNvPr>
          <p:cNvSpPr>
            <a:spLocks noGrp="1"/>
          </p:cNvSpPr>
          <p:nvPr>
            <p:ph type="body" sz="quarter" idx="18"/>
          </p:nvPr>
        </p:nvSpPr>
        <p:spPr>
          <a:xfrm>
            <a:off x="360381" y="1424290"/>
            <a:ext cx="11471238" cy="4619157"/>
          </a:xfrm>
        </p:spPr>
        <p:txBody>
          <a:bodyPr vert="horz" lIns="91440" tIns="45720" rIns="91440" bIns="45720" rtlCol="0" anchor="t">
            <a:normAutofit/>
          </a:bodyPr>
          <a:lstStyle/>
          <a:p>
            <a:pPr marL="514350" indent="-514350">
              <a:buFont typeface="+mj-lt"/>
              <a:buAutoNum type="arabicPeriod"/>
            </a:pPr>
            <a:r>
              <a:rPr lang="en-US" sz="2000"/>
              <a:t>Maintaining an autonomous life can be seen as a primary goal for older adults. </a:t>
            </a:r>
            <a:r>
              <a:rPr lang="en-US" sz="2000" b="1"/>
              <a:t>Create products that support and keep autonomy </a:t>
            </a:r>
            <a:r>
              <a:rPr lang="en-US" sz="2000"/>
              <a:t>in mind at every design step. (e.g., simple packaging, nutritional enrichment, home delivery service</a:t>
            </a:r>
            <a:r>
              <a:rPr lang="en-US" sz="2000" dirty="0"/>
              <a:t>).</a:t>
            </a:r>
            <a:endParaRPr lang="en-US" sz="2000"/>
          </a:p>
          <a:p>
            <a:pPr marL="514350" indent="-514350">
              <a:buFont typeface="+mj-lt"/>
              <a:buAutoNum type="arabicPeriod"/>
            </a:pPr>
            <a:r>
              <a:rPr lang="en-US" sz="2000"/>
              <a:t>Create products to </a:t>
            </a:r>
            <a:r>
              <a:rPr lang="en-US" sz="2000" b="1"/>
              <a:t>solve the problems </a:t>
            </a:r>
            <a:r>
              <a:rPr lang="en-US" sz="2000"/>
              <a:t>seniors are experiencing, but </a:t>
            </a:r>
            <a:r>
              <a:rPr lang="en-US" sz="2000" u="sng" dirty="0"/>
              <a:t>do not</a:t>
            </a:r>
            <a:r>
              <a:rPr lang="en-US" sz="2000" dirty="0"/>
              <a:t> </a:t>
            </a:r>
            <a:r>
              <a:rPr lang="en-US" sz="2000" dirty="0" err="1"/>
              <a:t>emphasise</a:t>
            </a:r>
            <a:r>
              <a:rPr lang="en-US" sz="2000"/>
              <a:t> the (health) problems in your communications with clients. </a:t>
            </a:r>
            <a:r>
              <a:rPr lang="en-US" sz="2000" u="sng" dirty="0"/>
              <a:t>Do not</a:t>
            </a:r>
            <a:r>
              <a:rPr lang="en-US" sz="2000" dirty="0"/>
              <a:t> </a:t>
            </a:r>
            <a:r>
              <a:rPr lang="en-US" sz="2000"/>
              <a:t>tell seniors they </a:t>
            </a:r>
            <a:r>
              <a:rPr lang="en-US" sz="2000" dirty="0"/>
              <a:t>cannot </a:t>
            </a:r>
            <a:r>
              <a:rPr lang="en-US" sz="2000"/>
              <a:t>work independently anymore and </a:t>
            </a:r>
            <a:r>
              <a:rPr lang="en-US" sz="2000" u="sng" dirty="0"/>
              <a:t>do not</a:t>
            </a:r>
            <a:r>
              <a:rPr lang="en-US" sz="2000" dirty="0"/>
              <a:t> </a:t>
            </a:r>
            <a:r>
              <a:rPr lang="en-US" sz="2000"/>
              <a:t>label them as old.</a:t>
            </a:r>
            <a:r>
              <a:rPr lang="en-US" sz="2000" dirty="0"/>
              <a:t> </a:t>
            </a:r>
            <a:endParaRPr lang="en-US" sz="2000" dirty="0">
              <a:cs typeface="Calibri"/>
            </a:endParaRPr>
          </a:p>
          <a:p>
            <a:pPr marL="514350" indent="-514350">
              <a:buFont typeface="+mj-lt"/>
              <a:buAutoNum type="arabicPeriod"/>
            </a:pPr>
            <a:r>
              <a:rPr lang="en-US" sz="2000"/>
              <a:t>Keep the perceived barriers low and </a:t>
            </a:r>
            <a:r>
              <a:rPr lang="en-US" sz="2000" b="1"/>
              <a:t>make your product easy for everyone to access and use</a:t>
            </a:r>
            <a:r>
              <a:rPr lang="en-US" sz="2000"/>
              <a:t>. If there are barriers in the packaging (needing scissors to open/ too heavy to carry home) or positioning (top shelf of the supermarket), your product will not be popular with seniors because they may experience moments of vulnerability when trying to use it.</a:t>
            </a:r>
            <a:r>
              <a:rPr lang="en-US" sz="2000" dirty="0"/>
              <a:t> </a:t>
            </a:r>
            <a:endParaRPr lang="en-US" sz="2000" dirty="0">
              <a:cs typeface="Calibri"/>
            </a:endParaRPr>
          </a:p>
          <a:p>
            <a:pPr marL="514350" indent="-514350">
              <a:buFont typeface="+mj-lt"/>
              <a:buAutoNum type="arabicPeriod"/>
            </a:pPr>
            <a:r>
              <a:rPr lang="en-US" sz="2000"/>
              <a:t>There is a </a:t>
            </a:r>
            <a:r>
              <a:rPr lang="en-US" sz="2000" b="1"/>
              <a:t>general skepticism about functional foods</a:t>
            </a:r>
            <a:r>
              <a:rPr lang="en-US" sz="2000"/>
              <a:t> and one tactic is to enrich </a:t>
            </a:r>
            <a:r>
              <a:rPr lang="en-US" sz="2000" b="1"/>
              <a:t>more traditional meals </a:t>
            </a:r>
            <a:r>
              <a:rPr lang="en-US" sz="2000"/>
              <a:t>to appeal to these older adults and their tastes.</a:t>
            </a:r>
            <a:endParaRPr lang="en-US" sz="2000" dirty="0">
              <a:cs typeface="Calibri"/>
            </a:endParaRPr>
          </a:p>
          <a:p>
            <a:pPr marL="514350" indent="-514350">
              <a:buFont typeface="+mj-lt"/>
              <a:buAutoNum type="arabicPeriod"/>
            </a:pPr>
            <a:r>
              <a:rPr lang="en-US" sz="2000"/>
              <a:t>Carry out customer research, preferably qualitative research (i.e., interviews), on the </a:t>
            </a:r>
            <a:r>
              <a:rPr lang="en-US" sz="2000" b="1"/>
              <a:t>specific needs </a:t>
            </a:r>
            <a:r>
              <a:rPr lang="en-US" sz="2000"/>
              <a:t>of the older adult market you are targeting</a:t>
            </a:r>
            <a:r>
              <a:rPr lang="en-US" sz="2000" dirty="0"/>
              <a:t>.</a:t>
            </a:r>
            <a:endParaRPr lang="en-US" sz="2000" dirty="0">
              <a:cs typeface="Calibri"/>
            </a:endParaRPr>
          </a:p>
          <a:p>
            <a:pPr marL="514350" indent="-514350">
              <a:buFont typeface="+mj-lt"/>
              <a:buAutoNum type="arabicPeriod"/>
            </a:pPr>
            <a:endParaRPr lang="nl-NL" sz="1800"/>
          </a:p>
        </p:txBody>
      </p:sp>
      <p:sp>
        <p:nvSpPr>
          <p:cNvPr id="5" name="Text Placeholder 4">
            <a:extLst>
              <a:ext uri="{FF2B5EF4-FFF2-40B4-BE49-F238E27FC236}">
                <a16:creationId xmlns:a16="http://schemas.microsoft.com/office/drawing/2014/main" id="{4F4A8276-4C06-450E-9594-12BCC327A8F8}"/>
              </a:ext>
            </a:extLst>
          </p:cNvPr>
          <p:cNvSpPr>
            <a:spLocks noGrp="1"/>
          </p:cNvSpPr>
          <p:nvPr>
            <p:ph type="body" sz="quarter" idx="16"/>
          </p:nvPr>
        </p:nvSpPr>
        <p:spPr>
          <a:xfrm>
            <a:off x="500045" y="537775"/>
            <a:ext cx="10808102" cy="582221"/>
          </a:xfrm>
        </p:spPr>
        <p:txBody>
          <a:bodyPr>
            <a:normAutofit lnSpcReduction="10000"/>
          </a:bodyPr>
          <a:lstStyle/>
          <a:p>
            <a:r>
              <a:rPr lang="en-US"/>
              <a:t>Summary of key insights:</a:t>
            </a:r>
            <a:endParaRPr lang="en-GB"/>
          </a:p>
        </p:txBody>
      </p:sp>
      <p:grpSp>
        <p:nvGrpSpPr>
          <p:cNvPr id="7" name="Graphic 3">
            <a:extLst>
              <a:ext uri="{FF2B5EF4-FFF2-40B4-BE49-F238E27FC236}">
                <a16:creationId xmlns:a16="http://schemas.microsoft.com/office/drawing/2014/main" id="{643FA19D-23DC-4E88-B98E-01CDF8F58AD1}"/>
              </a:ext>
            </a:extLst>
          </p:cNvPr>
          <p:cNvGrpSpPr/>
          <p:nvPr/>
        </p:nvGrpSpPr>
        <p:grpSpPr>
          <a:xfrm>
            <a:off x="10171688" y="460964"/>
            <a:ext cx="945964" cy="991452"/>
            <a:chOff x="4643578" y="432838"/>
            <a:chExt cx="1028134" cy="1160188"/>
          </a:xfrm>
        </p:grpSpPr>
        <p:sp>
          <p:nvSpPr>
            <p:cNvPr id="8" name="Freeform 1033">
              <a:extLst>
                <a:ext uri="{FF2B5EF4-FFF2-40B4-BE49-F238E27FC236}">
                  <a16:creationId xmlns:a16="http://schemas.microsoft.com/office/drawing/2014/main" id="{198F6D9F-2963-4993-8B7B-D8EAA65C3CC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FFD100"/>
            </a:solid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E111524E-397E-4CEA-9A14-0A1AFA9C4A0F}"/>
                </a:ext>
              </a:extLst>
            </p:cNvPr>
            <p:cNvGrpSpPr/>
            <p:nvPr/>
          </p:nvGrpSpPr>
          <p:grpSpPr>
            <a:xfrm>
              <a:off x="4643578" y="432838"/>
              <a:ext cx="1028134" cy="1160188"/>
              <a:chOff x="4643578" y="432838"/>
              <a:chExt cx="1028134" cy="1160188"/>
            </a:xfrm>
            <a:solidFill>
              <a:srgbClr val="000000"/>
            </a:solidFill>
          </p:grpSpPr>
          <p:sp>
            <p:nvSpPr>
              <p:cNvPr id="10" name="Freeform 1035">
                <a:extLst>
                  <a:ext uri="{FF2B5EF4-FFF2-40B4-BE49-F238E27FC236}">
                    <a16:creationId xmlns:a16="http://schemas.microsoft.com/office/drawing/2014/main" id="{3BDA2D0D-2CF3-4154-A4C8-2F141719E0E6}"/>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000000"/>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9CE769C3-207A-4F9E-B9AB-6AB21BF98654}"/>
                  </a:ext>
                </a:extLst>
              </p:cNvPr>
              <p:cNvGrpSpPr/>
              <p:nvPr/>
            </p:nvGrpSpPr>
            <p:grpSpPr>
              <a:xfrm>
                <a:off x="4643578" y="432838"/>
                <a:ext cx="1028134" cy="1160188"/>
                <a:chOff x="4643578" y="432838"/>
                <a:chExt cx="1028134" cy="1160188"/>
              </a:xfrm>
              <a:solidFill>
                <a:srgbClr val="000000"/>
              </a:solidFill>
            </p:grpSpPr>
            <p:sp>
              <p:nvSpPr>
                <p:cNvPr id="12" name="Freeform 1037">
                  <a:extLst>
                    <a:ext uri="{FF2B5EF4-FFF2-40B4-BE49-F238E27FC236}">
                      <a16:creationId xmlns:a16="http://schemas.microsoft.com/office/drawing/2014/main" id="{CF0537FE-977C-4E80-ACCF-ADB3D8CF76B2}"/>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000000"/>
                </a:solidFill>
                <a:ln w="27426" cap="flat">
                  <a:noFill/>
                  <a:prstDash val="solid"/>
                  <a:miter/>
                </a:ln>
              </p:spPr>
              <p:txBody>
                <a:bodyPr rtlCol="0" anchor="ctr"/>
                <a:lstStyle/>
                <a:p>
                  <a:endParaRPr lang="en-US"/>
                </a:p>
              </p:txBody>
            </p:sp>
            <p:sp>
              <p:nvSpPr>
                <p:cNvPr id="13" name="Freeform 1038">
                  <a:extLst>
                    <a:ext uri="{FF2B5EF4-FFF2-40B4-BE49-F238E27FC236}">
                      <a16:creationId xmlns:a16="http://schemas.microsoft.com/office/drawing/2014/main" id="{CFE79382-9C33-4858-AE63-AB191876CDE4}"/>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000000"/>
                </a:solid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712141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84428-229E-4B7E-A2B9-31A5EA2877D1}"/>
              </a:ext>
            </a:extLst>
          </p:cNvPr>
          <p:cNvSpPr>
            <a:spLocks noGrp="1"/>
          </p:cNvSpPr>
          <p:nvPr>
            <p:ph type="body" sz="quarter" idx="16"/>
          </p:nvPr>
        </p:nvSpPr>
        <p:spPr>
          <a:xfrm>
            <a:off x="2149154" y="934084"/>
            <a:ext cx="5581682" cy="3263843"/>
          </a:xfrm>
        </p:spPr>
        <p:txBody>
          <a:bodyPr>
            <a:normAutofit/>
          </a:bodyPr>
          <a:lstStyle/>
          <a:p>
            <a:r>
              <a:rPr lang="en-US" sz="4800">
                <a:solidFill>
                  <a:srgbClr val="000000"/>
                </a:solidFill>
                <a:latin typeface="Calibri" panose="020F0502020204030204" pitchFamily="34" charset="0"/>
                <a:ea typeface="Calibri" panose="020F0502020204030204" pitchFamily="34" charset="0"/>
                <a:cs typeface="Times New Roman" panose="02020603050405020304" pitchFamily="18" charset="0"/>
              </a:rPr>
              <a:t>Market Research Tactics</a:t>
            </a:r>
            <a:endParaRPr lang="en-IE" sz="4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a:p>
        </p:txBody>
      </p:sp>
      <p:sp>
        <p:nvSpPr>
          <p:cNvPr id="3" name="Text Placeholder 2">
            <a:extLst>
              <a:ext uri="{FF2B5EF4-FFF2-40B4-BE49-F238E27FC236}">
                <a16:creationId xmlns:a16="http://schemas.microsoft.com/office/drawing/2014/main" id="{D576EFD6-567D-4A9C-B844-76761AF87ADC}"/>
              </a:ext>
            </a:extLst>
          </p:cNvPr>
          <p:cNvSpPr>
            <a:spLocks noGrp="1"/>
          </p:cNvSpPr>
          <p:nvPr>
            <p:ph type="body" sz="quarter" idx="17"/>
          </p:nvPr>
        </p:nvSpPr>
        <p:spPr>
          <a:xfrm>
            <a:off x="1060057" y="934085"/>
            <a:ext cx="549097" cy="582221"/>
          </a:xfrm>
        </p:spPr>
        <p:txBody>
          <a:bodyPr>
            <a:normAutofit fontScale="85000" lnSpcReduction="20000"/>
          </a:bodyPr>
          <a:lstStyle/>
          <a:p>
            <a:r>
              <a:rPr lang="en-US" b="1"/>
              <a:t>2</a:t>
            </a:r>
            <a:endParaRPr lang="en-IE" b="1"/>
          </a:p>
        </p:txBody>
      </p:sp>
    </p:spTree>
    <p:extLst>
      <p:ext uri="{BB962C8B-B14F-4D97-AF65-F5344CB8AC3E}">
        <p14:creationId xmlns:p14="http://schemas.microsoft.com/office/powerpoint/2010/main" val="3155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CCA981-E319-4B1A-A061-7E618EEA6E9D}"/>
              </a:ext>
            </a:extLst>
          </p:cNvPr>
          <p:cNvSpPr>
            <a:spLocks noGrp="1"/>
          </p:cNvSpPr>
          <p:nvPr>
            <p:ph type="body" sz="quarter" idx="15"/>
          </p:nvPr>
        </p:nvSpPr>
        <p:spPr/>
        <p:txBody>
          <a:bodyPr/>
          <a:lstStyle/>
          <a:p>
            <a:r>
              <a:rPr lang="en-US" b="1">
                <a:solidFill>
                  <a:srgbClr val="1188A3"/>
                </a:solidFill>
              </a:rPr>
              <a:t>1</a:t>
            </a:r>
            <a:endParaRPr lang="en-IE" b="1">
              <a:solidFill>
                <a:srgbClr val="1188A3"/>
              </a:solidFill>
            </a:endParaRPr>
          </a:p>
        </p:txBody>
      </p:sp>
      <p:sp>
        <p:nvSpPr>
          <p:cNvPr id="3" name="Text Placeholder 2">
            <a:extLst>
              <a:ext uri="{FF2B5EF4-FFF2-40B4-BE49-F238E27FC236}">
                <a16:creationId xmlns:a16="http://schemas.microsoft.com/office/drawing/2014/main" id="{C0975E75-60A8-41FD-9B79-F8D6F9B0614D}"/>
              </a:ext>
            </a:extLst>
          </p:cNvPr>
          <p:cNvSpPr>
            <a:spLocks noGrp="1"/>
          </p:cNvSpPr>
          <p:nvPr>
            <p:ph type="body" sz="quarter" idx="18"/>
          </p:nvPr>
        </p:nvSpPr>
        <p:spPr>
          <a:xfrm>
            <a:off x="497218" y="1207780"/>
            <a:ext cx="5208832" cy="5502399"/>
          </a:xfrm>
          <a:solidFill>
            <a:srgbClr val="85D2E1"/>
          </a:solidFill>
        </p:spPr>
        <p:txBody>
          <a:bodyPr vert="horz" lIns="91440" tIns="45720" rIns="91440" bIns="45720" rtlCol="0" anchor="t">
            <a:normAutofit lnSpcReduction="10000"/>
          </a:bodyPr>
          <a:lstStyle/>
          <a:p>
            <a:r>
              <a:rPr lang="en-US"/>
              <a:t>Food innovations have high failure rates. One reason is not truly understanding what motivates consumers’ product selections. </a:t>
            </a:r>
          </a:p>
          <a:p>
            <a:r>
              <a:rPr lang="en-US"/>
              <a:t>To better understand the Senior Consumer, we need to focus on their </a:t>
            </a:r>
            <a:r>
              <a:rPr lang="en-US" b="1">
                <a:solidFill>
                  <a:srgbClr val="1188A3"/>
                </a:solidFill>
              </a:rPr>
              <a:t>attitudes, </a:t>
            </a:r>
            <a:r>
              <a:rPr lang="en-US" b="1" err="1">
                <a:solidFill>
                  <a:srgbClr val="1188A3"/>
                </a:solidFill>
              </a:rPr>
              <a:t>behaviours</a:t>
            </a:r>
            <a:r>
              <a:rPr lang="en-US" b="1">
                <a:solidFill>
                  <a:srgbClr val="1188A3"/>
                </a:solidFill>
              </a:rPr>
              <a:t>, expectations, </a:t>
            </a:r>
            <a:r>
              <a:rPr lang="en-US"/>
              <a:t>and align research tactics to yield robust consumer insights, on which we can base new product development offerings.</a:t>
            </a:r>
          </a:p>
          <a:p>
            <a:r>
              <a:rPr lang="en-US">
                <a:highlight>
                  <a:srgbClr val="85D2E1"/>
                </a:highlight>
              </a:rPr>
              <a:t>From Module 3,  you will come away with a greater insight into Seniors' food consumption attitudes &amp; </a:t>
            </a:r>
            <a:r>
              <a:rPr lang="en-US" err="1">
                <a:highlight>
                  <a:srgbClr val="85D2E1"/>
                </a:highlight>
              </a:rPr>
              <a:t>behaviours</a:t>
            </a:r>
            <a:r>
              <a:rPr lang="en-US">
                <a:highlight>
                  <a:srgbClr val="85D2E1"/>
                </a:highlight>
              </a:rPr>
              <a:t>, you learn how to gain this information and apply this learning in your own business. </a:t>
            </a:r>
          </a:p>
        </p:txBody>
      </p:sp>
      <p:sp>
        <p:nvSpPr>
          <p:cNvPr id="4" name="Text Placeholder 3">
            <a:extLst>
              <a:ext uri="{FF2B5EF4-FFF2-40B4-BE49-F238E27FC236}">
                <a16:creationId xmlns:a16="http://schemas.microsoft.com/office/drawing/2014/main" id="{241DCC10-AE36-4173-904A-70B60EB595D0}"/>
              </a:ext>
            </a:extLst>
          </p:cNvPr>
          <p:cNvSpPr>
            <a:spLocks noGrp="1"/>
          </p:cNvSpPr>
          <p:nvPr>
            <p:ph type="body" sz="quarter" idx="16"/>
          </p:nvPr>
        </p:nvSpPr>
        <p:spPr>
          <a:xfrm>
            <a:off x="797248" y="232126"/>
            <a:ext cx="4378451" cy="603631"/>
          </a:xfrm>
        </p:spPr>
        <p:txBody>
          <a:bodyPr/>
          <a:lstStyle/>
          <a:p>
            <a:r>
              <a:rPr lang="en-US"/>
              <a:t>Consumer Insights</a:t>
            </a:r>
          </a:p>
          <a:p>
            <a:endParaRPr lang="en-IE"/>
          </a:p>
        </p:txBody>
      </p:sp>
      <p:sp>
        <p:nvSpPr>
          <p:cNvPr id="5" name="Text Placeholder 4">
            <a:extLst>
              <a:ext uri="{FF2B5EF4-FFF2-40B4-BE49-F238E27FC236}">
                <a16:creationId xmlns:a16="http://schemas.microsoft.com/office/drawing/2014/main" id="{8F4A9754-B557-40A1-91C3-BF42AE0C90CC}"/>
              </a:ext>
            </a:extLst>
          </p:cNvPr>
          <p:cNvSpPr>
            <a:spLocks noGrp="1"/>
          </p:cNvSpPr>
          <p:nvPr>
            <p:ph type="body" sz="quarter" idx="14"/>
          </p:nvPr>
        </p:nvSpPr>
        <p:spPr/>
        <p:txBody>
          <a:bodyPr/>
          <a:lstStyle/>
          <a:p>
            <a:r>
              <a:rPr lang="en-US">
                <a:solidFill>
                  <a:srgbClr val="000000"/>
                </a:solidFill>
              </a:rPr>
              <a:t>Senior Consumer Attitudes &amp; Expectations</a:t>
            </a:r>
            <a:endParaRPr lang="en-IE">
              <a:solidFill>
                <a:srgbClr val="000000"/>
              </a:solidFill>
            </a:endParaRPr>
          </a:p>
        </p:txBody>
      </p:sp>
      <p:sp>
        <p:nvSpPr>
          <p:cNvPr id="6" name="Text Placeholder 5">
            <a:extLst>
              <a:ext uri="{FF2B5EF4-FFF2-40B4-BE49-F238E27FC236}">
                <a16:creationId xmlns:a16="http://schemas.microsoft.com/office/drawing/2014/main" id="{BBA41F4E-853F-4459-83FF-4F58944A1455}"/>
              </a:ext>
            </a:extLst>
          </p:cNvPr>
          <p:cNvSpPr>
            <a:spLocks noGrp="1"/>
          </p:cNvSpPr>
          <p:nvPr>
            <p:ph type="body" sz="quarter" idx="19"/>
          </p:nvPr>
        </p:nvSpPr>
        <p:spPr/>
        <p:txBody>
          <a:bodyPr/>
          <a:lstStyle/>
          <a:p>
            <a:r>
              <a:rPr lang="en-US" b="1">
                <a:solidFill>
                  <a:srgbClr val="1188A3"/>
                </a:solidFill>
              </a:rPr>
              <a:t>2</a:t>
            </a:r>
            <a:endParaRPr lang="en-IE" b="1">
              <a:solidFill>
                <a:srgbClr val="1188A3"/>
              </a:solidFill>
            </a:endParaRPr>
          </a:p>
        </p:txBody>
      </p:sp>
      <p:sp>
        <p:nvSpPr>
          <p:cNvPr id="7" name="Text Placeholder 6">
            <a:extLst>
              <a:ext uri="{FF2B5EF4-FFF2-40B4-BE49-F238E27FC236}">
                <a16:creationId xmlns:a16="http://schemas.microsoft.com/office/drawing/2014/main" id="{A7A8525F-18D7-4837-99E4-9EF4F9D3FF75}"/>
              </a:ext>
            </a:extLst>
          </p:cNvPr>
          <p:cNvSpPr>
            <a:spLocks noGrp="1"/>
          </p:cNvSpPr>
          <p:nvPr>
            <p:ph type="body" sz="quarter" idx="20"/>
          </p:nvPr>
        </p:nvSpPr>
        <p:spPr/>
        <p:txBody>
          <a:bodyPr/>
          <a:lstStyle/>
          <a:p>
            <a:r>
              <a:rPr lang="en-US">
                <a:solidFill>
                  <a:srgbClr val="000000"/>
                </a:solidFill>
              </a:rPr>
              <a:t>Market Research Tactics</a:t>
            </a:r>
            <a:endParaRPr lang="en-IE">
              <a:solidFill>
                <a:srgbClr val="000000"/>
              </a:solidFill>
            </a:endParaRPr>
          </a:p>
        </p:txBody>
      </p:sp>
      <p:sp>
        <p:nvSpPr>
          <p:cNvPr id="8" name="Text Placeholder 7">
            <a:extLst>
              <a:ext uri="{FF2B5EF4-FFF2-40B4-BE49-F238E27FC236}">
                <a16:creationId xmlns:a16="http://schemas.microsoft.com/office/drawing/2014/main" id="{202CEACC-3B65-459A-8D9E-841C133DD6A7}"/>
              </a:ext>
            </a:extLst>
          </p:cNvPr>
          <p:cNvSpPr>
            <a:spLocks noGrp="1"/>
          </p:cNvSpPr>
          <p:nvPr>
            <p:ph type="body" sz="quarter" idx="21"/>
          </p:nvPr>
        </p:nvSpPr>
        <p:spPr/>
        <p:txBody>
          <a:bodyPr/>
          <a:lstStyle/>
          <a:p>
            <a:r>
              <a:rPr lang="en-US" b="1">
                <a:solidFill>
                  <a:srgbClr val="1188A3"/>
                </a:solidFill>
              </a:rPr>
              <a:t>3</a:t>
            </a:r>
            <a:endParaRPr lang="en-IE" b="1">
              <a:solidFill>
                <a:srgbClr val="1188A3"/>
              </a:solidFill>
            </a:endParaRPr>
          </a:p>
        </p:txBody>
      </p:sp>
      <p:sp>
        <p:nvSpPr>
          <p:cNvPr id="9" name="Text Placeholder 8">
            <a:extLst>
              <a:ext uri="{FF2B5EF4-FFF2-40B4-BE49-F238E27FC236}">
                <a16:creationId xmlns:a16="http://schemas.microsoft.com/office/drawing/2014/main" id="{AC04E750-5690-4511-8A30-D6F2D995792B}"/>
              </a:ext>
            </a:extLst>
          </p:cNvPr>
          <p:cNvSpPr>
            <a:spLocks noGrp="1"/>
          </p:cNvSpPr>
          <p:nvPr>
            <p:ph type="body" sz="quarter" idx="22"/>
          </p:nvPr>
        </p:nvSpPr>
        <p:spPr>
          <a:xfrm>
            <a:off x="7229716" y="3366657"/>
            <a:ext cx="4794118" cy="822373"/>
          </a:xfrm>
        </p:spPr>
        <p:txBody>
          <a:bodyPr/>
          <a:lstStyle/>
          <a:p>
            <a:pPr>
              <a:lnSpc>
                <a:spcPct val="120000"/>
              </a:lnSpc>
            </a:pPr>
            <a:r>
              <a:rPr lang="en-US">
                <a:solidFill>
                  <a:srgbClr val="000000"/>
                </a:solidFill>
              </a:rPr>
              <a:t>Using this Information to Market, Brand, and Innovate more Effectively</a:t>
            </a:r>
            <a:endParaRPr lang="en-IE">
              <a:solidFill>
                <a:srgbClr val="000000"/>
              </a:solidFill>
            </a:endParaRPr>
          </a:p>
        </p:txBody>
      </p:sp>
      <p:sp>
        <p:nvSpPr>
          <p:cNvPr id="10" name="Text Placeholder 9">
            <a:extLst>
              <a:ext uri="{FF2B5EF4-FFF2-40B4-BE49-F238E27FC236}">
                <a16:creationId xmlns:a16="http://schemas.microsoft.com/office/drawing/2014/main" id="{4F6FD7C6-4DDF-45C7-8598-6346ACEA8128}"/>
              </a:ext>
            </a:extLst>
          </p:cNvPr>
          <p:cNvSpPr>
            <a:spLocks noGrp="1"/>
          </p:cNvSpPr>
          <p:nvPr>
            <p:ph type="body" sz="quarter" idx="23"/>
          </p:nvPr>
        </p:nvSpPr>
        <p:spPr/>
        <p:txBody>
          <a:bodyPr/>
          <a:lstStyle/>
          <a:p>
            <a:r>
              <a:rPr lang="en-US" b="1">
                <a:solidFill>
                  <a:srgbClr val="1188A3"/>
                </a:solidFill>
              </a:rPr>
              <a:t>4</a:t>
            </a:r>
            <a:endParaRPr lang="en-IE" b="1">
              <a:solidFill>
                <a:srgbClr val="1188A3"/>
              </a:solidFill>
            </a:endParaRPr>
          </a:p>
        </p:txBody>
      </p:sp>
      <p:sp>
        <p:nvSpPr>
          <p:cNvPr id="11" name="Text Placeholder 10">
            <a:extLst>
              <a:ext uri="{FF2B5EF4-FFF2-40B4-BE49-F238E27FC236}">
                <a16:creationId xmlns:a16="http://schemas.microsoft.com/office/drawing/2014/main" id="{3156A3FA-067E-439C-8B42-B3BD14BA30BF}"/>
              </a:ext>
            </a:extLst>
          </p:cNvPr>
          <p:cNvSpPr>
            <a:spLocks noGrp="1"/>
          </p:cNvSpPr>
          <p:nvPr>
            <p:ph type="body" sz="quarter" idx="24"/>
          </p:nvPr>
        </p:nvSpPr>
        <p:spPr/>
        <p:txBody>
          <a:bodyPr/>
          <a:lstStyle/>
          <a:p>
            <a:r>
              <a:rPr lang="en-US">
                <a:solidFill>
                  <a:srgbClr val="000000"/>
                </a:solidFill>
              </a:rPr>
              <a:t>Resources</a:t>
            </a:r>
            <a:endParaRPr lang="en-IE">
              <a:solidFill>
                <a:srgbClr val="000000"/>
              </a:solidFill>
            </a:endParaRPr>
          </a:p>
        </p:txBody>
      </p:sp>
      <p:sp>
        <p:nvSpPr>
          <p:cNvPr id="12" name="Rectangle 11">
            <a:extLst>
              <a:ext uri="{FF2B5EF4-FFF2-40B4-BE49-F238E27FC236}">
                <a16:creationId xmlns:a16="http://schemas.microsoft.com/office/drawing/2014/main" id="{19803464-EED4-4BD4-8E1D-2DEB7704BC38}"/>
              </a:ext>
            </a:extLst>
          </p:cNvPr>
          <p:cNvSpPr/>
          <p:nvPr/>
        </p:nvSpPr>
        <p:spPr>
          <a:xfrm flipV="1">
            <a:off x="857756" y="994031"/>
            <a:ext cx="728283" cy="45719"/>
          </a:xfrm>
          <a:prstGeom prst="rect">
            <a:avLst/>
          </a:prstGeom>
          <a:solidFill>
            <a:srgbClr val="FFD100"/>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35632720"/>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B1CB42-7F11-4F97-AF04-C8275D07E375}"/>
              </a:ext>
            </a:extLst>
          </p:cNvPr>
          <p:cNvSpPr>
            <a:spLocks noGrp="1"/>
          </p:cNvSpPr>
          <p:nvPr>
            <p:ph type="body" sz="quarter" idx="18"/>
          </p:nvPr>
        </p:nvSpPr>
        <p:spPr>
          <a:xfrm>
            <a:off x="1626499" y="1497027"/>
            <a:ext cx="5025153" cy="4802168"/>
          </a:xfrm>
        </p:spPr>
        <p:txBody>
          <a:bodyPr vert="horz" lIns="91440" tIns="45720" rIns="91440" bIns="45720" rtlCol="0" anchor="t">
            <a:normAutofit/>
          </a:bodyPr>
          <a:lstStyle/>
          <a:p>
            <a:pPr marL="0" indent="0"/>
            <a:r>
              <a:rPr lang="en-GB" dirty="0">
                <a:solidFill>
                  <a:srgbClr val="353535"/>
                </a:solidFill>
                <a:ea typeface="+mn-lt"/>
                <a:cs typeface="+mn-lt"/>
              </a:rPr>
              <a:t>Market research leads you to the </a:t>
            </a:r>
            <a:br>
              <a:rPr lang="en-GB" dirty="0">
                <a:solidFill>
                  <a:srgbClr val="353535"/>
                </a:solidFill>
                <a:ea typeface="+mn-lt"/>
                <a:cs typeface="+mn-lt"/>
              </a:rPr>
            </a:br>
            <a:r>
              <a:rPr lang="en-GB" dirty="0">
                <a:solidFill>
                  <a:srgbClr val="353535"/>
                </a:solidFill>
                <a:ea typeface="+mn-lt"/>
                <a:cs typeface="+mn-lt"/>
              </a:rPr>
              <a:t>insights you need to grow. It provides </a:t>
            </a:r>
            <a:br>
              <a:rPr lang="en-GB" dirty="0">
                <a:solidFill>
                  <a:srgbClr val="353535"/>
                </a:solidFill>
                <a:ea typeface="+mn-lt"/>
                <a:cs typeface="+mn-lt"/>
              </a:rPr>
            </a:br>
            <a:r>
              <a:rPr lang="en-GB" dirty="0">
                <a:solidFill>
                  <a:srgbClr val="353535"/>
                </a:solidFill>
                <a:ea typeface="+mn-lt"/>
                <a:cs typeface="+mn-lt"/>
              </a:rPr>
              <a:t>companies with relevant data, thereby helping to make more </a:t>
            </a:r>
            <a:br>
              <a:rPr lang="en-GB" dirty="0">
                <a:solidFill>
                  <a:srgbClr val="353535"/>
                </a:solidFill>
                <a:ea typeface="+mn-lt"/>
                <a:cs typeface="+mn-lt"/>
              </a:rPr>
            </a:br>
            <a:r>
              <a:rPr lang="en-GB" dirty="0">
                <a:solidFill>
                  <a:srgbClr val="353535"/>
                </a:solidFill>
                <a:ea typeface="+mn-lt"/>
                <a:cs typeface="+mn-lt"/>
              </a:rPr>
              <a:t>informed decisions. </a:t>
            </a:r>
            <a:r>
              <a:rPr lang="en-US" dirty="0">
                <a:solidFill>
                  <a:srgbClr val="353535"/>
                </a:solidFill>
                <a:ea typeface="+mn-lt"/>
                <a:cs typeface="+mn-lt"/>
              </a:rPr>
              <a:t>No matter what </a:t>
            </a:r>
            <a:br>
              <a:rPr lang="en-US" dirty="0">
                <a:solidFill>
                  <a:srgbClr val="353535"/>
                </a:solidFill>
                <a:ea typeface="+mn-lt"/>
                <a:cs typeface="+mn-lt"/>
              </a:rPr>
            </a:br>
            <a:r>
              <a:rPr lang="en-US" dirty="0">
                <a:solidFill>
                  <a:srgbClr val="353535"/>
                </a:solidFill>
                <a:ea typeface="+mn-lt"/>
                <a:cs typeface="+mn-lt"/>
              </a:rPr>
              <a:t>your brand is, market research is </a:t>
            </a:r>
            <a:br>
              <a:rPr lang="en-US" dirty="0">
                <a:solidFill>
                  <a:srgbClr val="353535"/>
                </a:solidFill>
                <a:ea typeface="+mn-lt"/>
                <a:cs typeface="+mn-lt"/>
              </a:rPr>
            </a:br>
            <a:r>
              <a:rPr lang="en-US" dirty="0">
                <a:solidFill>
                  <a:srgbClr val="353535"/>
                </a:solidFill>
                <a:ea typeface="+mn-lt"/>
                <a:cs typeface="+mn-lt"/>
              </a:rPr>
              <a:t>crucial. Without market research, </a:t>
            </a:r>
            <a:br>
              <a:rPr lang="en-US" dirty="0">
                <a:solidFill>
                  <a:srgbClr val="353535"/>
                </a:solidFill>
                <a:ea typeface="+mn-lt"/>
                <a:cs typeface="+mn-lt"/>
              </a:rPr>
            </a:br>
            <a:r>
              <a:rPr lang="en-US" dirty="0">
                <a:solidFill>
                  <a:srgbClr val="353535"/>
                </a:solidFill>
                <a:ea typeface="+mn-lt"/>
                <a:cs typeface="+mn-lt"/>
              </a:rPr>
              <a:t>it can feel like you are promoting your brand, product or service blindly. </a:t>
            </a:r>
            <a:endParaRPr lang="en-US" dirty="0">
              <a:ea typeface="+mn-lt"/>
              <a:cs typeface="+mn-lt"/>
            </a:endParaRPr>
          </a:p>
          <a:p>
            <a:pPr marL="0" indent="0"/>
            <a:r>
              <a:rPr lang="en-US" dirty="0">
                <a:solidFill>
                  <a:srgbClr val="353535"/>
                </a:solidFill>
                <a:ea typeface="+mn-lt"/>
                <a:cs typeface="+mn-lt"/>
              </a:rPr>
              <a:t>But with it, you can identify key </a:t>
            </a:r>
            <a:br>
              <a:rPr lang="en-US" dirty="0">
                <a:solidFill>
                  <a:srgbClr val="353535"/>
                </a:solidFill>
                <a:ea typeface="+mn-lt"/>
                <a:cs typeface="+mn-lt"/>
              </a:rPr>
            </a:br>
            <a:r>
              <a:rPr lang="en-US" dirty="0">
                <a:solidFill>
                  <a:srgbClr val="353535"/>
                </a:solidFill>
                <a:ea typeface="+mn-lt"/>
                <a:cs typeface="+mn-lt"/>
              </a:rPr>
              <a:t>demographics, learn more about your buyers and implement tactics in a more accurate and successful manner.</a:t>
            </a:r>
            <a:endParaRPr lang="en-IE" dirty="0">
              <a:ea typeface="+mn-lt"/>
              <a:cs typeface="+mn-lt"/>
            </a:endParaRPr>
          </a:p>
          <a:p>
            <a:pPr marL="0" indent="0"/>
            <a:endParaRPr lang="en-US" dirty="0">
              <a:ea typeface="+mn-lt"/>
              <a:cs typeface="+mn-lt"/>
            </a:endParaRPr>
          </a:p>
          <a:p>
            <a:pPr marL="0" indent="0"/>
            <a:endParaRPr lang="en-US" dirty="0">
              <a:ea typeface="+mn-lt"/>
              <a:cs typeface="+mn-lt"/>
            </a:endParaRPr>
          </a:p>
          <a:p>
            <a:pPr marL="0" indent="0"/>
            <a:endParaRPr lang="en-US" dirty="0">
              <a:ea typeface="+mn-lt"/>
              <a:cs typeface="+mn-lt"/>
            </a:endParaRPr>
          </a:p>
          <a:p>
            <a:pPr marL="0" indent="0"/>
            <a:endParaRPr lang="en-US" dirty="0">
              <a:solidFill>
                <a:srgbClr val="353535"/>
              </a:solidFill>
              <a:ea typeface="+mn-lt"/>
              <a:cs typeface="+mn-lt"/>
            </a:endParaRPr>
          </a:p>
        </p:txBody>
      </p:sp>
      <p:sp>
        <p:nvSpPr>
          <p:cNvPr id="4" name="Text Placeholder 3">
            <a:extLst>
              <a:ext uri="{FF2B5EF4-FFF2-40B4-BE49-F238E27FC236}">
                <a16:creationId xmlns:a16="http://schemas.microsoft.com/office/drawing/2014/main" id="{CFDAEFD3-035E-457F-87AB-6E50CA232A96}"/>
              </a:ext>
            </a:extLst>
          </p:cNvPr>
          <p:cNvSpPr>
            <a:spLocks noGrp="1"/>
          </p:cNvSpPr>
          <p:nvPr>
            <p:ph type="body" sz="quarter" idx="16"/>
          </p:nvPr>
        </p:nvSpPr>
        <p:spPr>
          <a:xfrm>
            <a:off x="1683143" y="121381"/>
            <a:ext cx="5025154" cy="1149069"/>
          </a:xfrm>
        </p:spPr>
        <p:txBody>
          <a:bodyPr vert="horz" lIns="91440" tIns="45720" rIns="91440" bIns="45720" rtlCol="0" anchor="t">
            <a:normAutofit fontScale="92500" lnSpcReduction="10000"/>
          </a:bodyPr>
          <a:lstStyle/>
          <a:p>
            <a:pPr>
              <a:lnSpc>
                <a:spcPct val="110000"/>
              </a:lnSpc>
            </a:pPr>
            <a:r>
              <a:rPr lang="en-US"/>
              <a:t>Why we research the market?</a:t>
            </a:r>
            <a:endParaRPr lang="en-IE"/>
          </a:p>
        </p:txBody>
      </p:sp>
      <p:pic>
        <p:nvPicPr>
          <p:cNvPr id="8" name="Picture Placeholder 7" descr="Magnifier placed on a white background">
            <a:extLst>
              <a:ext uri="{FF2B5EF4-FFF2-40B4-BE49-F238E27FC236}">
                <a16:creationId xmlns:a16="http://schemas.microsoft.com/office/drawing/2014/main" id="{9CA7391E-5788-46AC-9C7A-312DA052B6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209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2123A-CC34-4CFE-92F3-1B9D55669BB6}"/>
              </a:ext>
            </a:extLst>
          </p:cNvPr>
          <p:cNvSpPr>
            <a:spLocks noGrp="1"/>
          </p:cNvSpPr>
          <p:nvPr>
            <p:ph type="body" sz="quarter" idx="18"/>
          </p:nvPr>
        </p:nvSpPr>
        <p:spPr>
          <a:xfrm>
            <a:off x="1718561" y="1619492"/>
            <a:ext cx="4621841" cy="4525954"/>
          </a:xfrm>
        </p:spPr>
        <p:txBody>
          <a:bodyPr>
            <a:normAutofit lnSpcReduction="10000"/>
          </a:bodyPr>
          <a:lstStyle/>
          <a:p>
            <a:pPr indent="0"/>
            <a:r>
              <a:rPr lang="en-US" b="1"/>
              <a:t>1. PRIMARY:</a:t>
            </a:r>
          </a:p>
          <a:p>
            <a:pPr indent="0"/>
            <a:r>
              <a:rPr lang="en-US" b="0" i="0">
                <a:effectLst/>
                <a:latin typeface="Neue Haas Grotesk"/>
              </a:rPr>
              <a:t>Primary Research is research done by you or your business. All data in Primary Research comes from your sources. (Field Research)</a:t>
            </a:r>
          </a:p>
          <a:p>
            <a:pPr indent="0"/>
            <a:endParaRPr lang="en-US"/>
          </a:p>
          <a:p>
            <a:pPr indent="0"/>
            <a:r>
              <a:rPr lang="en-US" b="1"/>
              <a:t>2. SECONDARY:</a:t>
            </a:r>
          </a:p>
          <a:p>
            <a:pPr indent="0"/>
            <a:r>
              <a:rPr lang="en-US" b="0" i="0">
                <a:effectLst/>
                <a:latin typeface="Neue Haas Grotesk"/>
              </a:rPr>
              <a:t>Secondary Research is research that is not done by you but is from an existing study. (Desk re</a:t>
            </a:r>
            <a:r>
              <a:rPr lang="en-US">
                <a:latin typeface="Neue Haas Grotesk"/>
              </a:rPr>
              <a:t>search)</a:t>
            </a:r>
            <a:endParaRPr lang="en-IE"/>
          </a:p>
        </p:txBody>
      </p:sp>
      <p:sp>
        <p:nvSpPr>
          <p:cNvPr id="4" name="Text Placeholder 3">
            <a:extLst>
              <a:ext uri="{FF2B5EF4-FFF2-40B4-BE49-F238E27FC236}">
                <a16:creationId xmlns:a16="http://schemas.microsoft.com/office/drawing/2014/main" id="{A9BBEAED-B9FC-44E0-8254-8880C13E5705}"/>
              </a:ext>
            </a:extLst>
          </p:cNvPr>
          <p:cNvSpPr>
            <a:spLocks noGrp="1"/>
          </p:cNvSpPr>
          <p:nvPr>
            <p:ph type="body" sz="quarter" idx="16"/>
          </p:nvPr>
        </p:nvSpPr>
        <p:spPr>
          <a:xfrm>
            <a:off x="1718561" y="186115"/>
            <a:ext cx="4716425" cy="1173346"/>
          </a:xfrm>
        </p:spPr>
        <p:txBody>
          <a:bodyPr>
            <a:normAutofit/>
          </a:bodyPr>
          <a:lstStyle/>
          <a:p>
            <a:r>
              <a:rPr lang="en-US"/>
              <a:t>The types of Market Research</a:t>
            </a:r>
            <a:endParaRPr lang="en-IE"/>
          </a:p>
        </p:txBody>
      </p:sp>
      <p:sp>
        <p:nvSpPr>
          <p:cNvPr id="6" name="Flowchart: Alternate Process 5">
            <a:extLst>
              <a:ext uri="{FF2B5EF4-FFF2-40B4-BE49-F238E27FC236}">
                <a16:creationId xmlns:a16="http://schemas.microsoft.com/office/drawing/2014/main" id="{BB5D7CA8-B8CA-4E54-A417-8D3DA75B27C5}"/>
              </a:ext>
            </a:extLst>
          </p:cNvPr>
          <p:cNvSpPr/>
          <p:nvPr/>
        </p:nvSpPr>
        <p:spPr>
          <a:xfrm>
            <a:off x="7069741" y="1456567"/>
            <a:ext cx="2443795" cy="1416106"/>
          </a:xfrm>
          <a:prstGeom prst="flowChartAlternateProcess">
            <a:avLst/>
          </a:prstGeom>
          <a:ln>
            <a:solidFill>
              <a:srgbClr val="FFCD5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a:t>SURVEYS</a:t>
            </a:r>
            <a:endParaRPr lang="en-IE" sz="2400" b="1"/>
          </a:p>
        </p:txBody>
      </p:sp>
      <p:sp>
        <p:nvSpPr>
          <p:cNvPr id="7" name="Flowchart: Alternate Process 6">
            <a:extLst>
              <a:ext uri="{FF2B5EF4-FFF2-40B4-BE49-F238E27FC236}">
                <a16:creationId xmlns:a16="http://schemas.microsoft.com/office/drawing/2014/main" id="{E5232D32-FB16-48E6-98FB-C654914206B3}"/>
              </a:ext>
            </a:extLst>
          </p:cNvPr>
          <p:cNvSpPr/>
          <p:nvPr/>
        </p:nvSpPr>
        <p:spPr>
          <a:xfrm>
            <a:off x="9625475" y="2330507"/>
            <a:ext cx="2443795" cy="1416106"/>
          </a:xfrm>
          <a:prstGeom prst="flowChartAlternateProcess">
            <a:avLst/>
          </a:prstGeom>
          <a:ln>
            <a:solidFill>
              <a:srgbClr val="FFCD5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a:t>FOCUS GROUPS</a:t>
            </a:r>
            <a:endParaRPr lang="en-IE" sz="2400" b="1"/>
          </a:p>
        </p:txBody>
      </p:sp>
      <p:sp>
        <p:nvSpPr>
          <p:cNvPr id="8" name="Flowchart: Alternate Process 7">
            <a:extLst>
              <a:ext uri="{FF2B5EF4-FFF2-40B4-BE49-F238E27FC236}">
                <a16:creationId xmlns:a16="http://schemas.microsoft.com/office/drawing/2014/main" id="{A88D1C11-1296-44FD-B0EA-CFE426370321}"/>
              </a:ext>
            </a:extLst>
          </p:cNvPr>
          <p:cNvSpPr/>
          <p:nvPr/>
        </p:nvSpPr>
        <p:spPr>
          <a:xfrm>
            <a:off x="7069741" y="3371681"/>
            <a:ext cx="2443795" cy="1416106"/>
          </a:xfrm>
          <a:prstGeom prst="flowChartAlternateProcess">
            <a:avLst/>
          </a:prstGeom>
          <a:ln>
            <a:solidFill>
              <a:srgbClr val="FFCD5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a:t>OBSERVATIONS</a:t>
            </a:r>
            <a:endParaRPr lang="en-IE" sz="2400" b="1"/>
          </a:p>
        </p:txBody>
      </p:sp>
      <p:sp>
        <p:nvSpPr>
          <p:cNvPr id="9" name="Flowchart: Alternate Process 8">
            <a:extLst>
              <a:ext uri="{FF2B5EF4-FFF2-40B4-BE49-F238E27FC236}">
                <a16:creationId xmlns:a16="http://schemas.microsoft.com/office/drawing/2014/main" id="{849A49A1-0B9C-4B48-9E51-59932C261FD7}"/>
              </a:ext>
            </a:extLst>
          </p:cNvPr>
          <p:cNvSpPr/>
          <p:nvPr/>
        </p:nvSpPr>
        <p:spPr>
          <a:xfrm>
            <a:off x="9625476" y="4311706"/>
            <a:ext cx="2443795" cy="1416106"/>
          </a:xfrm>
          <a:prstGeom prst="flowChartAlternateProcess">
            <a:avLst/>
          </a:prstGeom>
          <a:ln>
            <a:solidFill>
              <a:srgbClr val="FFCD5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a:t>PILOT TESTING</a:t>
            </a:r>
            <a:endParaRPr lang="en-IE" sz="2400" b="1"/>
          </a:p>
        </p:txBody>
      </p:sp>
      <p:sp>
        <p:nvSpPr>
          <p:cNvPr id="10" name="TextBox 9">
            <a:extLst>
              <a:ext uri="{FF2B5EF4-FFF2-40B4-BE49-F238E27FC236}">
                <a16:creationId xmlns:a16="http://schemas.microsoft.com/office/drawing/2014/main" id="{C4F713E7-BFBF-468A-90C7-0BCB54A32D37}"/>
              </a:ext>
            </a:extLst>
          </p:cNvPr>
          <p:cNvSpPr txBox="1"/>
          <p:nvPr/>
        </p:nvSpPr>
        <p:spPr>
          <a:xfrm>
            <a:off x="7824998" y="729734"/>
            <a:ext cx="3600956" cy="369332"/>
          </a:xfrm>
          <a:prstGeom prst="rect">
            <a:avLst/>
          </a:prstGeom>
          <a:noFill/>
        </p:spPr>
        <p:txBody>
          <a:bodyPr wrap="square" rtlCol="0">
            <a:spAutoFit/>
          </a:bodyPr>
          <a:lstStyle/>
          <a:p>
            <a:r>
              <a:rPr lang="en-US" b="1">
                <a:solidFill>
                  <a:srgbClr val="000000"/>
                </a:solidFill>
              </a:rPr>
              <a:t>EXAMPLES OF RESEARCH METHODS</a:t>
            </a:r>
            <a:endParaRPr lang="en-IE" b="1">
              <a:solidFill>
                <a:srgbClr val="000000"/>
              </a:solidFill>
            </a:endParaRPr>
          </a:p>
        </p:txBody>
      </p:sp>
      <p:sp>
        <p:nvSpPr>
          <p:cNvPr id="11" name="Flowchart: Alternate Process 10">
            <a:extLst>
              <a:ext uri="{FF2B5EF4-FFF2-40B4-BE49-F238E27FC236}">
                <a16:creationId xmlns:a16="http://schemas.microsoft.com/office/drawing/2014/main" id="{A5E8D9B2-04E7-4C55-9E7C-031D9D1D7829}"/>
              </a:ext>
            </a:extLst>
          </p:cNvPr>
          <p:cNvSpPr/>
          <p:nvPr/>
        </p:nvSpPr>
        <p:spPr>
          <a:xfrm>
            <a:off x="7069741" y="5286795"/>
            <a:ext cx="2443795" cy="1416106"/>
          </a:xfrm>
          <a:prstGeom prst="flowChartAlternateProcess">
            <a:avLst/>
          </a:prstGeom>
          <a:ln>
            <a:solidFill>
              <a:srgbClr val="FFCD5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a:t>SOCIAL MEDIA ANALYTICS</a:t>
            </a:r>
            <a:endParaRPr lang="en-IE" sz="2400" b="1"/>
          </a:p>
        </p:txBody>
      </p:sp>
    </p:spTree>
    <p:extLst>
      <p:ext uri="{BB962C8B-B14F-4D97-AF65-F5344CB8AC3E}">
        <p14:creationId xmlns:p14="http://schemas.microsoft.com/office/powerpoint/2010/main" val="1562409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9961DE-D1A5-41EF-8AA9-51D0ED4BC43D}"/>
              </a:ext>
            </a:extLst>
          </p:cNvPr>
          <p:cNvSpPr>
            <a:spLocks noGrp="1"/>
          </p:cNvSpPr>
          <p:nvPr>
            <p:ph type="body" sz="quarter" idx="18"/>
          </p:nvPr>
        </p:nvSpPr>
        <p:spPr>
          <a:xfrm>
            <a:off x="1513212" y="1773241"/>
            <a:ext cx="5338850" cy="4525954"/>
          </a:xfrm>
        </p:spPr>
        <p:txBody>
          <a:bodyPr vert="horz" lIns="91440" tIns="45720" rIns="91440" bIns="45720" rtlCol="0" anchor="t">
            <a:normAutofit/>
          </a:bodyPr>
          <a:lstStyle/>
          <a:p>
            <a:pPr indent="0"/>
            <a:r>
              <a:rPr lang="en-US"/>
              <a:t>Using surveys in your market research allows you to collect insights throughout the product or market lifecycle. Explore prospective and existing customers’ needs and motivations, positive and negative feelings about your products or branding, and the effectiveness and reach of your promotional efforts.</a:t>
            </a:r>
          </a:p>
          <a:p>
            <a:pPr indent="0"/>
            <a:r>
              <a:rPr lang="en-US"/>
              <a:t>Most surveys are carried out online these days with great analytic capabilities and reporting functions</a:t>
            </a:r>
            <a:endParaRPr lang="en-IE"/>
          </a:p>
        </p:txBody>
      </p:sp>
      <p:sp>
        <p:nvSpPr>
          <p:cNvPr id="4" name="Text Placeholder 3">
            <a:extLst>
              <a:ext uri="{FF2B5EF4-FFF2-40B4-BE49-F238E27FC236}">
                <a16:creationId xmlns:a16="http://schemas.microsoft.com/office/drawing/2014/main" id="{1A5BAFBD-7CD1-4A69-9D39-2B41CB0BA3C7}"/>
              </a:ext>
            </a:extLst>
          </p:cNvPr>
          <p:cNvSpPr>
            <a:spLocks noGrp="1"/>
          </p:cNvSpPr>
          <p:nvPr>
            <p:ph type="body" sz="quarter" idx="16"/>
          </p:nvPr>
        </p:nvSpPr>
        <p:spPr/>
        <p:txBody>
          <a:bodyPr>
            <a:normAutofit lnSpcReduction="10000"/>
          </a:bodyPr>
          <a:lstStyle/>
          <a:p>
            <a:r>
              <a:rPr lang="en-US"/>
              <a:t>1. Surveys…</a:t>
            </a:r>
            <a:endParaRPr lang="en-IE"/>
          </a:p>
        </p:txBody>
      </p:sp>
      <p:pic>
        <p:nvPicPr>
          <p:cNvPr id="5" name="Picture 4">
            <a:hlinkClick r:id="rId2"/>
            <a:extLst>
              <a:ext uri="{FF2B5EF4-FFF2-40B4-BE49-F238E27FC236}">
                <a16:creationId xmlns:a16="http://schemas.microsoft.com/office/drawing/2014/main" id="{ECED4714-C08B-4EC8-92D0-17E699E4E9F8}"/>
              </a:ext>
            </a:extLst>
          </p:cNvPr>
          <p:cNvPicPr>
            <a:picLocks noChangeAspect="1"/>
          </p:cNvPicPr>
          <p:nvPr/>
        </p:nvPicPr>
        <p:blipFill>
          <a:blip r:embed="rId3"/>
          <a:stretch>
            <a:fillRect/>
          </a:stretch>
        </p:blipFill>
        <p:spPr>
          <a:xfrm>
            <a:off x="7415412" y="5403346"/>
            <a:ext cx="2476841" cy="498988"/>
          </a:xfrm>
          <a:prstGeom prst="rect">
            <a:avLst/>
          </a:prstGeom>
          <a:solidFill>
            <a:srgbClr val="000000"/>
          </a:solidFill>
        </p:spPr>
      </p:pic>
      <p:pic>
        <p:nvPicPr>
          <p:cNvPr id="7" name="Picture 6">
            <a:hlinkClick r:id="rId4"/>
            <a:extLst>
              <a:ext uri="{FF2B5EF4-FFF2-40B4-BE49-F238E27FC236}">
                <a16:creationId xmlns:a16="http://schemas.microsoft.com/office/drawing/2014/main" id="{3D7CE3DB-A954-46F6-82C5-6DA42166E10F}"/>
              </a:ext>
            </a:extLst>
          </p:cNvPr>
          <p:cNvPicPr>
            <a:picLocks noChangeAspect="1"/>
          </p:cNvPicPr>
          <p:nvPr/>
        </p:nvPicPr>
        <p:blipFill>
          <a:blip r:embed="rId5"/>
          <a:stretch>
            <a:fillRect/>
          </a:stretch>
        </p:blipFill>
        <p:spPr>
          <a:xfrm>
            <a:off x="9333239" y="1402743"/>
            <a:ext cx="2339986" cy="740996"/>
          </a:xfrm>
          <a:prstGeom prst="rect">
            <a:avLst/>
          </a:prstGeom>
        </p:spPr>
      </p:pic>
      <p:pic>
        <p:nvPicPr>
          <p:cNvPr id="9" name="Picture 8">
            <a:hlinkClick r:id="rId6"/>
            <a:extLst>
              <a:ext uri="{FF2B5EF4-FFF2-40B4-BE49-F238E27FC236}">
                <a16:creationId xmlns:a16="http://schemas.microsoft.com/office/drawing/2014/main" id="{FDDD312E-30E0-4673-9784-5D8F4D85AC4D}"/>
              </a:ext>
            </a:extLst>
          </p:cNvPr>
          <p:cNvPicPr>
            <a:picLocks noChangeAspect="1"/>
          </p:cNvPicPr>
          <p:nvPr/>
        </p:nvPicPr>
        <p:blipFill>
          <a:blip r:embed="rId7"/>
          <a:stretch>
            <a:fillRect/>
          </a:stretch>
        </p:blipFill>
        <p:spPr>
          <a:xfrm>
            <a:off x="7302743" y="2149090"/>
            <a:ext cx="1682261" cy="800595"/>
          </a:xfrm>
          <a:prstGeom prst="rect">
            <a:avLst/>
          </a:prstGeom>
        </p:spPr>
      </p:pic>
      <p:pic>
        <p:nvPicPr>
          <p:cNvPr id="11" name="Picture 10">
            <a:hlinkClick r:id="rId8"/>
            <a:extLst>
              <a:ext uri="{FF2B5EF4-FFF2-40B4-BE49-F238E27FC236}">
                <a16:creationId xmlns:a16="http://schemas.microsoft.com/office/drawing/2014/main" id="{BD1D04A7-BD5B-486C-8DB0-2353F1BAC0CF}"/>
              </a:ext>
            </a:extLst>
          </p:cNvPr>
          <p:cNvPicPr>
            <a:picLocks noChangeAspect="1"/>
          </p:cNvPicPr>
          <p:nvPr/>
        </p:nvPicPr>
        <p:blipFill>
          <a:blip r:embed="rId9"/>
          <a:stretch>
            <a:fillRect/>
          </a:stretch>
        </p:blipFill>
        <p:spPr>
          <a:xfrm>
            <a:off x="9083673" y="2949685"/>
            <a:ext cx="2476841" cy="800595"/>
          </a:xfrm>
          <a:prstGeom prst="rect">
            <a:avLst/>
          </a:prstGeom>
        </p:spPr>
      </p:pic>
      <p:pic>
        <p:nvPicPr>
          <p:cNvPr id="13" name="Picture 12">
            <a:hlinkClick r:id="rId10"/>
            <a:extLst>
              <a:ext uri="{FF2B5EF4-FFF2-40B4-BE49-F238E27FC236}">
                <a16:creationId xmlns:a16="http://schemas.microsoft.com/office/drawing/2014/main" id="{B83ED22C-5E63-4099-8E59-FEFCAE8D6E52}"/>
              </a:ext>
            </a:extLst>
          </p:cNvPr>
          <p:cNvPicPr>
            <a:picLocks noChangeAspect="1"/>
          </p:cNvPicPr>
          <p:nvPr/>
        </p:nvPicPr>
        <p:blipFill>
          <a:blip r:embed="rId11"/>
          <a:stretch>
            <a:fillRect/>
          </a:stretch>
        </p:blipFill>
        <p:spPr>
          <a:xfrm>
            <a:off x="9258134" y="4295793"/>
            <a:ext cx="2627049" cy="933421"/>
          </a:xfrm>
          <a:prstGeom prst="rect">
            <a:avLst/>
          </a:prstGeom>
        </p:spPr>
      </p:pic>
      <p:pic>
        <p:nvPicPr>
          <p:cNvPr id="15" name="Picture 14">
            <a:hlinkClick r:id="rId12"/>
            <a:extLst>
              <a:ext uri="{FF2B5EF4-FFF2-40B4-BE49-F238E27FC236}">
                <a16:creationId xmlns:a16="http://schemas.microsoft.com/office/drawing/2014/main" id="{7B6237F6-7D6D-4C57-91E8-B4A1ACBBE2C8}"/>
              </a:ext>
            </a:extLst>
          </p:cNvPr>
          <p:cNvPicPr>
            <a:picLocks noChangeAspect="1"/>
          </p:cNvPicPr>
          <p:nvPr/>
        </p:nvPicPr>
        <p:blipFill>
          <a:blip r:embed="rId13"/>
          <a:stretch>
            <a:fillRect/>
          </a:stretch>
        </p:blipFill>
        <p:spPr>
          <a:xfrm>
            <a:off x="7472562" y="3750280"/>
            <a:ext cx="1674457" cy="678002"/>
          </a:xfrm>
          <a:prstGeom prst="rect">
            <a:avLst/>
          </a:prstGeom>
        </p:spPr>
      </p:pic>
      <p:pic>
        <p:nvPicPr>
          <p:cNvPr id="17" name="Picture 16">
            <a:hlinkClick r:id="rId14"/>
            <a:extLst>
              <a:ext uri="{FF2B5EF4-FFF2-40B4-BE49-F238E27FC236}">
                <a16:creationId xmlns:a16="http://schemas.microsoft.com/office/drawing/2014/main" id="{FA6CEA21-10B4-4582-9B5B-D53C17707333}"/>
              </a:ext>
            </a:extLst>
          </p:cNvPr>
          <p:cNvPicPr>
            <a:picLocks noChangeAspect="1"/>
          </p:cNvPicPr>
          <p:nvPr/>
        </p:nvPicPr>
        <p:blipFill>
          <a:blip r:embed="rId15"/>
          <a:stretch>
            <a:fillRect/>
          </a:stretch>
        </p:blipFill>
        <p:spPr>
          <a:xfrm>
            <a:off x="9764325" y="6076466"/>
            <a:ext cx="1828925" cy="649525"/>
          </a:xfrm>
          <a:prstGeom prst="rect">
            <a:avLst/>
          </a:prstGeom>
        </p:spPr>
      </p:pic>
      <p:sp>
        <p:nvSpPr>
          <p:cNvPr id="18" name="TextBox 17">
            <a:extLst>
              <a:ext uri="{FF2B5EF4-FFF2-40B4-BE49-F238E27FC236}">
                <a16:creationId xmlns:a16="http://schemas.microsoft.com/office/drawing/2014/main" id="{44C3E3AA-4A8F-4C90-BC0E-ACD9982B6990}"/>
              </a:ext>
            </a:extLst>
          </p:cNvPr>
          <p:cNvSpPr txBox="1"/>
          <p:nvPr/>
        </p:nvSpPr>
        <p:spPr>
          <a:xfrm>
            <a:off x="7302743" y="195943"/>
            <a:ext cx="4184407" cy="954107"/>
          </a:xfrm>
          <a:prstGeom prst="rect">
            <a:avLst/>
          </a:prstGeom>
          <a:noFill/>
        </p:spPr>
        <p:txBody>
          <a:bodyPr wrap="square" rtlCol="0">
            <a:spAutoFit/>
          </a:bodyPr>
          <a:lstStyle/>
          <a:p>
            <a:pPr algn="ctr"/>
            <a:r>
              <a:rPr lang="en-US" sz="2000" b="1">
                <a:solidFill>
                  <a:srgbClr val="1188A3"/>
                </a:solidFill>
              </a:rPr>
              <a:t>Click on </a:t>
            </a:r>
            <a:r>
              <a:rPr lang="en-US" b="1">
                <a:solidFill>
                  <a:srgbClr val="1188A3"/>
                </a:solidFill>
              </a:rPr>
              <a:t>each of the logos for more information on each of the following commonly used Survey Software…</a:t>
            </a:r>
            <a:endParaRPr lang="en-IE" b="1">
              <a:solidFill>
                <a:srgbClr val="1188A3"/>
              </a:solidFill>
            </a:endParaRPr>
          </a:p>
        </p:txBody>
      </p:sp>
    </p:spTree>
    <p:extLst>
      <p:ext uri="{BB962C8B-B14F-4D97-AF65-F5344CB8AC3E}">
        <p14:creationId xmlns:p14="http://schemas.microsoft.com/office/powerpoint/2010/main" val="174044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itting in chairs&#10;&#10;Description automatically generated with low confidence">
            <a:extLst>
              <a:ext uri="{FF2B5EF4-FFF2-40B4-BE49-F238E27FC236}">
                <a16:creationId xmlns:a16="http://schemas.microsoft.com/office/drawing/2014/main" id="{E0E7D14D-0CA6-4FAF-B3EB-9D3D2A323CA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3DDA2169-4C58-459F-BF08-AC9E6A51E0D4}"/>
              </a:ext>
            </a:extLst>
          </p:cNvPr>
          <p:cNvSpPr>
            <a:spLocks noGrp="1"/>
          </p:cNvSpPr>
          <p:nvPr>
            <p:ph type="body" sz="quarter" idx="18"/>
          </p:nvPr>
        </p:nvSpPr>
        <p:spPr>
          <a:xfrm>
            <a:off x="1371600" y="727922"/>
            <a:ext cx="5480462" cy="5097983"/>
          </a:xfrm>
          <a:solidFill>
            <a:srgbClr val="85D2E1"/>
          </a:solidFill>
        </p:spPr>
        <p:txBody>
          <a:bodyPr>
            <a:noAutofit/>
          </a:bodyPr>
          <a:lstStyle/>
          <a:p>
            <a:pPr marL="144000" indent="0">
              <a:lnSpc>
                <a:spcPct val="110000"/>
              </a:lnSpc>
            </a:pPr>
            <a:r>
              <a:rPr lang="en-US" sz="2200"/>
              <a:t>A focus group is a market research tactic (qualitative) used to discover consumer attitudes towards a product, service, or campaign through </a:t>
            </a:r>
            <a:r>
              <a:rPr lang="en-US" sz="2200" b="1"/>
              <a:t>a moderated conversation amongst participants</a:t>
            </a:r>
            <a:r>
              <a:rPr lang="en-US" sz="2200"/>
              <a:t>. In contrast to individual interviews, this research is conducted in a group format, with a trained facilitator present to direct the discussion. </a:t>
            </a:r>
          </a:p>
          <a:p>
            <a:pPr marL="144000" indent="0">
              <a:lnSpc>
                <a:spcPct val="110000"/>
              </a:lnSpc>
            </a:pPr>
            <a:r>
              <a:rPr lang="en-US" sz="2200"/>
              <a:t>Focus groups are usually conducted on behalf of a business, with the help of a market research firm. Good market research companies </a:t>
            </a:r>
            <a:r>
              <a:rPr lang="en-US" sz="2200" err="1"/>
              <a:t>specialise</a:t>
            </a:r>
            <a:r>
              <a:rPr lang="en-US" sz="2200"/>
              <a:t> in recruiting, conducting, and evaluating focus groups, using tactics and knowledge gained through years of industry experience.</a:t>
            </a:r>
            <a:endParaRPr lang="en-IE" sz="2200"/>
          </a:p>
        </p:txBody>
      </p:sp>
      <p:sp>
        <p:nvSpPr>
          <p:cNvPr id="4" name="Text Placeholder 3">
            <a:extLst>
              <a:ext uri="{FF2B5EF4-FFF2-40B4-BE49-F238E27FC236}">
                <a16:creationId xmlns:a16="http://schemas.microsoft.com/office/drawing/2014/main" id="{73572B85-AFAA-40AE-BD73-8BDE3374EFCD}"/>
              </a:ext>
            </a:extLst>
          </p:cNvPr>
          <p:cNvSpPr>
            <a:spLocks noGrp="1"/>
          </p:cNvSpPr>
          <p:nvPr>
            <p:ph type="body" sz="quarter" idx="16"/>
          </p:nvPr>
        </p:nvSpPr>
        <p:spPr>
          <a:xfrm>
            <a:off x="1466313" y="279628"/>
            <a:ext cx="4716425" cy="582221"/>
          </a:xfrm>
        </p:spPr>
        <p:txBody>
          <a:bodyPr>
            <a:normAutofit lnSpcReduction="10000"/>
          </a:bodyPr>
          <a:lstStyle/>
          <a:p>
            <a:r>
              <a:rPr lang="en-US"/>
              <a:t>2. Focus Groups…</a:t>
            </a:r>
            <a:endParaRPr lang="en-IE"/>
          </a:p>
        </p:txBody>
      </p:sp>
    </p:spTree>
    <p:extLst>
      <p:ext uri="{BB962C8B-B14F-4D97-AF65-F5344CB8AC3E}">
        <p14:creationId xmlns:p14="http://schemas.microsoft.com/office/powerpoint/2010/main" val="614979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outdoor, plant&#10;&#10;Description automatically generated">
            <a:extLst>
              <a:ext uri="{FF2B5EF4-FFF2-40B4-BE49-F238E27FC236}">
                <a16:creationId xmlns:a16="http://schemas.microsoft.com/office/drawing/2014/main" id="{A8AD7418-BFD0-4A8F-862D-015B5532353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346C7E97-609A-44B2-A5B4-20C6675B0A6B}"/>
              </a:ext>
            </a:extLst>
          </p:cNvPr>
          <p:cNvSpPr>
            <a:spLocks noGrp="1"/>
          </p:cNvSpPr>
          <p:nvPr>
            <p:ph type="body" sz="quarter" idx="18"/>
          </p:nvPr>
        </p:nvSpPr>
        <p:spPr>
          <a:xfrm>
            <a:off x="1248028" y="1300518"/>
            <a:ext cx="5518532" cy="5393327"/>
          </a:xfrm>
        </p:spPr>
        <p:txBody>
          <a:bodyPr vert="horz" lIns="91440" tIns="45720" rIns="91440" bIns="45720" rtlCol="0" anchor="t">
            <a:normAutofit fontScale="92500" lnSpcReduction="10000"/>
          </a:bodyPr>
          <a:lstStyle/>
          <a:p>
            <a:pPr indent="0">
              <a:lnSpc>
                <a:spcPct val="110000"/>
              </a:lnSpc>
            </a:pPr>
            <a:r>
              <a:rPr lang="en-US"/>
              <a:t>Observation is a market research technique in which highly trained researchers generally watch how people or consumers behave and interact in the market under natural conditions.</a:t>
            </a:r>
          </a:p>
          <a:p>
            <a:pPr indent="0">
              <a:lnSpc>
                <a:spcPct val="110000"/>
              </a:lnSpc>
            </a:pPr>
            <a:r>
              <a:rPr lang="en-US"/>
              <a:t>It is designed to give precisely detailed and actual information on what consumers do as they interact in a given market niche.</a:t>
            </a:r>
            <a:endParaRPr lang="en-US" dirty="0">
              <a:cs typeface="Calibri"/>
            </a:endParaRPr>
          </a:p>
          <a:p>
            <a:pPr indent="0">
              <a:lnSpc>
                <a:spcPct val="110000"/>
              </a:lnSpc>
            </a:pPr>
            <a:r>
              <a:rPr lang="en-US"/>
              <a:t>You can use observational research when questions such as 'How?' or 'What?' need to be answered from the research. This type of research /tactic is useful when the research topic has not previously been studied and there is very little known about typical </a:t>
            </a:r>
            <a:r>
              <a:rPr lang="en-US" err="1"/>
              <a:t>behaviours</a:t>
            </a:r>
            <a:r>
              <a:rPr lang="en-US"/>
              <a:t> in the particular setting</a:t>
            </a:r>
            <a:r>
              <a:rPr lang="en-US" dirty="0"/>
              <a:t>.</a:t>
            </a:r>
            <a:endParaRPr lang="en-IE"/>
          </a:p>
        </p:txBody>
      </p:sp>
      <p:sp>
        <p:nvSpPr>
          <p:cNvPr id="4" name="Text Placeholder 3">
            <a:extLst>
              <a:ext uri="{FF2B5EF4-FFF2-40B4-BE49-F238E27FC236}">
                <a16:creationId xmlns:a16="http://schemas.microsoft.com/office/drawing/2014/main" id="{492ACD1F-DDBC-4FC9-88E0-C0CF0571159B}"/>
              </a:ext>
            </a:extLst>
          </p:cNvPr>
          <p:cNvSpPr>
            <a:spLocks noGrp="1"/>
          </p:cNvSpPr>
          <p:nvPr>
            <p:ph type="body" sz="quarter" idx="16"/>
          </p:nvPr>
        </p:nvSpPr>
        <p:spPr/>
        <p:txBody>
          <a:bodyPr>
            <a:normAutofit lnSpcReduction="10000"/>
          </a:bodyPr>
          <a:lstStyle/>
          <a:p>
            <a:r>
              <a:rPr lang="en-US"/>
              <a:t>3. Observations…</a:t>
            </a:r>
            <a:endParaRPr lang="en-IE"/>
          </a:p>
        </p:txBody>
      </p:sp>
    </p:spTree>
    <p:extLst>
      <p:ext uri="{BB962C8B-B14F-4D97-AF65-F5344CB8AC3E}">
        <p14:creationId xmlns:p14="http://schemas.microsoft.com/office/powerpoint/2010/main" val="692258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ruity ice cream cones in order against their fruit counterparts">
            <a:extLst>
              <a:ext uri="{FF2B5EF4-FFF2-40B4-BE49-F238E27FC236}">
                <a16:creationId xmlns:a16="http://schemas.microsoft.com/office/drawing/2014/main" id="{FF0E9CBC-4D68-42B2-B4A3-B87B18C845B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7F8471B5-BD48-4072-872E-36B5E9E4081D}"/>
              </a:ext>
            </a:extLst>
          </p:cNvPr>
          <p:cNvSpPr>
            <a:spLocks noGrp="1"/>
          </p:cNvSpPr>
          <p:nvPr>
            <p:ph type="body" sz="quarter" idx="18"/>
          </p:nvPr>
        </p:nvSpPr>
        <p:spPr>
          <a:xfrm>
            <a:off x="1357570" y="1520993"/>
            <a:ext cx="5494492" cy="4918872"/>
          </a:xfrm>
        </p:spPr>
        <p:txBody>
          <a:bodyPr>
            <a:normAutofit/>
          </a:bodyPr>
          <a:lstStyle/>
          <a:p>
            <a:pPr indent="0"/>
            <a:r>
              <a:rPr lang="en-US"/>
              <a:t>In pilot testing, you elicit the help of a few users or consumers to test your product or service before you launch. This allows you to see what is working and what’s not. Once you have conducted pilot testing and have received recommendations and feedback you get the opportunity to adapt or alter the product or packaging etc. based on what the consumer highlighted. This is both a cost and time saving exercise and again is a distinct phase in the Design Thinking Process (Module 3)</a:t>
            </a:r>
            <a:endParaRPr lang="en-IE"/>
          </a:p>
        </p:txBody>
      </p:sp>
      <p:sp>
        <p:nvSpPr>
          <p:cNvPr id="4" name="Text Placeholder 3">
            <a:extLst>
              <a:ext uri="{FF2B5EF4-FFF2-40B4-BE49-F238E27FC236}">
                <a16:creationId xmlns:a16="http://schemas.microsoft.com/office/drawing/2014/main" id="{6197803B-15C1-41F8-ADA6-6D905EFF8C3A}"/>
              </a:ext>
            </a:extLst>
          </p:cNvPr>
          <p:cNvSpPr>
            <a:spLocks noGrp="1"/>
          </p:cNvSpPr>
          <p:nvPr>
            <p:ph type="body" sz="quarter" idx="16"/>
          </p:nvPr>
        </p:nvSpPr>
        <p:spPr/>
        <p:txBody>
          <a:bodyPr>
            <a:normAutofit lnSpcReduction="10000"/>
          </a:bodyPr>
          <a:lstStyle/>
          <a:p>
            <a:r>
              <a:rPr lang="en-US"/>
              <a:t>4. Pilot Testing…</a:t>
            </a:r>
            <a:endParaRPr lang="en-IE"/>
          </a:p>
        </p:txBody>
      </p:sp>
    </p:spTree>
    <p:extLst>
      <p:ext uri="{BB962C8B-B14F-4D97-AF65-F5344CB8AC3E}">
        <p14:creationId xmlns:p14="http://schemas.microsoft.com/office/powerpoint/2010/main" val="4040425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FA7AAEA-C1B6-4D4C-A376-FAFF0D87E42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903D2D9C-81A4-4652-8C70-CFDA3729B029}"/>
              </a:ext>
            </a:extLst>
          </p:cNvPr>
          <p:cNvSpPr>
            <a:spLocks noGrp="1"/>
          </p:cNvSpPr>
          <p:nvPr>
            <p:ph type="body" sz="quarter" idx="18"/>
          </p:nvPr>
        </p:nvSpPr>
        <p:spPr>
          <a:xfrm>
            <a:off x="1351333" y="1758251"/>
            <a:ext cx="5292191" cy="5073706"/>
          </a:xfrm>
        </p:spPr>
        <p:txBody>
          <a:bodyPr>
            <a:normAutofit/>
          </a:bodyPr>
          <a:lstStyle/>
          <a:p>
            <a:pPr indent="0"/>
            <a:r>
              <a:rPr lang="en-US"/>
              <a:t>Social media analytics is the process of collecting and </a:t>
            </a:r>
            <a:r>
              <a:rPr lang="en-US" err="1"/>
              <a:t>analysing</a:t>
            </a:r>
            <a:r>
              <a:rPr lang="en-US"/>
              <a:t> audience data shared on social networks to improve a company’s strategic business decisions.</a:t>
            </a:r>
          </a:p>
          <a:p>
            <a:pPr indent="0"/>
            <a:r>
              <a:rPr lang="en-US"/>
              <a:t>Social media can benefit businesses by enabling marketers to spot trends in consumer </a:t>
            </a:r>
            <a:r>
              <a:rPr lang="en-US" err="1"/>
              <a:t>behaviour</a:t>
            </a:r>
            <a:r>
              <a:rPr lang="en-US"/>
              <a:t> that are relevant to their sector and can influence the success of marketing efforts.</a:t>
            </a:r>
          </a:p>
        </p:txBody>
      </p:sp>
      <p:sp>
        <p:nvSpPr>
          <p:cNvPr id="4" name="Text Placeholder 3">
            <a:extLst>
              <a:ext uri="{FF2B5EF4-FFF2-40B4-BE49-F238E27FC236}">
                <a16:creationId xmlns:a16="http://schemas.microsoft.com/office/drawing/2014/main" id="{A99C6771-C2CC-485E-98D0-00831B684F9B}"/>
              </a:ext>
            </a:extLst>
          </p:cNvPr>
          <p:cNvSpPr>
            <a:spLocks noGrp="1"/>
          </p:cNvSpPr>
          <p:nvPr>
            <p:ph type="body" sz="quarter" idx="16"/>
          </p:nvPr>
        </p:nvSpPr>
        <p:spPr>
          <a:xfrm>
            <a:off x="1538405" y="228600"/>
            <a:ext cx="5105120" cy="949131"/>
          </a:xfrm>
        </p:spPr>
        <p:txBody>
          <a:bodyPr anchor="ctr">
            <a:normAutofit/>
          </a:bodyPr>
          <a:lstStyle/>
          <a:p>
            <a:r>
              <a:rPr lang="en-US" dirty="0"/>
              <a:t>5. Social Media Analytics…</a:t>
            </a:r>
            <a:endParaRPr lang="en-IE" dirty="0"/>
          </a:p>
        </p:txBody>
      </p:sp>
    </p:spTree>
    <p:extLst>
      <p:ext uri="{BB962C8B-B14F-4D97-AF65-F5344CB8AC3E}">
        <p14:creationId xmlns:p14="http://schemas.microsoft.com/office/powerpoint/2010/main" val="1891247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A35DC6E3-CEA1-4804-A5EF-9F74D0D1927B}"/>
              </a:ext>
            </a:extLst>
          </p:cNvPr>
          <p:cNvSpPr txBox="1"/>
          <p:nvPr/>
        </p:nvSpPr>
        <p:spPr>
          <a:xfrm>
            <a:off x="9734719" y="6501950"/>
            <a:ext cx="1997976" cy="369332"/>
          </a:xfrm>
          <a:prstGeom prst="rect">
            <a:avLst/>
          </a:prstGeom>
          <a:solidFill>
            <a:schemeClr val="bg1"/>
          </a:solidFill>
        </p:spPr>
        <p:txBody>
          <a:bodyPr wrap="square" rtlCol="0">
            <a:spAutoFit/>
          </a:bodyPr>
          <a:lstStyle/>
          <a:p>
            <a:endParaRPr lang="en-IE"/>
          </a:p>
        </p:txBody>
      </p:sp>
      <p:sp>
        <p:nvSpPr>
          <p:cNvPr id="6" name="Text Placeholder 5">
            <a:extLst>
              <a:ext uri="{FF2B5EF4-FFF2-40B4-BE49-F238E27FC236}">
                <a16:creationId xmlns:a16="http://schemas.microsoft.com/office/drawing/2014/main" id="{0AE2D566-48F0-4BB5-A57D-3460EE79DF9A}"/>
              </a:ext>
            </a:extLst>
          </p:cNvPr>
          <p:cNvSpPr>
            <a:spLocks noGrp="1"/>
          </p:cNvSpPr>
          <p:nvPr>
            <p:ph type="body" sz="quarter" idx="18"/>
          </p:nvPr>
        </p:nvSpPr>
        <p:spPr>
          <a:xfrm>
            <a:off x="683967" y="3558929"/>
            <a:ext cx="2526874" cy="2712661"/>
          </a:xfrm>
        </p:spPr>
        <p:txBody>
          <a:bodyPr>
            <a:normAutofit/>
          </a:bodyPr>
          <a:lstStyle/>
          <a:p>
            <a:pPr marL="0" indent="0">
              <a:lnSpc>
                <a:spcPct val="120000"/>
              </a:lnSpc>
            </a:pPr>
            <a:r>
              <a:rPr lang="en-US" dirty="0"/>
              <a:t>Defining your market can </a:t>
            </a:r>
            <a:r>
              <a:rPr lang="en-US" b="1" dirty="0"/>
              <a:t>provide different perspectives </a:t>
            </a:r>
            <a:r>
              <a:rPr lang="en-US" dirty="0"/>
              <a:t>from customer-based markets to competitors-based markets &amp; thus can </a:t>
            </a:r>
            <a:r>
              <a:rPr lang="en-US" b="1" dirty="0"/>
              <a:t>identify opportunities and threats</a:t>
            </a:r>
            <a:r>
              <a:rPr lang="en-US" dirty="0"/>
              <a:t>.</a:t>
            </a:r>
            <a:endParaRPr lang="en-IE" dirty="0"/>
          </a:p>
        </p:txBody>
      </p:sp>
      <p:sp>
        <p:nvSpPr>
          <p:cNvPr id="8" name="Text Placeholder 7">
            <a:extLst>
              <a:ext uri="{FF2B5EF4-FFF2-40B4-BE49-F238E27FC236}">
                <a16:creationId xmlns:a16="http://schemas.microsoft.com/office/drawing/2014/main" id="{D2B6DA93-542A-4CC6-B5E5-626860B91065}"/>
              </a:ext>
            </a:extLst>
          </p:cNvPr>
          <p:cNvSpPr>
            <a:spLocks noGrp="1"/>
          </p:cNvSpPr>
          <p:nvPr>
            <p:ph type="body" sz="quarter" idx="19"/>
          </p:nvPr>
        </p:nvSpPr>
        <p:spPr>
          <a:xfrm>
            <a:off x="3535203" y="3562956"/>
            <a:ext cx="2373570" cy="2938993"/>
          </a:xfrm>
        </p:spPr>
        <p:txBody>
          <a:bodyPr>
            <a:normAutofit/>
          </a:bodyPr>
          <a:lstStyle/>
          <a:p>
            <a:pPr marL="0" indent="0"/>
            <a:r>
              <a:rPr lang="en-US" dirty="0"/>
              <a:t>Markets are complex ecosystems, and knowledge of your market is what drives market performance and profitability. Evaluating segmentation variables </a:t>
            </a:r>
            <a:r>
              <a:rPr lang="en-US" b="1" dirty="0"/>
              <a:t>can enhance competitive advantage and profitability</a:t>
            </a:r>
            <a:r>
              <a:rPr lang="en-US" dirty="0"/>
              <a:t>.</a:t>
            </a:r>
            <a:endParaRPr lang="en-IE" dirty="0"/>
          </a:p>
        </p:txBody>
      </p:sp>
      <p:sp>
        <p:nvSpPr>
          <p:cNvPr id="10" name="Text Placeholder 9">
            <a:extLst>
              <a:ext uri="{FF2B5EF4-FFF2-40B4-BE49-F238E27FC236}">
                <a16:creationId xmlns:a16="http://schemas.microsoft.com/office/drawing/2014/main" id="{BB5EC181-311E-4B57-8D74-33FA17366938}"/>
              </a:ext>
            </a:extLst>
          </p:cNvPr>
          <p:cNvSpPr>
            <a:spLocks noGrp="1"/>
          </p:cNvSpPr>
          <p:nvPr>
            <p:ph type="body" sz="quarter" idx="21"/>
          </p:nvPr>
        </p:nvSpPr>
        <p:spPr>
          <a:xfrm>
            <a:off x="6209908" y="3568674"/>
            <a:ext cx="2467118" cy="2514074"/>
          </a:xfrm>
        </p:spPr>
        <p:txBody>
          <a:bodyPr>
            <a:normAutofit fontScale="92500" lnSpcReduction="10000"/>
          </a:bodyPr>
          <a:lstStyle/>
          <a:p>
            <a:pPr marL="0" indent="0">
              <a:lnSpc>
                <a:spcPct val="110000"/>
              </a:lnSpc>
            </a:pPr>
            <a:r>
              <a:rPr lang="en-US" dirty="0"/>
              <a:t>A strategic market positioning is essential to </a:t>
            </a:r>
            <a:r>
              <a:rPr lang="en-US" b="1" dirty="0"/>
              <a:t>gain a sustainable competitive advantage and ensure long-term profitability of a company</a:t>
            </a:r>
            <a:r>
              <a:rPr lang="en-US" dirty="0"/>
              <a:t>.  You need to </a:t>
            </a:r>
            <a:r>
              <a:rPr lang="en-US" b="0" i="0" dirty="0">
                <a:effectLst/>
                <a:latin typeface="Neue Haas Grotesk"/>
              </a:rPr>
              <a:t>serve customers’ needs better than competitors</a:t>
            </a:r>
            <a:r>
              <a:rPr lang="en-US" b="0" i="0" dirty="0">
                <a:solidFill>
                  <a:srgbClr val="353535"/>
                </a:solidFill>
                <a:effectLst/>
                <a:latin typeface="Neue Haas Grotesk"/>
              </a:rPr>
              <a:t>.</a:t>
            </a:r>
            <a:endParaRPr lang="en-IE" dirty="0"/>
          </a:p>
        </p:txBody>
      </p:sp>
      <p:sp>
        <p:nvSpPr>
          <p:cNvPr id="12" name="Text Placeholder 11">
            <a:extLst>
              <a:ext uri="{FF2B5EF4-FFF2-40B4-BE49-F238E27FC236}">
                <a16:creationId xmlns:a16="http://schemas.microsoft.com/office/drawing/2014/main" id="{9061A885-19F9-4E24-9791-AB577DF2A0F0}"/>
              </a:ext>
            </a:extLst>
          </p:cNvPr>
          <p:cNvSpPr>
            <a:spLocks noGrp="1"/>
          </p:cNvSpPr>
          <p:nvPr>
            <p:ph type="body" sz="quarter" idx="23"/>
          </p:nvPr>
        </p:nvSpPr>
        <p:spPr>
          <a:xfrm>
            <a:off x="8978161" y="3568674"/>
            <a:ext cx="2745885" cy="3080604"/>
          </a:xfrm>
        </p:spPr>
        <p:txBody>
          <a:bodyPr>
            <a:normAutofit/>
          </a:bodyPr>
          <a:lstStyle/>
          <a:p>
            <a:pPr marL="0" indent="0"/>
            <a:r>
              <a:rPr lang="en-US" sz="1700" dirty="0" err="1"/>
              <a:t>Behavioural</a:t>
            </a:r>
            <a:r>
              <a:rPr lang="en-US" sz="1700" dirty="0"/>
              <a:t> analysis plays a vital role in </a:t>
            </a:r>
            <a:r>
              <a:rPr lang="en-US" sz="1700" b="1" dirty="0"/>
              <a:t>understanding who your customers are and their needs</a:t>
            </a:r>
            <a:r>
              <a:rPr lang="en-US" sz="1700" dirty="0"/>
              <a:t>. Buying decisions are made in different stages and typically involve multiple players. By leveraging customer </a:t>
            </a:r>
            <a:r>
              <a:rPr lang="en-US" sz="1700" dirty="0" err="1"/>
              <a:t>behaviour</a:t>
            </a:r>
            <a:r>
              <a:rPr lang="en-US" sz="1700" dirty="0"/>
              <a:t> data, you </a:t>
            </a:r>
            <a:r>
              <a:rPr lang="en-US" sz="1700" b="1" dirty="0"/>
              <a:t>can determine your market segment and refine your marketing </a:t>
            </a:r>
            <a:r>
              <a:rPr lang="en-US" sz="1700" dirty="0"/>
              <a:t>message/channel.</a:t>
            </a:r>
            <a:endParaRPr lang="en-IE" sz="1700" dirty="0"/>
          </a:p>
        </p:txBody>
      </p:sp>
      <p:sp>
        <p:nvSpPr>
          <p:cNvPr id="14" name="Text Placeholder 13">
            <a:extLst>
              <a:ext uri="{FF2B5EF4-FFF2-40B4-BE49-F238E27FC236}">
                <a16:creationId xmlns:a16="http://schemas.microsoft.com/office/drawing/2014/main" id="{4A19C2E2-2A36-49EB-99AD-82001353482A}"/>
              </a:ext>
            </a:extLst>
          </p:cNvPr>
          <p:cNvSpPr>
            <a:spLocks noGrp="1"/>
          </p:cNvSpPr>
          <p:nvPr>
            <p:ph type="body" sz="quarter" idx="25"/>
          </p:nvPr>
        </p:nvSpPr>
        <p:spPr>
          <a:xfrm>
            <a:off x="254000" y="356050"/>
            <a:ext cx="11696700" cy="948909"/>
          </a:xfrm>
        </p:spPr>
        <p:txBody>
          <a:bodyPr>
            <a:normAutofit fontScale="77500" lnSpcReduction="20000"/>
          </a:bodyPr>
          <a:lstStyle/>
          <a:p>
            <a:pPr>
              <a:lnSpc>
                <a:spcPct val="120000"/>
              </a:lnSpc>
            </a:pPr>
            <a:r>
              <a:rPr lang="en-US"/>
              <a:t>By gathering a wide variety of market data, it will help you develop a solid branding and marketing strategy.</a:t>
            </a:r>
            <a:endParaRPr lang="en-IE"/>
          </a:p>
        </p:txBody>
      </p:sp>
      <p:grpSp>
        <p:nvGrpSpPr>
          <p:cNvPr id="21" name="Graphic 2">
            <a:extLst>
              <a:ext uri="{FF2B5EF4-FFF2-40B4-BE49-F238E27FC236}">
                <a16:creationId xmlns:a16="http://schemas.microsoft.com/office/drawing/2014/main" id="{8AFAAF8B-767C-4815-9814-CD79E83454C6}"/>
              </a:ext>
            </a:extLst>
          </p:cNvPr>
          <p:cNvGrpSpPr/>
          <p:nvPr/>
        </p:nvGrpSpPr>
        <p:grpSpPr>
          <a:xfrm>
            <a:off x="7052186" y="1827650"/>
            <a:ext cx="952569" cy="1014306"/>
            <a:chOff x="3918554" y="774528"/>
            <a:chExt cx="868197" cy="924466"/>
          </a:xfrm>
        </p:grpSpPr>
        <p:grpSp>
          <p:nvGrpSpPr>
            <p:cNvPr id="22" name="Graphic 2">
              <a:extLst>
                <a:ext uri="{FF2B5EF4-FFF2-40B4-BE49-F238E27FC236}">
                  <a16:creationId xmlns:a16="http://schemas.microsoft.com/office/drawing/2014/main" id="{6363E2B7-B850-4C63-A89A-DC1A52C91260}"/>
                </a:ext>
              </a:extLst>
            </p:cNvPr>
            <p:cNvGrpSpPr/>
            <p:nvPr/>
          </p:nvGrpSpPr>
          <p:grpSpPr>
            <a:xfrm>
              <a:off x="3918554" y="774528"/>
              <a:ext cx="868197" cy="924466"/>
              <a:chOff x="3918554" y="774528"/>
              <a:chExt cx="868197" cy="924466"/>
            </a:xfrm>
            <a:solidFill>
              <a:srgbClr val="010101"/>
            </a:solidFill>
          </p:grpSpPr>
          <p:sp>
            <p:nvSpPr>
              <p:cNvPr id="26" name="Freeform 300">
                <a:extLst>
                  <a:ext uri="{FF2B5EF4-FFF2-40B4-BE49-F238E27FC236}">
                    <a16:creationId xmlns:a16="http://schemas.microsoft.com/office/drawing/2014/main" id="{999A73FA-1425-4730-BB0D-E475850127DB}"/>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27" name="Freeform 301">
                <a:extLst>
                  <a:ext uri="{FF2B5EF4-FFF2-40B4-BE49-F238E27FC236}">
                    <a16:creationId xmlns:a16="http://schemas.microsoft.com/office/drawing/2014/main" id="{504CEA68-8D2D-43A6-9E61-B1555D866D92}"/>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23" name="Graphic 2">
              <a:extLst>
                <a:ext uri="{FF2B5EF4-FFF2-40B4-BE49-F238E27FC236}">
                  <a16:creationId xmlns:a16="http://schemas.microsoft.com/office/drawing/2014/main" id="{C73696C9-EC58-4967-B100-2626A7D32835}"/>
                </a:ext>
              </a:extLst>
            </p:cNvPr>
            <p:cNvGrpSpPr/>
            <p:nvPr/>
          </p:nvGrpSpPr>
          <p:grpSpPr>
            <a:xfrm>
              <a:off x="3958353" y="890522"/>
              <a:ext cx="708520" cy="605461"/>
              <a:chOff x="3958353" y="890522"/>
              <a:chExt cx="708520" cy="605461"/>
            </a:xfrm>
            <a:solidFill>
              <a:srgbClr val="60A9DD"/>
            </a:solidFill>
          </p:grpSpPr>
          <p:sp>
            <p:nvSpPr>
              <p:cNvPr id="24" name="Freeform 298">
                <a:extLst>
                  <a:ext uri="{FF2B5EF4-FFF2-40B4-BE49-F238E27FC236}">
                    <a16:creationId xmlns:a16="http://schemas.microsoft.com/office/drawing/2014/main" id="{1C7783F0-E6BB-4182-B5CD-23A966847512}"/>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00BADE"/>
              </a:solidFill>
              <a:ln w="9028" cap="flat">
                <a:noFill/>
                <a:prstDash val="solid"/>
                <a:miter/>
              </a:ln>
            </p:spPr>
            <p:txBody>
              <a:bodyPr rtlCol="0" anchor="ctr"/>
              <a:lstStyle/>
              <a:p>
                <a:endParaRPr lang="en-US"/>
              </a:p>
            </p:txBody>
          </p:sp>
          <p:sp>
            <p:nvSpPr>
              <p:cNvPr id="25" name="Freeform 299">
                <a:extLst>
                  <a:ext uri="{FF2B5EF4-FFF2-40B4-BE49-F238E27FC236}">
                    <a16:creationId xmlns:a16="http://schemas.microsoft.com/office/drawing/2014/main" id="{CA63D4FC-B390-4CEE-BBE0-DE3155687AE8}"/>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00BADE"/>
              </a:solidFill>
              <a:ln w="9028" cap="flat">
                <a:noFill/>
                <a:prstDash val="solid"/>
                <a:miter/>
              </a:ln>
            </p:spPr>
            <p:txBody>
              <a:bodyPr rtlCol="0" anchor="ctr"/>
              <a:lstStyle/>
              <a:p>
                <a:endParaRPr lang="en-US"/>
              </a:p>
            </p:txBody>
          </p:sp>
        </p:grpSp>
      </p:grpSp>
      <p:grpSp>
        <p:nvGrpSpPr>
          <p:cNvPr id="30" name="Graphic 3">
            <a:extLst>
              <a:ext uri="{FF2B5EF4-FFF2-40B4-BE49-F238E27FC236}">
                <a16:creationId xmlns:a16="http://schemas.microsoft.com/office/drawing/2014/main" id="{37D4FF9E-FDB3-4103-A8C4-492AC5BE497F}"/>
              </a:ext>
            </a:extLst>
          </p:cNvPr>
          <p:cNvGrpSpPr/>
          <p:nvPr/>
        </p:nvGrpSpPr>
        <p:grpSpPr>
          <a:xfrm>
            <a:off x="9631606" y="1920690"/>
            <a:ext cx="1097482" cy="800886"/>
            <a:chOff x="8408232" y="3880051"/>
            <a:chExt cx="1097482" cy="800886"/>
          </a:xfrm>
        </p:grpSpPr>
        <p:sp>
          <p:nvSpPr>
            <p:cNvPr id="31" name="Freeform 1501">
              <a:extLst>
                <a:ext uri="{FF2B5EF4-FFF2-40B4-BE49-F238E27FC236}">
                  <a16:creationId xmlns:a16="http://schemas.microsoft.com/office/drawing/2014/main" id="{D6DE9246-C086-4251-BDD0-AA527A8A0BE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32" name="Graphic 3">
              <a:extLst>
                <a:ext uri="{FF2B5EF4-FFF2-40B4-BE49-F238E27FC236}">
                  <a16:creationId xmlns:a16="http://schemas.microsoft.com/office/drawing/2014/main" id="{22223FC0-B354-4E4D-B3EF-770F710F9949}"/>
                </a:ext>
              </a:extLst>
            </p:cNvPr>
            <p:cNvGrpSpPr/>
            <p:nvPr/>
          </p:nvGrpSpPr>
          <p:grpSpPr>
            <a:xfrm>
              <a:off x="8408232" y="3880051"/>
              <a:ext cx="1097482" cy="800886"/>
              <a:chOff x="8408232" y="3880051"/>
              <a:chExt cx="1097482" cy="800886"/>
            </a:xfrm>
          </p:grpSpPr>
          <p:sp>
            <p:nvSpPr>
              <p:cNvPr id="33" name="Freeform 1503">
                <a:extLst>
                  <a:ext uri="{FF2B5EF4-FFF2-40B4-BE49-F238E27FC236}">
                    <a16:creationId xmlns:a16="http://schemas.microsoft.com/office/drawing/2014/main" id="{39EFA19D-45CB-4E06-B9FE-EAE3753FF54E}"/>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34" name="Freeform 1504">
                <a:extLst>
                  <a:ext uri="{FF2B5EF4-FFF2-40B4-BE49-F238E27FC236}">
                    <a16:creationId xmlns:a16="http://schemas.microsoft.com/office/drawing/2014/main" id="{9DD3DF2C-DB40-464F-A13C-2B65D1295AD5}"/>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35" name="Freeform 1505">
                <a:extLst>
                  <a:ext uri="{FF2B5EF4-FFF2-40B4-BE49-F238E27FC236}">
                    <a16:creationId xmlns:a16="http://schemas.microsoft.com/office/drawing/2014/main" id="{C7C70EE6-0820-45D2-982A-1F7A47BAC58C}"/>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36" name="Freeform 1506">
                <a:extLst>
                  <a:ext uri="{FF2B5EF4-FFF2-40B4-BE49-F238E27FC236}">
                    <a16:creationId xmlns:a16="http://schemas.microsoft.com/office/drawing/2014/main" id="{6092121E-01C2-451C-8B4E-898A0748E511}"/>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37" name="Freeform 1507">
                <a:extLst>
                  <a:ext uri="{FF2B5EF4-FFF2-40B4-BE49-F238E27FC236}">
                    <a16:creationId xmlns:a16="http://schemas.microsoft.com/office/drawing/2014/main" id="{A046C131-F3FE-413B-AA8F-0A5233CA6810}"/>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38" name="Freeform 1508">
                <a:extLst>
                  <a:ext uri="{FF2B5EF4-FFF2-40B4-BE49-F238E27FC236}">
                    <a16:creationId xmlns:a16="http://schemas.microsoft.com/office/drawing/2014/main" id="{C94A9CD7-2D58-4CCC-A2F0-D490979E763A}"/>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endParaRPr lang="en-US"/>
              </a:p>
            </p:txBody>
          </p:sp>
          <p:sp>
            <p:nvSpPr>
              <p:cNvPr id="39" name="Freeform 1509">
                <a:extLst>
                  <a:ext uri="{FF2B5EF4-FFF2-40B4-BE49-F238E27FC236}">
                    <a16:creationId xmlns:a16="http://schemas.microsoft.com/office/drawing/2014/main" id="{70D357F6-4C3C-4289-B86B-B73ECBFBCD37}"/>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endParaRPr lang="en-US"/>
              </a:p>
            </p:txBody>
          </p:sp>
          <p:sp>
            <p:nvSpPr>
              <p:cNvPr id="40" name="Freeform 1510">
                <a:extLst>
                  <a:ext uri="{FF2B5EF4-FFF2-40B4-BE49-F238E27FC236}">
                    <a16:creationId xmlns:a16="http://schemas.microsoft.com/office/drawing/2014/main" id="{C46216C5-E305-4F35-87BD-8B7DBDED83CC}"/>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grpSp>
        <p:nvGrpSpPr>
          <p:cNvPr id="43" name="Google Shape;857;p39">
            <a:extLst>
              <a:ext uri="{FF2B5EF4-FFF2-40B4-BE49-F238E27FC236}">
                <a16:creationId xmlns:a16="http://schemas.microsoft.com/office/drawing/2014/main" id="{483C355C-951E-4077-982C-29291D11EF6D}"/>
              </a:ext>
            </a:extLst>
          </p:cNvPr>
          <p:cNvGrpSpPr/>
          <p:nvPr/>
        </p:nvGrpSpPr>
        <p:grpSpPr>
          <a:xfrm rot="2840874">
            <a:off x="4145991" y="1888402"/>
            <a:ext cx="1124792" cy="1109617"/>
            <a:chOff x="5233525" y="4954450"/>
            <a:chExt cx="538275" cy="516350"/>
          </a:xfrm>
          <a:solidFill>
            <a:srgbClr val="000000"/>
          </a:solidFill>
        </p:grpSpPr>
        <p:sp>
          <p:nvSpPr>
            <p:cNvPr id="44" name="Google Shape;858;p39">
              <a:extLst>
                <a:ext uri="{FF2B5EF4-FFF2-40B4-BE49-F238E27FC236}">
                  <a16:creationId xmlns:a16="http://schemas.microsoft.com/office/drawing/2014/main" id="{A162EB8F-D165-4BAE-9E66-191AFDA213EC}"/>
                </a:ext>
              </a:extLst>
            </p:cNvPr>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9;p39">
              <a:extLst>
                <a:ext uri="{FF2B5EF4-FFF2-40B4-BE49-F238E27FC236}">
                  <a16:creationId xmlns:a16="http://schemas.microsoft.com/office/drawing/2014/main" id="{E15BAFD6-0343-4699-A080-243974678339}"/>
                </a:ext>
              </a:extLst>
            </p:cNvPr>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60;p39">
              <a:extLst>
                <a:ext uri="{FF2B5EF4-FFF2-40B4-BE49-F238E27FC236}">
                  <a16:creationId xmlns:a16="http://schemas.microsoft.com/office/drawing/2014/main" id="{23F2E70A-4955-4732-83D4-DC3267717B29}"/>
                </a:ext>
              </a:extLst>
            </p:cNvPr>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61;p39">
              <a:extLst>
                <a:ext uri="{FF2B5EF4-FFF2-40B4-BE49-F238E27FC236}">
                  <a16:creationId xmlns:a16="http://schemas.microsoft.com/office/drawing/2014/main" id="{B97B1E5D-1456-4826-AEFE-B94DEA0291F7}"/>
                </a:ext>
              </a:extLst>
            </p:cNvPr>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62;p39">
              <a:extLst>
                <a:ext uri="{FF2B5EF4-FFF2-40B4-BE49-F238E27FC236}">
                  <a16:creationId xmlns:a16="http://schemas.microsoft.com/office/drawing/2014/main" id="{F07680BC-D292-409C-A1A1-8CC0A8001488}"/>
                </a:ext>
              </a:extLst>
            </p:cNvPr>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63;p39">
              <a:extLst>
                <a:ext uri="{FF2B5EF4-FFF2-40B4-BE49-F238E27FC236}">
                  <a16:creationId xmlns:a16="http://schemas.microsoft.com/office/drawing/2014/main" id="{B7287C30-CCA0-434A-A71F-8B0A85123EE7}"/>
                </a:ext>
              </a:extLst>
            </p:cNvPr>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64;p39">
              <a:extLst>
                <a:ext uri="{FF2B5EF4-FFF2-40B4-BE49-F238E27FC236}">
                  <a16:creationId xmlns:a16="http://schemas.microsoft.com/office/drawing/2014/main" id="{9C6A67A2-3C31-4F25-A8BA-B41CBFF280D6}"/>
                </a:ext>
              </a:extLst>
            </p:cNvPr>
            <p:cNvSpPr/>
            <p:nvPr/>
          </p:nvSpPr>
          <p:spPr>
            <a:xfrm>
              <a:off x="5367475" y="5025075"/>
              <a:ext cx="81600" cy="105975"/>
            </a:xfrm>
            <a:custGeom>
              <a:avLst/>
              <a:gdLst/>
              <a:ahLst/>
              <a:cxnLst/>
              <a:rect l="l" t="t" r="r" b="b"/>
              <a:pathLst>
                <a:path w="3264" h="4239" fill="none" extrusionOk="0">
                  <a:moveTo>
                    <a:pt x="0" y="1"/>
                  </a:moveTo>
                  <a:lnTo>
                    <a:pt x="3264" y="4238"/>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65;p39">
              <a:extLst>
                <a:ext uri="{FF2B5EF4-FFF2-40B4-BE49-F238E27FC236}">
                  <a16:creationId xmlns:a16="http://schemas.microsoft.com/office/drawing/2014/main" id="{6754F556-251E-4A2A-96D0-F2C8C346A2D7}"/>
                </a:ext>
              </a:extLst>
            </p:cNvPr>
            <p:cNvSpPr/>
            <p:nvPr/>
          </p:nvSpPr>
          <p:spPr>
            <a:xfrm>
              <a:off x="5567800" y="4999500"/>
              <a:ext cx="115100" cy="133975"/>
            </a:xfrm>
            <a:custGeom>
              <a:avLst/>
              <a:gdLst/>
              <a:ahLst/>
              <a:cxnLst/>
              <a:rect l="l" t="t" r="r" b="b"/>
              <a:pathLst>
                <a:path w="4604" h="5359" fill="none" extrusionOk="0">
                  <a:moveTo>
                    <a:pt x="0" y="5359"/>
                  </a:moveTo>
                  <a:lnTo>
                    <a:pt x="4603" y="1"/>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66;p39">
              <a:extLst>
                <a:ext uri="{FF2B5EF4-FFF2-40B4-BE49-F238E27FC236}">
                  <a16:creationId xmlns:a16="http://schemas.microsoft.com/office/drawing/2014/main" id="{8B1FB68E-E570-4831-84DD-5B6EC110507D}"/>
                </a:ext>
              </a:extLst>
            </p:cNvPr>
            <p:cNvSpPr/>
            <p:nvPr/>
          </p:nvSpPr>
          <p:spPr>
            <a:xfrm>
              <a:off x="5600075" y="5217475"/>
              <a:ext cx="127275" cy="16475"/>
            </a:xfrm>
            <a:custGeom>
              <a:avLst/>
              <a:gdLst/>
              <a:ahLst/>
              <a:cxnLst/>
              <a:rect l="l" t="t" r="r" b="b"/>
              <a:pathLst>
                <a:path w="5091" h="659" fill="none" extrusionOk="0">
                  <a:moveTo>
                    <a:pt x="5090" y="658"/>
                  </a:moveTo>
                  <a:lnTo>
                    <a:pt x="0" y="1"/>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67;p39">
              <a:extLst>
                <a:ext uri="{FF2B5EF4-FFF2-40B4-BE49-F238E27FC236}">
                  <a16:creationId xmlns:a16="http://schemas.microsoft.com/office/drawing/2014/main" id="{7CCB2470-1033-4DD0-BBAC-DB5B54034438}"/>
                </a:ext>
              </a:extLst>
            </p:cNvPr>
            <p:cNvSpPr/>
            <p:nvPr/>
          </p:nvSpPr>
          <p:spPr>
            <a:xfrm>
              <a:off x="5497775" y="5299675"/>
              <a:ext cx="4900" cy="126675"/>
            </a:xfrm>
            <a:custGeom>
              <a:avLst/>
              <a:gdLst/>
              <a:ahLst/>
              <a:cxnLst/>
              <a:rect l="l" t="t" r="r" b="b"/>
              <a:pathLst>
                <a:path w="196" h="5067" fill="none" extrusionOk="0">
                  <a:moveTo>
                    <a:pt x="0" y="5067"/>
                  </a:moveTo>
                  <a:lnTo>
                    <a:pt x="195" y="1"/>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68;p39">
              <a:extLst>
                <a:ext uri="{FF2B5EF4-FFF2-40B4-BE49-F238E27FC236}">
                  <a16:creationId xmlns:a16="http://schemas.microsoft.com/office/drawing/2014/main" id="{E7DB8360-D119-4E5E-83C3-9B6B4BE25B74}"/>
                </a:ext>
              </a:extLst>
            </p:cNvPr>
            <p:cNvSpPr/>
            <p:nvPr/>
          </p:nvSpPr>
          <p:spPr>
            <a:xfrm>
              <a:off x="5277975" y="5241825"/>
              <a:ext cx="141275" cy="58500"/>
            </a:xfrm>
            <a:custGeom>
              <a:avLst/>
              <a:gdLst/>
              <a:ahLst/>
              <a:cxnLst/>
              <a:rect l="l" t="t" r="r" b="b"/>
              <a:pathLst>
                <a:path w="5651" h="2340" fill="none" extrusionOk="0">
                  <a:moveTo>
                    <a:pt x="0" y="2339"/>
                  </a:moveTo>
                  <a:lnTo>
                    <a:pt x="5651" y="1"/>
                  </a:lnTo>
                </a:path>
              </a:pathLst>
            </a:custGeom>
            <a:grp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Flowchart: Connector 56">
            <a:extLst>
              <a:ext uri="{FF2B5EF4-FFF2-40B4-BE49-F238E27FC236}">
                <a16:creationId xmlns:a16="http://schemas.microsoft.com/office/drawing/2014/main" id="{60D1A915-5C02-4F22-AB0D-584871A6B578}"/>
              </a:ext>
            </a:extLst>
          </p:cNvPr>
          <p:cNvSpPr/>
          <p:nvPr/>
        </p:nvSpPr>
        <p:spPr>
          <a:xfrm>
            <a:off x="4548311" y="2260154"/>
            <a:ext cx="329241" cy="353495"/>
          </a:xfrm>
          <a:prstGeom prst="flowChartConnector">
            <a:avLst/>
          </a:prstGeom>
          <a:solidFill>
            <a:srgbClr val="00BADE"/>
          </a:solidFill>
          <a:ln>
            <a:solidFill>
              <a:srgbClr val="00BA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60" name="Group 59">
            <a:extLst>
              <a:ext uri="{FF2B5EF4-FFF2-40B4-BE49-F238E27FC236}">
                <a16:creationId xmlns:a16="http://schemas.microsoft.com/office/drawing/2014/main" id="{9D257787-80D9-4EE8-9ABB-418EF95533D2}"/>
              </a:ext>
            </a:extLst>
          </p:cNvPr>
          <p:cNvGrpSpPr/>
          <p:nvPr/>
        </p:nvGrpSpPr>
        <p:grpSpPr>
          <a:xfrm>
            <a:off x="1441544" y="1976512"/>
            <a:ext cx="868457" cy="867509"/>
            <a:chOff x="7257599" y="768348"/>
            <a:chExt cx="868457" cy="867509"/>
          </a:xfrm>
        </p:grpSpPr>
        <p:sp>
          <p:nvSpPr>
            <p:cNvPr id="61" name="Freeform 314">
              <a:extLst>
                <a:ext uri="{FF2B5EF4-FFF2-40B4-BE49-F238E27FC236}">
                  <a16:creationId xmlns:a16="http://schemas.microsoft.com/office/drawing/2014/main" id="{AABF20CB-992E-43D5-BBEF-A7EC4D7A16AF}"/>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00BADE"/>
            </a:solidFill>
            <a:ln w="9028" cap="flat">
              <a:noFill/>
              <a:prstDash val="solid"/>
              <a:miter/>
            </a:ln>
          </p:spPr>
          <p:txBody>
            <a:bodyPr rtlCol="0" anchor="ctr"/>
            <a:lstStyle/>
            <a:p>
              <a:endParaRPr lang="en-US"/>
            </a:p>
          </p:txBody>
        </p:sp>
        <p:grpSp>
          <p:nvGrpSpPr>
            <p:cNvPr id="62" name="Graphic 2">
              <a:extLst>
                <a:ext uri="{FF2B5EF4-FFF2-40B4-BE49-F238E27FC236}">
                  <a16:creationId xmlns:a16="http://schemas.microsoft.com/office/drawing/2014/main" id="{A5A79DB7-8289-4345-8F5B-6F040DA96E14}"/>
                </a:ext>
              </a:extLst>
            </p:cNvPr>
            <p:cNvGrpSpPr/>
            <p:nvPr/>
          </p:nvGrpSpPr>
          <p:grpSpPr>
            <a:xfrm>
              <a:off x="7257599" y="768348"/>
              <a:ext cx="868457" cy="867509"/>
              <a:chOff x="7257599" y="768348"/>
              <a:chExt cx="868457" cy="867509"/>
            </a:xfrm>
            <a:solidFill>
              <a:srgbClr val="010101"/>
            </a:solidFill>
          </p:grpSpPr>
          <p:sp>
            <p:nvSpPr>
              <p:cNvPr id="63" name="Freeform 316">
                <a:extLst>
                  <a:ext uri="{FF2B5EF4-FFF2-40B4-BE49-F238E27FC236}">
                    <a16:creationId xmlns:a16="http://schemas.microsoft.com/office/drawing/2014/main" id="{E8E3936D-325B-4BA1-A2AA-15B50992D1FC}"/>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solidFill>
                <a:srgbClr val="010101"/>
              </a:solidFill>
              <a:ln w="9028" cap="flat">
                <a:noFill/>
                <a:prstDash val="solid"/>
                <a:miter/>
              </a:ln>
            </p:spPr>
            <p:txBody>
              <a:bodyPr rtlCol="0" anchor="ctr"/>
              <a:lstStyle/>
              <a:p>
                <a:endParaRPr lang="en-US"/>
              </a:p>
            </p:txBody>
          </p:sp>
          <p:sp>
            <p:nvSpPr>
              <p:cNvPr id="64" name="Freeform 317">
                <a:extLst>
                  <a:ext uri="{FF2B5EF4-FFF2-40B4-BE49-F238E27FC236}">
                    <a16:creationId xmlns:a16="http://schemas.microsoft.com/office/drawing/2014/main" id="{02F7B8A9-BAF3-4425-A6F6-21C4AA23D3D3}"/>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solidFill>
                <a:srgbClr val="010101"/>
              </a:solidFill>
              <a:ln w="9028" cap="flat">
                <a:noFill/>
                <a:prstDash val="solid"/>
                <a:miter/>
              </a:ln>
            </p:spPr>
            <p:txBody>
              <a:bodyPr rtlCol="0" anchor="ctr"/>
              <a:lstStyle/>
              <a:p>
                <a:endParaRPr lang="en-US"/>
              </a:p>
            </p:txBody>
          </p:sp>
          <p:sp>
            <p:nvSpPr>
              <p:cNvPr id="65" name="Freeform 318">
                <a:extLst>
                  <a:ext uri="{FF2B5EF4-FFF2-40B4-BE49-F238E27FC236}">
                    <a16:creationId xmlns:a16="http://schemas.microsoft.com/office/drawing/2014/main" id="{5AFAF122-89F7-4760-B438-23FE606D4844}"/>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solidFill>
                <a:srgbClr val="010101"/>
              </a:solidFill>
              <a:ln w="9028" cap="flat">
                <a:noFill/>
                <a:prstDash val="solid"/>
                <a:miter/>
              </a:ln>
            </p:spPr>
            <p:txBody>
              <a:bodyPr rtlCol="0" anchor="ctr"/>
              <a:lstStyle/>
              <a:p>
                <a:endParaRPr lang="en-US"/>
              </a:p>
            </p:txBody>
          </p:sp>
          <p:sp>
            <p:nvSpPr>
              <p:cNvPr id="66" name="Freeform 319">
                <a:extLst>
                  <a:ext uri="{FF2B5EF4-FFF2-40B4-BE49-F238E27FC236}">
                    <a16:creationId xmlns:a16="http://schemas.microsoft.com/office/drawing/2014/main" id="{9568FEA5-4172-4997-BA50-113A0AB25175}"/>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solidFill>
                <a:srgbClr val="010101"/>
              </a:solidFill>
              <a:ln w="9028" cap="flat">
                <a:noFill/>
                <a:prstDash val="solid"/>
                <a:miter/>
              </a:ln>
            </p:spPr>
            <p:txBody>
              <a:bodyPr rtlCol="0" anchor="ctr"/>
              <a:lstStyle/>
              <a:p>
                <a:endParaRPr lang="en-US"/>
              </a:p>
            </p:txBody>
          </p:sp>
          <p:sp>
            <p:nvSpPr>
              <p:cNvPr id="67" name="Freeform 320">
                <a:extLst>
                  <a:ext uri="{FF2B5EF4-FFF2-40B4-BE49-F238E27FC236}">
                    <a16:creationId xmlns:a16="http://schemas.microsoft.com/office/drawing/2014/main" id="{83DC62B5-768A-44FF-956D-DA141C6123FC}"/>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solidFill>
                <a:srgbClr val="010101"/>
              </a:solidFill>
              <a:ln w="9028" cap="flat">
                <a:noFill/>
                <a:prstDash val="solid"/>
                <a:miter/>
              </a:ln>
            </p:spPr>
            <p:txBody>
              <a:bodyPr rtlCol="0" anchor="ctr"/>
              <a:lstStyle/>
              <a:p>
                <a:endParaRPr lang="en-US"/>
              </a:p>
            </p:txBody>
          </p:sp>
        </p:grpSp>
      </p:grpSp>
      <p:sp>
        <p:nvSpPr>
          <p:cNvPr id="7" name="Text Placeholder 6">
            <a:extLst>
              <a:ext uri="{FF2B5EF4-FFF2-40B4-BE49-F238E27FC236}">
                <a16:creationId xmlns:a16="http://schemas.microsoft.com/office/drawing/2014/main" id="{D98BC3D7-98C7-4A72-B556-A11A1BF4F765}"/>
              </a:ext>
            </a:extLst>
          </p:cNvPr>
          <p:cNvSpPr>
            <a:spLocks noGrp="1"/>
          </p:cNvSpPr>
          <p:nvPr>
            <p:ph type="body" sz="quarter" idx="16"/>
          </p:nvPr>
        </p:nvSpPr>
        <p:spPr>
          <a:xfrm>
            <a:off x="802485" y="3029407"/>
            <a:ext cx="2289838" cy="344705"/>
          </a:xfrm>
          <a:solidFill>
            <a:srgbClr val="85D2E1"/>
          </a:solidFill>
          <a:ln>
            <a:solidFill>
              <a:srgbClr val="85D2E1"/>
            </a:solidFill>
          </a:ln>
        </p:spPr>
        <p:txBody>
          <a:bodyPr anchor="ctr">
            <a:normAutofit/>
          </a:bodyPr>
          <a:lstStyle/>
          <a:p>
            <a:r>
              <a:rPr lang="en-US" sz="1600" b="1" dirty="0"/>
              <a:t>MARKET DEFINITION</a:t>
            </a:r>
            <a:endParaRPr lang="en-IE" sz="1600" b="1" dirty="0"/>
          </a:p>
        </p:txBody>
      </p:sp>
      <p:sp>
        <p:nvSpPr>
          <p:cNvPr id="9" name="Text Placeholder 8">
            <a:extLst>
              <a:ext uri="{FF2B5EF4-FFF2-40B4-BE49-F238E27FC236}">
                <a16:creationId xmlns:a16="http://schemas.microsoft.com/office/drawing/2014/main" id="{725F5A91-0F13-4FFF-B1E0-4DD592C9D951}"/>
              </a:ext>
            </a:extLst>
          </p:cNvPr>
          <p:cNvSpPr>
            <a:spLocks noGrp="1"/>
          </p:cNvSpPr>
          <p:nvPr>
            <p:ph type="body" sz="quarter" idx="20"/>
          </p:nvPr>
        </p:nvSpPr>
        <p:spPr>
          <a:xfrm>
            <a:off x="3540463" y="3020386"/>
            <a:ext cx="2368310" cy="344705"/>
          </a:xfrm>
          <a:solidFill>
            <a:srgbClr val="85D2E1"/>
          </a:solidFill>
          <a:ln>
            <a:solidFill>
              <a:srgbClr val="85D2E1"/>
            </a:solidFill>
          </a:ln>
        </p:spPr>
        <p:txBody>
          <a:bodyPr anchor="ctr">
            <a:noAutofit/>
          </a:bodyPr>
          <a:lstStyle/>
          <a:p>
            <a:r>
              <a:rPr lang="en-US" sz="1600" b="1" dirty="0"/>
              <a:t>MARKET SEGMENTATION</a:t>
            </a:r>
            <a:endParaRPr lang="en-IE" sz="1600" b="1" dirty="0"/>
          </a:p>
        </p:txBody>
      </p:sp>
      <p:sp>
        <p:nvSpPr>
          <p:cNvPr id="11" name="Text Placeholder 10">
            <a:extLst>
              <a:ext uri="{FF2B5EF4-FFF2-40B4-BE49-F238E27FC236}">
                <a16:creationId xmlns:a16="http://schemas.microsoft.com/office/drawing/2014/main" id="{6AED3F83-0F60-4768-A0CA-365B0D8E9335}"/>
              </a:ext>
            </a:extLst>
          </p:cNvPr>
          <p:cNvSpPr>
            <a:spLocks noGrp="1"/>
          </p:cNvSpPr>
          <p:nvPr>
            <p:ph type="body" sz="quarter" idx="22"/>
          </p:nvPr>
        </p:nvSpPr>
        <p:spPr>
          <a:xfrm>
            <a:off x="6356913" y="3023570"/>
            <a:ext cx="2289838" cy="344705"/>
          </a:xfrm>
          <a:solidFill>
            <a:srgbClr val="85D2E1"/>
          </a:solidFill>
          <a:ln>
            <a:solidFill>
              <a:srgbClr val="85D2E1"/>
            </a:solidFill>
          </a:ln>
        </p:spPr>
        <p:txBody>
          <a:bodyPr anchor="ctr">
            <a:normAutofit/>
          </a:bodyPr>
          <a:lstStyle/>
          <a:p>
            <a:r>
              <a:rPr lang="en-US" sz="1600" b="1" dirty="0"/>
              <a:t>MARKET POSITIONING</a:t>
            </a:r>
            <a:endParaRPr lang="en-IE" sz="1600" b="1" dirty="0"/>
          </a:p>
        </p:txBody>
      </p:sp>
      <p:sp>
        <p:nvSpPr>
          <p:cNvPr id="13" name="Text Placeholder 12">
            <a:extLst>
              <a:ext uri="{FF2B5EF4-FFF2-40B4-BE49-F238E27FC236}">
                <a16:creationId xmlns:a16="http://schemas.microsoft.com/office/drawing/2014/main" id="{F6C3748B-1157-4CB2-BE5A-B615EFACAC67}"/>
              </a:ext>
            </a:extLst>
          </p:cNvPr>
          <p:cNvSpPr>
            <a:spLocks noGrp="1"/>
          </p:cNvSpPr>
          <p:nvPr>
            <p:ph type="body" sz="quarter" idx="24"/>
          </p:nvPr>
        </p:nvSpPr>
        <p:spPr>
          <a:xfrm>
            <a:off x="9002644" y="3020385"/>
            <a:ext cx="2648505" cy="344705"/>
          </a:xfrm>
          <a:solidFill>
            <a:srgbClr val="85D2E1"/>
          </a:solidFill>
          <a:ln>
            <a:solidFill>
              <a:srgbClr val="85D2E1"/>
            </a:solidFill>
          </a:ln>
        </p:spPr>
        <p:txBody>
          <a:bodyPr anchor="ctr">
            <a:normAutofit/>
          </a:bodyPr>
          <a:lstStyle/>
          <a:p>
            <a:r>
              <a:rPr lang="en-US" sz="1600" b="1" dirty="0"/>
              <a:t>CUSTOMER MANAGEMENT</a:t>
            </a:r>
            <a:endParaRPr lang="en-IE" sz="1600" b="1" dirty="0"/>
          </a:p>
        </p:txBody>
      </p:sp>
    </p:spTree>
    <p:extLst>
      <p:ext uri="{BB962C8B-B14F-4D97-AF65-F5344CB8AC3E}">
        <p14:creationId xmlns:p14="http://schemas.microsoft.com/office/powerpoint/2010/main" val="251806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Old women hanging out">
            <a:extLst>
              <a:ext uri="{FF2B5EF4-FFF2-40B4-BE49-F238E27FC236}">
                <a16:creationId xmlns:a16="http://schemas.microsoft.com/office/drawing/2014/main" id="{635BA0E8-F203-43F3-B0AE-C5D4A7194A6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420EDAE6-5A54-4AD8-BA0C-EE6BD35BAA52}"/>
              </a:ext>
            </a:extLst>
          </p:cNvPr>
          <p:cNvSpPr>
            <a:spLocks noGrp="1"/>
          </p:cNvSpPr>
          <p:nvPr>
            <p:ph type="body" sz="quarter" idx="18"/>
          </p:nvPr>
        </p:nvSpPr>
        <p:spPr>
          <a:xfrm>
            <a:off x="1521303" y="1448474"/>
            <a:ext cx="5291945" cy="4850721"/>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n-US"/>
              <a:t>We know that we want to solve problems for the </a:t>
            </a:r>
            <a:r>
              <a:rPr lang="en-US" b="1"/>
              <a:t>Senior Market</a:t>
            </a:r>
            <a:r>
              <a:rPr lang="en-US"/>
              <a:t>.</a:t>
            </a:r>
          </a:p>
          <a:p>
            <a:pPr marL="342900" indent="-342900">
              <a:buFont typeface="Arial" panose="020B0604020202020204" pitchFamily="34" charset="0"/>
              <a:buChar char="•"/>
            </a:pPr>
            <a:r>
              <a:rPr lang="en-US"/>
              <a:t>We are aware of their </a:t>
            </a:r>
            <a:r>
              <a:rPr lang="en-US" b="1"/>
              <a:t>problems</a:t>
            </a:r>
            <a:r>
              <a:rPr lang="en-US"/>
              <a:t> as we develop customer </a:t>
            </a:r>
            <a:r>
              <a:rPr lang="en-US" dirty="0"/>
              <a:t>personas. (See </a:t>
            </a:r>
            <a:r>
              <a:rPr lang="en-US"/>
              <a:t>Modules 1 and 2</a:t>
            </a:r>
            <a:r>
              <a:rPr lang="en-US" dirty="0"/>
              <a:t>).</a:t>
            </a:r>
            <a:endParaRPr lang="en-US" dirty="0">
              <a:cs typeface="Calibri"/>
            </a:endParaRPr>
          </a:p>
          <a:p>
            <a:pPr marL="342900" indent="-342900">
              <a:buFont typeface="Arial" panose="020B0604020202020204" pitchFamily="34" charset="0"/>
              <a:buChar char="•"/>
            </a:pPr>
            <a:r>
              <a:rPr lang="en-US"/>
              <a:t>Seniors could be seen as our ‘niche’ market, but we know this is a </a:t>
            </a:r>
            <a:r>
              <a:rPr lang="en-US" b="1"/>
              <a:t>growing market</a:t>
            </a:r>
            <a:r>
              <a:rPr lang="en-US"/>
              <a:t>.</a:t>
            </a:r>
            <a:endParaRPr lang="en-US" dirty="0">
              <a:cs typeface="Calibri"/>
            </a:endParaRPr>
          </a:p>
          <a:p>
            <a:pPr marL="342900" indent="-342900">
              <a:buFont typeface="Arial" panose="020B0604020202020204" pitchFamily="34" charset="0"/>
              <a:buChar char="•"/>
            </a:pPr>
            <a:r>
              <a:rPr lang="en-US"/>
              <a:t>Through completing our course, you are currently </a:t>
            </a:r>
            <a:r>
              <a:rPr lang="en-US" b="1"/>
              <a:t>developing your expertise</a:t>
            </a:r>
            <a:r>
              <a:rPr lang="en-US"/>
              <a:t> in this market.</a:t>
            </a:r>
            <a:endParaRPr lang="en-US" dirty="0">
              <a:cs typeface="Calibri"/>
            </a:endParaRPr>
          </a:p>
          <a:p>
            <a:pPr marL="342900" indent="-342900">
              <a:buFont typeface="Arial" panose="020B0604020202020204" pitchFamily="34" charset="0"/>
              <a:buChar char="•"/>
            </a:pPr>
            <a:r>
              <a:rPr lang="en-US"/>
              <a:t>An important consideration though, is that you also need to </a:t>
            </a:r>
            <a:r>
              <a:rPr lang="en-US" b="1"/>
              <a:t>know who your competitors are</a:t>
            </a:r>
            <a:r>
              <a:rPr lang="en-US"/>
              <a:t>!</a:t>
            </a:r>
            <a:endParaRPr lang="en-IE"/>
          </a:p>
        </p:txBody>
      </p:sp>
      <p:sp>
        <p:nvSpPr>
          <p:cNvPr id="4" name="Text Placeholder 3">
            <a:extLst>
              <a:ext uri="{FF2B5EF4-FFF2-40B4-BE49-F238E27FC236}">
                <a16:creationId xmlns:a16="http://schemas.microsoft.com/office/drawing/2014/main" id="{F3D76925-3363-4EFB-A144-28BE1DFC8367}"/>
              </a:ext>
            </a:extLst>
          </p:cNvPr>
          <p:cNvSpPr>
            <a:spLocks noGrp="1"/>
          </p:cNvSpPr>
          <p:nvPr>
            <p:ph type="body" sz="quarter" idx="16"/>
          </p:nvPr>
        </p:nvSpPr>
        <p:spPr>
          <a:xfrm>
            <a:off x="1718561" y="427344"/>
            <a:ext cx="4716425" cy="718283"/>
          </a:xfrm>
        </p:spPr>
        <p:txBody>
          <a:bodyPr>
            <a:normAutofit fontScale="77500" lnSpcReduction="20000"/>
          </a:bodyPr>
          <a:lstStyle/>
          <a:p>
            <a:r>
              <a:rPr lang="en-US"/>
              <a:t>1. The Starting Point, defining your market</a:t>
            </a:r>
            <a:endParaRPr lang="en-IE"/>
          </a:p>
        </p:txBody>
      </p:sp>
    </p:spTree>
    <p:extLst>
      <p:ext uri="{BB962C8B-B14F-4D97-AF65-F5344CB8AC3E}">
        <p14:creationId xmlns:p14="http://schemas.microsoft.com/office/powerpoint/2010/main" val="142728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olorful mailboxes stacked inside a wooden box">
            <a:extLst>
              <a:ext uri="{FF2B5EF4-FFF2-40B4-BE49-F238E27FC236}">
                <a16:creationId xmlns:a16="http://schemas.microsoft.com/office/drawing/2014/main" id="{CBA1B916-5303-44D2-BB5E-5972E7DEF6E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7650" y="1587500"/>
            <a:ext cx="11696699" cy="4699000"/>
          </a:xfrm>
        </p:spPr>
      </p:pic>
      <p:sp>
        <p:nvSpPr>
          <p:cNvPr id="3" name="Text Placeholder 2">
            <a:extLst>
              <a:ext uri="{FF2B5EF4-FFF2-40B4-BE49-F238E27FC236}">
                <a16:creationId xmlns:a16="http://schemas.microsoft.com/office/drawing/2014/main" id="{D4133D14-EAAE-44F1-BC4D-3041E2B0279C}"/>
              </a:ext>
            </a:extLst>
          </p:cNvPr>
          <p:cNvSpPr>
            <a:spLocks noGrp="1"/>
          </p:cNvSpPr>
          <p:nvPr>
            <p:ph type="body" sz="quarter" idx="18"/>
          </p:nvPr>
        </p:nvSpPr>
        <p:spPr>
          <a:xfrm>
            <a:off x="4331368" y="3015916"/>
            <a:ext cx="7860632" cy="1796716"/>
          </a:xfrm>
          <a:solidFill>
            <a:srgbClr val="85D2E1"/>
          </a:solidFill>
        </p:spPr>
        <p:txBody>
          <a:bodyPr>
            <a:normAutofit/>
          </a:bodyPr>
          <a:lstStyle/>
          <a:p>
            <a:pPr indent="0">
              <a:spcAft>
                <a:spcPts val="1200"/>
              </a:spcAft>
            </a:pPr>
            <a:r>
              <a:rPr lang="en-US"/>
              <a:t>The </a:t>
            </a:r>
            <a:r>
              <a:rPr lang="en-US" err="1"/>
              <a:t>heterogenity</a:t>
            </a:r>
            <a:r>
              <a:rPr lang="en-US"/>
              <a:t> </a:t>
            </a:r>
            <a:r>
              <a:rPr lang="en-US" dirty="0"/>
              <a:t>in </a:t>
            </a:r>
            <a:r>
              <a:rPr lang="en-US"/>
              <a:t>demand is not </a:t>
            </a:r>
            <a:r>
              <a:rPr lang="en-US" dirty="0"/>
              <a:t>only </a:t>
            </a:r>
            <a:r>
              <a:rPr lang="en-US"/>
              <a:t>caused by the </a:t>
            </a:r>
            <a:r>
              <a:rPr lang="en-US" b="1" dirty="0">
                <a:ea typeface="+mn-lt"/>
                <a:cs typeface="+mn-lt"/>
              </a:rPr>
              <a:t>physiological </a:t>
            </a:r>
            <a:r>
              <a:rPr lang="en-US" b="1"/>
              <a:t>deterioration </a:t>
            </a:r>
            <a:r>
              <a:rPr lang="en-US"/>
              <a:t>of the human body, </a:t>
            </a:r>
            <a:r>
              <a:rPr lang="en-US" b="1" dirty="0"/>
              <a:t>socio-</a:t>
            </a:r>
            <a:r>
              <a:rPr lang="en-US" dirty="0"/>
              <a:t> and </a:t>
            </a:r>
            <a:r>
              <a:rPr lang="en-US" b="1"/>
              <a:t>demographical statistics </a:t>
            </a:r>
            <a:r>
              <a:rPr lang="en-US"/>
              <a:t>also play a role. The </a:t>
            </a:r>
            <a:r>
              <a:rPr lang="en-US" dirty="0">
                <a:ea typeface="+mn-lt"/>
                <a:cs typeface="+mn-lt"/>
              </a:rPr>
              <a:t>largest </a:t>
            </a:r>
            <a:r>
              <a:rPr lang="en-US"/>
              <a:t>separator of demand is the income level.</a:t>
            </a:r>
            <a:r>
              <a:rPr lang="en-US" dirty="0"/>
              <a:t> </a:t>
            </a:r>
            <a:endParaRPr lang="en-IE"/>
          </a:p>
        </p:txBody>
      </p:sp>
      <p:sp>
        <p:nvSpPr>
          <p:cNvPr id="4" name="Text Placeholder 3">
            <a:extLst>
              <a:ext uri="{FF2B5EF4-FFF2-40B4-BE49-F238E27FC236}">
                <a16:creationId xmlns:a16="http://schemas.microsoft.com/office/drawing/2014/main" id="{C3057857-A4E4-4837-95ED-F5296A341D61}"/>
              </a:ext>
            </a:extLst>
          </p:cNvPr>
          <p:cNvSpPr>
            <a:spLocks noGrp="1"/>
          </p:cNvSpPr>
          <p:nvPr>
            <p:ph type="body" sz="quarter" idx="16"/>
          </p:nvPr>
        </p:nvSpPr>
        <p:spPr>
          <a:xfrm>
            <a:off x="464195" y="113633"/>
            <a:ext cx="10387224" cy="912888"/>
          </a:xfrm>
        </p:spPr>
        <p:txBody>
          <a:bodyPr anchor="ctr">
            <a:normAutofit fontScale="92500"/>
          </a:bodyPr>
          <a:lstStyle/>
          <a:p>
            <a:r>
              <a:rPr lang="en-US"/>
              <a:t>2. Market Segmentation - </a:t>
            </a:r>
            <a:r>
              <a:rPr lang="en-US" err="1"/>
              <a:t>Categorising</a:t>
            </a:r>
            <a:r>
              <a:rPr lang="en-US"/>
              <a:t> Seniors into ‘Boxes’</a:t>
            </a:r>
            <a:endParaRPr lang="en-IE"/>
          </a:p>
        </p:txBody>
      </p:sp>
    </p:spTree>
    <p:extLst>
      <p:ext uri="{BB962C8B-B14F-4D97-AF65-F5344CB8AC3E}">
        <p14:creationId xmlns:p14="http://schemas.microsoft.com/office/powerpoint/2010/main" val="27511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2199814"/>
          </a:xfrm>
        </p:spPr>
        <p:txBody>
          <a:bodyPr vert="horz" lIns="91440" tIns="45720" rIns="91440" bIns="45720" rtlCol="0" anchor="t">
            <a:normAutofit/>
          </a:bodyPr>
          <a:lstStyle/>
          <a:p>
            <a:r>
              <a:rPr lang="en-US" sz="4800">
                <a:solidFill>
                  <a:srgbClr val="000000"/>
                </a:solidFill>
                <a:effectLst/>
                <a:latin typeface="Calibri"/>
                <a:ea typeface="Calibri" panose="020F0502020204030204" pitchFamily="34" charset="0"/>
                <a:cs typeface="Times New Roman"/>
              </a:rPr>
              <a:t>Senior</a:t>
            </a:r>
            <a:r>
              <a:rPr lang="en-US">
                <a:latin typeface="Calibri"/>
                <a:ea typeface="Calibri" panose="020F0502020204030204" pitchFamily="34" charset="0"/>
                <a:cs typeface="Times New Roman"/>
              </a:rPr>
              <a:t> Consumers' </a:t>
            </a:r>
            <a:br>
              <a:rPr lang="en-US">
                <a:latin typeface="Calibri"/>
                <a:ea typeface="Calibri" panose="020F0502020204030204" pitchFamily="34" charset="0"/>
                <a:cs typeface="Times New Roman"/>
              </a:rPr>
            </a:br>
            <a:r>
              <a:rPr lang="en-US" sz="4800">
                <a:solidFill>
                  <a:srgbClr val="000000"/>
                </a:solidFill>
                <a:effectLst/>
                <a:latin typeface="Calibri"/>
                <a:ea typeface="Calibri" panose="020F0502020204030204" pitchFamily="34" charset="0"/>
                <a:cs typeface="Times New Roman"/>
              </a:rPr>
              <a:t>Attitudes &amp;</a:t>
            </a:r>
            <a:r>
              <a:rPr lang="en-US">
                <a:latin typeface="Calibri"/>
                <a:ea typeface="Calibri" panose="020F0502020204030204" pitchFamily="34" charset="0"/>
                <a:cs typeface="Times New Roman"/>
              </a:rPr>
              <a:t> </a:t>
            </a:r>
            <a:r>
              <a:rPr lang="en-US" sz="4800">
                <a:solidFill>
                  <a:srgbClr val="000000"/>
                </a:solidFill>
                <a:effectLst/>
                <a:latin typeface="Calibri"/>
                <a:ea typeface="Calibri" panose="020F0502020204030204" pitchFamily="34" charset="0"/>
                <a:cs typeface="Times New Roman"/>
              </a:rPr>
              <a:t>Expectations</a:t>
            </a:r>
            <a:endParaRPr lang="en-IE" sz="4800">
              <a:solidFill>
                <a:srgbClr val="000000"/>
              </a:solidFill>
              <a:effectLst/>
              <a:latin typeface="Calibri"/>
              <a:ea typeface="Calibri" panose="020F0502020204030204" pitchFamily="34" charset="0"/>
              <a:cs typeface="Times New Roman"/>
            </a:endParaRPr>
          </a:p>
          <a:p>
            <a:endParaRPr lang="en-IE"/>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1</a:t>
            </a:r>
            <a:endParaRPr lang="en-IE" b="1"/>
          </a:p>
        </p:txBody>
      </p:sp>
    </p:spTree>
    <p:extLst>
      <p:ext uri="{BB962C8B-B14F-4D97-AF65-F5344CB8AC3E}">
        <p14:creationId xmlns:p14="http://schemas.microsoft.com/office/powerpoint/2010/main" val="4145709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A2F0E-C05B-4DC6-A032-EEADBB7E96B6}"/>
              </a:ext>
            </a:extLst>
          </p:cNvPr>
          <p:cNvSpPr>
            <a:spLocks noGrp="1"/>
          </p:cNvSpPr>
          <p:nvPr>
            <p:ph type="body" sz="quarter" idx="18"/>
          </p:nvPr>
        </p:nvSpPr>
        <p:spPr>
          <a:xfrm>
            <a:off x="433136" y="1384777"/>
            <a:ext cx="11109679" cy="3867704"/>
          </a:xfrm>
        </p:spPr>
        <p:txBody>
          <a:bodyPr vert="horz" lIns="91440" tIns="45720" rIns="91440" bIns="45720" rtlCol="0" anchor="t">
            <a:normAutofit/>
          </a:bodyPr>
          <a:lstStyle/>
          <a:p>
            <a:pPr indent="0"/>
            <a:r>
              <a:rPr lang="en-US" sz="2200"/>
              <a:t>In marketing, </a:t>
            </a:r>
            <a:r>
              <a:rPr lang="en-US" sz="2200" b="1"/>
              <a:t>market segmentation </a:t>
            </a:r>
            <a:r>
              <a:rPr lang="en-US" sz="2200"/>
              <a:t>is the process of dividing a broad consumer or business market, normally consisting of existing and potential customers, into sub-groups of consumers (known as segments) based on some type of </a:t>
            </a:r>
            <a:r>
              <a:rPr lang="en-US" sz="2200" b="1"/>
              <a:t>shared characteristics</a:t>
            </a:r>
            <a:r>
              <a:rPr lang="en-US" sz="2200"/>
              <a:t>.</a:t>
            </a:r>
          </a:p>
          <a:p>
            <a:r>
              <a:rPr lang="en-US" sz="2200"/>
              <a:t>In dividing or segmenting markets, researchers typically look for common characteristics such as shared needs, common interests, similar lifestyles, or even similar demographic profiles. </a:t>
            </a:r>
            <a:r>
              <a:rPr lang="en-US" sz="2200" b="1"/>
              <a:t>The overall aim of segmentation is to identify high yield segments </a:t>
            </a:r>
            <a:r>
              <a:rPr lang="en-US" sz="2200"/>
              <a:t>– that is, those segments that are likely to be the most profitable or that have growth potential – so that these can be selected for special attention (i.e</a:t>
            </a:r>
            <a:r>
              <a:rPr lang="en-US" sz="2200" dirty="0"/>
              <a:t>., </a:t>
            </a:r>
            <a:r>
              <a:rPr lang="en-US" sz="2200"/>
              <a:t>become </a:t>
            </a:r>
            <a:r>
              <a:rPr lang="en-US" sz="2200" dirty="0"/>
              <a:t>the </a:t>
            </a:r>
            <a:r>
              <a:rPr lang="en-US" sz="2200"/>
              <a:t>target markets</a:t>
            </a:r>
            <a:r>
              <a:rPr lang="en-US" sz="2200" dirty="0"/>
              <a:t>).</a:t>
            </a:r>
            <a:endParaRPr lang="en-IE" sz="2200" dirty="0"/>
          </a:p>
        </p:txBody>
      </p:sp>
      <p:sp>
        <p:nvSpPr>
          <p:cNvPr id="3" name="Text Placeholder 2">
            <a:extLst>
              <a:ext uri="{FF2B5EF4-FFF2-40B4-BE49-F238E27FC236}">
                <a16:creationId xmlns:a16="http://schemas.microsoft.com/office/drawing/2014/main" id="{8DF36B0C-5FF4-4834-BB0C-4A9DEFECDBFE}"/>
              </a:ext>
            </a:extLst>
          </p:cNvPr>
          <p:cNvSpPr>
            <a:spLocks noGrp="1"/>
          </p:cNvSpPr>
          <p:nvPr>
            <p:ph type="body" sz="quarter" idx="16"/>
          </p:nvPr>
        </p:nvSpPr>
        <p:spPr>
          <a:xfrm>
            <a:off x="533139" y="550953"/>
            <a:ext cx="10808102" cy="582221"/>
          </a:xfrm>
        </p:spPr>
        <p:txBody>
          <a:bodyPr>
            <a:normAutofit lnSpcReduction="10000"/>
          </a:bodyPr>
          <a:lstStyle/>
          <a:p>
            <a:r>
              <a:rPr lang="en-US" b="1"/>
              <a:t>Why do we divide the MARKET?</a:t>
            </a:r>
            <a:endParaRPr lang="en-IE" b="1"/>
          </a:p>
        </p:txBody>
      </p:sp>
      <p:sp>
        <p:nvSpPr>
          <p:cNvPr id="6" name="Arrow: Chevron 5">
            <a:extLst>
              <a:ext uri="{FF2B5EF4-FFF2-40B4-BE49-F238E27FC236}">
                <a16:creationId xmlns:a16="http://schemas.microsoft.com/office/drawing/2014/main" id="{81B6A592-32C8-4E1B-9849-73DDBF2E1EB9}"/>
              </a:ext>
            </a:extLst>
          </p:cNvPr>
          <p:cNvSpPr/>
          <p:nvPr/>
        </p:nvSpPr>
        <p:spPr>
          <a:xfrm>
            <a:off x="649185" y="4566915"/>
            <a:ext cx="2138877" cy="906308"/>
          </a:xfrm>
          <a:prstGeom prst="chevron">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ED100"/>
                </a:solidFill>
              </a:rPr>
              <a:t>Market Segments</a:t>
            </a:r>
            <a:endParaRPr lang="en-IE" b="1">
              <a:solidFill>
                <a:srgbClr val="FED100"/>
              </a:solidFill>
            </a:endParaRPr>
          </a:p>
        </p:txBody>
      </p:sp>
      <p:sp>
        <p:nvSpPr>
          <p:cNvPr id="8" name="Arrow: Chevron 7">
            <a:extLst>
              <a:ext uri="{FF2B5EF4-FFF2-40B4-BE49-F238E27FC236}">
                <a16:creationId xmlns:a16="http://schemas.microsoft.com/office/drawing/2014/main" id="{1162FAC1-091E-43A8-8B06-27462762F667}"/>
              </a:ext>
            </a:extLst>
          </p:cNvPr>
          <p:cNvSpPr/>
          <p:nvPr/>
        </p:nvSpPr>
        <p:spPr>
          <a:xfrm>
            <a:off x="2489940" y="4575007"/>
            <a:ext cx="2138877" cy="906308"/>
          </a:xfrm>
          <a:prstGeom prst="chevron">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ED100"/>
                </a:solidFill>
              </a:rPr>
              <a:t>Targeting</a:t>
            </a:r>
            <a:endParaRPr lang="en-IE" b="1">
              <a:solidFill>
                <a:srgbClr val="FED100"/>
              </a:solidFill>
            </a:endParaRPr>
          </a:p>
        </p:txBody>
      </p:sp>
      <p:sp>
        <p:nvSpPr>
          <p:cNvPr id="9" name="Arrow: Chevron 8">
            <a:extLst>
              <a:ext uri="{FF2B5EF4-FFF2-40B4-BE49-F238E27FC236}">
                <a16:creationId xmlns:a16="http://schemas.microsoft.com/office/drawing/2014/main" id="{D3113473-CD7F-42AA-8691-04AA9B98749A}"/>
              </a:ext>
            </a:extLst>
          </p:cNvPr>
          <p:cNvSpPr/>
          <p:nvPr/>
        </p:nvSpPr>
        <p:spPr>
          <a:xfrm>
            <a:off x="4333208" y="4583099"/>
            <a:ext cx="2138877" cy="906308"/>
          </a:xfrm>
          <a:prstGeom prst="chevron">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b="1">
                <a:solidFill>
                  <a:srgbClr val="FED100"/>
                </a:solidFill>
              </a:rPr>
              <a:t>Positioning</a:t>
            </a:r>
            <a:endParaRPr lang="en-IE" sz="1750" b="1">
              <a:solidFill>
                <a:srgbClr val="FED100"/>
              </a:solidFill>
            </a:endParaRPr>
          </a:p>
        </p:txBody>
      </p:sp>
      <p:sp>
        <p:nvSpPr>
          <p:cNvPr id="10" name="Arrow: Chevron 9">
            <a:extLst>
              <a:ext uri="{FF2B5EF4-FFF2-40B4-BE49-F238E27FC236}">
                <a16:creationId xmlns:a16="http://schemas.microsoft.com/office/drawing/2014/main" id="{9BB2A465-B6CC-423C-8B8E-04C460AA81FB}"/>
              </a:ext>
            </a:extLst>
          </p:cNvPr>
          <p:cNvSpPr/>
          <p:nvPr/>
        </p:nvSpPr>
        <p:spPr>
          <a:xfrm>
            <a:off x="6176475" y="4575007"/>
            <a:ext cx="2138878" cy="906308"/>
          </a:xfrm>
          <a:prstGeom prst="chevron">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ED100"/>
                </a:solidFill>
              </a:rPr>
              <a:t>Creating</a:t>
            </a:r>
            <a:endParaRPr lang="en-IE" b="1">
              <a:solidFill>
                <a:srgbClr val="FED100"/>
              </a:solidFill>
            </a:endParaRPr>
          </a:p>
        </p:txBody>
      </p:sp>
      <p:sp>
        <p:nvSpPr>
          <p:cNvPr id="11" name="Arrow: Chevron 10">
            <a:extLst>
              <a:ext uri="{FF2B5EF4-FFF2-40B4-BE49-F238E27FC236}">
                <a16:creationId xmlns:a16="http://schemas.microsoft.com/office/drawing/2014/main" id="{D5228903-F4BA-4BF1-BD81-3CFC218DFF3F}"/>
              </a:ext>
            </a:extLst>
          </p:cNvPr>
          <p:cNvSpPr/>
          <p:nvPr/>
        </p:nvSpPr>
        <p:spPr>
          <a:xfrm>
            <a:off x="8017231" y="4566915"/>
            <a:ext cx="2138877" cy="906308"/>
          </a:xfrm>
          <a:prstGeom prst="chevron">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ED100"/>
                </a:solidFill>
              </a:rPr>
              <a:t>Implementing</a:t>
            </a:r>
            <a:endParaRPr lang="en-IE" sz="1400" b="1">
              <a:solidFill>
                <a:srgbClr val="FED100"/>
              </a:solidFill>
            </a:endParaRPr>
          </a:p>
        </p:txBody>
      </p:sp>
      <p:sp>
        <p:nvSpPr>
          <p:cNvPr id="12" name="Star: 24 Points 11">
            <a:extLst>
              <a:ext uri="{FF2B5EF4-FFF2-40B4-BE49-F238E27FC236}">
                <a16:creationId xmlns:a16="http://schemas.microsoft.com/office/drawing/2014/main" id="{428D806A-C2B9-4F9B-A0B7-823E7E0FAD31}"/>
              </a:ext>
            </a:extLst>
          </p:cNvPr>
          <p:cNvSpPr/>
          <p:nvPr/>
        </p:nvSpPr>
        <p:spPr>
          <a:xfrm>
            <a:off x="10296401" y="4231095"/>
            <a:ext cx="1700463" cy="1577947"/>
          </a:xfrm>
          <a:prstGeom prst="star24">
            <a:avLst/>
          </a:prstGeom>
          <a:solidFill>
            <a:srgbClr val="FED100"/>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188A3"/>
                </a:solidFill>
              </a:rPr>
              <a:t>Control in the market</a:t>
            </a:r>
            <a:endParaRPr lang="en-IE" b="1">
              <a:solidFill>
                <a:srgbClr val="1188A3"/>
              </a:solidFill>
            </a:endParaRPr>
          </a:p>
        </p:txBody>
      </p:sp>
    </p:spTree>
    <p:extLst>
      <p:ext uri="{BB962C8B-B14F-4D97-AF65-F5344CB8AC3E}">
        <p14:creationId xmlns:p14="http://schemas.microsoft.com/office/powerpoint/2010/main" val="1341005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28714C-4EDF-4FB0-9551-43EC907D165D}"/>
              </a:ext>
            </a:extLst>
          </p:cNvPr>
          <p:cNvSpPr>
            <a:spLocks noGrp="1"/>
          </p:cNvSpPr>
          <p:nvPr>
            <p:ph type="body" sz="quarter" idx="18"/>
          </p:nvPr>
        </p:nvSpPr>
        <p:spPr>
          <a:xfrm>
            <a:off x="323681" y="0"/>
            <a:ext cx="4936141" cy="6311787"/>
          </a:xfrm>
          <a:solidFill>
            <a:srgbClr val="85D2E1"/>
          </a:solidFill>
        </p:spPr>
        <p:txBody>
          <a:bodyPr vert="horz" lIns="91440" tIns="45720" rIns="91440" bIns="45720" rtlCol="0" anchor="t">
            <a:normAutofit lnSpcReduction="10000"/>
          </a:bodyPr>
          <a:lstStyle/>
          <a:p>
            <a:pPr indent="0"/>
            <a:endParaRPr lang="en-US"/>
          </a:p>
          <a:p>
            <a:pPr indent="0"/>
            <a:endParaRPr lang="en-US"/>
          </a:p>
          <a:p>
            <a:pPr indent="0"/>
            <a:endParaRPr lang="en-US"/>
          </a:p>
          <a:p>
            <a:pPr indent="0"/>
            <a:r>
              <a:rPr lang="en-US" sz="2300"/>
              <a:t>Market segmentation assumes that </a:t>
            </a:r>
            <a:r>
              <a:rPr lang="en-US" sz="2300" b="1"/>
              <a:t>different market segments require different marketing </a:t>
            </a:r>
            <a:r>
              <a:rPr lang="en-US" sz="2300" b="1" err="1"/>
              <a:t>programmes</a:t>
            </a:r>
            <a:r>
              <a:rPr lang="en-US" sz="2300" b="1"/>
              <a:t> </a:t>
            </a:r>
            <a:r>
              <a:rPr lang="en-US" sz="2300"/>
              <a:t>– </a:t>
            </a:r>
            <a:r>
              <a:rPr lang="en-US" sz="2300" dirty="0"/>
              <a:t>i.e., </a:t>
            </a:r>
            <a:r>
              <a:rPr lang="en-US" sz="2300"/>
              <a:t>different offers, prices, promotion, distribution, or some combination of marketing variables.</a:t>
            </a:r>
            <a:r>
              <a:rPr lang="en-US" sz="2300" dirty="0"/>
              <a:t> </a:t>
            </a:r>
            <a:endParaRPr lang="en-US" sz="2300" dirty="0">
              <a:cs typeface="Calibri"/>
            </a:endParaRPr>
          </a:p>
          <a:p>
            <a:pPr indent="0"/>
            <a:r>
              <a:rPr lang="en-US" sz="2300"/>
              <a:t>Market segmentation is not only designed to identify the most profitable segments but also to </a:t>
            </a:r>
            <a:r>
              <a:rPr lang="en-US" sz="2300" b="1"/>
              <a:t>develop profiles of key segments </a:t>
            </a:r>
            <a:r>
              <a:rPr lang="en-US" sz="2300"/>
              <a:t>in order to better understand their needs and purchase motivations.</a:t>
            </a:r>
            <a:r>
              <a:rPr lang="en-US" sz="2300" dirty="0"/>
              <a:t> </a:t>
            </a:r>
            <a:endParaRPr lang="en-US" sz="2300" dirty="0">
              <a:cs typeface="Calibri"/>
            </a:endParaRPr>
          </a:p>
          <a:p>
            <a:pPr indent="0"/>
            <a:r>
              <a:rPr lang="en-US" sz="2300"/>
              <a:t>Insights from segmentation analysis can be used to </a:t>
            </a:r>
            <a:r>
              <a:rPr lang="en-US" sz="2300" b="1"/>
              <a:t>support your marketing strategy development</a:t>
            </a:r>
            <a:r>
              <a:rPr lang="en-US" sz="2300"/>
              <a:t> and planning for the senior market.</a:t>
            </a:r>
            <a:endParaRPr lang="en-IE" sz="2300"/>
          </a:p>
          <a:p>
            <a:endParaRPr lang="en-IE"/>
          </a:p>
        </p:txBody>
      </p:sp>
      <p:sp>
        <p:nvSpPr>
          <p:cNvPr id="3" name="Text Placeholder 2">
            <a:extLst>
              <a:ext uri="{FF2B5EF4-FFF2-40B4-BE49-F238E27FC236}">
                <a16:creationId xmlns:a16="http://schemas.microsoft.com/office/drawing/2014/main" id="{3DB2506B-7057-4349-89A5-89A9C91113FE}"/>
              </a:ext>
            </a:extLst>
          </p:cNvPr>
          <p:cNvSpPr>
            <a:spLocks noGrp="1"/>
          </p:cNvSpPr>
          <p:nvPr>
            <p:ph type="body" sz="quarter" idx="16"/>
          </p:nvPr>
        </p:nvSpPr>
        <p:spPr>
          <a:xfrm>
            <a:off x="584409" y="38012"/>
            <a:ext cx="4308887" cy="1157162"/>
          </a:xfrm>
        </p:spPr>
        <p:txBody>
          <a:bodyPr anchor="ctr">
            <a:normAutofit fontScale="92500" lnSpcReduction="20000"/>
          </a:bodyPr>
          <a:lstStyle/>
          <a:p>
            <a:pPr>
              <a:lnSpc>
                <a:spcPct val="120000"/>
              </a:lnSpc>
            </a:pPr>
            <a:r>
              <a:rPr lang="en-US" b="1"/>
              <a:t>Understanding the Consumer / Market?</a:t>
            </a:r>
            <a:endParaRPr lang="en-IE" b="1"/>
          </a:p>
        </p:txBody>
      </p:sp>
      <p:sp>
        <p:nvSpPr>
          <p:cNvPr id="4" name="Text Placeholder 3">
            <a:extLst>
              <a:ext uri="{FF2B5EF4-FFF2-40B4-BE49-F238E27FC236}">
                <a16:creationId xmlns:a16="http://schemas.microsoft.com/office/drawing/2014/main" id="{08A49F82-F5F6-4827-A58B-370ED751EA1C}"/>
              </a:ext>
            </a:extLst>
          </p:cNvPr>
          <p:cNvSpPr>
            <a:spLocks noGrp="1"/>
          </p:cNvSpPr>
          <p:nvPr>
            <p:ph type="body" sz="quarter" idx="20"/>
          </p:nvPr>
        </p:nvSpPr>
        <p:spPr>
          <a:xfrm>
            <a:off x="5383588" y="2956402"/>
            <a:ext cx="3298903" cy="1057248"/>
          </a:xfrm>
        </p:spPr>
        <p:txBody>
          <a:bodyPr>
            <a:normAutofit/>
          </a:bodyPr>
          <a:lstStyle/>
          <a:p>
            <a:r>
              <a:rPr lang="en-US"/>
              <a:t>Create specific marketing strategy</a:t>
            </a:r>
            <a:endParaRPr lang="en-IE"/>
          </a:p>
        </p:txBody>
      </p:sp>
      <p:sp>
        <p:nvSpPr>
          <p:cNvPr id="5" name="Text Placeholder 4">
            <a:extLst>
              <a:ext uri="{FF2B5EF4-FFF2-40B4-BE49-F238E27FC236}">
                <a16:creationId xmlns:a16="http://schemas.microsoft.com/office/drawing/2014/main" id="{299DF9C6-5BA0-4E33-A1F2-72F270DC512A}"/>
              </a:ext>
            </a:extLst>
          </p:cNvPr>
          <p:cNvSpPr>
            <a:spLocks noGrp="1"/>
          </p:cNvSpPr>
          <p:nvPr>
            <p:ph type="body" sz="quarter" idx="22"/>
          </p:nvPr>
        </p:nvSpPr>
        <p:spPr>
          <a:xfrm>
            <a:off x="7581834" y="587838"/>
            <a:ext cx="2269671" cy="957741"/>
          </a:xfrm>
        </p:spPr>
        <p:txBody>
          <a:bodyPr>
            <a:normAutofit lnSpcReduction="10000"/>
          </a:bodyPr>
          <a:lstStyle/>
          <a:p>
            <a:r>
              <a:rPr lang="en-US"/>
              <a:t>Identify the customer &amp; their needs / segment</a:t>
            </a:r>
            <a:endParaRPr lang="en-IE"/>
          </a:p>
        </p:txBody>
      </p:sp>
      <p:sp>
        <p:nvSpPr>
          <p:cNvPr id="6" name="Text Placeholder 5">
            <a:extLst>
              <a:ext uri="{FF2B5EF4-FFF2-40B4-BE49-F238E27FC236}">
                <a16:creationId xmlns:a16="http://schemas.microsoft.com/office/drawing/2014/main" id="{2261684A-A94A-4628-BCD5-B959AF0C2047}"/>
              </a:ext>
            </a:extLst>
          </p:cNvPr>
          <p:cNvSpPr>
            <a:spLocks noGrp="1"/>
          </p:cNvSpPr>
          <p:nvPr>
            <p:ph type="body" sz="quarter" idx="24"/>
          </p:nvPr>
        </p:nvSpPr>
        <p:spPr/>
        <p:txBody>
          <a:bodyPr/>
          <a:lstStyle/>
          <a:p>
            <a:r>
              <a:rPr lang="en-US"/>
              <a:t>Good market positioning</a:t>
            </a:r>
            <a:endParaRPr lang="en-IE"/>
          </a:p>
        </p:txBody>
      </p:sp>
      <p:pic>
        <p:nvPicPr>
          <p:cNvPr id="8" name="Graphic 7" descr="Back with solid fill">
            <a:extLst>
              <a:ext uri="{FF2B5EF4-FFF2-40B4-BE49-F238E27FC236}">
                <a16:creationId xmlns:a16="http://schemas.microsoft.com/office/drawing/2014/main" id="{816FFD1C-8453-45F6-AB43-72EA6B9AF0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769009">
            <a:off x="8202054" y="1708820"/>
            <a:ext cx="914400" cy="914400"/>
          </a:xfrm>
          <a:prstGeom prst="rect">
            <a:avLst/>
          </a:prstGeom>
        </p:spPr>
      </p:pic>
      <p:pic>
        <p:nvPicPr>
          <p:cNvPr id="9" name="Graphic 8" descr="Back with solid fill">
            <a:extLst>
              <a:ext uri="{FF2B5EF4-FFF2-40B4-BE49-F238E27FC236}">
                <a16:creationId xmlns:a16="http://schemas.microsoft.com/office/drawing/2014/main" id="{8B1FE114-5644-4EF2-8A30-393F2255DA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4805728">
            <a:off x="7855045" y="4037624"/>
            <a:ext cx="914400" cy="914400"/>
          </a:xfrm>
          <a:prstGeom prst="rect">
            <a:avLst/>
          </a:prstGeom>
        </p:spPr>
      </p:pic>
      <p:grpSp>
        <p:nvGrpSpPr>
          <p:cNvPr id="10" name="Graphic 3">
            <a:extLst>
              <a:ext uri="{FF2B5EF4-FFF2-40B4-BE49-F238E27FC236}">
                <a16:creationId xmlns:a16="http://schemas.microsoft.com/office/drawing/2014/main" id="{A5361E0B-FF2F-4B88-BE28-632AF2D6998F}"/>
              </a:ext>
            </a:extLst>
          </p:cNvPr>
          <p:cNvGrpSpPr/>
          <p:nvPr/>
        </p:nvGrpSpPr>
        <p:grpSpPr>
          <a:xfrm>
            <a:off x="6548710" y="333249"/>
            <a:ext cx="1103277" cy="1106018"/>
            <a:chOff x="696736" y="5325926"/>
            <a:chExt cx="1103277" cy="1106018"/>
          </a:xfrm>
        </p:grpSpPr>
        <p:sp>
          <p:nvSpPr>
            <p:cNvPr id="11" name="Freeform 1002">
              <a:extLst>
                <a:ext uri="{FF2B5EF4-FFF2-40B4-BE49-F238E27FC236}">
                  <a16:creationId xmlns:a16="http://schemas.microsoft.com/office/drawing/2014/main" id="{D09F0DB8-78FC-4419-B511-0ABACFDE0706}"/>
                </a:ext>
              </a:extLst>
            </p:cNvPr>
            <p:cNvSpPr/>
            <p:nvPr/>
          </p:nvSpPr>
          <p:spPr>
            <a:xfrm>
              <a:off x="696736" y="5325926"/>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000000"/>
            </a:solidFill>
            <a:ln w="27426" cap="flat">
              <a:noFill/>
              <a:prstDash val="solid"/>
              <a:miter/>
            </a:ln>
          </p:spPr>
          <p:txBody>
            <a:bodyPr rtlCol="0" anchor="ctr"/>
            <a:lstStyle/>
            <a:p>
              <a:endParaRPr lang="en-US"/>
            </a:p>
          </p:txBody>
        </p:sp>
        <p:sp>
          <p:nvSpPr>
            <p:cNvPr id="12" name="Freeform 1003">
              <a:extLst>
                <a:ext uri="{FF2B5EF4-FFF2-40B4-BE49-F238E27FC236}">
                  <a16:creationId xmlns:a16="http://schemas.microsoft.com/office/drawing/2014/main" id="{22B2F65D-7537-4037-A770-B2A9A53718AF}"/>
                </a:ext>
              </a:extLst>
            </p:cNvPr>
            <p:cNvSpPr/>
            <p:nvPr/>
          </p:nvSpPr>
          <p:spPr>
            <a:xfrm>
              <a:off x="847588" y="5402723"/>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13" name="Freeform 1004">
              <a:extLst>
                <a:ext uri="{FF2B5EF4-FFF2-40B4-BE49-F238E27FC236}">
                  <a16:creationId xmlns:a16="http://schemas.microsoft.com/office/drawing/2014/main" id="{745C2125-21D8-4B96-94CB-7633AF4EFEE3}"/>
                </a:ext>
              </a:extLst>
            </p:cNvPr>
            <p:cNvSpPr/>
            <p:nvPr/>
          </p:nvSpPr>
          <p:spPr>
            <a:xfrm>
              <a:off x="921643" y="5402723"/>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14" name="Freeform 1005">
              <a:extLst>
                <a:ext uri="{FF2B5EF4-FFF2-40B4-BE49-F238E27FC236}">
                  <a16:creationId xmlns:a16="http://schemas.microsoft.com/office/drawing/2014/main" id="{B50229C1-4575-4BD4-BA84-A38836E205F5}"/>
                </a:ext>
              </a:extLst>
            </p:cNvPr>
            <p:cNvSpPr/>
            <p:nvPr/>
          </p:nvSpPr>
          <p:spPr>
            <a:xfrm>
              <a:off x="896958" y="5624886"/>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00BADE"/>
            </a:solidFill>
            <a:ln w="27426" cap="flat">
              <a:noFill/>
              <a:prstDash val="solid"/>
              <a:miter/>
            </a:ln>
          </p:spPr>
          <p:txBody>
            <a:bodyPr rtlCol="0" anchor="ctr"/>
            <a:lstStyle/>
            <a:p>
              <a:endParaRPr lang="en-US"/>
            </a:p>
          </p:txBody>
        </p:sp>
        <p:sp>
          <p:nvSpPr>
            <p:cNvPr id="15" name="Freeform 1006">
              <a:extLst>
                <a:ext uri="{FF2B5EF4-FFF2-40B4-BE49-F238E27FC236}">
                  <a16:creationId xmlns:a16="http://schemas.microsoft.com/office/drawing/2014/main" id="{2194F976-9734-47AA-87B3-8756DFEAA2B0}"/>
                </a:ext>
              </a:extLst>
            </p:cNvPr>
            <p:cNvSpPr/>
            <p:nvPr/>
          </p:nvSpPr>
          <p:spPr>
            <a:xfrm>
              <a:off x="1198662" y="5863507"/>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00BADE"/>
            </a:solidFill>
            <a:ln w="27426" cap="flat">
              <a:noFill/>
              <a:prstDash val="solid"/>
              <a:miter/>
            </a:ln>
          </p:spPr>
          <p:txBody>
            <a:bodyPr rtlCol="0" anchor="ctr"/>
            <a:lstStyle/>
            <a:p>
              <a:endParaRPr lang="en-US"/>
            </a:p>
          </p:txBody>
        </p:sp>
        <p:sp>
          <p:nvSpPr>
            <p:cNvPr id="16" name="Freeform 1007">
              <a:extLst>
                <a:ext uri="{FF2B5EF4-FFF2-40B4-BE49-F238E27FC236}">
                  <a16:creationId xmlns:a16="http://schemas.microsoft.com/office/drawing/2014/main" id="{C1AE5B9B-432E-41AB-8E48-39BD24A78280}"/>
                </a:ext>
              </a:extLst>
            </p:cNvPr>
            <p:cNvSpPr/>
            <p:nvPr/>
          </p:nvSpPr>
          <p:spPr>
            <a:xfrm>
              <a:off x="811931" y="5476778"/>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000000"/>
            </a:solidFill>
            <a:ln w="27426" cap="flat">
              <a:noFill/>
              <a:prstDash val="solid"/>
              <a:miter/>
            </a:ln>
          </p:spPr>
          <p:txBody>
            <a:bodyPr rtlCol="0" anchor="ctr"/>
            <a:lstStyle/>
            <a:p>
              <a:endParaRPr lang="en-US"/>
            </a:p>
          </p:txBody>
        </p:sp>
        <p:sp>
          <p:nvSpPr>
            <p:cNvPr id="17" name="Freeform 1008">
              <a:extLst>
                <a:ext uri="{FF2B5EF4-FFF2-40B4-BE49-F238E27FC236}">
                  <a16:creationId xmlns:a16="http://schemas.microsoft.com/office/drawing/2014/main" id="{123ED05A-FCB7-484A-ABD9-00CFE875653D}"/>
                </a:ext>
              </a:extLst>
            </p:cNvPr>
            <p:cNvSpPr/>
            <p:nvPr/>
          </p:nvSpPr>
          <p:spPr>
            <a:xfrm>
              <a:off x="885987" y="5550832"/>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8" name="Freeform 1009">
              <a:extLst>
                <a:ext uri="{FF2B5EF4-FFF2-40B4-BE49-F238E27FC236}">
                  <a16:creationId xmlns:a16="http://schemas.microsoft.com/office/drawing/2014/main" id="{CF5F0D1C-0BBF-4B9B-907D-A08F07E14DB8}"/>
                </a:ext>
              </a:extLst>
            </p:cNvPr>
            <p:cNvSpPr/>
            <p:nvPr/>
          </p:nvSpPr>
          <p:spPr>
            <a:xfrm>
              <a:off x="960041" y="5550832"/>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9" name="Freeform 1010">
              <a:extLst>
                <a:ext uri="{FF2B5EF4-FFF2-40B4-BE49-F238E27FC236}">
                  <a16:creationId xmlns:a16="http://schemas.microsoft.com/office/drawing/2014/main" id="{F4D41054-FA9E-4EBF-81AA-69C0D635EAF7}"/>
                </a:ext>
              </a:extLst>
            </p:cNvPr>
            <p:cNvSpPr/>
            <p:nvPr/>
          </p:nvSpPr>
          <p:spPr>
            <a:xfrm>
              <a:off x="1031353" y="5550832"/>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20" name="Freeform 1011">
              <a:extLst>
                <a:ext uri="{FF2B5EF4-FFF2-40B4-BE49-F238E27FC236}">
                  <a16:creationId xmlns:a16="http://schemas.microsoft.com/office/drawing/2014/main" id="{953FE340-2683-46F0-AF34-F4F799C6718A}"/>
                </a:ext>
              </a:extLst>
            </p:cNvPr>
            <p:cNvSpPr/>
            <p:nvPr/>
          </p:nvSpPr>
          <p:spPr>
            <a:xfrm>
              <a:off x="921643" y="5937562"/>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00BADE"/>
            </a:solidFill>
            <a:ln w="27426" cap="flat">
              <a:noFill/>
              <a:prstDash val="solid"/>
              <a:miter/>
            </a:ln>
          </p:spPr>
          <p:txBody>
            <a:bodyPr rtlCol="0" anchor="ctr"/>
            <a:lstStyle/>
            <a:p>
              <a:endParaRPr lang="en-US"/>
            </a:p>
          </p:txBody>
        </p:sp>
        <p:sp>
          <p:nvSpPr>
            <p:cNvPr id="21" name="Freeform 1012">
              <a:extLst>
                <a:ext uri="{FF2B5EF4-FFF2-40B4-BE49-F238E27FC236}">
                  <a16:creationId xmlns:a16="http://schemas.microsoft.com/office/drawing/2014/main" id="{8C348CF1-5BB4-4D8F-97FA-857B2301556B}"/>
                </a:ext>
              </a:extLst>
            </p:cNvPr>
            <p:cNvSpPr/>
            <p:nvPr/>
          </p:nvSpPr>
          <p:spPr>
            <a:xfrm>
              <a:off x="995697" y="5827851"/>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00BADE"/>
            </a:solidFill>
            <a:ln w="27426" cap="flat">
              <a:noFill/>
              <a:prstDash val="solid"/>
              <a:miter/>
            </a:ln>
          </p:spPr>
          <p:txBody>
            <a:bodyPr rtlCol="0" anchor="ctr"/>
            <a:lstStyle/>
            <a:p>
              <a:endParaRPr lang="en-US"/>
            </a:p>
          </p:txBody>
        </p:sp>
        <p:sp>
          <p:nvSpPr>
            <p:cNvPr id="22" name="Freeform 1013">
              <a:extLst>
                <a:ext uri="{FF2B5EF4-FFF2-40B4-BE49-F238E27FC236}">
                  <a16:creationId xmlns:a16="http://schemas.microsoft.com/office/drawing/2014/main" id="{9413174E-830D-4552-A5C7-1EA2CCDC40CE}"/>
                </a:ext>
              </a:extLst>
            </p:cNvPr>
            <p:cNvSpPr/>
            <p:nvPr/>
          </p:nvSpPr>
          <p:spPr>
            <a:xfrm>
              <a:off x="1069752" y="5882706"/>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00BADE"/>
            </a:solidFill>
            <a:ln w="27426" cap="flat">
              <a:noFill/>
              <a:prstDash val="solid"/>
              <a:miter/>
            </a:ln>
          </p:spPr>
          <p:txBody>
            <a:bodyPr rtlCol="0" anchor="ctr"/>
            <a:lstStyle/>
            <a:p>
              <a:endParaRPr lang="en-US"/>
            </a:p>
          </p:txBody>
        </p:sp>
      </p:grpSp>
      <p:grpSp>
        <p:nvGrpSpPr>
          <p:cNvPr id="23" name="Graphic 3">
            <a:extLst>
              <a:ext uri="{FF2B5EF4-FFF2-40B4-BE49-F238E27FC236}">
                <a16:creationId xmlns:a16="http://schemas.microsoft.com/office/drawing/2014/main" id="{CD14074E-540F-4A2B-A861-6AC2F4B11467}"/>
              </a:ext>
            </a:extLst>
          </p:cNvPr>
          <p:cNvGrpSpPr/>
          <p:nvPr/>
        </p:nvGrpSpPr>
        <p:grpSpPr>
          <a:xfrm>
            <a:off x="6063583" y="3485026"/>
            <a:ext cx="1135695" cy="927053"/>
            <a:chOff x="4588722" y="5454835"/>
            <a:chExt cx="1135695" cy="927053"/>
          </a:xfrm>
        </p:grpSpPr>
        <p:sp>
          <p:nvSpPr>
            <p:cNvPr id="24" name="Freeform 1093">
              <a:extLst>
                <a:ext uri="{FF2B5EF4-FFF2-40B4-BE49-F238E27FC236}">
                  <a16:creationId xmlns:a16="http://schemas.microsoft.com/office/drawing/2014/main" id="{B0D4E7A3-66FA-4010-890D-F9A0B16C2B1A}"/>
                </a:ext>
              </a:extLst>
            </p:cNvPr>
            <p:cNvSpPr/>
            <p:nvPr/>
          </p:nvSpPr>
          <p:spPr>
            <a:xfrm>
              <a:off x="5441723" y="6107613"/>
              <a:ext cx="145366" cy="46626"/>
            </a:xfrm>
            <a:custGeom>
              <a:avLst/>
              <a:gdLst>
                <a:gd name="connsiteX0" fmla="*/ 1 w 145366"/>
                <a:gd name="connsiteY0" fmla="*/ 0 h 46626"/>
                <a:gd name="connsiteX1" fmla="*/ 145367 w 145366"/>
                <a:gd name="connsiteY1" fmla="*/ 0 h 46626"/>
                <a:gd name="connsiteX2" fmla="*/ 145367 w 145366"/>
                <a:gd name="connsiteY2" fmla="*/ 46627 h 46626"/>
                <a:gd name="connsiteX3" fmla="*/ 1 w 145366"/>
                <a:gd name="connsiteY3" fmla="*/ 46627 h 46626"/>
              </a:gdLst>
              <a:ahLst/>
              <a:cxnLst>
                <a:cxn ang="0">
                  <a:pos x="connsiteX0" y="connsiteY0"/>
                </a:cxn>
                <a:cxn ang="0">
                  <a:pos x="connsiteX1" y="connsiteY1"/>
                </a:cxn>
                <a:cxn ang="0">
                  <a:pos x="connsiteX2" y="connsiteY2"/>
                </a:cxn>
                <a:cxn ang="0">
                  <a:pos x="connsiteX3" y="connsiteY3"/>
                </a:cxn>
              </a:cxnLst>
              <a:rect l="l" t="t" r="r" b="b"/>
              <a:pathLst>
                <a:path w="145366" h="46626">
                  <a:moveTo>
                    <a:pt x="1" y="0"/>
                  </a:moveTo>
                  <a:lnTo>
                    <a:pt x="145367" y="0"/>
                  </a:lnTo>
                  <a:lnTo>
                    <a:pt x="145367" y="46627"/>
                  </a:lnTo>
                  <a:lnTo>
                    <a:pt x="1" y="46627"/>
                  </a:lnTo>
                  <a:close/>
                </a:path>
              </a:pathLst>
            </a:custGeom>
            <a:solidFill>
              <a:srgbClr val="00BADE"/>
            </a:solidFill>
            <a:ln w="27426" cap="flat">
              <a:noFill/>
              <a:prstDash val="solid"/>
              <a:miter/>
            </a:ln>
          </p:spPr>
          <p:txBody>
            <a:bodyPr rtlCol="0" anchor="ctr"/>
            <a:lstStyle/>
            <a:p>
              <a:endParaRPr lang="en-US"/>
            </a:p>
          </p:txBody>
        </p:sp>
        <p:sp>
          <p:nvSpPr>
            <p:cNvPr id="25" name="Freeform 1094">
              <a:extLst>
                <a:ext uri="{FF2B5EF4-FFF2-40B4-BE49-F238E27FC236}">
                  <a16:creationId xmlns:a16="http://schemas.microsoft.com/office/drawing/2014/main" id="{CC0E6B09-2A8B-41A6-A60A-EE2B93C99661}"/>
                </a:ext>
              </a:extLst>
            </p:cNvPr>
            <p:cNvSpPr/>
            <p:nvPr/>
          </p:nvSpPr>
          <p:spPr>
            <a:xfrm>
              <a:off x="5170189" y="5635858"/>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sp>
          <p:nvSpPr>
            <p:cNvPr id="26" name="Freeform 1095">
              <a:extLst>
                <a:ext uri="{FF2B5EF4-FFF2-40B4-BE49-F238E27FC236}">
                  <a16:creationId xmlns:a16="http://schemas.microsoft.com/office/drawing/2014/main" id="{4E8C0FEF-E74B-4892-9B84-E649609671E2}"/>
                </a:ext>
              </a:extLst>
            </p:cNvPr>
            <p:cNvSpPr/>
            <p:nvPr/>
          </p:nvSpPr>
          <p:spPr>
            <a:xfrm>
              <a:off x="5170189" y="5762025"/>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grpSp>
          <p:nvGrpSpPr>
            <p:cNvPr id="27" name="Graphic 3">
              <a:extLst>
                <a:ext uri="{FF2B5EF4-FFF2-40B4-BE49-F238E27FC236}">
                  <a16:creationId xmlns:a16="http://schemas.microsoft.com/office/drawing/2014/main" id="{DDBFE4E7-4C5F-4B54-8AEF-7613853EBBDB}"/>
                </a:ext>
              </a:extLst>
            </p:cNvPr>
            <p:cNvGrpSpPr/>
            <p:nvPr/>
          </p:nvGrpSpPr>
          <p:grpSpPr>
            <a:xfrm>
              <a:off x="4588722" y="5454835"/>
              <a:ext cx="1135695" cy="927053"/>
              <a:chOff x="4588722" y="5454835"/>
              <a:chExt cx="1135695" cy="927053"/>
            </a:xfrm>
            <a:solidFill>
              <a:srgbClr val="000000"/>
            </a:solidFill>
          </p:grpSpPr>
          <p:sp>
            <p:nvSpPr>
              <p:cNvPr id="28" name="Freeform 1097">
                <a:extLst>
                  <a:ext uri="{FF2B5EF4-FFF2-40B4-BE49-F238E27FC236}">
                    <a16:creationId xmlns:a16="http://schemas.microsoft.com/office/drawing/2014/main" id="{1722829B-2542-4493-A35B-A0F644FB32AC}"/>
                  </a:ext>
                </a:extLst>
              </p:cNvPr>
              <p:cNvSpPr/>
              <p:nvPr/>
            </p:nvSpPr>
            <p:spPr>
              <a:xfrm>
                <a:off x="4681977" y="5454835"/>
                <a:ext cx="1042440" cy="927053"/>
              </a:xfrm>
              <a:custGeom>
                <a:avLst/>
                <a:gdLst>
                  <a:gd name="connsiteX0" fmla="*/ 979168 w 1042440"/>
                  <a:gd name="connsiteY0" fmla="*/ 60341 h 927053"/>
                  <a:gd name="connsiteX1" fmla="*/ 932541 w 1042440"/>
                  <a:gd name="connsiteY1" fmla="*/ 60341 h 927053"/>
                  <a:gd name="connsiteX2" fmla="*/ 932541 w 1042440"/>
                  <a:gd name="connsiteY2" fmla="*/ 16456 h 927053"/>
                  <a:gd name="connsiteX3" fmla="*/ 916083 w 1042440"/>
                  <a:gd name="connsiteY3" fmla="*/ 0 h 927053"/>
                  <a:gd name="connsiteX4" fmla="*/ 814602 w 1042440"/>
                  <a:gd name="connsiteY4" fmla="*/ 0 h 927053"/>
                  <a:gd name="connsiteX5" fmla="*/ 798145 w 1042440"/>
                  <a:gd name="connsiteY5" fmla="*/ 16456 h 927053"/>
                  <a:gd name="connsiteX6" fmla="*/ 798145 w 1042440"/>
                  <a:gd name="connsiteY6" fmla="*/ 60341 h 927053"/>
                  <a:gd name="connsiteX7" fmla="*/ 246849 w 1042440"/>
                  <a:gd name="connsiteY7" fmla="*/ 60341 h 927053"/>
                  <a:gd name="connsiteX8" fmla="*/ 246849 w 1042440"/>
                  <a:gd name="connsiteY8" fmla="*/ 16456 h 927053"/>
                  <a:gd name="connsiteX9" fmla="*/ 230391 w 1042440"/>
                  <a:gd name="connsiteY9" fmla="*/ 0 h 927053"/>
                  <a:gd name="connsiteX10" fmla="*/ 128910 w 1042440"/>
                  <a:gd name="connsiteY10" fmla="*/ 0 h 927053"/>
                  <a:gd name="connsiteX11" fmla="*/ 112453 w 1042440"/>
                  <a:gd name="connsiteY11" fmla="*/ 16456 h 927053"/>
                  <a:gd name="connsiteX12" fmla="*/ 112453 w 1042440"/>
                  <a:gd name="connsiteY12" fmla="*/ 60341 h 927053"/>
                  <a:gd name="connsiteX13" fmla="*/ 74055 w 1042440"/>
                  <a:gd name="connsiteY13" fmla="*/ 60341 h 927053"/>
                  <a:gd name="connsiteX14" fmla="*/ 0 w 1042440"/>
                  <a:gd name="connsiteY14" fmla="*/ 134396 h 927053"/>
                  <a:gd name="connsiteX15" fmla="*/ 0 w 1042440"/>
                  <a:gd name="connsiteY15" fmla="*/ 540324 h 927053"/>
                  <a:gd name="connsiteX16" fmla="*/ 16456 w 1042440"/>
                  <a:gd name="connsiteY16" fmla="*/ 556781 h 927053"/>
                  <a:gd name="connsiteX17" fmla="*/ 32914 w 1042440"/>
                  <a:gd name="connsiteY17" fmla="*/ 540324 h 927053"/>
                  <a:gd name="connsiteX18" fmla="*/ 32914 w 1042440"/>
                  <a:gd name="connsiteY18" fmla="*/ 134396 h 927053"/>
                  <a:gd name="connsiteX19" fmla="*/ 74055 w 1042440"/>
                  <a:gd name="connsiteY19" fmla="*/ 93254 h 927053"/>
                  <a:gd name="connsiteX20" fmla="*/ 981910 w 1042440"/>
                  <a:gd name="connsiteY20" fmla="*/ 93254 h 927053"/>
                  <a:gd name="connsiteX21" fmla="*/ 1014824 w 1042440"/>
                  <a:gd name="connsiteY21" fmla="*/ 126167 h 927053"/>
                  <a:gd name="connsiteX22" fmla="*/ 1014824 w 1042440"/>
                  <a:gd name="connsiteY22" fmla="*/ 680205 h 927053"/>
                  <a:gd name="connsiteX23" fmla="*/ 981910 w 1042440"/>
                  <a:gd name="connsiteY23" fmla="*/ 713119 h 927053"/>
                  <a:gd name="connsiteX24" fmla="*/ 946255 w 1042440"/>
                  <a:gd name="connsiteY24" fmla="*/ 713119 h 927053"/>
                  <a:gd name="connsiteX25" fmla="*/ 946255 w 1042440"/>
                  <a:gd name="connsiteY25" fmla="*/ 650035 h 927053"/>
                  <a:gd name="connsiteX26" fmla="*/ 929797 w 1042440"/>
                  <a:gd name="connsiteY26" fmla="*/ 633578 h 927053"/>
                  <a:gd name="connsiteX27" fmla="*/ 748775 w 1042440"/>
                  <a:gd name="connsiteY27" fmla="*/ 633578 h 927053"/>
                  <a:gd name="connsiteX28" fmla="*/ 732319 w 1042440"/>
                  <a:gd name="connsiteY28" fmla="*/ 650035 h 927053"/>
                  <a:gd name="connsiteX29" fmla="*/ 732319 w 1042440"/>
                  <a:gd name="connsiteY29" fmla="*/ 713119 h 927053"/>
                  <a:gd name="connsiteX30" fmla="*/ 463527 w 1042440"/>
                  <a:gd name="connsiteY30" fmla="*/ 713119 h 927053"/>
                  <a:gd name="connsiteX31" fmla="*/ 526612 w 1042440"/>
                  <a:gd name="connsiteY31" fmla="*/ 696662 h 927053"/>
                  <a:gd name="connsiteX32" fmla="*/ 608895 w 1042440"/>
                  <a:gd name="connsiteY32" fmla="*/ 641807 h 927053"/>
                  <a:gd name="connsiteX33" fmla="*/ 715862 w 1042440"/>
                  <a:gd name="connsiteY33" fmla="*/ 510154 h 927053"/>
                  <a:gd name="connsiteX34" fmla="*/ 718605 w 1042440"/>
                  <a:gd name="connsiteY34" fmla="*/ 501926 h 927053"/>
                  <a:gd name="connsiteX35" fmla="*/ 726833 w 1042440"/>
                  <a:gd name="connsiteY35" fmla="*/ 375758 h 927053"/>
                  <a:gd name="connsiteX36" fmla="*/ 707634 w 1042440"/>
                  <a:gd name="connsiteY36" fmla="*/ 345588 h 927053"/>
                  <a:gd name="connsiteX37" fmla="*/ 715862 w 1042440"/>
                  <a:gd name="connsiteY37" fmla="*/ 331874 h 927053"/>
                  <a:gd name="connsiteX38" fmla="*/ 699406 w 1042440"/>
                  <a:gd name="connsiteY38" fmla="*/ 315418 h 927053"/>
                  <a:gd name="connsiteX39" fmla="*/ 625351 w 1042440"/>
                  <a:gd name="connsiteY39" fmla="*/ 315418 h 927053"/>
                  <a:gd name="connsiteX40" fmla="*/ 608895 w 1042440"/>
                  <a:gd name="connsiteY40" fmla="*/ 331874 h 927053"/>
                  <a:gd name="connsiteX41" fmla="*/ 625351 w 1042440"/>
                  <a:gd name="connsiteY41" fmla="*/ 348331 h 927053"/>
                  <a:gd name="connsiteX42" fmla="*/ 680206 w 1042440"/>
                  <a:gd name="connsiteY42" fmla="*/ 348331 h 927053"/>
                  <a:gd name="connsiteX43" fmla="*/ 674720 w 1042440"/>
                  <a:gd name="connsiteY43" fmla="*/ 353817 h 927053"/>
                  <a:gd name="connsiteX44" fmla="*/ 614379 w 1042440"/>
                  <a:gd name="connsiteY44" fmla="*/ 414157 h 927053"/>
                  <a:gd name="connsiteX45" fmla="*/ 581467 w 1042440"/>
                  <a:gd name="connsiteY45" fmla="*/ 455298 h 927053"/>
                  <a:gd name="connsiteX46" fmla="*/ 584209 w 1042440"/>
                  <a:gd name="connsiteY46" fmla="*/ 479984 h 927053"/>
                  <a:gd name="connsiteX47" fmla="*/ 608895 w 1042440"/>
                  <a:gd name="connsiteY47" fmla="*/ 477241 h 927053"/>
                  <a:gd name="connsiteX48" fmla="*/ 628093 w 1042440"/>
                  <a:gd name="connsiteY48" fmla="*/ 452556 h 927053"/>
                  <a:gd name="connsiteX49" fmla="*/ 677464 w 1042440"/>
                  <a:gd name="connsiteY49" fmla="*/ 501926 h 927053"/>
                  <a:gd name="connsiteX50" fmla="*/ 578723 w 1042440"/>
                  <a:gd name="connsiteY50" fmla="*/ 619864 h 927053"/>
                  <a:gd name="connsiteX51" fmla="*/ 512898 w 1042440"/>
                  <a:gd name="connsiteY51" fmla="*/ 663748 h 927053"/>
                  <a:gd name="connsiteX52" fmla="*/ 249591 w 1042440"/>
                  <a:gd name="connsiteY52" fmla="*/ 740546 h 927053"/>
                  <a:gd name="connsiteX53" fmla="*/ 260563 w 1042440"/>
                  <a:gd name="connsiteY53" fmla="*/ 773459 h 927053"/>
                  <a:gd name="connsiteX54" fmla="*/ 318160 w 1042440"/>
                  <a:gd name="connsiteY54" fmla="*/ 754260 h 927053"/>
                  <a:gd name="connsiteX55" fmla="*/ 318160 w 1042440"/>
                  <a:gd name="connsiteY55" fmla="*/ 894140 h 927053"/>
                  <a:gd name="connsiteX56" fmla="*/ 296219 w 1042440"/>
                  <a:gd name="connsiteY56" fmla="*/ 894140 h 927053"/>
                  <a:gd name="connsiteX57" fmla="*/ 279763 w 1042440"/>
                  <a:gd name="connsiteY57" fmla="*/ 910597 h 927053"/>
                  <a:gd name="connsiteX58" fmla="*/ 296219 w 1042440"/>
                  <a:gd name="connsiteY58" fmla="*/ 927054 h 927053"/>
                  <a:gd name="connsiteX59" fmla="*/ 397701 w 1042440"/>
                  <a:gd name="connsiteY59" fmla="*/ 927054 h 927053"/>
                  <a:gd name="connsiteX60" fmla="*/ 414157 w 1042440"/>
                  <a:gd name="connsiteY60" fmla="*/ 910597 h 927053"/>
                  <a:gd name="connsiteX61" fmla="*/ 397701 w 1042440"/>
                  <a:gd name="connsiteY61" fmla="*/ 894140 h 927053"/>
                  <a:gd name="connsiteX62" fmla="*/ 351074 w 1042440"/>
                  <a:gd name="connsiteY62" fmla="*/ 894140 h 927053"/>
                  <a:gd name="connsiteX63" fmla="*/ 351074 w 1042440"/>
                  <a:gd name="connsiteY63" fmla="*/ 748774 h 927053"/>
                  <a:gd name="connsiteX64" fmla="*/ 976425 w 1042440"/>
                  <a:gd name="connsiteY64" fmla="*/ 748774 h 927053"/>
                  <a:gd name="connsiteX65" fmla="*/ 1042252 w 1042440"/>
                  <a:gd name="connsiteY65" fmla="*/ 682948 h 927053"/>
                  <a:gd name="connsiteX66" fmla="*/ 1042252 w 1042440"/>
                  <a:gd name="connsiteY66" fmla="*/ 128910 h 927053"/>
                  <a:gd name="connsiteX67" fmla="*/ 979168 w 1042440"/>
                  <a:gd name="connsiteY67" fmla="*/ 60341 h 927053"/>
                  <a:gd name="connsiteX68" fmla="*/ 979168 w 1042440"/>
                  <a:gd name="connsiteY68" fmla="*/ 60341 h 927053"/>
                  <a:gd name="connsiteX69" fmla="*/ 831058 w 1042440"/>
                  <a:gd name="connsiteY69" fmla="*/ 30170 h 927053"/>
                  <a:gd name="connsiteX70" fmla="*/ 899627 w 1042440"/>
                  <a:gd name="connsiteY70" fmla="*/ 30170 h 927053"/>
                  <a:gd name="connsiteX71" fmla="*/ 899627 w 1042440"/>
                  <a:gd name="connsiteY71" fmla="*/ 57598 h 927053"/>
                  <a:gd name="connsiteX72" fmla="*/ 831058 w 1042440"/>
                  <a:gd name="connsiteY72" fmla="*/ 57598 h 927053"/>
                  <a:gd name="connsiteX73" fmla="*/ 831058 w 1042440"/>
                  <a:gd name="connsiteY73" fmla="*/ 30170 h 927053"/>
                  <a:gd name="connsiteX74" fmla="*/ 145366 w 1042440"/>
                  <a:gd name="connsiteY74" fmla="*/ 30170 h 927053"/>
                  <a:gd name="connsiteX75" fmla="*/ 213936 w 1042440"/>
                  <a:gd name="connsiteY75" fmla="*/ 30170 h 927053"/>
                  <a:gd name="connsiteX76" fmla="*/ 213936 w 1042440"/>
                  <a:gd name="connsiteY76" fmla="*/ 57598 h 927053"/>
                  <a:gd name="connsiteX77" fmla="*/ 145366 w 1042440"/>
                  <a:gd name="connsiteY77" fmla="*/ 57598 h 927053"/>
                  <a:gd name="connsiteX78" fmla="*/ 145366 w 1042440"/>
                  <a:gd name="connsiteY78" fmla="*/ 30170 h 927053"/>
                  <a:gd name="connsiteX79" fmla="*/ 696662 w 1042440"/>
                  <a:gd name="connsiteY79" fmla="*/ 383987 h 927053"/>
                  <a:gd name="connsiteX80" fmla="*/ 691178 w 1042440"/>
                  <a:gd name="connsiteY80" fmla="*/ 460784 h 927053"/>
                  <a:gd name="connsiteX81" fmla="*/ 655520 w 1042440"/>
                  <a:gd name="connsiteY81" fmla="*/ 425129 h 927053"/>
                  <a:gd name="connsiteX82" fmla="*/ 696662 w 1042440"/>
                  <a:gd name="connsiteY82" fmla="*/ 383987 h 927053"/>
                  <a:gd name="connsiteX83" fmla="*/ 765231 w 1042440"/>
                  <a:gd name="connsiteY83" fmla="*/ 710376 h 927053"/>
                  <a:gd name="connsiteX84" fmla="*/ 765231 w 1042440"/>
                  <a:gd name="connsiteY84" fmla="*/ 663748 h 927053"/>
                  <a:gd name="connsiteX85" fmla="*/ 910599 w 1042440"/>
                  <a:gd name="connsiteY85" fmla="*/ 663748 h 927053"/>
                  <a:gd name="connsiteX86" fmla="*/ 910599 w 1042440"/>
                  <a:gd name="connsiteY86" fmla="*/ 710376 h 927053"/>
                  <a:gd name="connsiteX87" fmla="*/ 765231 w 1042440"/>
                  <a:gd name="connsiteY87" fmla="*/ 710376 h 9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42440" h="927053">
                    <a:moveTo>
                      <a:pt x="979168" y="60341"/>
                    </a:moveTo>
                    <a:lnTo>
                      <a:pt x="932541" y="60341"/>
                    </a:lnTo>
                    <a:lnTo>
                      <a:pt x="932541" y="16456"/>
                    </a:lnTo>
                    <a:cubicBezTo>
                      <a:pt x="932541" y="8228"/>
                      <a:pt x="924313" y="0"/>
                      <a:pt x="916083" y="0"/>
                    </a:cubicBezTo>
                    <a:lnTo>
                      <a:pt x="814602" y="0"/>
                    </a:lnTo>
                    <a:cubicBezTo>
                      <a:pt x="806373" y="0"/>
                      <a:pt x="798145" y="8228"/>
                      <a:pt x="798145" y="16456"/>
                    </a:cubicBezTo>
                    <a:lnTo>
                      <a:pt x="798145" y="60341"/>
                    </a:lnTo>
                    <a:lnTo>
                      <a:pt x="246849" y="60341"/>
                    </a:lnTo>
                    <a:lnTo>
                      <a:pt x="246849" y="16456"/>
                    </a:lnTo>
                    <a:cubicBezTo>
                      <a:pt x="246849" y="8228"/>
                      <a:pt x="238621" y="0"/>
                      <a:pt x="230391" y="0"/>
                    </a:cubicBezTo>
                    <a:lnTo>
                      <a:pt x="128910" y="0"/>
                    </a:lnTo>
                    <a:cubicBezTo>
                      <a:pt x="120681" y="0"/>
                      <a:pt x="112453" y="8228"/>
                      <a:pt x="112453" y="16456"/>
                    </a:cubicBezTo>
                    <a:lnTo>
                      <a:pt x="112453" y="60341"/>
                    </a:lnTo>
                    <a:lnTo>
                      <a:pt x="74055" y="60341"/>
                    </a:lnTo>
                    <a:cubicBezTo>
                      <a:pt x="32914" y="60341"/>
                      <a:pt x="0" y="93254"/>
                      <a:pt x="0" y="134396"/>
                    </a:cubicBezTo>
                    <a:lnTo>
                      <a:pt x="0" y="540324"/>
                    </a:lnTo>
                    <a:cubicBezTo>
                      <a:pt x="0" y="548553"/>
                      <a:pt x="8228" y="556781"/>
                      <a:pt x="16456" y="556781"/>
                    </a:cubicBezTo>
                    <a:cubicBezTo>
                      <a:pt x="24684" y="556781"/>
                      <a:pt x="32914" y="548553"/>
                      <a:pt x="32914" y="540324"/>
                    </a:cubicBezTo>
                    <a:lnTo>
                      <a:pt x="32914" y="134396"/>
                    </a:lnTo>
                    <a:cubicBezTo>
                      <a:pt x="32914" y="112453"/>
                      <a:pt x="52112" y="93254"/>
                      <a:pt x="74055" y="93254"/>
                    </a:cubicBezTo>
                    <a:lnTo>
                      <a:pt x="981910" y="93254"/>
                    </a:lnTo>
                    <a:cubicBezTo>
                      <a:pt x="1001110" y="93254"/>
                      <a:pt x="1014824" y="106968"/>
                      <a:pt x="1014824" y="126167"/>
                    </a:cubicBezTo>
                    <a:lnTo>
                      <a:pt x="1014824" y="680205"/>
                    </a:lnTo>
                    <a:cubicBezTo>
                      <a:pt x="1014824" y="699405"/>
                      <a:pt x="1001110" y="713119"/>
                      <a:pt x="981910" y="713119"/>
                    </a:cubicBezTo>
                    <a:lnTo>
                      <a:pt x="946255" y="713119"/>
                    </a:lnTo>
                    <a:lnTo>
                      <a:pt x="946255" y="650035"/>
                    </a:lnTo>
                    <a:cubicBezTo>
                      <a:pt x="946255" y="641807"/>
                      <a:pt x="938027" y="633578"/>
                      <a:pt x="929797" y="633578"/>
                    </a:cubicBezTo>
                    <a:lnTo>
                      <a:pt x="748775" y="633578"/>
                    </a:lnTo>
                    <a:cubicBezTo>
                      <a:pt x="740547" y="633578"/>
                      <a:pt x="732319" y="641807"/>
                      <a:pt x="732319" y="650035"/>
                    </a:cubicBezTo>
                    <a:lnTo>
                      <a:pt x="732319" y="713119"/>
                    </a:lnTo>
                    <a:lnTo>
                      <a:pt x="463527" y="713119"/>
                    </a:lnTo>
                    <a:lnTo>
                      <a:pt x="526612" y="696662"/>
                    </a:lnTo>
                    <a:cubicBezTo>
                      <a:pt x="559524" y="688433"/>
                      <a:pt x="586951" y="669234"/>
                      <a:pt x="608895" y="641807"/>
                    </a:cubicBezTo>
                    <a:lnTo>
                      <a:pt x="715862" y="510154"/>
                    </a:lnTo>
                    <a:cubicBezTo>
                      <a:pt x="718605" y="507411"/>
                      <a:pt x="718605" y="504669"/>
                      <a:pt x="718605" y="501926"/>
                    </a:cubicBezTo>
                    <a:lnTo>
                      <a:pt x="726833" y="375758"/>
                    </a:lnTo>
                    <a:cubicBezTo>
                      <a:pt x="726833" y="364787"/>
                      <a:pt x="721348" y="351074"/>
                      <a:pt x="707634" y="345588"/>
                    </a:cubicBezTo>
                    <a:cubicBezTo>
                      <a:pt x="713120" y="342846"/>
                      <a:pt x="715862" y="337360"/>
                      <a:pt x="715862" y="331874"/>
                    </a:cubicBezTo>
                    <a:cubicBezTo>
                      <a:pt x="715862" y="323646"/>
                      <a:pt x="707634" y="315418"/>
                      <a:pt x="699406" y="315418"/>
                    </a:cubicBezTo>
                    <a:lnTo>
                      <a:pt x="625351" y="315418"/>
                    </a:lnTo>
                    <a:cubicBezTo>
                      <a:pt x="617123" y="315418"/>
                      <a:pt x="608895" y="323646"/>
                      <a:pt x="608895" y="331874"/>
                    </a:cubicBezTo>
                    <a:cubicBezTo>
                      <a:pt x="608895" y="340103"/>
                      <a:pt x="617123" y="348331"/>
                      <a:pt x="625351" y="348331"/>
                    </a:cubicBezTo>
                    <a:lnTo>
                      <a:pt x="680206" y="348331"/>
                    </a:lnTo>
                    <a:cubicBezTo>
                      <a:pt x="677464" y="348331"/>
                      <a:pt x="677464" y="351074"/>
                      <a:pt x="674720" y="353817"/>
                    </a:cubicBezTo>
                    <a:lnTo>
                      <a:pt x="614379" y="414157"/>
                    </a:lnTo>
                    <a:cubicBezTo>
                      <a:pt x="603409" y="425129"/>
                      <a:pt x="592437" y="441584"/>
                      <a:pt x="581467" y="455298"/>
                    </a:cubicBezTo>
                    <a:cubicBezTo>
                      <a:pt x="575981" y="463527"/>
                      <a:pt x="575981" y="471755"/>
                      <a:pt x="584209" y="479984"/>
                    </a:cubicBezTo>
                    <a:cubicBezTo>
                      <a:pt x="592437" y="485469"/>
                      <a:pt x="600665" y="485469"/>
                      <a:pt x="608895" y="477241"/>
                    </a:cubicBezTo>
                    <a:lnTo>
                      <a:pt x="628093" y="452556"/>
                    </a:lnTo>
                    <a:lnTo>
                      <a:pt x="677464" y="501926"/>
                    </a:lnTo>
                    <a:lnTo>
                      <a:pt x="578723" y="619864"/>
                    </a:lnTo>
                    <a:cubicBezTo>
                      <a:pt x="562267" y="641807"/>
                      <a:pt x="537582" y="655520"/>
                      <a:pt x="512898" y="663748"/>
                    </a:cubicBezTo>
                    <a:lnTo>
                      <a:pt x="249591" y="740546"/>
                    </a:lnTo>
                    <a:cubicBezTo>
                      <a:pt x="230391" y="746031"/>
                      <a:pt x="238621" y="778945"/>
                      <a:pt x="260563" y="773459"/>
                    </a:cubicBezTo>
                    <a:lnTo>
                      <a:pt x="318160" y="754260"/>
                    </a:lnTo>
                    <a:lnTo>
                      <a:pt x="318160" y="894140"/>
                    </a:lnTo>
                    <a:lnTo>
                      <a:pt x="296219" y="894140"/>
                    </a:lnTo>
                    <a:cubicBezTo>
                      <a:pt x="287991" y="894140"/>
                      <a:pt x="279763" y="902369"/>
                      <a:pt x="279763" y="910597"/>
                    </a:cubicBezTo>
                    <a:cubicBezTo>
                      <a:pt x="279763" y="918826"/>
                      <a:pt x="287991" y="927054"/>
                      <a:pt x="296219" y="927054"/>
                    </a:cubicBezTo>
                    <a:lnTo>
                      <a:pt x="397701" y="927054"/>
                    </a:lnTo>
                    <a:cubicBezTo>
                      <a:pt x="405929" y="927054"/>
                      <a:pt x="414157" y="918826"/>
                      <a:pt x="414157" y="910597"/>
                    </a:cubicBezTo>
                    <a:cubicBezTo>
                      <a:pt x="414157" y="902369"/>
                      <a:pt x="405929" y="894140"/>
                      <a:pt x="397701" y="894140"/>
                    </a:cubicBezTo>
                    <a:lnTo>
                      <a:pt x="351074" y="894140"/>
                    </a:lnTo>
                    <a:lnTo>
                      <a:pt x="351074" y="748774"/>
                    </a:lnTo>
                    <a:lnTo>
                      <a:pt x="976425" y="748774"/>
                    </a:lnTo>
                    <a:cubicBezTo>
                      <a:pt x="1012080" y="748774"/>
                      <a:pt x="1042252" y="718604"/>
                      <a:pt x="1042252" y="682948"/>
                    </a:cubicBezTo>
                    <a:lnTo>
                      <a:pt x="1042252" y="128910"/>
                    </a:lnTo>
                    <a:cubicBezTo>
                      <a:pt x="1044994" y="87768"/>
                      <a:pt x="1017566" y="60341"/>
                      <a:pt x="979168" y="60341"/>
                    </a:cubicBezTo>
                    <a:lnTo>
                      <a:pt x="979168" y="60341"/>
                    </a:lnTo>
                    <a:close/>
                    <a:moveTo>
                      <a:pt x="831058" y="30170"/>
                    </a:moveTo>
                    <a:lnTo>
                      <a:pt x="899627" y="30170"/>
                    </a:lnTo>
                    <a:lnTo>
                      <a:pt x="899627" y="57598"/>
                    </a:lnTo>
                    <a:lnTo>
                      <a:pt x="831058" y="57598"/>
                    </a:lnTo>
                    <a:lnTo>
                      <a:pt x="831058" y="30170"/>
                    </a:lnTo>
                    <a:close/>
                    <a:moveTo>
                      <a:pt x="145366" y="30170"/>
                    </a:moveTo>
                    <a:lnTo>
                      <a:pt x="213936" y="30170"/>
                    </a:lnTo>
                    <a:lnTo>
                      <a:pt x="213936" y="57598"/>
                    </a:lnTo>
                    <a:lnTo>
                      <a:pt x="145366" y="57598"/>
                    </a:lnTo>
                    <a:lnTo>
                      <a:pt x="145366" y="30170"/>
                    </a:lnTo>
                    <a:close/>
                    <a:moveTo>
                      <a:pt x="696662" y="383987"/>
                    </a:moveTo>
                    <a:lnTo>
                      <a:pt x="691178" y="460784"/>
                    </a:lnTo>
                    <a:lnTo>
                      <a:pt x="655520" y="425129"/>
                    </a:lnTo>
                    <a:lnTo>
                      <a:pt x="696662" y="383987"/>
                    </a:lnTo>
                    <a:close/>
                    <a:moveTo>
                      <a:pt x="765231" y="710376"/>
                    </a:moveTo>
                    <a:lnTo>
                      <a:pt x="765231" y="663748"/>
                    </a:lnTo>
                    <a:lnTo>
                      <a:pt x="910599" y="663748"/>
                    </a:lnTo>
                    <a:lnTo>
                      <a:pt x="910599" y="710376"/>
                    </a:lnTo>
                    <a:lnTo>
                      <a:pt x="765231" y="710376"/>
                    </a:lnTo>
                    <a:close/>
                  </a:path>
                </a:pathLst>
              </a:custGeom>
              <a:solidFill>
                <a:srgbClr val="000000"/>
              </a:solidFill>
              <a:ln w="27426" cap="flat">
                <a:noFill/>
                <a:prstDash val="solid"/>
                <a:miter/>
              </a:ln>
            </p:spPr>
            <p:txBody>
              <a:bodyPr rtlCol="0" anchor="ctr"/>
              <a:lstStyle/>
              <a:p>
                <a:endParaRPr lang="en-US"/>
              </a:p>
            </p:txBody>
          </p:sp>
          <p:sp>
            <p:nvSpPr>
              <p:cNvPr id="29" name="Freeform 1098">
                <a:extLst>
                  <a:ext uri="{FF2B5EF4-FFF2-40B4-BE49-F238E27FC236}">
                    <a16:creationId xmlns:a16="http://schemas.microsoft.com/office/drawing/2014/main" id="{650A8D1F-384B-4A4B-B5FD-7C07C1D2B039}"/>
                  </a:ext>
                </a:extLst>
              </p:cNvPr>
              <p:cNvSpPr/>
              <p:nvPr/>
            </p:nvSpPr>
            <p:spPr>
              <a:xfrm>
                <a:off x="4588722" y="5715398"/>
                <a:ext cx="662087" cy="663747"/>
              </a:xfrm>
              <a:custGeom>
                <a:avLst/>
                <a:gdLst>
                  <a:gd name="connsiteX0" fmla="*/ 312676 w 662087"/>
                  <a:gd name="connsiteY0" fmla="*/ 630835 h 663747"/>
                  <a:gd name="connsiteX1" fmla="*/ 98741 w 662087"/>
                  <a:gd name="connsiteY1" fmla="*/ 630835 h 663747"/>
                  <a:gd name="connsiteX2" fmla="*/ 98741 w 662087"/>
                  <a:gd name="connsiteY2" fmla="*/ 543067 h 663747"/>
                  <a:gd name="connsiteX3" fmla="*/ 137138 w 662087"/>
                  <a:gd name="connsiteY3" fmla="*/ 378501 h 663747"/>
                  <a:gd name="connsiteX4" fmla="*/ 211193 w 662087"/>
                  <a:gd name="connsiteY4" fmla="*/ 331874 h 663747"/>
                  <a:gd name="connsiteX5" fmla="*/ 493698 w 662087"/>
                  <a:gd name="connsiteY5" fmla="*/ 331874 h 663747"/>
                  <a:gd name="connsiteX6" fmla="*/ 655522 w 662087"/>
                  <a:gd name="connsiteY6" fmla="*/ 274276 h 663747"/>
                  <a:gd name="connsiteX7" fmla="*/ 658264 w 662087"/>
                  <a:gd name="connsiteY7" fmla="*/ 249591 h 663747"/>
                  <a:gd name="connsiteX8" fmla="*/ 633580 w 662087"/>
                  <a:gd name="connsiteY8" fmla="*/ 246849 h 663747"/>
                  <a:gd name="connsiteX9" fmla="*/ 493698 w 662087"/>
                  <a:gd name="connsiteY9" fmla="*/ 298961 h 663747"/>
                  <a:gd name="connsiteX10" fmla="*/ 373017 w 662087"/>
                  <a:gd name="connsiteY10" fmla="*/ 298961 h 663747"/>
                  <a:gd name="connsiteX11" fmla="*/ 403187 w 662087"/>
                  <a:gd name="connsiteY11" fmla="*/ 224906 h 663747"/>
                  <a:gd name="connsiteX12" fmla="*/ 403187 w 662087"/>
                  <a:gd name="connsiteY12" fmla="*/ 164566 h 663747"/>
                  <a:gd name="connsiteX13" fmla="*/ 479984 w 662087"/>
                  <a:gd name="connsiteY13" fmla="*/ 82283 h 663747"/>
                  <a:gd name="connsiteX14" fmla="*/ 397701 w 662087"/>
                  <a:gd name="connsiteY14" fmla="*/ 0 h 663747"/>
                  <a:gd name="connsiteX15" fmla="*/ 323646 w 662087"/>
                  <a:gd name="connsiteY15" fmla="*/ 27428 h 663747"/>
                  <a:gd name="connsiteX16" fmla="*/ 285248 w 662087"/>
                  <a:gd name="connsiteY16" fmla="*/ 43884 h 663747"/>
                  <a:gd name="connsiteX17" fmla="*/ 238621 w 662087"/>
                  <a:gd name="connsiteY17" fmla="*/ 43884 h 663747"/>
                  <a:gd name="connsiteX18" fmla="*/ 170052 w 662087"/>
                  <a:gd name="connsiteY18" fmla="*/ 112453 h 663747"/>
                  <a:gd name="connsiteX19" fmla="*/ 170052 w 662087"/>
                  <a:gd name="connsiteY19" fmla="*/ 238620 h 663747"/>
                  <a:gd name="connsiteX20" fmla="*/ 181024 w 662087"/>
                  <a:gd name="connsiteY20" fmla="*/ 277018 h 663747"/>
                  <a:gd name="connsiteX21" fmla="*/ 194737 w 662087"/>
                  <a:gd name="connsiteY21" fmla="*/ 290732 h 663747"/>
                  <a:gd name="connsiteX22" fmla="*/ 213936 w 662087"/>
                  <a:gd name="connsiteY22" fmla="*/ 301704 h 663747"/>
                  <a:gd name="connsiteX23" fmla="*/ 106969 w 662087"/>
                  <a:gd name="connsiteY23" fmla="*/ 364787 h 663747"/>
                  <a:gd name="connsiteX24" fmla="*/ 65827 w 662087"/>
                  <a:gd name="connsiteY24" fmla="*/ 543067 h 663747"/>
                  <a:gd name="connsiteX25" fmla="*/ 65827 w 662087"/>
                  <a:gd name="connsiteY25" fmla="*/ 630835 h 663747"/>
                  <a:gd name="connsiteX26" fmla="*/ 16458 w 662087"/>
                  <a:gd name="connsiteY26" fmla="*/ 630835 h 663747"/>
                  <a:gd name="connsiteX27" fmla="*/ 0 w 662087"/>
                  <a:gd name="connsiteY27" fmla="*/ 647291 h 663747"/>
                  <a:gd name="connsiteX28" fmla="*/ 16458 w 662087"/>
                  <a:gd name="connsiteY28" fmla="*/ 663748 h 663747"/>
                  <a:gd name="connsiteX29" fmla="*/ 315418 w 662087"/>
                  <a:gd name="connsiteY29" fmla="*/ 663748 h 663747"/>
                  <a:gd name="connsiteX30" fmla="*/ 331876 w 662087"/>
                  <a:gd name="connsiteY30" fmla="*/ 647291 h 663747"/>
                  <a:gd name="connsiteX31" fmla="*/ 312676 w 662087"/>
                  <a:gd name="connsiteY31" fmla="*/ 630835 h 663747"/>
                  <a:gd name="connsiteX32" fmla="*/ 312676 w 662087"/>
                  <a:gd name="connsiteY32" fmla="*/ 630835 h 663747"/>
                  <a:gd name="connsiteX33" fmla="*/ 285248 w 662087"/>
                  <a:gd name="connsiteY33" fmla="*/ 298961 h 663747"/>
                  <a:gd name="connsiteX34" fmla="*/ 257821 w 662087"/>
                  <a:gd name="connsiteY34" fmla="*/ 293475 h 663747"/>
                  <a:gd name="connsiteX35" fmla="*/ 268791 w 662087"/>
                  <a:gd name="connsiteY35" fmla="*/ 285247 h 663747"/>
                  <a:gd name="connsiteX36" fmla="*/ 290734 w 662087"/>
                  <a:gd name="connsiteY36" fmla="*/ 238620 h 663747"/>
                  <a:gd name="connsiteX37" fmla="*/ 290734 w 662087"/>
                  <a:gd name="connsiteY37" fmla="*/ 164566 h 663747"/>
                  <a:gd name="connsiteX38" fmla="*/ 364788 w 662087"/>
                  <a:gd name="connsiteY38" fmla="*/ 164566 h 663747"/>
                  <a:gd name="connsiteX39" fmla="*/ 364788 w 662087"/>
                  <a:gd name="connsiteY39" fmla="*/ 224906 h 663747"/>
                  <a:gd name="connsiteX40" fmla="*/ 290734 w 662087"/>
                  <a:gd name="connsiteY40" fmla="*/ 298961 h 663747"/>
                  <a:gd name="connsiteX41" fmla="*/ 285248 w 662087"/>
                  <a:gd name="connsiteY41" fmla="*/ 298961 h 663747"/>
                  <a:gd name="connsiteX42" fmla="*/ 200222 w 662087"/>
                  <a:gd name="connsiteY42" fmla="*/ 235877 h 663747"/>
                  <a:gd name="connsiteX43" fmla="*/ 200222 w 662087"/>
                  <a:gd name="connsiteY43" fmla="*/ 109710 h 663747"/>
                  <a:gd name="connsiteX44" fmla="*/ 235879 w 662087"/>
                  <a:gd name="connsiteY44" fmla="*/ 74054 h 663747"/>
                  <a:gd name="connsiteX45" fmla="*/ 282505 w 662087"/>
                  <a:gd name="connsiteY45" fmla="*/ 74054 h 663747"/>
                  <a:gd name="connsiteX46" fmla="*/ 345590 w 662087"/>
                  <a:gd name="connsiteY46" fmla="*/ 46626 h 663747"/>
                  <a:gd name="connsiteX47" fmla="*/ 394959 w 662087"/>
                  <a:gd name="connsiteY47" fmla="*/ 30170 h 663747"/>
                  <a:gd name="connsiteX48" fmla="*/ 444329 w 662087"/>
                  <a:gd name="connsiteY48" fmla="*/ 79540 h 663747"/>
                  <a:gd name="connsiteX49" fmla="*/ 394959 w 662087"/>
                  <a:gd name="connsiteY49" fmla="*/ 128909 h 663747"/>
                  <a:gd name="connsiteX50" fmla="*/ 277021 w 662087"/>
                  <a:gd name="connsiteY50" fmla="*/ 128909 h 663747"/>
                  <a:gd name="connsiteX51" fmla="*/ 260563 w 662087"/>
                  <a:gd name="connsiteY51" fmla="*/ 145366 h 663747"/>
                  <a:gd name="connsiteX52" fmla="*/ 260563 w 662087"/>
                  <a:gd name="connsiteY52" fmla="*/ 235877 h 663747"/>
                  <a:gd name="connsiteX53" fmla="*/ 224907 w 662087"/>
                  <a:gd name="connsiteY53" fmla="*/ 263305 h 663747"/>
                  <a:gd name="connsiteX54" fmla="*/ 200222 w 662087"/>
                  <a:gd name="connsiteY54" fmla="*/ 235877 h 663747"/>
                  <a:gd name="connsiteX55" fmla="*/ 200222 w 662087"/>
                  <a:gd name="connsiteY55" fmla="*/ 235877 h 6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62087" h="663747">
                    <a:moveTo>
                      <a:pt x="312676" y="630835"/>
                    </a:moveTo>
                    <a:lnTo>
                      <a:pt x="98741" y="630835"/>
                    </a:lnTo>
                    <a:lnTo>
                      <a:pt x="98741" y="543067"/>
                    </a:lnTo>
                    <a:cubicBezTo>
                      <a:pt x="98741" y="485468"/>
                      <a:pt x="112454" y="430613"/>
                      <a:pt x="137138" y="378501"/>
                    </a:cubicBezTo>
                    <a:cubicBezTo>
                      <a:pt x="150852" y="351073"/>
                      <a:pt x="178280" y="331874"/>
                      <a:pt x="211193" y="331874"/>
                    </a:cubicBezTo>
                    <a:lnTo>
                      <a:pt x="493698" y="331874"/>
                    </a:lnTo>
                    <a:cubicBezTo>
                      <a:pt x="551297" y="331874"/>
                      <a:pt x="608895" y="309932"/>
                      <a:pt x="655522" y="274276"/>
                    </a:cubicBezTo>
                    <a:cubicBezTo>
                      <a:pt x="663750" y="268790"/>
                      <a:pt x="663750" y="257819"/>
                      <a:pt x="658264" y="249591"/>
                    </a:cubicBezTo>
                    <a:cubicBezTo>
                      <a:pt x="652778" y="241363"/>
                      <a:pt x="641808" y="241363"/>
                      <a:pt x="633580" y="246849"/>
                    </a:cubicBezTo>
                    <a:cubicBezTo>
                      <a:pt x="595181" y="279761"/>
                      <a:pt x="545811" y="298961"/>
                      <a:pt x="493698" y="298961"/>
                    </a:cubicBezTo>
                    <a:lnTo>
                      <a:pt x="373017" y="298961"/>
                    </a:lnTo>
                    <a:cubicBezTo>
                      <a:pt x="392215" y="279761"/>
                      <a:pt x="403187" y="252334"/>
                      <a:pt x="403187" y="224906"/>
                    </a:cubicBezTo>
                    <a:lnTo>
                      <a:pt x="403187" y="164566"/>
                    </a:lnTo>
                    <a:cubicBezTo>
                      <a:pt x="447071" y="161823"/>
                      <a:pt x="479984" y="126166"/>
                      <a:pt x="479984" y="82283"/>
                    </a:cubicBezTo>
                    <a:cubicBezTo>
                      <a:pt x="479984" y="35656"/>
                      <a:pt x="441587" y="0"/>
                      <a:pt x="397701" y="0"/>
                    </a:cubicBezTo>
                    <a:cubicBezTo>
                      <a:pt x="370274" y="0"/>
                      <a:pt x="342846" y="5485"/>
                      <a:pt x="323646" y="27428"/>
                    </a:cubicBezTo>
                    <a:cubicBezTo>
                      <a:pt x="315418" y="38399"/>
                      <a:pt x="301704" y="43884"/>
                      <a:pt x="285248" y="43884"/>
                    </a:cubicBezTo>
                    <a:lnTo>
                      <a:pt x="238621" y="43884"/>
                    </a:lnTo>
                    <a:cubicBezTo>
                      <a:pt x="200222" y="43884"/>
                      <a:pt x="170052" y="74054"/>
                      <a:pt x="170052" y="112453"/>
                    </a:cubicBezTo>
                    <a:lnTo>
                      <a:pt x="170052" y="238620"/>
                    </a:lnTo>
                    <a:cubicBezTo>
                      <a:pt x="170052" y="252334"/>
                      <a:pt x="172794" y="266047"/>
                      <a:pt x="181024" y="277018"/>
                    </a:cubicBezTo>
                    <a:cubicBezTo>
                      <a:pt x="183766" y="282504"/>
                      <a:pt x="189252" y="287990"/>
                      <a:pt x="194737" y="290732"/>
                    </a:cubicBezTo>
                    <a:cubicBezTo>
                      <a:pt x="200222" y="293475"/>
                      <a:pt x="208451" y="296218"/>
                      <a:pt x="213936" y="301704"/>
                    </a:cubicBezTo>
                    <a:cubicBezTo>
                      <a:pt x="170052" y="301704"/>
                      <a:pt x="126168" y="326389"/>
                      <a:pt x="106969" y="364787"/>
                    </a:cubicBezTo>
                    <a:cubicBezTo>
                      <a:pt x="79541" y="419642"/>
                      <a:pt x="65827" y="482725"/>
                      <a:pt x="65827" y="543067"/>
                    </a:cubicBezTo>
                    <a:lnTo>
                      <a:pt x="65827" y="630835"/>
                    </a:lnTo>
                    <a:lnTo>
                      <a:pt x="16458" y="630835"/>
                    </a:lnTo>
                    <a:cubicBezTo>
                      <a:pt x="8228" y="630835"/>
                      <a:pt x="0" y="639063"/>
                      <a:pt x="0" y="647291"/>
                    </a:cubicBezTo>
                    <a:cubicBezTo>
                      <a:pt x="0" y="655520"/>
                      <a:pt x="8228" y="663748"/>
                      <a:pt x="16458" y="663748"/>
                    </a:cubicBezTo>
                    <a:lnTo>
                      <a:pt x="315418" y="663748"/>
                    </a:lnTo>
                    <a:cubicBezTo>
                      <a:pt x="323646" y="663748"/>
                      <a:pt x="331876" y="655520"/>
                      <a:pt x="331876" y="647291"/>
                    </a:cubicBezTo>
                    <a:cubicBezTo>
                      <a:pt x="331876" y="639063"/>
                      <a:pt x="320904" y="630835"/>
                      <a:pt x="312676" y="630835"/>
                    </a:cubicBezTo>
                    <a:lnTo>
                      <a:pt x="312676" y="630835"/>
                    </a:lnTo>
                    <a:close/>
                    <a:moveTo>
                      <a:pt x="285248" y="298961"/>
                    </a:moveTo>
                    <a:cubicBezTo>
                      <a:pt x="277021" y="298961"/>
                      <a:pt x="266049" y="296218"/>
                      <a:pt x="257821" y="293475"/>
                    </a:cubicBezTo>
                    <a:cubicBezTo>
                      <a:pt x="260563" y="290732"/>
                      <a:pt x="266049" y="287990"/>
                      <a:pt x="268791" y="285247"/>
                    </a:cubicBezTo>
                    <a:cubicBezTo>
                      <a:pt x="282505" y="274276"/>
                      <a:pt x="290734" y="257819"/>
                      <a:pt x="290734" y="238620"/>
                    </a:cubicBezTo>
                    <a:lnTo>
                      <a:pt x="290734" y="164566"/>
                    </a:lnTo>
                    <a:lnTo>
                      <a:pt x="364788" y="164566"/>
                    </a:lnTo>
                    <a:lnTo>
                      <a:pt x="364788" y="224906"/>
                    </a:lnTo>
                    <a:cubicBezTo>
                      <a:pt x="364788" y="266047"/>
                      <a:pt x="331876" y="298961"/>
                      <a:pt x="290734" y="298961"/>
                    </a:cubicBezTo>
                    <a:cubicBezTo>
                      <a:pt x="287991" y="298961"/>
                      <a:pt x="287991" y="298961"/>
                      <a:pt x="285248" y="298961"/>
                    </a:cubicBezTo>
                    <a:close/>
                    <a:moveTo>
                      <a:pt x="200222" y="235877"/>
                    </a:moveTo>
                    <a:lnTo>
                      <a:pt x="200222" y="109710"/>
                    </a:lnTo>
                    <a:cubicBezTo>
                      <a:pt x="200222" y="90511"/>
                      <a:pt x="216679" y="74054"/>
                      <a:pt x="235879" y="74054"/>
                    </a:cubicBezTo>
                    <a:lnTo>
                      <a:pt x="282505" y="74054"/>
                    </a:lnTo>
                    <a:cubicBezTo>
                      <a:pt x="307190" y="74054"/>
                      <a:pt x="329132" y="63083"/>
                      <a:pt x="345590" y="46626"/>
                    </a:cubicBezTo>
                    <a:cubicBezTo>
                      <a:pt x="359304" y="32913"/>
                      <a:pt x="375759" y="30170"/>
                      <a:pt x="394959" y="30170"/>
                    </a:cubicBezTo>
                    <a:cubicBezTo>
                      <a:pt x="422387" y="30170"/>
                      <a:pt x="444329" y="52112"/>
                      <a:pt x="444329" y="79540"/>
                    </a:cubicBezTo>
                    <a:cubicBezTo>
                      <a:pt x="444329" y="106968"/>
                      <a:pt x="422387" y="128909"/>
                      <a:pt x="394959" y="128909"/>
                    </a:cubicBezTo>
                    <a:lnTo>
                      <a:pt x="277021" y="128909"/>
                    </a:lnTo>
                    <a:cubicBezTo>
                      <a:pt x="268791" y="128909"/>
                      <a:pt x="260563" y="137138"/>
                      <a:pt x="260563" y="145366"/>
                    </a:cubicBezTo>
                    <a:lnTo>
                      <a:pt x="260563" y="235877"/>
                    </a:lnTo>
                    <a:cubicBezTo>
                      <a:pt x="260563" y="255077"/>
                      <a:pt x="244107" y="268790"/>
                      <a:pt x="224907" y="263305"/>
                    </a:cubicBezTo>
                    <a:cubicBezTo>
                      <a:pt x="208451" y="260562"/>
                      <a:pt x="200222" y="249591"/>
                      <a:pt x="200222" y="235877"/>
                    </a:cubicBezTo>
                    <a:lnTo>
                      <a:pt x="200222" y="235877"/>
                    </a:lnTo>
                    <a:close/>
                  </a:path>
                </a:pathLst>
              </a:custGeom>
              <a:solidFill>
                <a:srgbClr val="000000"/>
              </a:solidFill>
              <a:ln w="27426" cap="flat">
                <a:noFill/>
                <a:prstDash val="solid"/>
                <a:miter/>
              </a:ln>
            </p:spPr>
            <p:txBody>
              <a:bodyPr rtlCol="0" anchor="ctr"/>
              <a:lstStyle/>
              <a:p>
                <a:endParaRPr lang="en-US"/>
              </a:p>
            </p:txBody>
          </p:sp>
          <p:sp>
            <p:nvSpPr>
              <p:cNvPr id="30" name="Freeform 1099">
                <a:extLst>
                  <a:ext uri="{FF2B5EF4-FFF2-40B4-BE49-F238E27FC236}">
                    <a16:creationId xmlns:a16="http://schemas.microsoft.com/office/drawing/2014/main" id="{FD4E3F29-4FC3-45C4-B552-9F790069A49F}"/>
                  </a:ext>
                </a:extLst>
              </p:cNvPr>
              <p:cNvSpPr/>
              <p:nvPr/>
            </p:nvSpPr>
            <p:spPr>
              <a:xfrm>
                <a:off x="5142762" y="5613916"/>
                <a:ext cx="123424" cy="93253"/>
              </a:xfrm>
              <a:custGeom>
                <a:avLst/>
                <a:gdLst>
                  <a:gd name="connsiteX0" fmla="*/ 16456 w 123424"/>
                  <a:gd name="connsiteY0" fmla="*/ 93254 h 93253"/>
                  <a:gd name="connsiteX1" fmla="*/ 106969 w 123424"/>
                  <a:gd name="connsiteY1" fmla="*/ 93254 h 93253"/>
                  <a:gd name="connsiteX2" fmla="*/ 123425 w 123424"/>
                  <a:gd name="connsiteY2" fmla="*/ 76797 h 93253"/>
                  <a:gd name="connsiteX3" fmla="*/ 123425 w 123424"/>
                  <a:gd name="connsiteY3" fmla="*/ 16457 h 93253"/>
                  <a:gd name="connsiteX4" fmla="*/ 106969 w 123424"/>
                  <a:gd name="connsiteY4" fmla="*/ 0 h 93253"/>
                  <a:gd name="connsiteX5" fmla="*/ 16456 w 123424"/>
                  <a:gd name="connsiteY5" fmla="*/ 0 h 93253"/>
                  <a:gd name="connsiteX6" fmla="*/ 0 w 123424"/>
                  <a:gd name="connsiteY6" fmla="*/ 16457 h 93253"/>
                  <a:gd name="connsiteX7" fmla="*/ 0 w 123424"/>
                  <a:gd name="connsiteY7" fmla="*/ 76797 h 93253"/>
                  <a:gd name="connsiteX8" fmla="*/ 16456 w 123424"/>
                  <a:gd name="connsiteY8" fmla="*/ 93254 h 93253"/>
                  <a:gd name="connsiteX9" fmla="*/ 32914 w 123424"/>
                  <a:gd name="connsiteY9" fmla="*/ 32913 h 93253"/>
                  <a:gd name="connsiteX10" fmla="*/ 90511 w 123424"/>
                  <a:gd name="connsiteY10" fmla="*/ 32913 h 93253"/>
                  <a:gd name="connsiteX11" fmla="*/ 90511 w 123424"/>
                  <a:gd name="connsiteY11" fmla="*/ 60341 h 93253"/>
                  <a:gd name="connsiteX12" fmla="*/ 32914 w 123424"/>
                  <a:gd name="connsiteY12" fmla="*/ 60341 h 93253"/>
                  <a:gd name="connsiteX13" fmla="*/ 32914 w 123424"/>
                  <a:gd name="connsiteY13" fmla="*/ 32913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16456" y="93254"/>
                    </a:move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ubicBezTo>
                      <a:pt x="0" y="87769"/>
                      <a:pt x="5486" y="93254"/>
                      <a:pt x="16456" y="93254"/>
                    </a:cubicBezTo>
                    <a:close/>
                    <a:moveTo>
                      <a:pt x="32914" y="32913"/>
                    </a:moveTo>
                    <a:lnTo>
                      <a:pt x="90511" y="32913"/>
                    </a:lnTo>
                    <a:lnTo>
                      <a:pt x="90511" y="60341"/>
                    </a:lnTo>
                    <a:lnTo>
                      <a:pt x="32914" y="60341"/>
                    </a:lnTo>
                    <a:lnTo>
                      <a:pt x="32914" y="32913"/>
                    </a:lnTo>
                    <a:close/>
                  </a:path>
                </a:pathLst>
              </a:custGeom>
              <a:solidFill>
                <a:srgbClr val="000000"/>
              </a:solidFill>
              <a:ln w="27426" cap="flat">
                <a:noFill/>
                <a:prstDash val="solid"/>
                <a:miter/>
              </a:ln>
            </p:spPr>
            <p:txBody>
              <a:bodyPr rtlCol="0" anchor="ctr"/>
              <a:lstStyle/>
              <a:p>
                <a:endParaRPr lang="en-US"/>
              </a:p>
            </p:txBody>
          </p:sp>
          <p:sp>
            <p:nvSpPr>
              <p:cNvPr id="31" name="Freeform 1100">
                <a:extLst>
                  <a:ext uri="{FF2B5EF4-FFF2-40B4-BE49-F238E27FC236}">
                    <a16:creationId xmlns:a16="http://schemas.microsoft.com/office/drawing/2014/main" id="{DEE28123-AF55-42C8-A2D8-2B9EB2C73B3E}"/>
                  </a:ext>
                </a:extLst>
              </p:cNvPr>
              <p:cNvSpPr/>
              <p:nvPr/>
            </p:nvSpPr>
            <p:spPr>
              <a:xfrm>
                <a:off x="5142762" y="5740083"/>
                <a:ext cx="123424" cy="93253"/>
              </a:xfrm>
              <a:custGeom>
                <a:avLst/>
                <a:gdLst>
                  <a:gd name="connsiteX0" fmla="*/ 0 w 123424"/>
                  <a:gd name="connsiteY0" fmla="*/ 76797 h 93253"/>
                  <a:gd name="connsiteX1" fmla="*/ 16456 w 123424"/>
                  <a:gd name="connsiteY1" fmla="*/ 93254 h 93253"/>
                  <a:gd name="connsiteX2" fmla="*/ 106969 w 123424"/>
                  <a:gd name="connsiteY2" fmla="*/ 93254 h 93253"/>
                  <a:gd name="connsiteX3" fmla="*/ 123425 w 123424"/>
                  <a:gd name="connsiteY3" fmla="*/ 76797 h 93253"/>
                  <a:gd name="connsiteX4" fmla="*/ 123425 w 123424"/>
                  <a:gd name="connsiteY4" fmla="*/ 16457 h 93253"/>
                  <a:gd name="connsiteX5" fmla="*/ 106969 w 123424"/>
                  <a:gd name="connsiteY5" fmla="*/ 0 h 93253"/>
                  <a:gd name="connsiteX6" fmla="*/ 16456 w 123424"/>
                  <a:gd name="connsiteY6" fmla="*/ 0 h 93253"/>
                  <a:gd name="connsiteX7" fmla="*/ 0 w 123424"/>
                  <a:gd name="connsiteY7" fmla="*/ 16457 h 93253"/>
                  <a:gd name="connsiteX8" fmla="*/ 0 w 123424"/>
                  <a:gd name="connsiteY8" fmla="*/ 76797 h 93253"/>
                  <a:gd name="connsiteX9" fmla="*/ 32914 w 123424"/>
                  <a:gd name="connsiteY9" fmla="*/ 30171 h 93253"/>
                  <a:gd name="connsiteX10" fmla="*/ 90511 w 123424"/>
                  <a:gd name="connsiteY10" fmla="*/ 30171 h 93253"/>
                  <a:gd name="connsiteX11" fmla="*/ 90511 w 123424"/>
                  <a:gd name="connsiteY11" fmla="*/ 57598 h 93253"/>
                  <a:gd name="connsiteX12" fmla="*/ 32914 w 123424"/>
                  <a:gd name="connsiteY12" fmla="*/ 57598 h 93253"/>
                  <a:gd name="connsiteX13" fmla="*/ 32914 w 123424"/>
                  <a:gd name="connsiteY13" fmla="*/ 30171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0" y="76797"/>
                    </a:moveTo>
                    <a:cubicBezTo>
                      <a:pt x="0" y="85026"/>
                      <a:pt x="8228" y="93254"/>
                      <a:pt x="16456" y="93254"/>
                    </a:cubicBez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lose/>
                    <a:moveTo>
                      <a:pt x="32914" y="30171"/>
                    </a:moveTo>
                    <a:lnTo>
                      <a:pt x="90511" y="30171"/>
                    </a:lnTo>
                    <a:lnTo>
                      <a:pt x="90511" y="57598"/>
                    </a:lnTo>
                    <a:lnTo>
                      <a:pt x="32914" y="57598"/>
                    </a:lnTo>
                    <a:lnTo>
                      <a:pt x="32914" y="30171"/>
                    </a:lnTo>
                    <a:close/>
                  </a:path>
                </a:pathLst>
              </a:custGeom>
              <a:solidFill>
                <a:srgbClr val="000000"/>
              </a:solidFill>
              <a:ln w="27426" cap="flat">
                <a:noFill/>
                <a:prstDash val="solid"/>
                <a:miter/>
              </a:ln>
            </p:spPr>
            <p:txBody>
              <a:bodyPr rtlCol="0" anchor="ctr"/>
              <a:lstStyle/>
              <a:p>
                <a:endParaRPr lang="en-US"/>
              </a:p>
            </p:txBody>
          </p:sp>
          <p:sp>
            <p:nvSpPr>
              <p:cNvPr id="32" name="Freeform 1101">
                <a:extLst>
                  <a:ext uri="{FF2B5EF4-FFF2-40B4-BE49-F238E27FC236}">
                    <a16:creationId xmlns:a16="http://schemas.microsoft.com/office/drawing/2014/main" id="{C9A0D907-7800-4606-80B8-269FA45BFBEA}"/>
                  </a:ext>
                </a:extLst>
              </p:cNvPr>
              <p:cNvSpPr/>
              <p:nvPr/>
            </p:nvSpPr>
            <p:spPr>
              <a:xfrm>
                <a:off x="5296356" y="5644086"/>
                <a:ext cx="329132" cy="32912"/>
              </a:xfrm>
              <a:custGeom>
                <a:avLst/>
                <a:gdLst>
                  <a:gd name="connsiteX0" fmla="*/ 16458 w 329132"/>
                  <a:gd name="connsiteY0" fmla="*/ 32913 h 32912"/>
                  <a:gd name="connsiteX1" fmla="*/ 312676 w 329132"/>
                  <a:gd name="connsiteY1" fmla="*/ 32913 h 32912"/>
                  <a:gd name="connsiteX2" fmla="*/ 329132 w 329132"/>
                  <a:gd name="connsiteY2" fmla="*/ 16457 h 32912"/>
                  <a:gd name="connsiteX3" fmla="*/ 312676 w 329132"/>
                  <a:gd name="connsiteY3" fmla="*/ 0 h 32912"/>
                  <a:gd name="connsiteX4" fmla="*/ 16458 w 329132"/>
                  <a:gd name="connsiteY4" fmla="*/ 0 h 32912"/>
                  <a:gd name="connsiteX5" fmla="*/ 0 w 329132"/>
                  <a:gd name="connsiteY5" fmla="*/ 16457 h 32912"/>
                  <a:gd name="connsiteX6" fmla="*/ 16458 w 329132"/>
                  <a:gd name="connsiteY6" fmla="*/ 32913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2" h="32912">
                    <a:moveTo>
                      <a:pt x="16458" y="32913"/>
                    </a:moveTo>
                    <a:lnTo>
                      <a:pt x="312676" y="32913"/>
                    </a:lnTo>
                    <a:cubicBezTo>
                      <a:pt x="320904" y="32913"/>
                      <a:pt x="329132" y="24685"/>
                      <a:pt x="329132" y="16457"/>
                    </a:cubicBezTo>
                    <a:cubicBezTo>
                      <a:pt x="329132" y="8228"/>
                      <a:pt x="320904" y="0"/>
                      <a:pt x="312676" y="0"/>
                    </a:cubicBezTo>
                    <a:lnTo>
                      <a:pt x="16458" y="0"/>
                    </a:lnTo>
                    <a:cubicBezTo>
                      <a:pt x="8230" y="0"/>
                      <a:pt x="0" y="8228"/>
                      <a:pt x="0" y="16457"/>
                    </a:cubicBezTo>
                    <a:cubicBezTo>
                      <a:pt x="0" y="24685"/>
                      <a:pt x="8230" y="32913"/>
                      <a:pt x="16458" y="32913"/>
                    </a:cubicBezTo>
                    <a:close/>
                  </a:path>
                </a:pathLst>
              </a:custGeom>
              <a:solidFill>
                <a:srgbClr val="000000"/>
              </a:solidFill>
              <a:ln w="27426" cap="flat">
                <a:noFill/>
                <a:prstDash val="solid"/>
                <a:miter/>
              </a:ln>
            </p:spPr>
            <p:txBody>
              <a:bodyPr rtlCol="0" anchor="ctr"/>
              <a:lstStyle/>
              <a:p>
                <a:endParaRPr lang="en-US"/>
              </a:p>
            </p:txBody>
          </p:sp>
        </p:grpSp>
      </p:grpSp>
      <p:grpSp>
        <p:nvGrpSpPr>
          <p:cNvPr id="33" name="Group 32">
            <a:extLst>
              <a:ext uri="{FF2B5EF4-FFF2-40B4-BE49-F238E27FC236}">
                <a16:creationId xmlns:a16="http://schemas.microsoft.com/office/drawing/2014/main" id="{ADB3D70E-A7D9-4C4B-BFCC-13E53022427B}"/>
              </a:ext>
            </a:extLst>
          </p:cNvPr>
          <p:cNvGrpSpPr/>
          <p:nvPr/>
        </p:nvGrpSpPr>
        <p:grpSpPr>
          <a:xfrm>
            <a:off x="7937037" y="5725604"/>
            <a:ext cx="975706" cy="699046"/>
            <a:chOff x="3454400" y="159975"/>
            <a:chExt cx="4578885" cy="3280548"/>
          </a:xfrm>
        </p:grpSpPr>
        <p:sp>
          <p:nvSpPr>
            <p:cNvPr id="34" name="Freeform 403">
              <a:extLst>
                <a:ext uri="{FF2B5EF4-FFF2-40B4-BE49-F238E27FC236}">
                  <a16:creationId xmlns:a16="http://schemas.microsoft.com/office/drawing/2014/main" id="{2ABAE4A0-2F9B-45A7-BA30-3469C7D8E6F1}"/>
                </a:ext>
              </a:extLst>
            </p:cNvPr>
            <p:cNvSpPr/>
            <p:nvPr/>
          </p:nvSpPr>
          <p:spPr>
            <a:xfrm>
              <a:off x="4917909" y="815474"/>
              <a:ext cx="1818990" cy="1732303"/>
            </a:xfrm>
            <a:custGeom>
              <a:avLst/>
              <a:gdLst>
                <a:gd name="connsiteX0" fmla="*/ 779311 w 1818990"/>
                <a:gd name="connsiteY0" fmla="*/ 202057 h 1732303"/>
                <a:gd name="connsiteX1" fmla="*/ 821509 w 1818990"/>
                <a:gd name="connsiteY1" fmla="*/ 146379 h 1732303"/>
                <a:gd name="connsiteX2" fmla="*/ 834078 w 1818990"/>
                <a:gd name="connsiteY2" fmla="*/ 148175 h 1732303"/>
                <a:gd name="connsiteX3" fmla="*/ 908598 w 1818990"/>
                <a:gd name="connsiteY3" fmla="*/ 0 h 1732303"/>
                <a:gd name="connsiteX4" fmla="*/ 935532 w 1818990"/>
                <a:gd name="connsiteY4" fmla="*/ 49392 h 1732303"/>
                <a:gd name="connsiteX5" fmla="*/ 1159988 w 1818990"/>
                <a:gd name="connsiteY5" fmla="*/ 506490 h 1732303"/>
                <a:gd name="connsiteX6" fmla="*/ 1259647 w 1818990"/>
                <a:gd name="connsiteY6" fmla="*/ 579231 h 1732303"/>
                <a:gd name="connsiteX7" fmla="*/ 1525402 w 1818990"/>
                <a:gd name="connsiteY7" fmla="*/ 616948 h 1732303"/>
                <a:gd name="connsiteX8" fmla="*/ 1818991 w 1818990"/>
                <a:gd name="connsiteY8" fmla="*/ 660053 h 1732303"/>
                <a:gd name="connsiteX9" fmla="*/ 1783976 w 1818990"/>
                <a:gd name="connsiteY9" fmla="*/ 696873 h 1732303"/>
                <a:gd name="connsiteX10" fmla="*/ 1418561 w 1818990"/>
                <a:gd name="connsiteY10" fmla="*/ 1052493 h 1732303"/>
                <a:gd name="connsiteX11" fmla="*/ 1376364 w 1818990"/>
                <a:gd name="connsiteY11" fmla="*/ 1172829 h 1732303"/>
                <a:gd name="connsiteX12" fmla="*/ 1424846 w 1818990"/>
                <a:gd name="connsiteY12" fmla="*/ 1450321 h 1732303"/>
                <a:gd name="connsiteX13" fmla="*/ 1472431 w 1818990"/>
                <a:gd name="connsiteY13" fmla="*/ 1731405 h 1732303"/>
                <a:gd name="connsiteX14" fmla="*/ 1422153 w 1818990"/>
                <a:gd name="connsiteY14" fmla="*/ 1706261 h 1732303"/>
                <a:gd name="connsiteX15" fmla="*/ 979526 w 1818990"/>
                <a:gd name="connsiteY15" fmla="*/ 1472772 h 1732303"/>
                <a:gd name="connsiteX16" fmla="*/ 841261 w 1818990"/>
                <a:gd name="connsiteY16" fmla="*/ 1471874 h 1732303"/>
                <a:gd name="connsiteX17" fmla="*/ 457890 w 1818990"/>
                <a:gd name="connsiteY17" fmla="*/ 1673931 h 1732303"/>
                <a:gd name="connsiteX18" fmla="*/ 345662 w 1818990"/>
                <a:gd name="connsiteY18" fmla="*/ 1732303 h 1732303"/>
                <a:gd name="connsiteX19" fmla="*/ 439036 w 1818990"/>
                <a:gd name="connsiteY19" fmla="*/ 1188096 h 1732303"/>
                <a:gd name="connsiteX20" fmla="*/ 395042 w 1818990"/>
                <a:gd name="connsiteY20" fmla="*/ 1048003 h 1732303"/>
                <a:gd name="connsiteX21" fmla="*/ 35913 w 1818990"/>
                <a:gd name="connsiteY21" fmla="*/ 698669 h 1732303"/>
                <a:gd name="connsiteX22" fmla="*/ 0 w 1818990"/>
                <a:gd name="connsiteY22" fmla="*/ 661849 h 1732303"/>
                <a:gd name="connsiteX23" fmla="*/ 47585 w 1818990"/>
                <a:gd name="connsiteY23" fmla="*/ 652869 h 1732303"/>
                <a:gd name="connsiteX24" fmla="*/ 525227 w 1818990"/>
                <a:gd name="connsiteY24" fmla="*/ 585517 h 1732303"/>
                <a:gd name="connsiteX25" fmla="*/ 648229 w 1818990"/>
                <a:gd name="connsiteY25" fmla="*/ 521757 h 1732303"/>
                <a:gd name="connsiteX26" fmla="*/ 677857 w 1818990"/>
                <a:gd name="connsiteY26" fmla="*/ 442730 h 1732303"/>
                <a:gd name="connsiteX27" fmla="*/ 685937 w 1818990"/>
                <a:gd name="connsiteY27" fmla="*/ 443628 h 173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8990" h="1732303">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00BADE"/>
            </a:solidFill>
            <a:ln w="8971" cap="flat">
              <a:noFill/>
              <a:prstDash val="solid"/>
              <a:miter/>
            </a:ln>
          </p:spPr>
          <p:txBody>
            <a:bodyPr rtlCol="0" anchor="ctr"/>
            <a:lstStyle/>
            <a:p>
              <a:endParaRPr lang="en-US"/>
            </a:p>
          </p:txBody>
        </p:sp>
        <p:grpSp>
          <p:nvGrpSpPr>
            <p:cNvPr id="35" name="Group 34">
              <a:extLst>
                <a:ext uri="{FF2B5EF4-FFF2-40B4-BE49-F238E27FC236}">
                  <a16:creationId xmlns:a16="http://schemas.microsoft.com/office/drawing/2014/main" id="{A98D52D1-04FA-43DB-81B6-0233401779B4}"/>
                </a:ext>
              </a:extLst>
            </p:cNvPr>
            <p:cNvGrpSpPr/>
            <p:nvPr/>
          </p:nvGrpSpPr>
          <p:grpSpPr>
            <a:xfrm>
              <a:off x="3454400" y="159975"/>
              <a:ext cx="4578885" cy="3280548"/>
              <a:chOff x="3454400" y="159975"/>
              <a:chExt cx="4578885" cy="3280548"/>
            </a:xfrm>
          </p:grpSpPr>
          <p:sp>
            <p:nvSpPr>
              <p:cNvPr id="36" name="Freeform 405">
                <a:extLst>
                  <a:ext uri="{FF2B5EF4-FFF2-40B4-BE49-F238E27FC236}">
                    <a16:creationId xmlns:a16="http://schemas.microsoft.com/office/drawing/2014/main" id="{E267B7EE-09BA-43CE-B63C-FA76F6BE66D2}"/>
                  </a:ext>
                </a:extLst>
              </p:cNvPr>
              <p:cNvSpPr/>
              <p:nvPr/>
            </p:nvSpPr>
            <p:spPr>
              <a:xfrm>
                <a:off x="3454400" y="163639"/>
                <a:ext cx="2024310" cy="3276884"/>
              </a:xfrm>
              <a:custGeom>
                <a:avLst/>
                <a:gdLst>
                  <a:gd name="connsiteX0" fmla="*/ 0 w 2024310"/>
                  <a:gd name="connsiteY0" fmla="*/ 1615139 h 3276884"/>
                  <a:gd name="connsiteX1" fmla="*/ 502781 w 2024310"/>
                  <a:gd name="connsiteY1" fmla="*/ 1456187 h 3276884"/>
                  <a:gd name="connsiteX2" fmla="*/ 659003 w 2024310"/>
                  <a:gd name="connsiteY2" fmla="*/ 1519948 h 3276884"/>
                  <a:gd name="connsiteX3" fmla="*/ 659003 w 2024310"/>
                  <a:gd name="connsiteY3" fmla="*/ 1316094 h 3276884"/>
                  <a:gd name="connsiteX4" fmla="*/ 106841 w 2024310"/>
                  <a:gd name="connsiteY4" fmla="*/ 815891 h 3276884"/>
                  <a:gd name="connsiteX5" fmla="*/ 173280 w 2024310"/>
                  <a:gd name="connsiteY5" fmla="*/ 726986 h 3276884"/>
                  <a:gd name="connsiteX6" fmla="*/ 723646 w 2024310"/>
                  <a:gd name="connsiteY6" fmla="*/ 893122 h 3276884"/>
                  <a:gd name="connsiteX7" fmla="*/ 734420 w 2024310"/>
                  <a:gd name="connsiteY7" fmla="*/ 899408 h 3276884"/>
                  <a:gd name="connsiteX8" fmla="*/ 783800 w 2024310"/>
                  <a:gd name="connsiteY8" fmla="*/ 762009 h 3276884"/>
                  <a:gd name="connsiteX9" fmla="*/ 774822 w 2024310"/>
                  <a:gd name="connsiteY9" fmla="*/ 730578 h 3276884"/>
                  <a:gd name="connsiteX10" fmla="*/ 916678 w 2024310"/>
                  <a:gd name="connsiteY10" fmla="*/ 59748 h 3276884"/>
                  <a:gd name="connsiteX11" fmla="*/ 1036986 w 2024310"/>
                  <a:gd name="connsiteY11" fmla="*/ 2274 h 3276884"/>
                  <a:gd name="connsiteX12" fmla="*/ 1107914 w 2024310"/>
                  <a:gd name="connsiteY12" fmla="*/ 18438 h 3276884"/>
                  <a:gd name="connsiteX13" fmla="*/ 1050454 w 2024310"/>
                  <a:gd name="connsiteY13" fmla="*/ 728782 h 3276884"/>
                  <a:gd name="connsiteX14" fmla="*/ 967854 w 2024310"/>
                  <a:gd name="connsiteY14" fmla="*/ 771887 h 3276884"/>
                  <a:gd name="connsiteX15" fmla="*/ 893335 w 2024310"/>
                  <a:gd name="connsiteY15" fmla="*/ 849118 h 3276884"/>
                  <a:gd name="connsiteX16" fmla="*/ 1940197 w 2024310"/>
                  <a:gd name="connsiteY16" fmla="*/ 2981944 h 3276884"/>
                  <a:gd name="connsiteX17" fmla="*/ 2021001 w 2024310"/>
                  <a:gd name="connsiteY17" fmla="*/ 3077135 h 3276884"/>
                  <a:gd name="connsiteX18" fmla="*/ 1901591 w 2024310"/>
                  <a:gd name="connsiteY18" fmla="*/ 3110362 h 3276884"/>
                  <a:gd name="connsiteX19" fmla="*/ 1574783 w 2024310"/>
                  <a:gd name="connsiteY19" fmla="*/ 2981944 h 3276884"/>
                  <a:gd name="connsiteX20" fmla="*/ 1569396 w 2024310"/>
                  <a:gd name="connsiteY20" fmla="*/ 2989128 h 3276884"/>
                  <a:gd name="connsiteX21" fmla="*/ 1010052 w 2024310"/>
                  <a:gd name="connsiteY21" fmla="*/ 3258537 h 3276884"/>
                  <a:gd name="connsiteX22" fmla="*/ 865502 w 2024310"/>
                  <a:gd name="connsiteY22" fmla="*/ 3200165 h 3276884"/>
                  <a:gd name="connsiteX23" fmla="*/ 823304 w 2024310"/>
                  <a:gd name="connsiteY23" fmla="*/ 3104076 h 3276884"/>
                  <a:gd name="connsiteX24" fmla="*/ 1190514 w 2024310"/>
                  <a:gd name="connsiteY24" fmla="*/ 2715228 h 3276884"/>
                  <a:gd name="connsiteX25" fmla="*/ 1207573 w 2024310"/>
                  <a:gd name="connsiteY25" fmla="*/ 2707146 h 3276884"/>
                  <a:gd name="connsiteX26" fmla="*/ 1040578 w 2024310"/>
                  <a:gd name="connsiteY26" fmla="*/ 2523947 h 3276884"/>
                  <a:gd name="connsiteX27" fmla="*/ 738011 w 2024310"/>
                  <a:gd name="connsiteY27" fmla="*/ 2686491 h 3276884"/>
                  <a:gd name="connsiteX28" fmla="*/ 285508 w 2024310"/>
                  <a:gd name="connsiteY28" fmla="*/ 2471861 h 3276884"/>
                  <a:gd name="connsiteX29" fmla="*/ 289997 w 2024310"/>
                  <a:gd name="connsiteY29" fmla="*/ 2389243 h 3276884"/>
                  <a:gd name="connsiteX30" fmla="*/ 802654 w 2024310"/>
                  <a:gd name="connsiteY30" fmla="*/ 2151264 h 3276884"/>
                  <a:gd name="connsiteX31" fmla="*/ 812530 w 2024310"/>
                  <a:gd name="connsiteY31" fmla="*/ 2148570 h 3276884"/>
                  <a:gd name="connsiteX32" fmla="*/ 725442 w 2024310"/>
                  <a:gd name="connsiteY32" fmla="*/ 1910591 h 3276884"/>
                  <a:gd name="connsiteX33" fmla="*/ 638353 w 2024310"/>
                  <a:gd name="connsiteY33" fmla="*/ 1957289 h 3276884"/>
                  <a:gd name="connsiteX34" fmla="*/ 76315 w 2024310"/>
                  <a:gd name="connsiteY34" fmla="*/ 1790255 h 3276884"/>
                  <a:gd name="connsiteX35" fmla="*/ 0 w 2024310"/>
                  <a:gd name="connsiteY35" fmla="*/ 1670817 h 3276884"/>
                  <a:gd name="connsiteX36" fmla="*/ 0 w 2024310"/>
                  <a:gd name="connsiteY36" fmla="*/ 1615139 h 3276884"/>
                  <a:gd name="connsiteX37" fmla="*/ 1036986 w 2024310"/>
                  <a:gd name="connsiteY37" fmla="*/ 148653 h 3276884"/>
                  <a:gd name="connsiteX38" fmla="*/ 832283 w 2024310"/>
                  <a:gd name="connsiteY38" fmla="*/ 578810 h 3276884"/>
                  <a:gd name="connsiteX39" fmla="*/ 971445 w 2024310"/>
                  <a:gd name="connsiteY39" fmla="*/ 623712 h 3276884"/>
                  <a:gd name="connsiteX40" fmla="*/ 1036986 w 2024310"/>
                  <a:gd name="connsiteY40" fmla="*/ 148653 h 3276884"/>
                  <a:gd name="connsiteX41" fmla="*/ 966956 w 2024310"/>
                  <a:gd name="connsiteY41" fmla="*/ 3096892 h 3276884"/>
                  <a:gd name="connsiteX42" fmla="*/ 1425744 w 2024310"/>
                  <a:gd name="connsiteY42" fmla="*/ 2982841 h 3276884"/>
                  <a:gd name="connsiteX43" fmla="*/ 1341349 w 2024310"/>
                  <a:gd name="connsiteY43" fmla="*/ 2833768 h 3276884"/>
                  <a:gd name="connsiteX44" fmla="*/ 966956 w 2024310"/>
                  <a:gd name="connsiteY44" fmla="*/ 3096892 h 3276884"/>
                  <a:gd name="connsiteX45" fmla="*/ 428262 w 2024310"/>
                  <a:gd name="connsiteY45" fmla="*/ 2426960 h 3276884"/>
                  <a:gd name="connsiteX46" fmla="*/ 910393 w 2024310"/>
                  <a:gd name="connsiteY46" fmla="*/ 2466473 h 3276884"/>
                  <a:gd name="connsiteX47" fmla="*/ 898722 w 2024310"/>
                  <a:gd name="connsiteY47" fmla="*/ 2329074 h 3276884"/>
                  <a:gd name="connsiteX48" fmla="*/ 859217 w 2024310"/>
                  <a:gd name="connsiteY48" fmla="*/ 2308420 h 3276884"/>
                  <a:gd name="connsiteX49" fmla="*/ 428262 w 2024310"/>
                  <a:gd name="connsiteY49" fmla="*/ 2426960 h 3276884"/>
                  <a:gd name="connsiteX50" fmla="*/ 242412 w 2024310"/>
                  <a:gd name="connsiteY50" fmla="*/ 851812 h 3276884"/>
                  <a:gd name="connsiteX51" fmla="*/ 251391 w 2024310"/>
                  <a:gd name="connsiteY51" fmla="*/ 911980 h 3276884"/>
                  <a:gd name="connsiteX52" fmla="*/ 594359 w 2024310"/>
                  <a:gd name="connsiteY52" fmla="*/ 1187676 h 3276884"/>
                  <a:gd name="connsiteX53" fmla="*/ 666185 w 2024310"/>
                  <a:gd name="connsiteY53" fmla="*/ 1087994 h 3276884"/>
                  <a:gd name="connsiteX54" fmla="*/ 242412 w 2024310"/>
                  <a:gd name="connsiteY54" fmla="*/ 851812 h 3276884"/>
                  <a:gd name="connsiteX55" fmla="*/ 154426 w 2024310"/>
                  <a:gd name="connsiteY55" fmla="*/ 1659143 h 3276884"/>
                  <a:gd name="connsiteX56" fmla="*/ 560242 w 2024310"/>
                  <a:gd name="connsiteY56" fmla="*/ 1841443 h 3276884"/>
                  <a:gd name="connsiteX57" fmla="*/ 653616 w 2024310"/>
                  <a:gd name="connsiteY57" fmla="*/ 1755232 h 3276884"/>
                  <a:gd name="connsiteX58" fmla="*/ 597053 w 2024310"/>
                  <a:gd name="connsiteY58" fmla="*/ 1646570 h 3276884"/>
                  <a:gd name="connsiteX59" fmla="*/ 154426 w 2024310"/>
                  <a:gd name="connsiteY59" fmla="*/ 1659143 h 32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24310" h="3276884">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000000"/>
              </a:solidFill>
              <a:ln w="8971" cap="flat">
                <a:noFill/>
                <a:prstDash val="solid"/>
                <a:miter/>
              </a:ln>
            </p:spPr>
            <p:txBody>
              <a:bodyPr rtlCol="0" anchor="ctr"/>
              <a:lstStyle/>
              <a:p>
                <a:endParaRPr lang="en-US"/>
              </a:p>
            </p:txBody>
          </p:sp>
          <p:sp>
            <p:nvSpPr>
              <p:cNvPr id="37" name="Freeform 406">
                <a:extLst>
                  <a:ext uri="{FF2B5EF4-FFF2-40B4-BE49-F238E27FC236}">
                    <a16:creationId xmlns:a16="http://schemas.microsoft.com/office/drawing/2014/main" id="{822B66A5-A25A-41AD-9608-4E2B103C66B0}"/>
                  </a:ext>
                </a:extLst>
              </p:cNvPr>
              <p:cNvSpPr/>
              <p:nvPr/>
            </p:nvSpPr>
            <p:spPr>
              <a:xfrm>
                <a:off x="6010295" y="159975"/>
                <a:ext cx="2022990" cy="3267374"/>
              </a:xfrm>
              <a:custGeom>
                <a:avLst/>
                <a:gdLst>
                  <a:gd name="connsiteX0" fmla="*/ 1289483 w 2022990"/>
                  <a:gd name="connsiteY0" fmla="*/ 907562 h 3267374"/>
                  <a:gd name="connsiteX1" fmla="*/ 1332579 w 2022990"/>
                  <a:gd name="connsiteY1" fmla="*/ 857272 h 3267374"/>
                  <a:gd name="connsiteX2" fmla="*/ 1868579 w 2022990"/>
                  <a:gd name="connsiteY2" fmla="*/ 737834 h 3267374"/>
                  <a:gd name="connsiteX3" fmla="*/ 1913471 w 2022990"/>
                  <a:gd name="connsiteY3" fmla="*/ 796206 h 3267374"/>
                  <a:gd name="connsiteX4" fmla="*/ 1539976 w 2022990"/>
                  <a:gd name="connsiteY4" fmla="*/ 1318861 h 3267374"/>
                  <a:gd name="connsiteX5" fmla="*/ 1451091 w 2022990"/>
                  <a:gd name="connsiteY5" fmla="*/ 1326045 h 3267374"/>
                  <a:gd name="connsiteX6" fmla="*/ 1364002 w 2022990"/>
                  <a:gd name="connsiteY6" fmla="*/ 1319759 h 3267374"/>
                  <a:gd name="connsiteX7" fmla="*/ 1364002 w 2022990"/>
                  <a:gd name="connsiteY7" fmla="*/ 1532592 h 3267374"/>
                  <a:gd name="connsiteX8" fmla="*/ 1597437 w 2022990"/>
                  <a:gd name="connsiteY8" fmla="*/ 1447279 h 3267374"/>
                  <a:gd name="connsiteX9" fmla="*/ 1996968 w 2022990"/>
                  <a:gd name="connsiteY9" fmla="*/ 1594556 h 3267374"/>
                  <a:gd name="connsiteX10" fmla="*/ 2016720 w 2022990"/>
                  <a:gd name="connsiteY10" fmla="*/ 1675379 h 3267374"/>
                  <a:gd name="connsiteX11" fmla="*/ 1525611 w 2022990"/>
                  <a:gd name="connsiteY11" fmla="*/ 1995977 h 3267374"/>
                  <a:gd name="connsiteX12" fmla="*/ 1299359 w 2022990"/>
                  <a:gd name="connsiteY12" fmla="*/ 1909766 h 3267374"/>
                  <a:gd name="connsiteX13" fmla="*/ 1212270 w 2022990"/>
                  <a:gd name="connsiteY13" fmla="*/ 2145050 h 3267374"/>
                  <a:gd name="connsiteX14" fmla="*/ 1403507 w 2022990"/>
                  <a:gd name="connsiteY14" fmla="*/ 2157622 h 3267374"/>
                  <a:gd name="connsiteX15" fmla="*/ 1734804 w 2022990"/>
                  <a:gd name="connsiteY15" fmla="*/ 2396499 h 3267374"/>
                  <a:gd name="connsiteX16" fmla="*/ 1735702 w 2022990"/>
                  <a:gd name="connsiteY16" fmla="*/ 2473730 h 3267374"/>
                  <a:gd name="connsiteX17" fmla="*/ 1040786 w 2022990"/>
                  <a:gd name="connsiteY17" fmla="*/ 2585086 h 3267374"/>
                  <a:gd name="connsiteX18" fmla="*/ 978836 w 2022990"/>
                  <a:gd name="connsiteY18" fmla="*/ 2529407 h 3267374"/>
                  <a:gd name="connsiteX19" fmla="*/ 815432 w 2022990"/>
                  <a:gd name="connsiteY19" fmla="*/ 2708116 h 3267374"/>
                  <a:gd name="connsiteX20" fmla="*/ 837878 w 2022990"/>
                  <a:gd name="connsiteY20" fmla="*/ 2718892 h 3267374"/>
                  <a:gd name="connsiteX21" fmla="*/ 1200599 w 2022990"/>
                  <a:gd name="connsiteY21" fmla="*/ 3113128 h 3267374"/>
                  <a:gd name="connsiteX22" fmla="*/ 1163788 w 2022990"/>
                  <a:gd name="connsiteY22" fmla="*/ 3199339 h 3267374"/>
                  <a:gd name="connsiteX23" fmla="*/ 1007567 w 2022990"/>
                  <a:gd name="connsiteY23" fmla="*/ 3263100 h 3267374"/>
                  <a:gd name="connsiteX24" fmla="*/ 916886 w 2022990"/>
                  <a:gd name="connsiteY24" fmla="*/ 3215504 h 3267374"/>
                  <a:gd name="connsiteX25" fmla="*/ 975245 w 2022990"/>
                  <a:gd name="connsiteY25" fmla="*/ 3133783 h 3267374"/>
                  <a:gd name="connsiteX26" fmla="*/ 1055151 w 2022990"/>
                  <a:gd name="connsiteY26" fmla="*/ 3107740 h 3267374"/>
                  <a:gd name="connsiteX27" fmla="*/ 634072 w 2022990"/>
                  <a:gd name="connsiteY27" fmla="*/ 2859883 h 3267374"/>
                  <a:gd name="connsiteX28" fmla="*/ 590977 w 2022990"/>
                  <a:gd name="connsiteY28" fmla="*/ 2963157 h 3267374"/>
                  <a:gd name="connsiteX29" fmla="*/ 688839 w 2022990"/>
                  <a:gd name="connsiteY29" fmla="*/ 3087983 h 3267374"/>
                  <a:gd name="connsiteX30" fmla="*/ 711285 w 2022990"/>
                  <a:gd name="connsiteY30" fmla="*/ 3103250 h 3267374"/>
                  <a:gd name="connsiteX31" fmla="*/ 742709 w 2022990"/>
                  <a:gd name="connsiteY31" fmla="*/ 3201135 h 3267374"/>
                  <a:gd name="connsiteX32" fmla="*/ 636765 w 2022990"/>
                  <a:gd name="connsiteY32" fmla="*/ 3214606 h 3267374"/>
                  <a:gd name="connsiteX33" fmla="*/ 467975 w 2022990"/>
                  <a:gd name="connsiteY33" fmla="*/ 3023325 h 3267374"/>
                  <a:gd name="connsiteX34" fmla="*/ 449120 w 2022990"/>
                  <a:gd name="connsiteY34" fmla="*/ 2978423 h 3267374"/>
                  <a:gd name="connsiteX35" fmla="*/ 341381 w 2022990"/>
                  <a:gd name="connsiteY35" fmla="*/ 3030509 h 3267374"/>
                  <a:gd name="connsiteX36" fmla="*/ 107947 w 2022990"/>
                  <a:gd name="connsiteY36" fmla="*/ 3120313 h 3267374"/>
                  <a:gd name="connsiteX37" fmla="*/ 3800 w 2022990"/>
                  <a:gd name="connsiteY37" fmla="*/ 3083493 h 3267374"/>
                  <a:gd name="connsiteX38" fmla="*/ 69341 w 2022990"/>
                  <a:gd name="connsiteY38" fmla="*/ 2990996 h 3267374"/>
                  <a:gd name="connsiteX39" fmla="*/ 1055151 w 2022990"/>
                  <a:gd name="connsiteY39" fmla="*/ 2158520 h 3267374"/>
                  <a:gd name="connsiteX40" fmla="*/ 1122488 w 2022990"/>
                  <a:gd name="connsiteY40" fmla="*/ 836618 h 3267374"/>
                  <a:gd name="connsiteX41" fmla="*/ 1069516 w 2022990"/>
                  <a:gd name="connsiteY41" fmla="*/ 783634 h 3267374"/>
                  <a:gd name="connsiteX42" fmla="*/ 815432 w 2022990"/>
                  <a:gd name="connsiteY42" fmla="*/ 204403 h 3267374"/>
                  <a:gd name="connsiteX43" fmla="*/ 907908 w 2022990"/>
                  <a:gd name="connsiteY43" fmla="*/ 31981 h 3267374"/>
                  <a:gd name="connsiteX44" fmla="*/ 986019 w 2022990"/>
                  <a:gd name="connsiteY44" fmla="*/ 5040 h 3267374"/>
                  <a:gd name="connsiteX45" fmla="*/ 1337966 w 2022990"/>
                  <a:gd name="connsiteY45" fmla="*/ 402868 h 3267374"/>
                  <a:gd name="connsiteX46" fmla="*/ 1254468 w 2022990"/>
                  <a:gd name="connsiteY46" fmla="*/ 726160 h 3267374"/>
                  <a:gd name="connsiteX47" fmla="*/ 1245490 w 2022990"/>
                  <a:gd name="connsiteY47" fmla="*/ 786328 h 3267374"/>
                  <a:gd name="connsiteX48" fmla="*/ 1289483 w 2022990"/>
                  <a:gd name="connsiteY48" fmla="*/ 907562 h 3267374"/>
                  <a:gd name="connsiteX49" fmla="*/ 1870375 w 2022990"/>
                  <a:gd name="connsiteY49" fmla="*/ 1665501 h 3267374"/>
                  <a:gd name="connsiteX50" fmla="*/ 1395426 w 2022990"/>
                  <a:gd name="connsiteY50" fmla="*/ 1677175 h 3267374"/>
                  <a:gd name="connsiteX51" fmla="*/ 1417872 w 2022990"/>
                  <a:gd name="connsiteY51" fmla="*/ 1826249 h 3267374"/>
                  <a:gd name="connsiteX52" fmla="*/ 1870375 w 2022990"/>
                  <a:gd name="connsiteY52" fmla="*/ 1665501 h 3267374"/>
                  <a:gd name="connsiteX53" fmla="*/ 984223 w 2022990"/>
                  <a:gd name="connsiteY53" fmla="*/ 147827 h 3267374"/>
                  <a:gd name="connsiteX54" fmla="*/ 938434 w 2022990"/>
                  <a:gd name="connsiteY54" fmla="*/ 247509 h 3267374"/>
                  <a:gd name="connsiteX55" fmla="*/ 1060538 w 2022990"/>
                  <a:gd name="connsiteY55" fmla="*/ 632764 h 3267374"/>
                  <a:gd name="connsiteX56" fmla="*/ 1184438 w 2022990"/>
                  <a:gd name="connsiteY56" fmla="*/ 594149 h 3267374"/>
                  <a:gd name="connsiteX57" fmla="*/ 984223 w 2022990"/>
                  <a:gd name="connsiteY57" fmla="*/ 147827 h 3267374"/>
                  <a:gd name="connsiteX58" fmla="*/ 1594743 w 2022990"/>
                  <a:gd name="connsiteY58" fmla="*/ 2428828 h 3267374"/>
                  <a:gd name="connsiteX59" fmla="*/ 1340659 w 2022990"/>
                  <a:gd name="connsiteY59" fmla="*/ 2281551 h 3267374"/>
                  <a:gd name="connsiteX60" fmla="*/ 1092860 w 2022990"/>
                  <a:gd name="connsiteY60" fmla="*/ 2367762 h 3267374"/>
                  <a:gd name="connsiteX61" fmla="*/ 1089269 w 2022990"/>
                  <a:gd name="connsiteY61" fmla="*/ 2443196 h 3267374"/>
                  <a:gd name="connsiteX62" fmla="*/ 1594743 w 2022990"/>
                  <a:gd name="connsiteY62" fmla="*/ 2428828 h 3267374"/>
                  <a:gd name="connsiteX63" fmla="*/ 1777900 w 2022990"/>
                  <a:gd name="connsiteY63" fmla="*/ 855476 h 3267374"/>
                  <a:gd name="connsiteX64" fmla="*/ 1354127 w 2022990"/>
                  <a:gd name="connsiteY64" fmla="*/ 1103333 h 3267374"/>
                  <a:gd name="connsiteX65" fmla="*/ 1424157 w 2022990"/>
                  <a:gd name="connsiteY65" fmla="*/ 1191340 h 3267374"/>
                  <a:gd name="connsiteX66" fmla="*/ 1777900 w 2022990"/>
                  <a:gd name="connsiteY66" fmla="*/ 855476 h 326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22990" h="3267374">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000000"/>
              </a:solidFill>
              <a:ln w="8971" cap="flat">
                <a:noFill/>
                <a:prstDash val="solid"/>
                <a:miter/>
              </a:ln>
            </p:spPr>
            <p:txBody>
              <a:bodyPr rtlCol="0" anchor="ctr"/>
              <a:lstStyle/>
              <a:p>
                <a:endParaRPr lang="en-US"/>
              </a:p>
            </p:txBody>
          </p:sp>
          <p:sp>
            <p:nvSpPr>
              <p:cNvPr id="38" name="Freeform 407">
                <a:extLst>
                  <a:ext uri="{FF2B5EF4-FFF2-40B4-BE49-F238E27FC236}">
                    <a16:creationId xmlns:a16="http://schemas.microsoft.com/office/drawing/2014/main" id="{956C7709-488F-4965-9BE2-58F1372C4C71}"/>
                  </a:ext>
                </a:extLst>
              </p:cNvPr>
              <p:cNvSpPr/>
              <p:nvPr/>
            </p:nvSpPr>
            <p:spPr>
              <a:xfrm>
                <a:off x="4658969" y="648132"/>
                <a:ext cx="2164692" cy="2067396"/>
              </a:xfrm>
              <a:custGeom>
                <a:avLst/>
                <a:gdLst>
                  <a:gd name="connsiteX0" fmla="*/ 1994377 w 2164692"/>
                  <a:gd name="connsiteY0" fmla="*/ 835194 h 2067396"/>
                  <a:gd name="connsiteX1" fmla="*/ 1700788 w 2164692"/>
                  <a:gd name="connsiteY1" fmla="*/ 792088 h 2067396"/>
                  <a:gd name="connsiteX2" fmla="*/ 1435033 w 2164692"/>
                  <a:gd name="connsiteY2" fmla="*/ 754371 h 2067396"/>
                  <a:gd name="connsiteX3" fmla="*/ 1335374 w 2164692"/>
                  <a:gd name="connsiteY3" fmla="*/ 681630 h 2067396"/>
                  <a:gd name="connsiteX4" fmla="*/ 1110918 w 2164692"/>
                  <a:gd name="connsiteY4" fmla="*/ 224532 h 2067396"/>
                  <a:gd name="connsiteX5" fmla="*/ 1083983 w 2164692"/>
                  <a:gd name="connsiteY5" fmla="*/ 175140 h 2067396"/>
                  <a:gd name="connsiteX6" fmla="*/ 995997 w 2164692"/>
                  <a:gd name="connsiteY6" fmla="*/ 345766 h 2067396"/>
                  <a:gd name="connsiteX7" fmla="*/ 928660 w 2164692"/>
                  <a:gd name="connsiteY7" fmla="*/ 381688 h 2067396"/>
                  <a:gd name="connsiteX8" fmla="*/ 873893 w 2164692"/>
                  <a:gd name="connsiteY8" fmla="*/ 332296 h 2067396"/>
                  <a:gd name="connsiteX9" fmla="*/ 882871 w 2164692"/>
                  <a:gd name="connsiteY9" fmla="*/ 277516 h 2067396"/>
                  <a:gd name="connsiteX10" fmla="*/ 987018 w 2164692"/>
                  <a:gd name="connsiteY10" fmla="*/ 64682 h 2067396"/>
                  <a:gd name="connsiteX11" fmla="*/ 1084881 w 2164692"/>
                  <a:gd name="connsiteY11" fmla="*/ 24 h 2067396"/>
                  <a:gd name="connsiteX12" fmla="*/ 1181846 w 2164692"/>
                  <a:gd name="connsiteY12" fmla="*/ 66478 h 2067396"/>
                  <a:gd name="connsiteX13" fmla="*/ 1433237 w 2164692"/>
                  <a:gd name="connsiteY13" fmla="*/ 579255 h 2067396"/>
                  <a:gd name="connsiteX14" fmla="*/ 1498778 w 2164692"/>
                  <a:gd name="connsiteY14" fmla="*/ 627748 h 2067396"/>
                  <a:gd name="connsiteX15" fmla="*/ 2059918 w 2164692"/>
                  <a:gd name="connsiteY15" fmla="*/ 708571 h 2067396"/>
                  <a:gd name="connsiteX16" fmla="*/ 2159576 w 2164692"/>
                  <a:gd name="connsiteY16" fmla="*/ 784904 h 2067396"/>
                  <a:gd name="connsiteX17" fmla="*/ 2120970 w 2164692"/>
                  <a:gd name="connsiteY17" fmla="*/ 900750 h 2067396"/>
                  <a:gd name="connsiteX18" fmla="*/ 1719643 w 2164692"/>
                  <a:gd name="connsiteY18" fmla="*/ 1289598 h 2067396"/>
                  <a:gd name="connsiteX19" fmla="*/ 1690014 w 2164692"/>
                  <a:gd name="connsiteY19" fmla="*/ 1378503 h 2067396"/>
                  <a:gd name="connsiteX20" fmla="*/ 1784286 w 2164692"/>
                  <a:gd name="connsiteY20" fmla="*/ 1920016 h 2067396"/>
                  <a:gd name="connsiteX21" fmla="*/ 1749271 w 2164692"/>
                  <a:gd name="connsiteY21" fmla="*/ 2045740 h 2067396"/>
                  <a:gd name="connsiteX22" fmla="*/ 1615495 w 2164692"/>
                  <a:gd name="connsiteY22" fmla="*/ 2044842 h 2067396"/>
                  <a:gd name="connsiteX23" fmla="*/ 1118101 w 2164692"/>
                  <a:gd name="connsiteY23" fmla="*/ 1781719 h 2067396"/>
                  <a:gd name="connsiteX24" fmla="*/ 1044479 w 2164692"/>
                  <a:gd name="connsiteY24" fmla="*/ 1782617 h 2067396"/>
                  <a:gd name="connsiteX25" fmla="*/ 547085 w 2164692"/>
                  <a:gd name="connsiteY25" fmla="*/ 2044842 h 2067396"/>
                  <a:gd name="connsiteX26" fmla="*/ 414207 w 2164692"/>
                  <a:gd name="connsiteY26" fmla="*/ 2044842 h 2067396"/>
                  <a:gd name="connsiteX27" fmla="*/ 379192 w 2164692"/>
                  <a:gd name="connsiteY27" fmla="*/ 1919118 h 2067396"/>
                  <a:gd name="connsiteX28" fmla="*/ 475259 w 2164692"/>
                  <a:gd name="connsiteY28" fmla="*/ 1365032 h 2067396"/>
                  <a:gd name="connsiteX29" fmla="*/ 453711 w 2164692"/>
                  <a:gd name="connsiteY29" fmla="*/ 1299476 h 2067396"/>
                  <a:gd name="connsiteX30" fmla="*/ 43406 w 2164692"/>
                  <a:gd name="connsiteY30" fmla="*/ 900750 h 2067396"/>
                  <a:gd name="connsiteX31" fmla="*/ 1208 w 2164692"/>
                  <a:gd name="connsiteY31" fmla="*/ 798374 h 2067396"/>
                  <a:gd name="connsiteX32" fmla="*/ 96377 w 2164692"/>
                  <a:gd name="connsiteY32" fmla="*/ 711265 h 2067396"/>
                  <a:gd name="connsiteX33" fmla="*/ 653028 w 2164692"/>
                  <a:gd name="connsiteY33" fmla="*/ 630442 h 2067396"/>
                  <a:gd name="connsiteX34" fmla="*/ 734730 w 2164692"/>
                  <a:gd name="connsiteY34" fmla="*/ 576561 h 2067396"/>
                  <a:gd name="connsiteX35" fmla="*/ 826308 w 2164692"/>
                  <a:gd name="connsiteY35" fmla="*/ 540639 h 2067396"/>
                  <a:gd name="connsiteX36" fmla="*/ 854141 w 2164692"/>
                  <a:gd name="connsiteY36" fmla="*/ 636729 h 2067396"/>
                  <a:gd name="connsiteX37" fmla="*/ 698817 w 2164692"/>
                  <a:gd name="connsiteY37" fmla="*/ 761555 h 2067396"/>
                  <a:gd name="connsiteX38" fmla="*/ 221175 w 2164692"/>
                  <a:gd name="connsiteY38" fmla="*/ 828907 h 2067396"/>
                  <a:gd name="connsiteX39" fmla="*/ 173590 w 2164692"/>
                  <a:gd name="connsiteY39" fmla="*/ 837888 h 2067396"/>
                  <a:gd name="connsiteX40" fmla="*/ 209503 w 2164692"/>
                  <a:gd name="connsiteY40" fmla="*/ 874707 h 2067396"/>
                  <a:gd name="connsiteX41" fmla="*/ 568633 w 2164692"/>
                  <a:gd name="connsiteY41" fmla="*/ 1224041 h 2067396"/>
                  <a:gd name="connsiteX42" fmla="*/ 612626 w 2164692"/>
                  <a:gd name="connsiteY42" fmla="*/ 1364134 h 2067396"/>
                  <a:gd name="connsiteX43" fmla="*/ 519252 w 2164692"/>
                  <a:gd name="connsiteY43" fmla="*/ 1908342 h 2067396"/>
                  <a:gd name="connsiteX44" fmla="*/ 631480 w 2164692"/>
                  <a:gd name="connsiteY44" fmla="*/ 1849970 h 2067396"/>
                  <a:gd name="connsiteX45" fmla="*/ 1014851 w 2164692"/>
                  <a:gd name="connsiteY45" fmla="*/ 1647912 h 2067396"/>
                  <a:gd name="connsiteX46" fmla="*/ 1153116 w 2164692"/>
                  <a:gd name="connsiteY46" fmla="*/ 1648811 h 2067396"/>
                  <a:gd name="connsiteX47" fmla="*/ 1595743 w 2164692"/>
                  <a:gd name="connsiteY47" fmla="*/ 1882299 h 2067396"/>
                  <a:gd name="connsiteX48" fmla="*/ 1646021 w 2164692"/>
                  <a:gd name="connsiteY48" fmla="*/ 1907444 h 2067396"/>
                  <a:gd name="connsiteX49" fmla="*/ 1598436 w 2164692"/>
                  <a:gd name="connsiteY49" fmla="*/ 1626360 h 2067396"/>
                  <a:gd name="connsiteX50" fmla="*/ 1549954 w 2164692"/>
                  <a:gd name="connsiteY50" fmla="*/ 1348868 h 2067396"/>
                  <a:gd name="connsiteX51" fmla="*/ 1592152 w 2164692"/>
                  <a:gd name="connsiteY51" fmla="*/ 1228532 h 2067396"/>
                  <a:gd name="connsiteX52" fmla="*/ 1957566 w 2164692"/>
                  <a:gd name="connsiteY52" fmla="*/ 872911 h 2067396"/>
                  <a:gd name="connsiteX53" fmla="*/ 1994377 w 2164692"/>
                  <a:gd name="connsiteY53" fmla="*/ 835194 h 20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64692" h="2067396">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000000"/>
              </a:solidFill>
              <a:ln w="8971" cap="flat">
                <a:noFill/>
                <a:prstDash val="solid"/>
                <a:miter/>
              </a:ln>
            </p:spPr>
            <p:txBody>
              <a:bodyPr rtlCol="0" anchor="ctr"/>
              <a:lstStyle/>
              <a:p>
                <a:endParaRPr lang="en-US"/>
              </a:p>
            </p:txBody>
          </p:sp>
          <p:sp>
            <p:nvSpPr>
              <p:cNvPr id="39" name="Freeform 408">
                <a:extLst>
                  <a:ext uri="{FF2B5EF4-FFF2-40B4-BE49-F238E27FC236}">
                    <a16:creationId xmlns:a16="http://schemas.microsoft.com/office/drawing/2014/main" id="{85A9C8DB-B976-4725-A880-B2AADE5D7D5F}"/>
                  </a:ext>
                </a:extLst>
              </p:cNvPr>
              <p:cNvSpPr/>
              <p:nvPr/>
            </p:nvSpPr>
            <p:spPr>
              <a:xfrm>
                <a:off x="5871887" y="168271"/>
                <a:ext cx="159266" cy="311931"/>
              </a:xfrm>
              <a:custGeom>
                <a:avLst/>
                <a:gdLst>
                  <a:gd name="connsiteX0" fmla="*/ 159267 w 159266"/>
                  <a:gd name="connsiteY0" fmla="*/ 74873 h 311931"/>
                  <a:gd name="connsiteX1" fmla="*/ 130536 w 159266"/>
                  <a:gd name="connsiteY1" fmla="*/ 259867 h 311931"/>
                  <a:gd name="connsiteX2" fmla="*/ 57812 w 159266"/>
                  <a:gd name="connsiteY2" fmla="*/ 311055 h 311931"/>
                  <a:gd name="connsiteX3" fmla="*/ 352 w 159266"/>
                  <a:gd name="connsiteY3" fmla="*/ 243703 h 311931"/>
                  <a:gd name="connsiteX4" fmla="*/ 29082 w 159266"/>
                  <a:gd name="connsiteY4" fmla="*/ 49728 h 311931"/>
                  <a:gd name="connsiteX5" fmla="*/ 103601 w 159266"/>
                  <a:gd name="connsiteY5" fmla="*/ 1234 h 311931"/>
                  <a:gd name="connsiteX6" fmla="*/ 159267 w 159266"/>
                  <a:gd name="connsiteY6" fmla="*/ 74873 h 3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66" h="311931">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000000"/>
              </a:solidFill>
              <a:ln w="8971" cap="flat">
                <a:noFill/>
                <a:prstDash val="solid"/>
                <a:miter/>
              </a:ln>
            </p:spPr>
            <p:txBody>
              <a:bodyPr rtlCol="0" anchor="ctr"/>
              <a:lstStyle/>
              <a:p>
                <a:endParaRPr lang="en-US"/>
              </a:p>
            </p:txBody>
          </p:sp>
          <p:sp>
            <p:nvSpPr>
              <p:cNvPr id="40" name="Freeform 409">
                <a:extLst>
                  <a:ext uri="{FF2B5EF4-FFF2-40B4-BE49-F238E27FC236}">
                    <a16:creationId xmlns:a16="http://schemas.microsoft.com/office/drawing/2014/main" id="{7F032354-D1BB-4E76-9F33-35EEBD401E36}"/>
                  </a:ext>
                </a:extLst>
              </p:cNvPr>
              <p:cNvSpPr/>
              <p:nvPr/>
            </p:nvSpPr>
            <p:spPr>
              <a:xfrm>
                <a:off x="5466801" y="166889"/>
                <a:ext cx="160355" cy="313885"/>
              </a:xfrm>
              <a:custGeom>
                <a:avLst/>
                <a:gdLst>
                  <a:gd name="connsiteX0" fmla="*/ 160332 w 160355"/>
                  <a:gd name="connsiteY0" fmla="*/ 237003 h 313885"/>
                  <a:gd name="connsiteX1" fmla="*/ 101973 w 160355"/>
                  <a:gd name="connsiteY1" fmla="*/ 313335 h 313885"/>
                  <a:gd name="connsiteX2" fmla="*/ 27454 w 160355"/>
                  <a:gd name="connsiteY2" fmla="*/ 256759 h 313885"/>
                  <a:gd name="connsiteX3" fmla="*/ 519 w 160355"/>
                  <a:gd name="connsiteY3" fmla="*/ 75357 h 313885"/>
                  <a:gd name="connsiteX4" fmla="*/ 56184 w 160355"/>
                  <a:gd name="connsiteY4" fmla="*/ 820 h 313885"/>
                  <a:gd name="connsiteX5" fmla="*/ 132499 w 160355"/>
                  <a:gd name="connsiteY5" fmla="*/ 53804 h 313885"/>
                  <a:gd name="connsiteX6" fmla="*/ 160332 w 160355"/>
                  <a:gd name="connsiteY6" fmla="*/ 237003 h 3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55" h="313885">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000000"/>
              </a:solidFill>
              <a:ln w="8971" cap="flat">
                <a:noFill/>
                <a:prstDash val="solid"/>
                <a:miter/>
              </a:ln>
            </p:spPr>
            <p:txBody>
              <a:bodyPr rtlCol="0" anchor="ctr"/>
              <a:lstStyle/>
              <a:p>
                <a:endParaRPr lang="en-US"/>
              </a:p>
            </p:txBody>
          </p:sp>
          <p:sp>
            <p:nvSpPr>
              <p:cNvPr id="41" name="Freeform 410">
                <a:extLst>
                  <a:ext uri="{FF2B5EF4-FFF2-40B4-BE49-F238E27FC236}">
                    <a16:creationId xmlns:a16="http://schemas.microsoft.com/office/drawing/2014/main" id="{58C60359-2431-4D8B-95EE-8E9FE08B481A}"/>
                  </a:ext>
                </a:extLst>
              </p:cNvPr>
              <p:cNvSpPr/>
              <p:nvPr/>
            </p:nvSpPr>
            <p:spPr>
              <a:xfrm>
                <a:off x="6187892" y="371009"/>
                <a:ext cx="231121" cy="281339"/>
              </a:xfrm>
              <a:custGeom>
                <a:avLst/>
                <a:gdLst>
                  <a:gd name="connsiteX0" fmla="*/ 231122 w 231121"/>
                  <a:gd name="connsiteY0" fmla="*/ 58925 h 281339"/>
                  <a:gd name="connsiteX1" fmla="*/ 210472 w 231121"/>
                  <a:gd name="connsiteY1" fmla="*/ 108317 h 281339"/>
                  <a:gd name="connsiteX2" fmla="*/ 126077 w 231121"/>
                  <a:gd name="connsiteY2" fmla="*/ 244818 h 281339"/>
                  <a:gd name="connsiteX3" fmla="*/ 33601 w 231121"/>
                  <a:gd name="connsiteY3" fmla="*/ 271759 h 281339"/>
                  <a:gd name="connsiteX4" fmla="*/ 12053 w 231121"/>
                  <a:gd name="connsiteY4" fmla="*/ 174771 h 281339"/>
                  <a:gd name="connsiteX5" fmla="*/ 101835 w 231121"/>
                  <a:gd name="connsiteY5" fmla="*/ 31086 h 281339"/>
                  <a:gd name="connsiteX6" fmla="*/ 179946 w 231121"/>
                  <a:gd name="connsiteY6" fmla="*/ 5941 h 281339"/>
                  <a:gd name="connsiteX7" fmla="*/ 231122 w 231121"/>
                  <a:gd name="connsiteY7" fmla="*/ 58925 h 28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121" h="281339">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000000"/>
              </a:solidFill>
              <a:ln w="8971" cap="flat">
                <a:noFill/>
                <a:prstDash val="solid"/>
                <a:miter/>
              </a:ln>
            </p:spPr>
            <p:txBody>
              <a:bodyPr rtlCol="0" anchor="ctr"/>
              <a:lstStyle/>
              <a:p>
                <a:endParaRPr lang="en-US"/>
              </a:p>
            </p:txBody>
          </p:sp>
          <p:sp>
            <p:nvSpPr>
              <p:cNvPr id="42" name="Freeform 411">
                <a:extLst>
                  <a:ext uri="{FF2B5EF4-FFF2-40B4-BE49-F238E27FC236}">
                    <a16:creationId xmlns:a16="http://schemas.microsoft.com/office/drawing/2014/main" id="{4223CFBA-6158-4786-B432-1452EB1A5D2C}"/>
                  </a:ext>
                </a:extLst>
              </p:cNvPr>
              <p:cNvSpPr/>
              <p:nvPr/>
            </p:nvSpPr>
            <p:spPr>
              <a:xfrm>
                <a:off x="5084914" y="370440"/>
                <a:ext cx="227981" cy="276684"/>
              </a:xfrm>
              <a:custGeom>
                <a:avLst/>
                <a:gdLst>
                  <a:gd name="connsiteX0" fmla="*/ 227981 w 227981"/>
                  <a:gd name="connsiteY0" fmla="*/ 229223 h 276684"/>
                  <a:gd name="connsiteX1" fmla="*/ 180396 w 227981"/>
                  <a:gd name="connsiteY1" fmla="*/ 275022 h 276684"/>
                  <a:gd name="connsiteX2" fmla="*/ 110366 w 227981"/>
                  <a:gd name="connsiteY2" fmla="*/ 256164 h 276684"/>
                  <a:gd name="connsiteX3" fmla="*/ 8014 w 227981"/>
                  <a:gd name="connsiteY3" fmla="*/ 94518 h 276684"/>
                  <a:gd name="connsiteX4" fmla="*/ 28664 w 227981"/>
                  <a:gd name="connsiteY4" fmla="*/ 15491 h 276684"/>
                  <a:gd name="connsiteX5" fmla="*/ 110366 w 227981"/>
                  <a:gd name="connsiteY5" fmla="*/ 18185 h 276684"/>
                  <a:gd name="connsiteX6" fmla="*/ 223492 w 227981"/>
                  <a:gd name="connsiteY6" fmla="*/ 198690 h 276684"/>
                  <a:gd name="connsiteX7" fmla="*/ 227981 w 227981"/>
                  <a:gd name="connsiteY7" fmla="*/ 229223 h 27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81" h="276684">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000000"/>
              </a:solidFill>
              <a:ln w="8971" cap="flat">
                <a:noFill/>
                <a:prstDash val="solid"/>
                <a:miter/>
              </a:ln>
            </p:spPr>
            <p:txBody>
              <a:bodyPr rtlCol="0" anchor="ctr"/>
              <a:lstStyle/>
              <a:p>
                <a:endParaRPr lang="en-US"/>
              </a:p>
            </p:txBody>
          </p:sp>
        </p:grpSp>
      </p:grpSp>
      <p:cxnSp>
        <p:nvCxnSpPr>
          <p:cNvPr id="43" name="Straight Connector 42">
            <a:extLst>
              <a:ext uri="{FF2B5EF4-FFF2-40B4-BE49-F238E27FC236}">
                <a16:creationId xmlns:a16="http://schemas.microsoft.com/office/drawing/2014/main" id="{9396F834-2F8C-4A9F-ACE7-A153643C9B1A}"/>
              </a:ext>
            </a:extLst>
          </p:cNvPr>
          <p:cNvCxnSpPr/>
          <p:nvPr/>
        </p:nvCxnSpPr>
        <p:spPr>
          <a:xfrm>
            <a:off x="663547" y="1154175"/>
            <a:ext cx="784927"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61869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5962F-4A80-40B0-9242-34DF6FC83FCB}"/>
              </a:ext>
            </a:extLst>
          </p:cNvPr>
          <p:cNvSpPr>
            <a:spLocks noGrp="1"/>
          </p:cNvSpPr>
          <p:nvPr>
            <p:ph type="body" sz="quarter" idx="31"/>
          </p:nvPr>
        </p:nvSpPr>
        <p:spPr>
          <a:xfrm>
            <a:off x="820986" y="3927611"/>
            <a:ext cx="2106525" cy="1906983"/>
          </a:xfrm>
        </p:spPr>
        <p:txBody>
          <a:bodyPr>
            <a:normAutofit lnSpcReduction="10000"/>
          </a:bodyPr>
          <a:lstStyle/>
          <a:p>
            <a:r>
              <a:rPr lang="en-US" b="1"/>
              <a:t>Region</a:t>
            </a:r>
          </a:p>
          <a:p>
            <a:r>
              <a:rPr lang="en-US" b="1"/>
              <a:t>Country</a:t>
            </a:r>
          </a:p>
          <a:p>
            <a:r>
              <a:rPr lang="en-US" b="1"/>
              <a:t>Urban / Rural</a:t>
            </a:r>
          </a:p>
          <a:p>
            <a:r>
              <a:rPr lang="en-US" b="1"/>
              <a:t>Density</a:t>
            </a:r>
          </a:p>
          <a:p>
            <a:r>
              <a:rPr lang="en-US" b="1"/>
              <a:t>Language</a:t>
            </a:r>
          </a:p>
          <a:p>
            <a:r>
              <a:rPr lang="en-US" b="1"/>
              <a:t>Climate</a:t>
            </a:r>
            <a:endParaRPr lang="en-IE" b="1"/>
          </a:p>
        </p:txBody>
      </p:sp>
      <p:sp>
        <p:nvSpPr>
          <p:cNvPr id="3" name="Text Placeholder 2">
            <a:extLst>
              <a:ext uri="{FF2B5EF4-FFF2-40B4-BE49-F238E27FC236}">
                <a16:creationId xmlns:a16="http://schemas.microsoft.com/office/drawing/2014/main" id="{CF7CE5FA-A726-409C-8A77-07AFA699CA22}"/>
              </a:ext>
            </a:extLst>
          </p:cNvPr>
          <p:cNvSpPr>
            <a:spLocks noGrp="1"/>
          </p:cNvSpPr>
          <p:nvPr>
            <p:ph type="body" sz="quarter" idx="35"/>
          </p:nvPr>
        </p:nvSpPr>
        <p:spPr>
          <a:xfrm>
            <a:off x="3697637" y="3887081"/>
            <a:ext cx="2106525" cy="2060647"/>
          </a:xfrm>
        </p:spPr>
        <p:txBody>
          <a:bodyPr vert="horz" lIns="91440" tIns="45720" rIns="91440" bIns="45720" rtlCol="0" anchor="t">
            <a:normAutofit/>
          </a:bodyPr>
          <a:lstStyle/>
          <a:p>
            <a:r>
              <a:rPr lang="en-US" b="1"/>
              <a:t>Age</a:t>
            </a:r>
          </a:p>
          <a:p>
            <a:r>
              <a:rPr lang="en-US" b="1"/>
              <a:t>Gender</a:t>
            </a:r>
            <a:endParaRPr lang="en-US" b="1" dirty="0">
              <a:cs typeface="Calibri"/>
            </a:endParaRPr>
          </a:p>
          <a:p>
            <a:r>
              <a:rPr lang="en-US" b="1"/>
              <a:t>Income</a:t>
            </a:r>
            <a:endParaRPr lang="en-US" b="1" dirty="0">
              <a:cs typeface="Calibri"/>
            </a:endParaRPr>
          </a:p>
          <a:p>
            <a:r>
              <a:rPr lang="en-US" b="1"/>
              <a:t>Education/ Occupation</a:t>
            </a:r>
            <a:endParaRPr lang="en-US" b="1" dirty="0">
              <a:cs typeface="Calibri"/>
            </a:endParaRPr>
          </a:p>
          <a:p>
            <a:r>
              <a:rPr lang="en-US" b="1"/>
              <a:t>Social Status</a:t>
            </a:r>
            <a:endParaRPr lang="en-US" b="1" dirty="0">
              <a:cs typeface="Calibri"/>
            </a:endParaRPr>
          </a:p>
          <a:p>
            <a:r>
              <a:rPr lang="en-US" b="1"/>
              <a:t>Family / </a:t>
            </a:r>
            <a:r>
              <a:rPr lang="en-US" b="1" dirty="0"/>
              <a:t>Life stage</a:t>
            </a:r>
            <a:endParaRPr lang="en-IE" b="1"/>
          </a:p>
        </p:txBody>
      </p:sp>
      <p:sp>
        <p:nvSpPr>
          <p:cNvPr id="4" name="Text Placeholder 3">
            <a:extLst>
              <a:ext uri="{FF2B5EF4-FFF2-40B4-BE49-F238E27FC236}">
                <a16:creationId xmlns:a16="http://schemas.microsoft.com/office/drawing/2014/main" id="{A4F80D04-2E82-49F8-89F0-AB6595524244}"/>
              </a:ext>
            </a:extLst>
          </p:cNvPr>
          <p:cNvSpPr>
            <a:spLocks noGrp="1"/>
          </p:cNvSpPr>
          <p:nvPr>
            <p:ph type="body" sz="quarter" idx="36"/>
          </p:nvPr>
        </p:nvSpPr>
        <p:spPr>
          <a:xfrm>
            <a:off x="6427562" y="3887081"/>
            <a:ext cx="2279468" cy="1955606"/>
          </a:xfrm>
        </p:spPr>
        <p:txBody>
          <a:bodyPr>
            <a:normAutofit lnSpcReduction="10000"/>
          </a:bodyPr>
          <a:lstStyle/>
          <a:p>
            <a:r>
              <a:rPr lang="en-US" b="1"/>
              <a:t>Lifestyle</a:t>
            </a:r>
          </a:p>
          <a:p>
            <a:r>
              <a:rPr lang="en-US" b="1"/>
              <a:t> Beliefs / Opinion</a:t>
            </a:r>
          </a:p>
          <a:p>
            <a:r>
              <a:rPr lang="en-US" b="1"/>
              <a:t>Concerns / fears</a:t>
            </a:r>
          </a:p>
          <a:p>
            <a:r>
              <a:rPr lang="en-US" b="1"/>
              <a:t>Personality</a:t>
            </a:r>
          </a:p>
          <a:p>
            <a:r>
              <a:rPr lang="en-US" b="1"/>
              <a:t>Values</a:t>
            </a:r>
          </a:p>
          <a:p>
            <a:r>
              <a:rPr lang="en-US" b="1"/>
              <a:t>Attitudes</a:t>
            </a:r>
            <a:endParaRPr lang="en-IE" b="1"/>
          </a:p>
        </p:txBody>
      </p:sp>
      <p:sp>
        <p:nvSpPr>
          <p:cNvPr id="5" name="Text Placeholder 4">
            <a:extLst>
              <a:ext uri="{FF2B5EF4-FFF2-40B4-BE49-F238E27FC236}">
                <a16:creationId xmlns:a16="http://schemas.microsoft.com/office/drawing/2014/main" id="{FE982588-D4EF-4F1C-9820-485F69D6A277}"/>
              </a:ext>
            </a:extLst>
          </p:cNvPr>
          <p:cNvSpPr>
            <a:spLocks noGrp="1"/>
          </p:cNvSpPr>
          <p:nvPr>
            <p:ph type="body" sz="quarter" idx="37"/>
          </p:nvPr>
        </p:nvSpPr>
        <p:spPr>
          <a:xfrm>
            <a:off x="9264489" y="3885664"/>
            <a:ext cx="2106525" cy="2060647"/>
          </a:xfrm>
        </p:spPr>
        <p:txBody>
          <a:bodyPr>
            <a:normAutofit fontScale="92500" lnSpcReduction="10000"/>
          </a:bodyPr>
          <a:lstStyle/>
          <a:p>
            <a:r>
              <a:rPr lang="en-US" b="1"/>
              <a:t>Benefits sought</a:t>
            </a:r>
          </a:p>
          <a:p>
            <a:r>
              <a:rPr lang="en-US" b="1"/>
              <a:t>Purchase habits</a:t>
            </a:r>
          </a:p>
          <a:p>
            <a:r>
              <a:rPr lang="en-US" b="1"/>
              <a:t>Usage</a:t>
            </a:r>
          </a:p>
          <a:p>
            <a:r>
              <a:rPr lang="en-US" b="1"/>
              <a:t>Intent</a:t>
            </a:r>
          </a:p>
          <a:p>
            <a:r>
              <a:rPr lang="en-US" b="1"/>
              <a:t>Occasion</a:t>
            </a:r>
          </a:p>
          <a:p>
            <a:r>
              <a:rPr lang="en-US" b="1"/>
              <a:t>Buyer stage</a:t>
            </a:r>
          </a:p>
          <a:p>
            <a:r>
              <a:rPr lang="en-US" b="1"/>
              <a:t>Engagement</a:t>
            </a:r>
            <a:endParaRPr lang="en-IE" b="1"/>
          </a:p>
        </p:txBody>
      </p:sp>
      <p:sp>
        <p:nvSpPr>
          <p:cNvPr id="6" name="Text Placeholder 5">
            <a:extLst>
              <a:ext uri="{FF2B5EF4-FFF2-40B4-BE49-F238E27FC236}">
                <a16:creationId xmlns:a16="http://schemas.microsoft.com/office/drawing/2014/main" id="{22A53C34-EEC1-4519-B095-1B2A9FD3D7AA}"/>
              </a:ext>
            </a:extLst>
          </p:cNvPr>
          <p:cNvSpPr>
            <a:spLocks noGrp="1"/>
          </p:cNvSpPr>
          <p:nvPr>
            <p:ph type="body" sz="quarter" idx="38"/>
          </p:nvPr>
        </p:nvSpPr>
        <p:spPr>
          <a:xfrm>
            <a:off x="904742" y="3429000"/>
            <a:ext cx="2106525" cy="343396"/>
          </a:xfrm>
          <a:solidFill>
            <a:srgbClr val="FFD100"/>
          </a:solidFill>
        </p:spPr>
        <p:txBody>
          <a:bodyPr>
            <a:normAutofit fontScale="55000" lnSpcReduction="20000"/>
          </a:bodyPr>
          <a:lstStyle/>
          <a:p>
            <a:r>
              <a:rPr lang="en-US"/>
              <a:t>Geographics</a:t>
            </a:r>
            <a:endParaRPr lang="en-IE"/>
          </a:p>
        </p:txBody>
      </p:sp>
      <p:sp>
        <p:nvSpPr>
          <p:cNvPr id="7" name="Text Placeholder 6">
            <a:extLst>
              <a:ext uri="{FF2B5EF4-FFF2-40B4-BE49-F238E27FC236}">
                <a16:creationId xmlns:a16="http://schemas.microsoft.com/office/drawing/2014/main" id="{35014926-E361-4649-B1AE-5BAB5CA2A1B6}"/>
              </a:ext>
            </a:extLst>
          </p:cNvPr>
          <p:cNvSpPr>
            <a:spLocks noGrp="1"/>
          </p:cNvSpPr>
          <p:nvPr>
            <p:ph type="body" sz="quarter" idx="39"/>
          </p:nvPr>
        </p:nvSpPr>
        <p:spPr>
          <a:xfrm>
            <a:off x="3697637" y="3429000"/>
            <a:ext cx="2106525" cy="343396"/>
          </a:xfrm>
          <a:solidFill>
            <a:srgbClr val="FFD100"/>
          </a:solidFill>
        </p:spPr>
        <p:txBody>
          <a:bodyPr>
            <a:normAutofit fontScale="55000" lnSpcReduction="20000"/>
          </a:bodyPr>
          <a:lstStyle/>
          <a:p>
            <a:r>
              <a:rPr lang="en-US"/>
              <a:t>Demographics</a:t>
            </a:r>
            <a:endParaRPr lang="en-IE"/>
          </a:p>
        </p:txBody>
      </p:sp>
      <p:sp>
        <p:nvSpPr>
          <p:cNvPr id="8" name="Text Placeholder 7">
            <a:extLst>
              <a:ext uri="{FF2B5EF4-FFF2-40B4-BE49-F238E27FC236}">
                <a16:creationId xmlns:a16="http://schemas.microsoft.com/office/drawing/2014/main" id="{48E0B75F-CCD0-4D3C-9C7E-2256FD6EB99A}"/>
              </a:ext>
            </a:extLst>
          </p:cNvPr>
          <p:cNvSpPr>
            <a:spLocks noGrp="1"/>
          </p:cNvSpPr>
          <p:nvPr>
            <p:ph type="body" sz="quarter" idx="40"/>
          </p:nvPr>
        </p:nvSpPr>
        <p:spPr>
          <a:xfrm>
            <a:off x="6477675" y="3429000"/>
            <a:ext cx="2106525" cy="343396"/>
          </a:xfrm>
          <a:solidFill>
            <a:srgbClr val="FFD100"/>
          </a:solidFill>
        </p:spPr>
        <p:txBody>
          <a:bodyPr>
            <a:normAutofit fontScale="55000" lnSpcReduction="20000"/>
          </a:bodyPr>
          <a:lstStyle/>
          <a:p>
            <a:r>
              <a:rPr lang="en-US"/>
              <a:t>Psychographics</a:t>
            </a:r>
            <a:endParaRPr lang="en-IE"/>
          </a:p>
        </p:txBody>
      </p:sp>
      <p:sp>
        <p:nvSpPr>
          <p:cNvPr id="9" name="Text Placeholder 8">
            <a:extLst>
              <a:ext uri="{FF2B5EF4-FFF2-40B4-BE49-F238E27FC236}">
                <a16:creationId xmlns:a16="http://schemas.microsoft.com/office/drawing/2014/main" id="{A43C9E53-FB9C-4834-BFC3-362E095B6455}"/>
              </a:ext>
            </a:extLst>
          </p:cNvPr>
          <p:cNvSpPr>
            <a:spLocks noGrp="1"/>
          </p:cNvSpPr>
          <p:nvPr>
            <p:ph type="body" sz="quarter" idx="41"/>
          </p:nvPr>
        </p:nvSpPr>
        <p:spPr>
          <a:xfrm>
            <a:off x="9270570" y="3429000"/>
            <a:ext cx="2106525" cy="343396"/>
          </a:xfrm>
          <a:solidFill>
            <a:srgbClr val="FFD100"/>
          </a:solidFill>
        </p:spPr>
        <p:txBody>
          <a:bodyPr>
            <a:normAutofit fontScale="55000" lnSpcReduction="20000"/>
          </a:bodyPr>
          <a:lstStyle/>
          <a:p>
            <a:r>
              <a:rPr lang="en-US" err="1"/>
              <a:t>Behavioural</a:t>
            </a:r>
            <a:endParaRPr lang="en-IE"/>
          </a:p>
        </p:txBody>
      </p:sp>
      <p:sp>
        <p:nvSpPr>
          <p:cNvPr id="10" name="Text Placeholder 9">
            <a:extLst>
              <a:ext uri="{FF2B5EF4-FFF2-40B4-BE49-F238E27FC236}">
                <a16:creationId xmlns:a16="http://schemas.microsoft.com/office/drawing/2014/main" id="{622323C8-6739-4A10-93DF-6E4B954375CF}"/>
              </a:ext>
            </a:extLst>
          </p:cNvPr>
          <p:cNvSpPr>
            <a:spLocks noGrp="1"/>
          </p:cNvSpPr>
          <p:nvPr>
            <p:ph type="body" sz="quarter" idx="29"/>
          </p:nvPr>
        </p:nvSpPr>
        <p:spPr>
          <a:xfrm>
            <a:off x="10764" y="0"/>
            <a:ext cx="12181236" cy="1028423"/>
          </a:xfrm>
          <a:solidFill>
            <a:srgbClr val="FFD100"/>
          </a:solidFill>
        </p:spPr>
        <p:txBody>
          <a:bodyPr anchor="ctr">
            <a:normAutofit/>
          </a:bodyPr>
          <a:lstStyle/>
          <a:p>
            <a:r>
              <a:rPr lang="en-US" b="1"/>
              <a:t>The Senior Market Segmentation</a:t>
            </a:r>
            <a:endParaRPr lang="en-IE" b="1"/>
          </a:p>
        </p:txBody>
      </p:sp>
      <p:pic>
        <p:nvPicPr>
          <p:cNvPr id="19" name="Graphic 18" descr="World with solid fill">
            <a:extLst>
              <a:ext uri="{FF2B5EF4-FFF2-40B4-BE49-F238E27FC236}">
                <a16:creationId xmlns:a16="http://schemas.microsoft.com/office/drawing/2014/main" id="{124B22C7-8C4F-4772-8540-570D46B12C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9877" y="2267803"/>
            <a:ext cx="914400" cy="914400"/>
          </a:xfrm>
          <a:prstGeom prst="rect">
            <a:avLst/>
          </a:prstGeom>
        </p:spPr>
      </p:pic>
      <p:pic>
        <p:nvPicPr>
          <p:cNvPr id="21" name="Graphic 20" descr="Brain in head outline">
            <a:extLst>
              <a:ext uri="{FF2B5EF4-FFF2-40B4-BE49-F238E27FC236}">
                <a16:creationId xmlns:a16="http://schemas.microsoft.com/office/drawing/2014/main" id="{282EF9A4-975B-4586-867C-F22E398900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60551" y="2133362"/>
            <a:ext cx="914400" cy="914400"/>
          </a:xfrm>
          <a:prstGeom prst="rect">
            <a:avLst/>
          </a:prstGeom>
        </p:spPr>
      </p:pic>
      <p:pic>
        <p:nvPicPr>
          <p:cNvPr id="23" name="Graphic 22" descr="Smiling face outline with solid fill">
            <a:extLst>
              <a:ext uri="{FF2B5EF4-FFF2-40B4-BE49-F238E27FC236}">
                <a16:creationId xmlns:a16="http://schemas.microsoft.com/office/drawing/2014/main" id="{6B5AFCDB-5F6B-4CF2-8558-D4467A5EBA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23624" y="2267803"/>
            <a:ext cx="914400" cy="914400"/>
          </a:xfrm>
          <a:prstGeom prst="rect">
            <a:avLst/>
          </a:prstGeom>
        </p:spPr>
      </p:pic>
      <p:pic>
        <p:nvPicPr>
          <p:cNvPr id="25" name="Graphic 24" descr="Male profile outline">
            <a:extLst>
              <a:ext uri="{FF2B5EF4-FFF2-40B4-BE49-F238E27FC236}">
                <a16:creationId xmlns:a16="http://schemas.microsoft.com/office/drawing/2014/main" id="{38FD8EB4-DAED-4620-92F7-1C816B8277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93699" y="2267803"/>
            <a:ext cx="914400" cy="914400"/>
          </a:xfrm>
          <a:prstGeom prst="rect">
            <a:avLst/>
          </a:prstGeom>
        </p:spPr>
      </p:pic>
    </p:spTree>
    <p:extLst>
      <p:ext uri="{BB962C8B-B14F-4D97-AF65-F5344CB8AC3E}">
        <p14:creationId xmlns:p14="http://schemas.microsoft.com/office/powerpoint/2010/main" val="704032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E880FA-AC98-4194-9B9B-1727D792AF7B}"/>
              </a:ext>
            </a:extLst>
          </p:cNvPr>
          <p:cNvSpPr>
            <a:spLocks noGrp="1"/>
          </p:cNvSpPr>
          <p:nvPr>
            <p:ph type="body" sz="quarter" idx="18"/>
          </p:nvPr>
        </p:nvSpPr>
        <p:spPr>
          <a:xfrm>
            <a:off x="1448474" y="1773241"/>
            <a:ext cx="5195087" cy="4525954"/>
          </a:xfrm>
        </p:spPr>
        <p:txBody>
          <a:bodyPr vert="horz" lIns="91440" tIns="45720" rIns="91440" bIns="45720" rtlCol="0" anchor="t">
            <a:normAutofit/>
          </a:bodyPr>
          <a:lstStyle/>
          <a:p>
            <a:pPr indent="0"/>
            <a:r>
              <a:rPr lang="en-US" b="0" i="0">
                <a:solidFill>
                  <a:srgbClr val="231F20"/>
                </a:solidFill>
                <a:effectLst/>
                <a:latin typeface="ReithSans"/>
              </a:rPr>
              <a:t>Splitting up a market by location is also known as </a:t>
            </a:r>
            <a:r>
              <a:rPr lang="en-US" b="1" i="0">
                <a:solidFill>
                  <a:srgbClr val="231F20"/>
                </a:solidFill>
                <a:effectLst/>
                <a:latin typeface="ReithSans"/>
              </a:rPr>
              <a:t>geographical segmentation</a:t>
            </a:r>
            <a:r>
              <a:rPr lang="en-US" b="0" i="0">
                <a:solidFill>
                  <a:srgbClr val="231F20"/>
                </a:solidFill>
                <a:effectLst/>
                <a:latin typeface="ReithSans"/>
              </a:rPr>
              <a:t>. This is used to split up a target market based on where people live. A business may choose to target customers in its local area </a:t>
            </a:r>
            <a:r>
              <a:rPr lang="en-US" dirty="0">
                <a:solidFill>
                  <a:srgbClr val="231F20"/>
                </a:solidFill>
                <a:latin typeface="ReithSans"/>
              </a:rPr>
              <a:t>or consider</a:t>
            </a:r>
            <a:r>
              <a:rPr lang="en-US" b="0" i="0">
                <a:solidFill>
                  <a:srgbClr val="231F20"/>
                </a:solidFill>
                <a:effectLst/>
                <a:latin typeface="ReithSans"/>
              </a:rPr>
              <a:t> </a:t>
            </a:r>
            <a:r>
              <a:rPr lang="en-US" dirty="0">
                <a:solidFill>
                  <a:srgbClr val="231F20"/>
                </a:solidFill>
                <a:latin typeface="ReithSans"/>
              </a:rPr>
              <a:t>what types</a:t>
            </a:r>
            <a:r>
              <a:rPr lang="en-US" b="0" i="0">
                <a:solidFill>
                  <a:srgbClr val="231F20"/>
                </a:solidFill>
                <a:effectLst/>
                <a:latin typeface="ReithSans"/>
              </a:rPr>
              <a:t> of products would sell in specific </a:t>
            </a:r>
            <a:r>
              <a:rPr lang="en-US" dirty="0">
                <a:solidFill>
                  <a:srgbClr val="231F20"/>
                </a:solidFill>
                <a:latin typeface="ReithSans"/>
              </a:rPr>
              <a:t>locations. </a:t>
            </a:r>
            <a:endParaRPr lang="en-IE">
              <a:latin typeface="ReithSans"/>
              <a:cs typeface="Calibri"/>
            </a:endParaRPr>
          </a:p>
          <a:p>
            <a:pPr indent="0"/>
            <a:r>
              <a:rPr lang="en-US" dirty="0">
                <a:latin typeface="ReithSans"/>
                <a:cs typeface="Calibri"/>
              </a:rPr>
              <a:t>For</a:t>
            </a:r>
            <a:r>
              <a:rPr lang="en-US" b="0" i="0" dirty="0">
                <a:effectLst/>
                <a:latin typeface="ReithSans"/>
                <a:ea typeface="+mn-lt"/>
                <a:cs typeface="+mn-lt"/>
              </a:rPr>
              <a:t> example, the production and delivery of fresh meals to older adults may be only regional.</a:t>
            </a:r>
            <a:r>
              <a:rPr lang="en-US" dirty="0">
                <a:latin typeface="ReithSans"/>
                <a:ea typeface="+mn-lt"/>
                <a:cs typeface="+mn-lt"/>
              </a:rPr>
              <a:t> </a:t>
            </a:r>
            <a:r>
              <a:rPr lang="en-US" dirty="0">
                <a:solidFill>
                  <a:srgbClr val="231F20"/>
                </a:solidFill>
                <a:latin typeface="ReithSans"/>
              </a:rPr>
              <a:t> </a:t>
            </a:r>
            <a:endParaRPr lang="en-IE">
              <a:latin typeface="ReithSans"/>
              <a:cs typeface="Calibri"/>
            </a:endParaRPr>
          </a:p>
        </p:txBody>
      </p:sp>
      <p:sp>
        <p:nvSpPr>
          <p:cNvPr id="4" name="Text Placeholder 3">
            <a:extLst>
              <a:ext uri="{FF2B5EF4-FFF2-40B4-BE49-F238E27FC236}">
                <a16:creationId xmlns:a16="http://schemas.microsoft.com/office/drawing/2014/main" id="{C018E7ED-A3FD-45D9-8C64-FBEB8E4C0558}"/>
              </a:ext>
            </a:extLst>
          </p:cNvPr>
          <p:cNvSpPr>
            <a:spLocks noGrp="1"/>
          </p:cNvSpPr>
          <p:nvPr>
            <p:ph type="body" sz="quarter" idx="16"/>
          </p:nvPr>
        </p:nvSpPr>
        <p:spPr>
          <a:xfrm>
            <a:off x="1351371" y="595510"/>
            <a:ext cx="2273862" cy="582221"/>
          </a:xfrm>
          <a:solidFill>
            <a:srgbClr val="FFD100"/>
          </a:solidFill>
        </p:spPr>
        <p:txBody>
          <a:bodyPr>
            <a:normAutofit lnSpcReduction="10000"/>
          </a:bodyPr>
          <a:lstStyle/>
          <a:p>
            <a:r>
              <a:rPr lang="en-US"/>
              <a:t>Location:</a:t>
            </a:r>
            <a:endParaRPr lang="en-IE"/>
          </a:p>
        </p:txBody>
      </p:sp>
      <p:pic>
        <p:nvPicPr>
          <p:cNvPr id="5" name="Graphic 4" descr="World with solid fill">
            <a:extLst>
              <a:ext uri="{FF2B5EF4-FFF2-40B4-BE49-F238E27FC236}">
                <a16:creationId xmlns:a16="http://schemas.microsoft.com/office/drawing/2014/main" id="{F881A584-477B-4BD9-A551-9F3B6B56D4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817" y="325714"/>
            <a:ext cx="914400" cy="914400"/>
          </a:xfrm>
          <a:prstGeom prst="rect">
            <a:avLst/>
          </a:prstGeom>
        </p:spPr>
      </p:pic>
      <p:pic>
        <p:nvPicPr>
          <p:cNvPr id="7" name="Picture 6">
            <a:extLst>
              <a:ext uri="{FF2B5EF4-FFF2-40B4-BE49-F238E27FC236}">
                <a16:creationId xmlns:a16="http://schemas.microsoft.com/office/drawing/2014/main" id="{AC5F02F0-F3EC-4809-98DC-196487B34066}"/>
              </a:ext>
            </a:extLst>
          </p:cNvPr>
          <p:cNvPicPr>
            <a:picLocks noChangeAspect="1"/>
          </p:cNvPicPr>
          <p:nvPr/>
        </p:nvPicPr>
        <p:blipFill>
          <a:blip r:embed="rId4"/>
          <a:stretch>
            <a:fillRect/>
          </a:stretch>
        </p:blipFill>
        <p:spPr>
          <a:xfrm>
            <a:off x="7249625" y="2110161"/>
            <a:ext cx="4410998" cy="1943949"/>
          </a:xfrm>
          <a:prstGeom prst="rect">
            <a:avLst/>
          </a:prstGeom>
        </p:spPr>
      </p:pic>
    </p:spTree>
    <p:extLst>
      <p:ext uri="{BB962C8B-B14F-4D97-AF65-F5344CB8AC3E}">
        <p14:creationId xmlns:p14="http://schemas.microsoft.com/office/powerpoint/2010/main" val="1538637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9AE5C9-8DDD-4302-A053-1F7937BAFFCF}"/>
              </a:ext>
            </a:extLst>
          </p:cNvPr>
          <p:cNvSpPr>
            <a:spLocks noGrp="1"/>
          </p:cNvSpPr>
          <p:nvPr>
            <p:ph type="body" sz="quarter" idx="18"/>
          </p:nvPr>
        </p:nvSpPr>
        <p:spPr>
          <a:xfrm>
            <a:off x="1456566" y="1773241"/>
            <a:ext cx="5251731" cy="4525954"/>
          </a:xfrm>
        </p:spPr>
        <p:txBody>
          <a:bodyPr vert="horz" lIns="91440" tIns="45720" rIns="91440" bIns="45720" rtlCol="0" anchor="t">
            <a:normAutofit/>
          </a:bodyPr>
          <a:lstStyle/>
          <a:p>
            <a:pPr indent="0"/>
            <a:r>
              <a:rPr lang="en-US" b="1" dirty="0">
                <a:solidFill>
                  <a:srgbClr val="231F20"/>
                </a:solidFill>
                <a:latin typeface="ReithSans"/>
              </a:rPr>
              <a:t>Demographic segmentation</a:t>
            </a:r>
            <a:r>
              <a:rPr lang="en-US" b="0" i="0">
                <a:solidFill>
                  <a:srgbClr val="231F20"/>
                </a:solidFill>
                <a:effectLst/>
                <a:latin typeface="ReithSans"/>
              </a:rPr>
              <a:t> </a:t>
            </a:r>
            <a:br>
              <a:rPr lang="en-US" dirty="0">
                <a:solidFill>
                  <a:srgbClr val="231F20"/>
                </a:solidFill>
                <a:latin typeface="ReithSans"/>
              </a:rPr>
            </a:br>
            <a:r>
              <a:rPr lang="en-US" b="0" i="0">
                <a:solidFill>
                  <a:srgbClr val="231F20"/>
                </a:solidFill>
                <a:effectLst/>
                <a:latin typeface="ReithSans"/>
              </a:rPr>
              <a:t>considers the characteristics of people. These characteristics may include age, gender, race, religion, nationality, disability, ethnicity, sexual orientation, and occupation. </a:t>
            </a:r>
            <a:r>
              <a:rPr lang="en-US" dirty="0">
                <a:solidFill>
                  <a:srgbClr val="231F20"/>
                </a:solidFill>
                <a:latin typeface="ReithSans"/>
              </a:rPr>
              <a:t>Consider</a:t>
            </a:r>
            <a:r>
              <a:rPr lang="en-US" i="0" dirty="0">
                <a:solidFill>
                  <a:srgbClr val="231F20"/>
                </a:solidFill>
                <a:effectLst/>
                <a:latin typeface="ReithSans"/>
              </a:rPr>
              <a:t> the demographics</a:t>
            </a:r>
            <a:r>
              <a:rPr lang="en-US" b="0" i="0">
                <a:solidFill>
                  <a:srgbClr val="231F20"/>
                </a:solidFill>
                <a:effectLst/>
                <a:latin typeface="ReithSans"/>
              </a:rPr>
              <a:t> of the people to whom you want to aim your products.</a:t>
            </a:r>
          </a:p>
          <a:p>
            <a:pPr indent="0"/>
            <a:r>
              <a:rPr lang="en-US">
                <a:solidFill>
                  <a:srgbClr val="231F20"/>
                </a:solidFill>
                <a:latin typeface="ReithSans"/>
              </a:rPr>
              <a:t>By aiming your food products at older adults, age and income are the two most important factors to consider.</a:t>
            </a:r>
            <a:endParaRPr lang="en-IE"/>
          </a:p>
        </p:txBody>
      </p:sp>
      <p:sp>
        <p:nvSpPr>
          <p:cNvPr id="4" name="Text Placeholder 3">
            <a:extLst>
              <a:ext uri="{FF2B5EF4-FFF2-40B4-BE49-F238E27FC236}">
                <a16:creationId xmlns:a16="http://schemas.microsoft.com/office/drawing/2014/main" id="{EB43D0C9-B20B-4C9A-87D8-063D84D44989}"/>
              </a:ext>
            </a:extLst>
          </p:cNvPr>
          <p:cNvSpPr>
            <a:spLocks noGrp="1"/>
          </p:cNvSpPr>
          <p:nvPr>
            <p:ph type="body" sz="quarter" idx="16"/>
          </p:nvPr>
        </p:nvSpPr>
        <p:spPr>
          <a:xfrm>
            <a:off x="1346899" y="594242"/>
            <a:ext cx="2970194" cy="582221"/>
          </a:xfrm>
          <a:solidFill>
            <a:srgbClr val="FFD100"/>
          </a:solidFill>
        </p:spPr>
        <p:txBody>
          <a:bodyPr>
            <a:normAutofit lnSpcReduction="10000"/>
          </a:bodyPr>
          <a:lstStyle/>
          <a:p>
            <a:r>
              <a:rPr lang="en-US"/>
              <a:t>Demographics:</a:t>
            </a:r>
            <a:endParaRPr lang="en-IE"/>
          </a:p>
        </p:txBody>
      </p:sp>
      <p:pic>
        <p:nvPicPr>
          <p:cNvPr id="5" name="Graphic 4" descr="Male profile outline">
            <a:extLst>
              <a:ext uri="{FF2B5EF4-FFF2-40B4-BE49-F238E27FC236}">
                <a16:creationId xmlns:a16="http://schemas.microsoft.com/office/drawing/2014/main" id="{FEB83A2F-040D-476F-A08F-6D9C7B4FA3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817" y="281548"/>
            <a:ext cx="914400" cy="914400"/>
          </a:xfrm>
          <a:prstGeom prst="rect">
            <a:avLst/>
          </a:prstGeom>
        </p:spPr>
      </p:pic>
      <p:pic>
        <p:nvPicPr>
          <p:cNvPr id="7" name="Graphic 6" descr="Man and woman with solid fill">
            <a:extLst>
              <a:ext uri="{FF2B5EF4-FFF2-40B4-BE49-F238E27FC236}">
                <a16:creationId xmlns:a16="http://schemas.microsoft.com/office/drawing/2014/main" id="{E1E61F70-00E4-497A-9F68-2DA317517E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11474" y="1917812"/>
            <a:ext cx="2035990" cy="2035990"/>
          </a:xfrm>
          <a:prstGeom prst="rect">
            <a:avLst/>
          </a:prstGeom>
        </p:spPr>
      </p:pic>
      <p:pic>
        <p:nvPicPr>
          <p:cNvPr id="9" name="Graphic 8" descr="Man with cane with solid fill">
            <a:extLst>
              <a:ext uri="{FF2B5EF4-FFF2-40B4-BE49-F238E27FC236}">
                <a16:creationId xmlns:a16="http://schemas.microsoft.com/office/drawing/2014/main" id="{D763FA44-8B86-4954-9894-27EDCB2A12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34637" y="858841"/>
            <a:ext cx="914400" cy="914400"/>
          </a:xfrm>
          <a:prstGeom prst="rect">
            <a:avLst/>
          </a:prstGeom>
        </p:spPr>
      </p:pic>
      <p:pic>
        <p:nvPicPr>
          <p:cNvPr id="11" name="Graphic 10" descr="Man with kid with solid fill">
            <a:extLst>
              <a:ext uri="{FF2B5EF4-FFF2-40B4-BE49-F238E27FC236}">
                <a16:creationId xmlns:a16="http://schemas.microsoft.com/office/drawing/2014/main" id="{3C4FE28D-581E-400F-B213-6FE33E49D8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83821" y="871279"/>
            <a:ext cx="914400" cy="914400"/>
          </a:xfrm>
          <a:prstGeom prst="rect">
            <a:avLst/>
          </a:prstGeom>
        </p:spPr>
      </p:pic>
      <p:pic>
        <p:nvPicPr>
          <p:cNvPr id="13" name="Graphic 12" descr="Euro with solid fill">
            <a:extLst>
              <a:ext uri="{FF2B5EF4-FFF2-40B4-BE49-F238E27FC236}">
                <a16:creationId xmlns:a16="http://schemas.microsoft.com/office/drawing/2014/main" id="{CE598616-3F2C-42D6-9019-A2CB512CF5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05898" y="4091534"/>
            <a:ext cx="657478" cy="657478"/>
          </a:xfrm>
          <a:prstGeom prst="rect">
            <a:avLst/>
          </a:prstGeom>
        </p:spPr>
      </p:pic>
      <p:pic>
        <p:nvPicPr>
          <p:cNvPr id="17" name="Graphic 16" descr="Office worker female with solid fill">
            <a:extLst>
              <a:ext uri="{FF2B5EF4-FFF2-40B4-BE49-F238E27FC236}">
                <a16:creationId xmlns:a16="http://schemas.microsoft.com/office/drawing/2014/main" id="{0784DEB2-3EBA-4F98-94F9-8380810B50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23407" y="4876089"/>
            <a:ext cx="914400" cy="914400"/>
          </a:xfrm>
          <a:prstGeom prst="rect">
            <a:avLst/>
          </a:prstGeom>
        </p:spPr>
      </p:pic>
      <p:pic>
        <p:nvPicPr>
          <p:cNvPr id="19" name="Graphic 18" descr="Graduation cap with solid fill">
            <a:extLst>
              <a:ext uri="{FF2B5EF4-FFF2-40B4-BE49-F238E27FC236}">
                <a16:creationId xmlns:a16="http://schemas.microsoft.com/office/drawing/2014/main" id="{EF03D74A-2CEA-4F19-908C-8D03C266B5B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28587" y="4094569"/>
            <a:ext cx="914400" cy="914400"/>
          </a:xfrm>
          <a:prstGeom prst="rect">
            <a:avLst/>
          </a:prstGeom>
        </p:spPr>
      </p:pic>
      <p:sp>
        <p:nvSpPr>
          <p:cNvPr id="22" name="TextBox 21">
            <a:extLst>
              <a:ext uri="{FF2B5EF4-FFF2-40B4-BE49-F238E27FC236}">
                <a16:creationId xmlns:a16="http://schemas.microsoft.com/office/drawing/2014/main" id="{37287582-C9FC-4130-A60E-EBE792BACE39}"/>
              </a:ext>
            </a:extLst>
          </p:cNvPr>
          <p:cNvSpPr txBox="1"/>
          <p:nvPr/>
        </p:nvSpPr>
        <p:spPr>
          <a:xfrm>
            <a:off x="7484969" y="493614"/>
            <a:ext cx="696079" cy="377665"/>
          </a:xfrm>
          <a:prstGeom prst="rect">
            <a:avLst/>
          </a:prstGeom>
          <a:noFill/>
        </p:spPr>
        <p:txBody>
          <a:bodyPr wrap="square" rtlCol="0">
            <a:spAutoFit/>
          </a:bodyPr>
          <a:lstStyle/>
          <a:p>
            <a:r>
              <a:rPr lang="en-US"/>
              <a:t>Age</a:t>
            </a:r>
            <a:endParaRPr lang="en-IE"/>
          </a:p>
        </p:txBody>
      </p:sp>
      <p:sp>
        <p:nvSpPr>
          <p:cNvPr id="25" name="TextBox 24">
            <a:extLst>
              <a:ext uri="{FF2B5EF4-FFF2-40B4-BE49-F238E27FC236}">
                <a16:creationId xmlns:a16="http://schemas.microsoft.com/office/drawing/2014/main" id="{9345411F-1B6E-4AFE-A846-3B619614162A}"/>
              </a:ext>
            </a:extLst>
          </p:cNvPr>
          <p:cNvSpPr txBox="1"/>
          <p:nvPr/>
        </p:nvSpPr>
        <p:spPr>
          <a:xfrm>
            <a:off x="9077422" y="1647515"/>
            <a:ext cx="1028017" cy="369332"/>
          </a:xfrm>
          <a:prstGeom prst="rect">
            <a:avLst/>
          </a:prstGeom>
          <a:noFill/>
        </p:spPr>
        <p:txBody>
          <a:bodyPr wrap="square" rtlCol="0">
            <a:spAutoFit/>
          </a:bodyPr>
          <a:lstStyle/>
          <a:p>
            <a:r>
              <a:rPr lang="en-US"/>
              <a:t>Gender</a:t>
            </a:r>
            <a:endParaRPr lang="en-IE"/>
          </a:p>
        </p:txBody>
      </p:sp>
      <p:sp>
        <p:nvSpPr>
          <p:cNvPr id="26" name="TextBox 25">
            <a:extLst>
              <a:ext uri="{FF2B5EF4-FFF2-40B4-BE49-F238E27FC236}">
                <a16:creationId xmlns:a16="http://schemas.microsoft.com/office/drawing/2014/main" id="{A10E7293-56B0-4CD8-8127-0E3C24E72D34}"/>
              </a:ext>
            </a:extLst>
          </p:cNvPr>
          <p:cNvSpPr txBox="1"/>
          <p:nvPr/>
        </p:nvSpPr>
        <p:spPr>
          <a:xfrm>
            <a:off x="10576114" y="493614"/>
            <a:ext cx="1575602" cy="369332"/>
          </a:xfrm>
          <a:prstGeom prst="rect">
            <a:avLst/>
          </a:prstGeom>
          <a:noFill/>
        </p:spPr>
        <p:txBody>
          <a:bodyPr wrap="square" rtlCol="0">
            <a:spAutoFit/>
          </a:bodyPr>
          <a:lstStyle/>
          <a:p>
            <a:r>
              <a:rPr lang="en-US"/>
              <a:t>Social Status</a:t>
            </a:r>
            <a:endParaRPr lang="en-IE"/>
          </a:p>
        </p:txBody>
      </p:sp>
      <p:pic>
        <p:nvPicPr>
          <p:cNvPr id="27" name="Graphic 26" descr="Cycle with people with solid fill">
            <a:extLst>
              <a:ext uri="{FF2B5EF4-FFF2-40B4-BE49-F238E27FC236}">
                <a16:creationId xmlns:a16="http://schemas.microsoft.com/office/drawing/2014/main" id="{3C767147-3CFE-46F5-94FF-3DA3B935FF0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671387" y="752380"/>
            <a:ext cx="914400" cy="914400"/>
          </a:xfrm>
          <a:prstGeom prst="rect">
            <a:avLst/>
          </a:prstGeom>
        </p:spPr>
      </p:pic>
      <p:sp>
        <p:nvSpPr>
          <p:cNvPr id="28" name="TextBox 27">
            <a:extLst>
              <a:ext uri="{FF2B5EF4-FFF2-40B4-BE49-F238E27FC236}">
                <a16:creationId xmlns:a16="http://schemas.microsoft.com/office/drawing/2014/main" id="{A9E7BC4A-774A-49F1-B020-42EBF8D56F45}"/>
              </a:ext>
            </a:extLst>
          </p:cNvPr>
          <p:cNvSpPr txBox="1"/>
          <p:nvPr/>
        </p:nvSpPr>
        <p:spPr>
          <a:xfrm>
            <a:off x="7382402" y="4824303"/>
            <a:ext cx="1028017" cy="369332"/>
          </a:xfrm>
          <a:prstGeom prst="rect">
            <a:avLst/>
          </a:prstGeom>
          <a:noFill/>
        </p:spPr>
        <p:txBody>
          <a:bodyPr wrap="square" rtlCol="0">
            <a:spAutoFit/>
          </a:bodyPr>
          <a:lstStyle/>
          <a:p>
            <a:r>
              <a:rPr lang="en-US"/>
              <a:t>Income</a:t>
            </a:r>
            <a:endParaRPr lang="en-IE"/>
          </a:p>
        </p:txBody>
      </p:sp>
      <p:sp>
        <p:nvSpPr>
          <p:cNvPr id="29" name="TextBox 28">
            <a:extLst>
              <a:ext uri="{FF2B5EF4-FFF2-40B4-BE49-F238E27FC236}">
                <a16:creationId xmlns:a16="http://schemas.microsoft.com/office/drawing/2014/main" id="{F0284F7E-380F-4532-989F-D6A2E751A96A}"/>
              </a:ext>
            </a:extLst>
          </p:cNvPr>
          <p:cNvSpPr txBox="1"/>
          <p:nvPr/>
        </p:nvSpPr>
        <p:spPr>
          <a:xfrm>
            <a:off x="9135907" y="5936356"/>
            <a:ext cx="1269265" cy="369332"/>
          </a:xfrm>
          <a:prstGeom prst="rect">
            <a:avLst/>
          </a:prstGeom>
          <a:noFill/>
        </p:spPr>
        <p:txBody>
          <a:bodyPr wrap="square" rtlCol="0">
            <a:spAutoFit/>
          </a:bodyPr>
          <a:lstStyle/>
          <a:p>
            <a:r>
              <a:rPr lang="en-US"/>
              <a:t>Occupation</a:t>
            </a:r>
            <a:endParaRPr lang="en-IE"/>
          </a:p>
        </p:txBody>
      </p:sp>
      <p:sp>
        <p:nvSpPr>
          <p:cNvPr id="30" name="TextBox 29">
            <a:extLst>
              <a:ext uri="{FF2B5EF4-FFF2-40B4-BE49-F238E27FC236}">
                <a16:creationId xmlns:a16="http://schemas.microsoft.com/office/drawing/2014/main" id="{DAC951E4-1C3B-4BF7-8877-9E885C751F43}"/>
              </a:ext>
            </a:extLst>
          </p:cNvPr>
          <p:cNvSpPr txBox="1"/>
          <p:nvPr/>
        </p:nvSpPr>
        <p:spPr>
          <a:xfrm>
            <a:off x="10950795" y="4876089"/>
            <a:ext cx="1269265" cy="369332"/>
          </a:xfrm>
          <a:prstGeom prst="rect">
            <a:avLst/>
          </a:prstGeom>
          <a:noFill/>
        </p:spPr>
        <p:txBody>
          <a:bodyPr wrap="square" rtlCol="0">
            <a:spAutoFit/>
          </a:bodyPr>
          <a:lstStyle/>
          <a:p>
            <a:r>
              <a:rPr lang="en-US"/>
              <a:t>Education</a:t>
            </a:r>
            <a:endParaRPr lang="en-IE"/>
          </a:p>
        </p:txBody>
      </p:sp>
    </p:spTree>
    <p:extLst>
      <p:ext uri="{BB962C8B-B14F-4D97-AF65-F5344CB8AC3E}">
        <p14:creationId xmlns:p14="http://schemas.microsoft.com/office/powerpoint/2010/main" val="862499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F312DE-1476-4EA2-B23A-713114B55D01}"/>
              </a:ext>
            </a:extLst>
          </p:cNvPr>
          <p:cNvSpPr>
            <a:spLocks noGrp="1"/>
          </p:cNvSpPr>
          <p:nvPr>
            <p:ph type="body" sz="quarter" idx="18"/>
          </p:nvPr>
        </p:nvSpPr>
        <p:spPr>
          <a:xfrm>
            <a:off x="1429407" y="1491549"/>
            <a:ext cx="5410206" cy="5103459"/>
          </a:xfrm>
        </p:spPr>
        <p:txBody>
          <a:bodyPr vert="horz" lIns="91440" tIns="45720" rIns="91440" bIns="45720" rtlCol="0" anchor="t">
            <a:normAutofit/>
          </a:bodyPr>
          <a:lstStyle/>
          <a:p>
            <a:pPr marL="0" indent="0"/>
            <a:r>
              <a:rPr lang="en-US"/>
              <a:t>Psychographics is the study of personality, values, attitudes, and lifestyles. Psychographic segmentation involves dividing a market into segments based upon different </a:t>
            </a:r>
            <a:r>
              <a:rPr lang="en-US" b="1"/>
              <a:t>personality traits, values, attitudes, interests, and lifestyles </a:t>
            </a:r>
            <a:r>
              <a:rPr lang="en-US"/>
              <a:t>of consumers. This form of segmentation is advantageous because it helps businesses like you, engage better with your customers, design more suitable products and improve marketing in a focused manner. Some older adults may be quite active and open-minded to trying new products </a:t>
            </a:r>
            <a:r>
              <a:rPr lang="en-US" dirty="0"/>
              <a:t>while others</a:t>
            </a:r>
            <a:r>
              <a:rPr lang="en-US"/>
              <a:t> may have a closed attitude.</a:t>
            </a:r>
            <a:endParaRPr lang="en-IE"/>
          </a:p>
        </p:txBody>
      </p:sp>
      <p:sp>
        <p:nvSpPr>
          <p:cNvPr id="4" name="Text Placeholder 3">
            <a:extLst>
              <a:ext uri="{FF2B5EF4-FFF2-40B4-BE49-F238E27FC236}">
                <a16:creationId xmlns:a16="http://schemas.microsoft.com/office/drawing/2014/main" id="{72D5156A-EDA8-4505-9D6E-AF3776E82C0D}"/>
              </a:ext>
            </a:extLst>
          </p:cNvPr>
          <p:cNvSpPr>
            <a:spLocks noGrp="1"/>
          </p:cNvSpPr>
          <p:nvPr>
            <p:ph type="body" sz="quarter" idx="16"/>
          </p:nvPr>
        </p:nvSpPr>
        <p:spPr>
          <a:xfrm>
            <a:off x="1343203" y="404601"/>
            <a:ext cx="3253073" cy="669423"/>
          </a:xfrm>
          <a:solidFill>
            <a:srgbClr val="FFD100"/>
          </a:solidFill>
        </p:spPr>
        <p:txBody>
          <a:bodyPr anchor="ctr">
            <a:noAutofit/>
          </a:bodyPr>
          <a:lstStyle/>
          <a:p>
            <a:r>
              <a:rPr lang="en-US"/>
              <a:t>Psychographics:</a:t>
            </a:r>
            <a:endParaRPr lang="en-IE"/>
          </a:p>
        </p:txBody>
      </p:sp>
      <p:pic>
        <p:nvPicPr>
          <p:cNvPr id="5" name="Graphic 4" descr="Smiling face outline with solid fill">
            <a:extLst>
              <a:ext uri="{FF2B5EF4-FFF2-40B4-BE49-F238E27FC236}">
                <a16:creationId xmlns:a16="http://schemas.microsoft.com/office/drawing/2014/main" id="{01819340-81C8-478F-B569-2976680719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817" y="325714"/>
            <a:ext cx="914400" cy="914400"/>
          </a:xfrm>
          <a:prstGeom prst="rect">
            <a:avLst/>
          </a:prstGeom>
        </p:spPr>
      </p:pic>
      <p:sp>
        <p:nvSpPr>
          <p:cNvPr id="7" name="TextBox 6">
            <a:extLst>
              <a:ext uri="{FF2B5EF4-FFF2-40B4-BE49-F238E27FC236}">
                <a16:creationId xmlns:a16="http://schemas.microsoft.com/office/drawing/2014/main" id="{9D04930D-6C7A-4C18-BB5F-97CBE1F88AF7}"/>
              </a:ext>
            </a:extLst>
          </p:cNvPr>
          <p:cNvSpPr txBox="1"/>
          <p:nvPr/>
        </p:nvSpPr>
        <p:spPr>
          <a:xfrm>
            <a:off x="7394097" y="614387"/>
            <a:ext cx="4501195" cy="1938992"/>
          </a:xfrm>
          <a:prstGeom prst="rect">
            <a:avLst/>
          </a:prstGeom>
          <a:solidFill>
            <a:srgbClr val="FFD100"/>
          </a:solidFill>
        </p:spPr>
        <p:txBody>
          <a:bodyPr wrap="square">
            <a:spAutoFit/>
          </a:bodyPr>
          <a:lstStyle/>
          <a:p>
            <a:pPr algn="ctr"/>
            <a:r>
              <a:rPr lang="en-US" sz="2000" b="0" i="1">
                <a:solidFill>
                  <a:srgbClr val="000000"/>
                </a:solidFill>
                <a:effectLst/>
              </a:rPr>
              <a:t>"Psychographics are about using the demographic information you have for your </a:t>
            </a:r>
            <a:r>
              <a:rPr lang="en-US" sz="2000" i="1">
                <a:solidFill>
                  <a:srgbClr val="000000"/>
                </a:solidFill>
              </a:rPr>
              <a:t>customer</a:t>
            </a:r>
            <a:r>
              <a:rPr lang="en-US" sz="2000" b="0" i="1">
                <a:solidFill>
                  <a:srgbClr val="000000"/>
                </a:solidFill>
                <a:effectLst/>
              </a:rPr>
              <a:t> persona, to figure out more about their lifestyle, their </a:t>
            </a:r>
            <a:r>
              <a:rPr lang="en-US" sz="2000" b="0" i="1" err="1">
                <a:solidFill>
                  <a:srgbClr val="000000"/>
                </a:solidFill>
                <a:effectLst/>
              </a:rPr>
              <a:t>behaviours</a:t>
            </a:r>
            <a:r>
              <a:rPr lang="en-US" sz="2000" b="0" i="1">
                <a:solidFill>
                  <a:srgbClr val="000000"/>
                </a:solidFill>
                <a:effectLst/>
              </a:rPr>
              <a:t>, and their habits." </a:t>
            </a:r>
          </a:p>
          <a:p>
            <a:pPr algn="ctr"/>
            <a:r>
              <a:rPr lang="en-US" sz="2000" b="0" i="1">
                <a:solidFill>
                  <a:srgbClr val="000000"/>
                </a:solidFill>
                <a:effectLst/>
              </a:rPr>
              <a:t>- HubSpot</a:t>
            </a:r>
            <a:endParaRPr lang="en-IE" sz="2000" i="1">
              <a:solidFill>
                <a:srgbClr val="000000"/>
              </a:solidFill>
            </a:endParaRPr>
          </a:p>
        </p:txBody>
      </p:sp>
      <p:pic>
        <p:nvPicPr>
          <p:cNvPr id="9" name="Graphic 8" descr="Disk jockey male with solid fill">
            <a:extLst>
              <a:ext uri="{FF2B5EF4-FFF2-40B4-BE49-F238E27FC236}">
                <a16:creationId xmlns:a16="http://schemas.microsoft.com/office/drawing/2014/main" id="{118A04BD-B212-4088-A250-5ECFDA3876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30036" y="2866604"/>
            <a:ext cx="914400" cy="914400"/>
          </a:xfrm>
          <a:prstGeom prst="rect">
            <a:avLst/>
          </a:prstGeom>
        </p:spPr>
      </p:pic>
      <p:pic>
        <p:nvPicPr>
          <p:cNvPr id="11" name="Graphic 10" descr="Newspaper with solid fill">
            <a:extLst>
              <a:ext uri="{FF2B5EF4-FFF2-40B4-BE49-F238E27FC236}">
                <a16:creationId xmlns:a16="http://schemas.microsoft.com/office/drawing/2014/main" id="{17C6136D-D593-4943-B5F8-D0CC079790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19866" y="2822200"/>
            <a:ext cx="914400" cy="914400"/>
          </a:xfrm>
          <a:prstGeom prst="rect">
            <a:avLst/>
          </a:prstGeom>
        </p:spPr>
      </p:pic>
      <p:pic>
        <p:nvPicPr>
          <p:cNvPr id="17" name="Graphic 16" descr="Artificial Intelligence outline">
            <a:extLst>
              <a:ext uri="{FF2B5EF4-FFF2-40B4-BE49-F238E27FC236}">
                <a16:creationId xmlns:a16="http://schemas.microsoft.com/office/drawing/2014/main" id="{D6BC8175-F305-4785-9EAE-BA2469E7A5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19866" y="3911235"/>
            <a:ext cx="914400" cy="914400"/>
          </a:xfrm>
          <a:prstGeom prst="rect">
            <a:avLst/>
          </a:prstGeom>
        </p:spPr>
      </p:pic>
      <p:grpSp>
        <p:nvGrpSpPr>
          <p:cNvPr id="18" name="Graphic 3">
            <a:extLst>
              <a:ext uri="{FF2B5EF4-FFF2-40B4-BE49-F238E27FC236}">
                <a16:creationId xmlns:a16="http://schemas.microsoft.com/office/drawing/2014/main" id="{B295B7FE-5B44-4FBB-BAB4-2F7BF87F3381}"/>
              </a:ext>
            </a:extLst>
          </p:cNvPr>
          <p:cNvGrpSpPr/>
          <p:nvPr/>
        </p:nvGrpSpPr>
        <p:grpSpPr>
          <a:xfrm>
            <a:off x="7394098" y="5157856"/>
            <a:ext cx="952955" cy="888654"/>
            <a:chOff x="781761" y="3715924"/>
            <a:chExt cx="914639" cy="888654"/>
          </a:xfrm>
        </p:grpSpPr>
        <p:sp>
          <p:nvSpPr>
            <p:cNvPr id="19" name="Freeform 1176">
              <a:extLst>
                <a:ext uri="{FF2B5EF4-FFF2-40B4-BE49-F238E27FC236}">
                  <a16:creationId xmlns:a16="http://schemas.microsoft.com/office/drawing/2014/main" id="{302C8111-008A-4525-B499-A9C8FE025F20}"/>
                </a:ext>
              </a:extLst>
            </p:cNvPr>
            <p:cNvSpPr/>
            <p:nvPr/>
          </p:nvSpPr>
          <p:spPr>
            <a:xfrm>
              <a:off x="957069" y="3882683"/>
              <a:ext cx="548180" cy="617670"/>
            </a:xfrm>
            <a:custGeom>
              <a:avLst/>
              <a:gdLst>
                <a:gd name="connsiteX0" fmla="*/ 395188 w 548180"/>
                <a:gd name="connsiteY0" fmla="*/ 538131 h 617670"/>
                <a:gd name="connsiteX1" fmla="*/ 395188 w 548180"/>
                <a:gd name="connsiteY1" fmla="*/ 475047 h 617670"/>
                <a:gd name="connsiteX2" fmla="*/ 354046 w 548180"/>
                <a:gd name="connsiteY2" fmla="*/ 433906 h 617670"/>
                <a:gd name="connsiteX3" fmla="*/ 312905 w 548180"/>
                <a:gd name="connsiteY3" fmla="*/ 475047 h 617670"/>
                <a:gd name="connsiteX4" fmla="*/ 312905 w 548180"/>
                <a:gd name="connsiteY4" fmla="*/ 507960 h 617670"/>
                <a:gd name="connsiteX5" fmla="*/ 299191 w 548180"/>
                <a:gd name="connsiteY5" fmla="*/ 521674 h 617670"/>
                <a:gd name="connsiteX6" fmla="*/ 285477 w 548180"/>
                <a:gd name="connsiteY6" fmla="*/ 507960 h 617670"/>
                <a:gd name="connsiteX7" fmla="*/ 285477 w 548180"/>
                <a:gd name="connsiteY7" fmla="*/ 491504 h 617670"/>
                <a:gd name="connsiteX8" fmla="*/ 266277 w 548180"/>
                <a:gd name="connsiteY8" fmla="*/ 455848 h 617670"/>
                <a:gd name="connsiteX9" fmla="*/ 173024 w 548180"/>
                <a:gd name="connsiteY9" fmla="*/ 395507 h 617670"/>
                <a:gd name="connsiteX10" fmla="*/ 57828 w 548180"/>
                <a:gd name="connsiteY10" fmla="*/ 294025 h 617670"/>
                <a:gd name="connsiteX11" fmla="*/ 230 w 548180"/>
                <a:gd name="connsiteY11" fmla="*/ 137687 h 617670"/>
                <a:gd name="connsiteX12" fmla="*/ 142853 w 548180"/>
                <a:gd name="connsiteY12" fmla="*/ 549 h 617670"/>
                <a:gd name="connsiteX13" fmla="*/ 258049 w 548180"/>
                <a:gd name="connsiteY13" fmla="*/ 74604 h 617670"/>
                <a:gd name="connsiteX14" fmla="*/ 260793 w 548180"/>
                <a:gd name="connsiteY14" fmla="*/ 80090 h 617670"/>
                <a:gd name="connsiteX15" fmla="*/ 274507 w 548180"/>
                <a:gd name="connsiteY15" fmla="*/ 91060 h 617670"/>
                <a:gd name="connsiteX16" fmla="*/ 288221 w 548180"/>
                <a:gd name="connsiteY16" fmla="*/ 80090 h 617670"/>
                <a:gd name="connsiteX17" fmla="*/ 340332 w 548180"/>
                <a:gd name="connsiteY17" fmla="*/ 19749 h 617670"/>
                <a:gd name="connsiteX18" fmla="*/ 546040 w 548180"/>
                <a:gd name="connsiteY18" fmla="*/ 115746 h 617670"/>
                <a:gd name="connsiteX19" fmla="*/ 513126 w 548180"/>
                <a:gd name="connsiteY19" fmla="*/ 255626 h 617670"/>
                <a:gd name="connsiteX20" fmla="*/ 444557 w 548180"/>
                <a:gd name="connsiteY20" fmla="*/ 337909 h 617670"/>
                <a:gd name="connsiteX21" fmla="*/ 425359 w 548180"/>
                <a:gd name="connsiteY21" fmla="*/ 381793 h 617670"/>
                <a:gd name="connsiteX22" fmla="*/ 425359 w 548180"/>
                <a:gd name="connsiteY22" fmla="*/ 595729 h 617670"/>
                <a:gd name="connsiteX23" fmla="*/ 425359 w 548180"/>
                <a:gd name="connsiteY23" fmla="*/ 603957 h 617670"/>
                <a:gd name="connsiteX24" fmla="*/ 411645 w 548180"/>
                <a:gd name="connsiteY24" fmla="*/ 617671 h 617670"/>
                <a:gd name="connsiteX25" fmla="*/ 397931 w 548180"/>
                <a:gd name="connsiteY25" fmla="*/ 603957 h 617670"/>
                <a:gd name="connsiteX26" fmla="*/ 397931 w 548180"/>
                <a:gd name="connsiteY26" fmla="*/ 557330 h 617670"/>
                <a:gd name="connsiteX27" fmla="*/ 395188 w 548180"/>
                <a:gd name="connsiteY27" fmla="*/ 538131 h 61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180" h="617670">
                  <a:moveTo>
                    <a:pt x="395188" y="538131"/>
                  </a:moveTo>
                  <a:cubicBezTo>
                    <a:pt x="395188" y="516189"/>
                    <a:pt x="395188" y="496989"/>
                    <a:pt x="395188" y="475047"/>
                  </a:cubicBezTo>
                  <a:cubicBezTo>
                    <a:pt x="395188" y="450362"/>
                    <a:pt x="378732" y="433906"/>
                    <a:pt x="354046" y="433906"/>
                  </a:cubicBezTo>
                  <a:cubicBezTo>
                    <a:pt x="329362" y="433906"/>
                    <a:pt x="312905" y="450362"/>
                    <a:pt x="312905" y="475047"/>
                  </a:cubicBezTo>
                  <a:cubicBezTo>
                    <a:pt x="312905" y="486018"/>
                    <a:pt x="312905" y="496989"/>
                    <a:pt x="312905" y="507960"/>
                  </a:cubicBezTo>
                  <a:cubicBezTo>
                    <a:pt x="312905" y="516189"/>
                    <a:pt x="307419" y="521674"/>
                    <a:pt x="299191" y="521674"/>
                  </a:cubicBezTo>
                  <a:cubicBezTo>
                    <a:pt x="290963" y="521674"/>
                    <a:pt x="285477" y="516189"/>
                    <a:pt x="285477" y="507960"/>
                  </a:cubicBezTo>
                  <a:cubicBezTo>
                    <a:pt x="285477" y="502475"/>
                    <a:pt x="285477" y="496989"/>
                    <a:pt x="285477" y="491504"/>
                  </a:cubicBezTo>
                  <a:cubicBezTo>
                    <a:pt x="285477" y="475047"/>
                    <a:pt x="277249" y="464076"/>
                    <a:pt x="266277" y="455848"/>
                  </a:cubicBezTo>
                  <a:cubicBezTo>
                    <a:pt x="236107" y="436649"/>
                    <a:pt x="203194" y="417449"/>
                    <a:pt x="173024" y="395507"/>
                  </a:cubicBezTo>
                  <a:cubicBezTo>
                    <a:pt x="131883" y="368080"/>
                    <a:pt x="90741" y="335167"/>
                    <a:pt x="57828" y="294025"/>
                  </a:cubicBezTo>
                  <a:cubicBezTo>
                    <a:pt x="19428" y="247398"/>
                    <a:pt x="-2514" y="195286"/>
                    <a:pt x="230" y="137687"/>
                  </a:cubicBezTo>
                  <a:cubicBezTo>
                    <a:pt x="230" y="60890"/>
                    <a:pt x="66056" y="-2193"/>
                    <a:pt x="142853" y="549"/>
                  </a:cubicBezTo>
                  <a:cubicBezTo>
                    <a:pt x="194966" y="3292"/>
                    <a:pt x="233365" y="27977"/>
                    <a:pt x="258049" y="74604"/>
                  </a:cubicBezTo>
                  <a:cubicBezTo>
                    <a:pt x="258049" y="77347"/>
                    <a:pt x="260793" y="77347"/>
                    <a:pt x="260793" y="80090"/>
                  </a:cubicBezTo>
                  <a:cubicBezTo>
                    <a:pt x="263535" y="85575"/>
                    <a:pt x="266277" y="91060"/>
                    <a:pt x="274507" y="91060"/>
                  </a:cubicBezTo>
                  <a:cubicBezTo>
                    <a:pt x="282735" y="91060"/>
                    <a:pt x="285477" y="85575"/>
                    <a:pt x="288221" y="80090"/>
                  </a:cubicBezTo>
                  <a:cubicBezTo>
                    <a:pt x="299191" y="55404"/>
                    <a:pt x="318391" y="33463"/>
                    <a:pt x="340332" y="19749"/>
                  </a:cubicBezTo>
                  <a:cubicBezTo>
                    <a:pt x="430843" y="-32364"/>
                    <a:pt x="532326" y="25234"/>
                    <a:pt x="546040" y="115746"/>
                  </a:cubicBezTo>
                  <a:cubicBezTo>
                    <a:pt x="554268" y="165115"/>
                    <a:pt x="537812" y="211742"/>
                    <a:pt x="513126" y="255626"/>
                  </a:cubicBezTo>
                  <a:cubicBezTo>
                    <a:pt x="493928" y="288539"/>
                    <a:pt x="471985" y="315967"/>
                    <a:pt x="444557" y="337909"/>
                  </a:cubicBezTo>
                  <a:cubicBezTo>
                    <a:pt x="430843" y="348880"/>
                    <a:pt x="425359" y="365337"/>
                    <a:pt x="425359" y="381793"/>
                  </a:cubicBezTo>
                  <a:cubicBezTo>
                    <a:pt x="425359" y="453105"/>
                    <a:pt x="425359" y="524417"/>
                    <a:pt x="425359" y="595729"/>
                  </a:cubicBezTo>
                  <a:cubicBezTo>
                    <a:pt x="425359" y="598472"/>
                    <a:pt x="425359" y="601214"/>
                    <a:pt x="425359" y="603957"/>
                  </a:cubicBezTo>
                  <a:cubicBezTo>
                    <a:pt x="425359" y="612185"/>
                    <a:pt x="419873" y="617671"/>
                    <a:pt x="411645" y="617671"/>
                  </a:cubicBezTo>
                  <a:cubicBezTo>
                    <a:pt x="403416" y="617671"/>
                    <a:pt x="397931" y="612185"/>
                    <a:pt x="397931" y="603957"/>
                  </a:cubicBezTo>
                  <a:cubicBezTo>
                    <a:pt x="397931" y="587501"/>
                    <a:pt x="397931" y="573787"/>
                    <a:pt x="397931" y="557330"/>
                  </a:cubicBezTo>
                  <a:cubicBezTo>
                    <a:pt x="395188" y="551845"/>
                    <a:pt x="395188" y="543616"/>
                    <a:pt x="395188" y="538131"/>
                  </a:cubicBezTo>
                  <a:close/>
                </a:path>
              </a:pathLst>
            </a:custGeom>
            <a:solidFill>
              <a:srgbClr val="00BADE"/>
            </a:solidFill>
            <a:ln w="27426" cap="flat">
              <a:noFill/>
              <a:prstDash val="solid"/>
              <a:miter/>
            </a:ln>
          </p:spPr>
          <p:txBody>
            <a:bodyPr rtlCol="0" anchor="ctr"/>
            <a:lstStyle/>
            <a:p>
              <a:endParaRPr lang="en-US"/>
            </a:p>
          </p:txBody>
        </p:sp>
        <p:sp>
          <p:nvSpPr>
            <p:cNvPr id="20" name="Freeform 1177">
              <a:extLst>
                <a:ext uri="{FF2B5EF4-FFF2-40B4-BE49-F238E27FC236}">
                  <a16:creationId xmlns:a16="http://schemas.microsoft.com/office/drawing/2014/main" id="{2C4D8A33-17A5-4671-B9CB-B0BE87881948}"/>
                </a:ext>
              </a:extLst>
            </p:cNvPr>
            <p:cNvSpPr/>
            <p:nvPr/>
          </p:nvSpPr>
          <p:spPr>
            <a:xfrm>
              <a:off x="781761" y="3715924"/>
              <a:ext cx="914639" cy="888654"/>
            </a:xfrm>
            <a:custGeom>
              <a:avLst/>
              <a:gdLst>
                <a:gd name="connsiteX0" fmla="*/ 910599 w 914639"/>
                <a:gd name="connsiteY0" fmla="*/ 888655 h 888654"/>
                <a:gd name="connsiteX1" fmla="*/ 8228 w 914639"/>
                <a:gd name="connsiteY1" fmla="*/ 888655 h 888654"/>
                <a:gd name="connsiteX2" fmla="*/ 8228 w 914639"/>
                <a:gd name="connsiteY2" fmla="*/ 872198 h 888654"/>
                <a:gd name="connsiteX3" fmla="*/ 27428 w 914639"/>
                <a:gd name="connsiteY3" fmla="*/ 863970 h 888654"/>
                <a:gd name="connsiteX4" fmla="*/ 145366 w 914639"/>
                <a:gd name="connsiteY4" fmla="*/ 863970 h 888654"/>
                <a:gd name="connsiteX5" fmla="*/ 153594 w 914639"/>
                <a:gd name="connsiteY5" fmla="*/ 863970 h 888654"/>
                <a:gd name="connsiteX6" fmla="*/ 153594 w 914639"/>
                <a:gd name="connsiteY6" fmla="*/ 765231 h 888654"/>
                <a:gd name="connsiteX7" fmla="*/ 142624 w 914639"/>
                <a:gd name="connsiteY7" fmla="*/ 765231 h 888654"/>
                <a:gd name="connsiteX8" fmla="*/ 24686 w 914639"/>
                <a:gd name="connsiteY8" fmla="*/ 765231 h 888654"/>
                <a:gd name="connsiteX9" fmla="*/ 5486 w 914639"/>
                <a:gd name="connsiteY9" fmla="*/ 757002 h 888654"/>
                <a:gd name="connsiteX10" fmla="*/ 5486 w 914639"/>
                <a:gd name="connsiteY10" fmla="*/ 748774 h 888654"/>
                <a:gd name="connsiteX11" fmla="*/ 24686 w 914639"/>
                <a:gd name="connsiteY11" fmla="*/ 740546 h 888654"/>
                <a:gd name="connsiteX12" fmla="*/ 290733 w 914639"/>
                <a:gd name="connsiteY12" fmla="*/ 740546 h 888654"/>
                <a:gd name="connsiteX13" fmla="*/ 301704 w 914639"/>
                <a:gd name="connsiteY13" fmla="*/ 740546 h 888654"/>
                <a:gd name="connsiteX14" fmla="*/ 301704 w 914639"/>
                <a:gd name="connsiteY14" fmla="*/ 641806 h 888654"/>
                <a:gd name="connsiteX15" fmla="*/ 290733 w 914639"/>
                <a:gd name="connsiteY15" fmla="*/ 641806 h 888654"/>
                <a:gd name="connsiteX16" fmla="*/ 27428 w 914639"/>
                <a:gd name="connsiteY16" fmla="*/ 641806 h 888654"/>
                <a:gd name="connsiteX17" fmla="*/ 8228 w 914639"/>
                <a:gd name="connsiteY17" fmla="*/ 633578 h 888654"/>
                <a:gd name="connsiteX18" fmla="*/ 8228 w 914639"/>
                <a:gd name="connsiteY18" fmla="*/ 625350 h 888654"/>
                <a:gd name="connsiteX19" fmla="*/ 27428 w 914639"/>
                <a:gd name="connsiteY19" fmla="*/ 617122 h 888654"/>
                <a:gd name="connsiteX20" fmla="*/ 145366 w 914639"/>
                <a:gd name="connsiteY20" fmla="*/ 617122 h 888654"/>
                <a:gd name="connsiteX21" fmla="*/ 153594 w 914639"/>
                <a:gd name="connsiteY21" fmla="*/ 617122 h 888654"/>
                <a:gd name="connsiteX22" fmla="*/ 153594 w 914639"/>
                <a:gd name="connsiteY22" fmla="*/ 518382 h 888654"/>
                <a:gd name="connsiteX23" fmla="*/ 142624 w 914639"/>
                <a:gd name="connsiteY23" fmla="*/ 518382 h 888654"/>
                <a:gd name="connsiteX24" fmla="*/ 24686 w 914639"/>
                <a:gd name="connsiteY24" fmla="*/ 518382 h 888654"/>
                <a:gd name="connsiteX25" fmla="*/ 5486 w 914639"/>
                <a:gd name="connsiteY25" fmla="*/ 510154 h 888654"/>
                <a:gd name="connsiteX26" fmla="*/ 5486 w 914639"/>
                <a:gd name="connsiteY26" fmla="*/ 501926 h 888654"/>
                <a:gd name="connsiteX27" fmla="*/ 24686 w 914639"/>
                <a:gd name="connsiteY27" fmla="*/ 493697 h 888654"/>
                <a:gd name="connsiteX28" fmla="*/ 208450 w 914639"/>
                <a:gd name="connsiteY28" fmla="*/ 493697 h 888654"/>
                <a:gd name="connsiteX29" fmla="*/ 219421 w 914639"/>
                <a:gd name="connsiteY29" fmla="*/ 493697 h 888654"/>
                <a:gd name="connsiteX30" fmla="*/ 167308 w 914639"/>
                <a:gd name="connsiteY30" fmla="*/ 394958 h 888654"/>
                <a:gd name="connsiteX31" fmla="*/ 156338 w 914639"/>
                <a:gd name="connsiteY31" fmla="*/ 394958 h 888654"/>
                <a:gd name="connsiteX32" fmla="*/ 21942 w 914639"/>
                <a:gd name="connsiteY32" fmla="*/ 394958 h 888654"/>
                <a:gd name="connsiteX33" fmla="*/ 2742 w 914639"/>
                <a:gd name="connsiteY33" fmla="*/ 386729 h 888654"/>
                <a:gd name="connsiteX34" fmla="*/ 2742 w 914639"/>
                <a:gd name="connsiteY34" fmla="*/ 378501 h 888654"/>
                <a:gd name="connsiteX35" fmla="*/ 21942 w 914639"/>
                <a:gd name="connsiteY35" fmla="*/ 370273 h 888654"/>
                <a:gd name="connsiteX36" fmla="*/ 150852 w 914639"/>
                <a:gd name="connsiteY36" fmla="*/ 370273 h 888654"/>
                <a:gd name="connsiteX37" fmla="*/ 161824 w 914639"/>
                <a:gd name="connsiteY37" fmla="*/ 370273 h 888654"/>
                <a:gd name="connsiteX38" fmla="*/ 170052 w 914639"/>
                <a:gd name="connsiteY38" fmla="*/ 271533 h 888654"/>
                <a:gd name="connsiteX39" fmla="*/ 159080 w 914639"/>
                <a:gd name="connsiteY39" fmla="*/ 271533 h 888654"/>
                <a:gd name="connsiteX40" fmla="*/ 21942 w 914639"/>
                <a:gd name="connsiteY40" fmla="*/ 271533 h 888654"/>
                <a:gd name="connsiteX41" fmla="*/ 2742 w 914639"/>
                <a:gd name="connsiteY41" fmla="*/ 263305 h 888654"/>
                <a:gd name="connsiteX42" fmla="*/ 2742 w 914639"/>
                <a:gd name="connsiteY42" fmla="*/ 255077 h 888654"/>
                <a:gd name="connsiteX43" fmla="*/ 21942 w 914639"/>
                <a:gd name="connsiteY43" fmla="*/ 246849 h 888654"/>
                <a:gd name="connsiteX44" fmla="*/ 172794 w 914639"/>
                <a:gd name="connsiteY44" fmla="*/ 246849 h 888654"/>
                <a:gd name="connsiteX45" fmla="*/ 183766 w 914639"/>
                <a:gd name="connsiteY45" fmla="*/ 241363 h 888654"/>
                <a:gd name="connsiteX46" fmla="*/ 282505 w 914639"/>
                <a:gd name="connsiteY46" fmla="*/ 172794 h 888654"/>
                <a:gd name="connsiteX47" fmla="*/ 296219 w 914639"/>
                <a:gd name="connsiteY47" fmla="*/ 170051 h 888654"/>
                <a:gd name="connsiteX48" fmla="*/ 296219 w 914639"/>
                <a:gd name="connsiteY48" fmla="*/ 148109 h 888654"/>
                <a:gd name="connsiteX49" fmla="*/ 285248 w 914639"/>
                <a:gd name="connsiteY49" fmla="*/ 148109 h 888654"/>
                <a:gd name="connsiteX50" fmla="*/ 21942 w 914639"/>
                <a:gd name="connsiteY50" fmla="*/ 148109 h 888654"/>
                <a:gd name="connsiteX51" fmla="*/ 2742 w 914639"/>
                <a:gd name="connsiteY51" fmla="*/ 139881 h 888654"/>
                <a:gd name="connsiteX52" fmla="*/ 2742 w 914639"/>
                <a:gd name="connsiteY52" fmla="*/ 131653 h 888654"/>
                <a:gd name="connsiteX53" fmla="*/ 21942 w 914639"/>
                <a:gd name="connsiteY53" fmla="*/ 123424 h 888654"/>
                <a:gd name="connsiteX54" fmla="*/ 139880 w 914639"/>
                <a:gd name="connsiteY54" fmla="*/ 123424 h 888654"/>
                <a:gd name="connsiteX55" fmla="*/ 148110 w 914639"/>
                <a:gd name="connsiteY55" fmla="*/ 123424 h 888654"/>
                <a:gd name="connsiteX56" fmla="*/ 148110 w 914639"/>
                <a:gd name="connsiteY56" fmla="*/ 24685 h 888654"/>
                <a:gd name="connsiteX57" fmla="*/ 137138 w 914639"/>
                <a:gd name="connsiteY57" fmla="*/ 24685 h 888654"/>
                <a:gd name="connsiteX58" fmla="*/ 19200 w 914639"/>
                <a:gd name="connsiteY58" fmla="*/ 24685 h 888654"/>
                <a:gd name="connsiteX59" fmla="*/ 0 w 914639"/>
                <a:gd name="connsiteY59" fmla="*/ 16456 h 888654"/>
                <a:gd name="connsiteX60" fmla="*/ 0 w 914639"/>
                <a:gd name="connsiteY60" fmla="*/ 8228 h 888654"/>
                <a:gd name="connsiteX61" fmla="*/ 19200 w 914639"/>
                <a:gd name="connsiteY61" fmla="*/ 0 h 888654"/>
                <a:gd name="connsiteX62" fmla="*/ 891399 w 914639"/>
                <a:gd name="connsiteY62" fmla="*/ 0 h 888654"/>
                <a:gd name="connsiteX63" fmla="*/ 899627 w 914639"/>
                <a:gd name="connsiteY63" fmla="*/ 0 h 888654"/>
                <a:gd name="connsiteX64" fmla="*/ 910599 w 914639"/>
                <a:gd name="connsiteY64" fmla="*/ 13714 h 888654"/>
                <a:gd name="connsiteX65" fmla="*/ 894142 w 914639"/>
                <a:gd name="connsiteY65" fmla="*/ 24685 h 888654"/>
                <a:gd name="connsiteX66" fmla="*/ 773461 w 914639"/>
                <a:gd name="connsiteY66" fmla="*/ 24685 h 888654"/>
                <a:gd name="connsiteX67" fmla="*/ 762489 w 914639"/>
                <a:gd name="connsiteY67" fmla="*/ 24685 h 888654"/>
                <a:gd name="connsiteX68" fmla="*/ 762489 w 914639"/>
                <a:gd name="connsiteY68" fmla="*/ 123424 h 888654"/>
                <a:gd name="connsiteX69" fmla="*/ 795403 w 914639"/>
                <a:gd name="connsiteY69" fmla="*/ 123424 h 888654"/>
                <a:gd name="connsiteX70" fmla="*/ 894142 w 914639"/>
                <a:gd name="connsiteY70" fmla="*/ 123424 h 888654"/>
                <a:gd name="connsiteX71" fmla="*/ 907855 w 914639"/>
                <a:gd name="connsiteY71" fmla="*/ 131653 h 888654"/>
                <a:gd name="connsiteX72" fmla="*/ 905113 w 914639"/>
                <a:gd name="connsiteY72" fmla="*/ 145366 h 888654"/>
                <a:gd name="connsiteX73" fmla="*/ 891399 w 914639"/>
                <a:gd name="connsiteY73" fmla="*/ 148109 h 888654"/>
                <a:gd name="connsiteX74" fmla="*/ 625351 w 914639"/>
                <a:gd name="connsiteY74" fmla="*/ 148109 h 888654"/>
                <a:gd name="connsiteX75" fmla="*/ 614381 w 914639"/>
                <a:gd name="connsiteY75" fmla="*/ 148109 h 888654"/>
                <a:gd name="connsiteX76" fmla="*/ 614381 w 914639"/>
                <a:gd name="connsiteY76" fmla="*/ 170051 h 888654"/>
                <a:gd name="connsiteX77" fmla="*/ 619865 w 914639"/>
                <a:gd name="connsiteY77" fmla="*/ 172794 h 888654"/>
                <a:gd name="connsiteX78" fmla="*/ 729575 w 914639"/>
                <a:gd name="connsiteY78" fmla="*/ 246849 h 888654"/>
                <a:gd name="connsiteX79" fmla="*/ 740547 w 914639"/>
                <a:gd name="connsiteY79" fmla="*/ 252334 h 888654"/>
                <a:gd name="connsiteX80" fmla="*/ 828316 w 914639"/>
                <a:gd name="connsiteY80" fmla="*/ 252334 h 888654"/>
                <a:gd name="connsiteX81" fmla="*/ 894142 w 914639"/>
                <a:gd name="connsiteY81" fmla="*/ 252334 h 888654"/>
                <a:gd name="connsiteX82" fmla="*/ 907855 w 914639"/>
                <a:gd name="connsiteY82" fmla="*/ 268791 h 888654"/>
                <a:gd name="connsiteX83" fmla="*/ 891399 w 914639"/>
                <a:gd name="connsiteY83" fmla="*/ 277019 h 888654"/>
                <a:gd name="connsiteX84" fmla="*/ 751519 w 914639"/>
                <a:gd name="connsiteY84" fmla="*/ 277019 h 888654"/>
                <a:gd name="connsiteX85" fmla="*/ 740547 w 914639"/>
                <a:gd name="connsiteY85" fmla="*/ 277019 h 888654"/>
                <a:gd name="connsiteX86" fmla="*/ 748775 w 914639"/>
                <a:gd name="connsiteY86" fmla="*/ 375758 h 888654"/>
                <a:gd name="connsiteX87" fmla="*/ 759747 w 914639"/>
                <a:gd name="connsiteY87" fmla="*/ 375758 h 888654"/>
                <a:gd name="connsiteX88" fmla="*/ 891399 w 914639"/>
                <a:gd name="connsiteY88" fmla="*/ 375758 h 888654"/>
                <a:gd name="connsiteX89" fmla="*/ 907855 w 914639"/>
                <a:gd name="connsiteY89" fmla="*/ 389472 h 888654"/>
                <a:gd name="connsiteX90" fmla="*/ 891399 w 914639"/>
                <a:gd name="connsiteY90" fmla="*/ 403186 h 888654"/>
                <a:gd name="connsiteX91" fmla="*/ 844772 w 914639"/>
                <a:gd name="connsiteY91" fmla="*/ 403186 h 888654"/>
                <a:gd name="connsiteX92" fmla="*/ 743289 w 914639"/>
                <a:gd name="connsiteY92" fmla="*/ 403186 h 888654"/>
                <a:gd name="connsiteX93" fmla="*/ 691178 w 914639"/>
                <a:gd name="connsiteY93" fmla="*/ 501926 h 888654"/>
                <a:gd name="connsiteX94" fmla="*/ 702148 w 914639"/>
                <a:gd name="connsiteY94" fmla="*/ 501926 h 888654"/>
                <a:gd name="connsiteX95" fmla="*/ 833802 w 914639"/>
                <a:gd name="connsiteY95" fmla="*/ 501926 h 888654"/>
                <a:gd name="connsiteX96" fmla="*/ 891399 w 914639"/>
                <a:gd name="connsiteY96" fmla="*/ 501926 h 888654"/>
                <a:gd name="connsiteX97" fmla="*/ 902371 w 914639"/>
                <a:gd name="connsiteY97" fmla="*/ 510154 h 888654"/>
                <a:gd name="connsiteX98" fmla="*/ 899627 w 914639"/>
                <a:gd name="connsiteY98" fmla="*/ 523867 h 888654"/>
                <a:gd name="connsiteX99" fmla="*/ 885914 w 914639"/>
                <a:gd name="connsiteY99" fmla="*/ 529353 h 888654"/>
                <a:gd name="connsiteX100" fmla="*/ 765233 w 914639"/>
                <a:gd name="connsiteY100" fmla="*/ 529353 h 888654"/>
                <a:gd name="connsiteX101" fmla="*/ 754261 w 914639"/>
                <a:gd name="connsiteY101" fmla="*/ 529353 h 888654"/>
                <a:gd name="connsiteX102" fmla="*/ 754261 w 914639"/>
                <a:gd name="connsiteY102" fmla="*/ 628092 h 888654"/>
                <a:gd name="connsiteX103" fmla="*/ 803631 w 914639"/>
                <a:gd name="connsiteY103" fmla="*/ 628092 h 888654"/>
                <a:gd name="connsiteX104" fmla="*/ 885914 w 914639"/>
                <a:gd name="connsiteY104" fmla="*/ 628092 h 888654"/>
                <a:gd name="connsiteX105" fmla="*/ 899627 w 914639"/>
                <a:gd name="connsiteY105" fmla="*/ 647292 h 888654"/>
                <a:gd name="connsiteX106" fmla="*/ 883171 w 914639"/>
                <a:gd name="connsiteY106" fmla="*/ 655520 h 888654"/>
                <a:gd name="connsiteX107" fmla="*/ 633579 w 914639"/>
                <a:gd name="connsiteY107" fmla="*/ 655520 h 888654"/>
                <a:gd name="connsiteX108" fmla="*/ 622609 w 914639"/>
                <a:gd name="connsiteY108" fmla="*/ 655520 h 888654"/>
                <a:gd name="connsiteX109" fmla="*/ 622609 w 914639"/>
                <a:gd name="connsiteY109" fmla="*/ 754260 h 888654"/>
                <a:gd name="connsiteX110" fmla="*/ 630837 w 914639"/>
                <a:gd name="connsiteY110" fmla="*/ 754260 h 888654"/>
                <a:gd name="connsiteX111" fmla="*/ 767975 w 914639"/>
                <a:gd name="connsiteY111" fmla="*/ 754260 h 888654"/>
                <a:gd name="connsiteX112" fmla="*/ 883171 w 914639"/>
                <a:gd name="connsiteY112" fmla="*/ 754260 h 888654"/>
                <a:gd name="connsiteX113" fmla="*/ 896885 w 914639"/>
                <a:gd name="connsiteY113" fmla="*/ 773459 h 888654"/>
                <a:gd name="connsiteX114" fmla="*/ 883171 w 914639"/>
                <a:gd name="connsiteY114" fmla="*/ 778944 h 888654"/>
                <a:gd name="connsiteX115" fmla="*/ 762489 w 914639"/>
                <a:gd name="connsiteY115" fmla="*/ 778944 h 888654"/>
                <a:gd name="connsiteX116" fmla="*/ 754261 w 914639"/>
                <a:gd name="connsiteY116" fmla="*/ 778944 h 888654"/>
                <a:gd name="connsiteX117" fmla="*/ 754261 w 914639"/>
                <a:gd name="connsiteY117" fmla="*/ 877684 h 888654"/>
                <a:gd name="connsiteX118" fmla="*/ 765233 w 914639"/>
                <a:gd name="connsiteY118" fmla="*/ 877684 h 888654"/>
                <a:gd name="connsiteX119" fmla="*/ 883171 w 914639"/>
                <a:gd name="connsiteY119" fmla="*/ 877684 h 888654"/>
                <a:gd name="connsiteX120" fmla="*/ 899627 w 914639"/>
                <a:gd name="connsiteY120" fmla="*/ 885912 h 888654"/>
                <a:gd name="connsiteX121" fmla="*/ 910599 w 914639"/>
                <a:gd name="connsiteY121" fmla="*/ 888655 h 888654"/>
                <a:gd name="connsiteX122" fmla="*/ 586953 w 914639"/>
                <a:gd name="connsiteY122" fmla="*/ 713118 h 888654"/>
                <a:gd name="connsiteX123" fmla="*/ 586953 w 914639"/>
                <a:gd name="connsiteY123" fmla="*/ 735060 h 888654"/>
                <a:gd name="connsiteX124" fmla="*/ 586953 w 914639"/>
                <a:gd name="connsiteY124" fmla="*/ 781687 h 888654"/>
                <a:gd name="connsiteX125" fmla="*/ 600667 w 914639"/>
                <a:gd name="connsiteY125" fmla="*/ 795401 h 888654"/>
                <a:gd name="connsiteX126" fmla="*/ 614381 w 914639"/>
                <a:gd name="connsiteY126" fmla="*/ 781687 h 888654"/>
                <a:gd name="connsiteX127" fmla="*/ 614381 w 914639"/>
                <a:gd name="connsiteY127" fmla="*/ 773459 h 888654"/>
                <a:gd name="connsiteX128" fmla="*/ 614381 w 914639"/>
                <a:gd name="connsiteY128" fmla="*/ 559523 h 888654"/>
                <a:gd name="connsiteX129" fmla="*/ 633579 w 914639"/>
                <a:gd name="connsiteY129" fmla="*/ 515639 h 888654"/>
                <a:gd name="connsiteX130" fmla="*/ 702148 w 914639"/>
                <a:gd name="connsiteY130" fmla="*/ 433357 h 888654"/>
                <a:gd name="connsiteX131" fmla="*/ 735061 w 914639"/>
                <a:gd name="connsiteY131" fmla="*/ 293475 h 888654"/>
                <a:gd name="connsiteX132" fmla="*/ 529354 w 914639"/>
                <a:gd name="connsiteY132" fmla="*/ 197479 h 888654"/>
                <a:gd name="connsiteX133" fmla="*/ 477242 w 914639"/>
                <a:gd name="connsiteY133" fmla="*/ 257819 h 888654"/>
                <a:gd name="connsiteX134" fmla="*/ 463528 w 914639"/>
                <a:gd name="connsiteY134" fmla="*/ 268791 h 888654"/>
                <a:gd name="connsiteX135" fmla="*/ 449815 w 914639"/>
                <a:gd name="connsiteY135" fmla="*/ 257819 h 888654"/>
                <a:gd name="connsiteX136" fmla="*/ 447071 w 914639"/>
                <a:gd name="connsiteY136" fmla="*/ 252334 h 888654"/>
                <a:gd name="connsiteX137" fmla="*/ 331874 w 914639"/>
                <a:gd name="connsiteY137" fmla="*/ 178280 h 888654"/>
                <a:gd name="connsiteX138" fmla="*/ 189252 w 914639"/>
                <a:gd name="connsiteY138" fmla="*/ 315418 h 888654"/>
                <a:gd name="connsiteX139" fmla="*/ 246849 w 914639"/>
                <a:gd name="connsiteY139" fmla="*/ 471755 h 888654"/>
                <a:gd name="connsiteX140" fmla="*/ 362046 w 914639"/>
                <a:gd name="connsiteY140" fmla="*/ 573237 h 888654"/>
                <a:gd name="connsiteX141" fmla="*/ 455299 w 914639"/>
                <a:gd name="connsiteY141" fmla="*/ 633578 h 888654"/>
                <a:gd name="connsiteX142" fmla="*/ 474498 w 914639"/>
                <a:gd name="connsiteY142" fmla="*/ 669234 h 888654"/>
                <a:gd name="connsiteX143" fmla="*/ 474498 w 914639"/>
                <a:gd name="connsiteY143" fmla="*/ 685691 h 888654"/>
                <a:gd name="connsiteX144" fmla="*/ 488212 w 914639"/>
                <a:gd name="connsiteY144" fmla="*/ 699404 h 888654"/>
                <a:gd name="connsiteX145" fmla="*/ 501926 w 914639"/>
                <a:gd name="connsiteY145" fmla="*/ 685691 h 888654"/>
                <a:gd name="connsiteX146" fmla="*/ 501926 w 914639"/>
                <a:gd name="connsiteY146" fmla="*/ 652778 h 888654"/>
                <a:gd name="connsiteX147" fmla="*/ 543068 w 914639"/>
                <a:gd name="connsiteY147" fmla="*/ 611636 h 888654"/>
                <a:gd name="connsiteX148" fmla="*/ 584209 w 914639"/>
                <a:gd name="connsiteY148" fmla="*/ 652778 h 888654"/>
                <a:gd name="connsiteX149" fmla="*/ 586953 w 914639"/>
                <a:gd name="connsiteY149" fmla="*/ 713118 h 888654"/>
                <a:gd name="connsiteX150" fmla="*/ 449815 w 914639"/>
                <a:gd name="connsiteY150" fmla="*/ 2743 h 888654"/>
                <a:gd name="connsiteX151" fmla="*/ 183766 w 914639"/>
                <a:gd name="connsiteY151" fmla="*/ 2743 h 888654"/>
                <a:gd name="connsiteX152" fmla="*/ 183766 w 914639"/>
                <a:gd name="connsiteY152" fmla="*/ 101482 h 888654"/>
                <a:gd name="connsiteX153" fmla="*/ 449815 w 914639"/>
                <a:gd name="connsiteY153" fmla="*/ 101482 h 888654"/>
                <a:gd name="connsiteX154" fmla="*/ 449815 w 914639"/>
                <a:gd name="connsiteY154" fmla="*/ 2743 h 888654"/>
                <a:gd name="connsiteX155" fmla="*/ 743289 w 914639"/>
                <a:gd name="connsiteY155" fmla="*/ 101482 h 888654"/>
                <a:gd name="connsiteX156" fmla="*/ 743289 w 914639"/>
                <a:gd name="connsiteY156" fmla="*/ 2743 h 888654"/>
                <a:gd name="connsiteX157" fmla="*/ 477242 w 914639"/>
                <a:gd name="connsiteY157" fmla="*/ 2743 h 888654"/>
                <a:gd name="connsiteX158" fmla="*/ 477242 w 914639"/>
                <a:gd name="connsiteY158" fmla="*/ 101482 h 888654"/>
                <a:gd name="connsiteX159" fmla="*/ 743289 w 914639"/>
                <a:gd name="connsiteY159" fmla="*/ 101482 h 888654"/>
                <a:gd name="connsiteX160" fmla="*/ 449815 w 914639"/>
                <a:gd name="connsiteY160" fmla="*/ 861227 h 888654"/>
                <a:gd name="connsiteX161" fmla="*/ 449815 w 914639"/>
                <a:gd name="connsiteY161" fmla="*/ 762488 h 888654"/>
                <a:gd name="connsiteX162" fmla="*/ 183766 w 914639"/>
                <a:gd name="connsiteY162" fmla="*/ 762488 h 888654"/>
                <a:gd name="connsiteX163" fmla="*/ 183766 w 914639"/>
                <a:gd name="connsiteY163" fmla="*/ 861227 h 888654"/>
                <a:gd name="connsiteX164" fmla="*/ 449815 w 914639"/>
                <a:gd name="connsiteY164" fmla="*/ 861227 h 888654"/>
                <a:gd name="connsiteX165" fmla="*/ 477242 w 914639"/>
                <a:gd name="connsiteY165" fmla="*/ 861227 h 888654"/>
                <a:gd name="connsiteX166" fmla="*/ 743289 w 914639"/>
                <a:gd name="connsiteY166" fmla="*/ 861227 h 888654"/>
                <a:gd name="connsiteX167" fmla="*/ 743289 w 914639"/>
                <a:gd name="connsiteY167" fmla="*/ 762488 h 888654"/>
                <a:gd name="connsiteX168" fmla="*/ 691178 w 914639"/>
                <a:gd name="connsiteY168" fmla="*/ 762488 h 888654"/>
                <a:gd name="connsiteX169" fmla="*/ 639064 w 914639"/>
                <a:gd name="connsiteY169" fmla="*/ 762488 h 888654"/>
                <a:gd name="connsiteX170" fmla="*/ 639064 w 914639"/>
                <a:gd name="connsiteY170" fmla="*/ 787173 h 888654"/>
                <a:gd name="connsiteX171" fmla="*/ 597923 w 914639"/>
                <a:gd name="connsiteY171" fmla="*/ 822829 h 888654"/>
                <a:gd name="connsiteX172" fmla="*/ 559525 w 914639"/>
                <a:gd name="connsiteY172" fmla="*/ 784430 h 888654"/>
                <a:gd name="connsiteX173" fmla="*/ 559525 w 914639"/>
                <a:gd name="connsiteY173" fmla="*/ 762488 h 888654"/>
                <a:gd name="connsiteX174" fmla="*/ 477242 w 914639"/>
                <a:gd name="connsiteY174" fmla="*/ 762488 h 888654"/>
                <a:gd name="connsiteX175" fmla="*/ 477242 w 914639"/>
                <a:gd name="connsiteY175" fmla="*/ 861227 h 888654"/>
                <a:gd name="connsiteX176" fmla="*/ 329132 w 914639"/>
                <a:gd name="connsiteY176" fmla="*/ 735060 h 888654"/>
                <a:gd name="connsiteX177" fmla="*/ 559525 w 914639"/>
                <a:gd name="connsiteY177" fmla="*/ 735060 h 888654"/>
                <a:gd name="connsiteX178" fmla="*/ 559525 w 914639"/>
                <a:gd name="connsiteY178" fmla="*/ 652778 h 888654"/>
                <a:gd name="connsiteX179" fmla="*/ 545811 w 914639"/>
                <a:gd name="connsiteY179" fmla="*/ 636321 h 888654"/>
                <a:gd name="connsiteX180" fmla="*/ 532098 w 914639"/>
                <a:gd name="connsiteY180" fmla="*/ 652778 h 888654"/>
                <a:gd name="connsiteX181" fmla="*/ 532098 w 914639"/>
                <a:gd name="connsiteY181" fmla="*/ 682948 h 888654"/>
                <a:gd name="connsiteX182" fmla="*/ 493698 w 914639"/>
                <a:gd name="connsiteY182" fmla="*/ 724089 h 888654"/>
                <a:gd name="connsiteX183" fmla="*/ 452557 w 914639"/>
                <a:gd name="connsiteY183" fmla="*/ 685691 h 888654"/>
                <a:gd name="connsiteX184" fmla="*/ 427871 w 914639"/>
                <a:gd name="connsiteY184" fmla="*/ 641806 h 888654"/>
                <a:gd name="connsiteX185" fmla="*/ 400443 w 914639"/>
                <a:gd name="connsiteY185" fmla="*/ 633578 h 888654"/>
                <a:gd name="connsiteX186" fmla="*/ 340104 w 914639"/>
                <a:gd name="connsiteY186" fmla="*/ 633578 h 888654"/>
                <a:gd name="connsiteX187" fmla="*/ 331874 w 914639"/>
                <a:gd name="connsiteY187" fmla="*/ 633578 h 888654"/>
                <a:gd name="connsiteX188" fmla="*/ 329132 w 914639"/>
                <a:gd name="connsiteY188" fmla="*/ 735060 h 888654"/>
                <a:gd name="connsiteX189" fmla="*/ 370274 w 914639"/>
                <a:gd name="connsiteY189" fmla="*/ 608893 h 888654"/>
                <a:gd name="connsiteX190" fmla="*/ 367532 w 914639"/>
                <a:gd name="connsiteY190" fmla="*/ 606150 h 888654"/>
                <a:gd name="connsiteX191" fmla="*/ 249591 w 914639"/>
                <a:gd name="connsiteY191" fmla="*/ 512896 h 888654"/>
                <a:gd name="connsiteX192" fmla="*/ 244107 w 914639"/>
                <a:gd name="connsiteY192" fmla="*/ 510154 h 888654"/>
                <a:gd name="connsiteX193" fmla="*/ 183766 w 914639"/>
                <a:gd name="connsiteY193" fmla="*/ 510154 h 888654"/>
                <a:gd name="connsiteX194" fmla="*/ 183766 w 914639"/>
                <a:gd name="connsiteY194" fmla="*/ 608893 h 888654"/>
                <a:gd name="connsiteX195" fmla="*/ 370274 w 914639"/>
                <a:gd name="connsiteY195" fmla="*/ 608893 h 888654"/>
                <a:gd name="connsiteX196" fmla="*/ 329132 w 914639"/>
                <a:gd name="connsiteY196" fmla="*/ 128910 h 888654"/>
                <a:gd name="connsiteX197" fmla="*/ 329132 w 914639"/>
                <a:gd name="connsiteY197" fmla="*/ 148109 h 888654"/>
                <a:gd name="connsiteX198" fmla="*/ 463528 w 914639"/>
                <a:gd name="connsiteY198" fmla="*/ 224906 h 888654"/>
                <a:gd name="connsiteX199" fmla="*/ 521126 w 914639"/>
                <a:gd name="connsiteY199" fmla="*/ 170051 h 888654"/>
                <a:gd name="connsiteX200" fmla="*/ 597923 w 914639"/>
                <a:gd name="connsiteY200" fmla="*/ 148109 h 888654"/>
                <a:gd name="connsiteX201" fmla="*/ 597923 w 914639"/>
                <a:gd name="connsiteY201" fmla="*/ 128910 h 888654"/>
                <a:gd name="connsiteX202" fmla="*/ 329132 w 914639"/>
                <a:gd name="connsiteY202" fmla="*/ 128910 h 888654"/>
                <a:gd name="connsiteX203" fmla="*/ 743289 w 914639"/>
                <a:gd name="connsiteY203" fmla="*/ 507411 h 888654"/>
                <a:gd name="connsiteX204" fmla="*/ 682950 w 914639"/>
                <a:gd name="connsiteY204" fmla="*/ 507411 h 888654"/>
                <a:gd name="connsiteX205" fmla="*/ 677464 w 914639"/>
                <a:gd name="connsiteY205" fmla="*/ 510154 h 888654"/>
                <a:gd name="connsiteX206" fmla="*/ 650036 w 914639"/>
                <a:gd name="connsiteY206" fmla="*/ 534839 h 888654"/>
                <a:gd name="connsiteX207" fmla="*/ 641808 w 914639"/>
                <a:gd name="connsiteY207" fmla="*/ 551295 h 888654"/>
                <a:gd name="connsiteX208" fmla="*/ 641808 w 914639"/>
                <a:gd name="connsiteY208" fmla="*/ 608893 h 888654"/>
                <a:gd name="connsiteX209" fmla="*/ 746033 w 914639"/>
                <a:gd name="connsiteY209" fmla="*/ 608893 h 888654"/>
                <a:gd name="connsiteX210" fmla="*/ 743289 w 914639"/>
                <a:gd name="connsiteY210" fmla="*/ 507411 h 88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4639" h="888654">
                  <a:moveTo>
                    <a:pt x="910599" y="888655"/>
                  </a:moveTo>
                  <a:cubicBezTo>
                    <a:pt x="608895" y="888655"/>
                    <a:pt x="309932" y="888655"/>
                    <a:pt x="8228" y="888655"/>
                  </a:cubicBezTo>
                  <a:cubicBezTo>
                    <a:pt x="8228" y="883169"/>
                    <a:pt x="8228" y="877684"/>
                    <a:pt x="8228" y="872198"/>
                  </a:cubicBezTo>
                  <a:cubicBezTo>
                    <a:pt x="13714" y="863970"/>
                    <a:pt x="19200" y="863970"/>
                    <a:pt x="27428" y="863970"/>
                  </a:cubicBezTo>
                  <a:cubicBezTo>
                    <a:pt x="65827" y="863970"/>
                    <a:pt x="106969" y="863970"/>
                    <a:pt x="145366" y="863970"/>
                  </a:cubicBezTo>
                  <a:cubicBezTo>
                    <a:pt x="148110" y="863970"/>
                    <a:pt x="150852" y="863970"/>
                    <a:pt x="153594" y="863970"/>
                  </a:cubicBezTo>
                  <a:cubicBezTo>
                    <a:pt x="153594" y="831057"/>
                    <a:pt x="153594" y="798144"/>
                    <a:pt x="153594" y="765231"/>
                  </a:cubicBezTo>
                  <a:cubicBezTo>
                    <a:pt x="150852" y="765231"/>
                    <a:pt x="145366" y="765231"/>
                    <a:pt x="142624" y="765231"/>
                  </a:cubicBezTo>
                  <a:cubicBezTo>
                    <a:pt x="104225" y="765231"/>
                    <a:pt x="63083" y="765231"/>
                    <a:pt x="24686" y="765231"/>
                  </a:cubicBezTo>
                  <a:cubicBezTo>
                    <a:pt x="16456" y="765231"/>
                    <a:pt x="10972" y="762488"/>
                    <a:pt x="5486" y="757002"/>
                  </a:cubicBezTo>
                  <a:cubicBezTo>
                    <a:pt x="5486" y="754260"/>
                    <a:pt x="5486" y="751517"/>
                    <a:pt x="5486" y="748774"/>
                  </a:cubicBezTo>
                  <a:cubicBezTo>
                    <a:pt x="10972" y="740546"/>
                    <a:pt x="16456" y="740546"/>
                    <a:pt x="24686" y="740546"/>
                  </a:cubicBezTo>
                  <a:cubicBezTo>
                    <a:pt x="112453" y="740546"/>
                    <a:pt x="200222" y="740546"/>
                    <a:pt x="290733" y="740546"/>
                  </a:cubicBezTo>
                  <a:cubicBezTo>
                    <a:pt x="293476" y="740546"/>
                    <a:pt x="296219" y="740546"/>
                    <a:pt x="301704" y="740546"/>
                  </a:cubicBezTo>
                  <a:cubicBezTo>
                    <a:pt x="301704" y="707633"/>
                    <a:pt x="301704" y="674719"/>
                    <a:pt x="301704" y="641806"/>
                  </a:cubicBezTo>
                  <a:cubicBezTo>
                    <a:pt x="298962" y="641806"/>
                    <a:pt x="293476" y="641806"/>
                    <a:pt x="290733" y="641806"/>
                  </a:cubicBezTo>
                  <a:cubicBezTo>
                    <a:pt x="202965" y="641806"/>
                    <a:pt x="115197" y="641806"/>
                    <a:pt x="27428" y="641806"/>
                  </a:cubicBezTo>
                  <a:cubicBezTo>
                    <a:pt x="19200" y="641806"/>
                    <a:pt x="13714" y="639064"/>
                    <a:pt x="8228" y="633578"/>
                  </a:cubicBezTo>
                  <a:cubicBezTo>
                    <a:pt x="8228" y="630835"/>
                    <a:pt x="8228" y="628092"/>
                    <a:pt x="8228" y="625350"/>
                  </a:cubicBezTo>
                  <a:cubicBezTo>
                    <a:pt x="13714" y="617122"/>
                    <a:pt x="19200" y="617122"/>
                    <a:pt x="27428" y="617122"/>
                  </a:cubicBezTo>
                  <a:cubicBezTo>
                    <a:pt x="65827" y="617122"/>
                    <a:pt x="106969" y="617122"/>
                    <a:pt x="145366" y="617122"/>
                  </a:cubicBezTo>
                  <a:cubicBezTo>
                    <a:pt x="148110" y="617122"/>
                    <a:pt x="150852" y="617122"/>
                    <a:pt x="153594" y="617122"/>
                  </a:cubicBezTo>
                  <a:cubicBezTo>
                    <a:pt x="153594" y="584208"/>
                    <a:pt x="153594" y="551295"/>
                    <a:pt x="153594" y="518382"/>
                  </a:cubicBezTo>
                  <a:cubicBezTo>
                    <a:pt x="150852" y="518382"/>
                    <a:pt x="145366" y="518382"/>
                    <a:pt x="142624" y="518382"/>
                  </a:cubicBezTo>
                  <a:cubicBezTo>
                    <a:pt x="104225" y="518382"/>
                    <a:pt x="63083" y="518382"/>
                    <a:pt x="24686" y="518382"/>
                  </a:cubicBezTo>
                  <a:cubicBezTo>
                    <a:pt x="16456" y="518382"/>
                    <a:pt x="10972" y="515639"/>
                    <a:pt x="5486" y="510154"/>
                  </a:cubicBezTo>
                  <a:cubicBezTo>
                    <a:pt x="5486" y="507411"/>
                    <a:pt x="5486" y="504668"/>
                    <a:pt x="5486" y="501926"/>
                  </a:cubicBezTo>
                  <a:cubicBezTo>
                    <a:pt x="10972" y="493697"/>
                    <a:pt x="16456" y="493697"/>
                    <a:pt x="24686" y="493697"/>
                  </a:cubicBezTo>
                  <a:cubicBezTo>
                    <a:pt x="85025" y="493697"/>
                    <a:pt x="148110" y="493697"/>
                    <a:pt x="208450" y="493697"/>
                  </a:cubicBezTo>
                  <a:cubicBezTo>
                    <a:pt x="211193" y="493697"/>
                    <a:pt x="213936" y="493697"/>
                    <a:pt x="219421" y="493697"/>
                  </a:cubicBezTo>
                  <a:cubicBezTo>
                    <a:pt x="194736" y="463527"/>
                    <a:pt x="178280" y="430614"/>
                    <a:pt x="167308" y="394958"/>
                  </a:cubicBezTo>
                  <a:cubicBezTo>
                    <a:pt x="164566" y="394958"/>
                    <a:pt x="161824" y="394958"/>
                    <a:pt x="156338" y="394958"/>
                  </a:cubicBezTo>
                  <a:cubicBezTo>
                    <a:pt x="112453" y="394958"/>
                    <a:pt x="65827" y="394958"/>
                    <a:pt x="21942" y="394958"/>
                  </a:cubicBezTo>
                  <a:cubicBezTo>
                    <a:pt x="13714" y="394958"/>
                    <a:pt x="8228" y="392215"/>
                    <a:pt x="2742" y="386729"/>
                  </a:cubicBezTo>
                  <a:cubicBezTo>
                    <a:pt x="2742" y="383987"/>
                    <a:pt x="2742" y="381244"/>
                    <a:pt x="2742" y="378501"/>
                  </a:cubicBezTo>
                  <a:cubicBezTo>
                    <a:pt x="8228" y="370273"/>
                    <a:pt x="13714" y="370273"/>
                    <a:pt x="21942" y="370273"/>
                  </a:cubicBezTo>
                  <a:cubicBezTo>
                    <a:pt x="65827" y="370273"/>
                    <a:pt x="106969" y="370273"/>
                    <a:pt x="150852" y="370273"/>
                  </a:cubicBezTo>
                  <a:cubicBezTo>
                    <a:pt x="153594" y="370273"/>
                    <a:pt x="156338" y="370273"/>
                    <a:pt x="161824" y="370273"/>
                  </a:cubicBezTo>
                  <a:cubicBezTo>
                    <a:pt x="156338" y="334617"/>
                    <a:pt x="156338" y="304446"/>
                    <a:pt x="170052" y="271533"/>
                  </a:cubicBezTo>
                  <a:cubicBezTo>
                    <a:pt x="164566" y="271533"/>
                    <a:pt x="161824" y="271533"/>
                    <a:pt x="159080" y="271533"/>
                  </a:cubicBezTo>
                  <a:cubicBezTo>
                    <a:pt x="112453" y="271533"/>
                    <a:pt x="68569" y="271533"/>
                    <a:pt x="21942" y="271533"/>
                  </a:cubicBezTo>
                  <a:cubicBezTo>
                    <a:pt x="13714" y="271533"/>
                    <a:pt x="8228" y="268791"/>
                    <a:pt x="2742" y="263305"/>
                  </a:cubicBezTo>
                  <a:cubicBezTo>
                    <a:pt x="2742" y="260562"/>
                    <a:pt x="2742" y="257819"/>
                    <a:pt x="2742" y="255077"/>
                  </a:cubicBezTo>
                  <a:cubicBezTo>
                    <a:pt x="8228" y="246849"/>
                    <a:pt x="13714" y="246849"/>
                    <a:pt x="21942" y="246849"/>
                  </a:cubicBezTo>
                  <a:cubicBezTo>
                    <a:pt x="71311" y="246849"/>
                    <a:pt x="123425" y="246849"/>
                    <a:pt x="172794" y="246849"/>
                  </a:cubicBezTo>
                  <a:cubicBezTo>
                    <a:pt x="178280" y="246849"/>
                    <a:pt x="181022" y="244106"/>
                    <a:pt x="183766" y="241363"/>
                  </a:cubicBezTo>
                  <a:cubicBezTo>
                    <a:pt x="208450" y="205707"/>
                    <a:pt x="241363" y="181022"/>
                    <a:pt x="282505" y="172794"/>
                  </a:cubicBezTo>
                  <a:cubicBezTo>
                    <a:pt x="287991" y="172794"/>
                    <a:pt x="290733" y="170051"/>
                    <a:pt x="296219" y="170051"/>
                  </a:cubicBezTo>
                  <a:cubicBezTo>
                    <a:pt x="296219" y="161823"/>
                    <a:pt x="296219" y="156337"/>
                    <a:pt x="296219" y="148109"/>
                  </a:cubicBezTo>
                  <a:cubicBezTo>
                    <a:pt x="293476" y="148109"/>
                    <a:pt x="287991" y="148109"/>
                    <a:pt x="285248" y="148109"/>
                  </a:cubicBezTo>
                  <a:cubicBezTo>
                    <a:pt x="197480" y="148109"/>
                    <a:pt x="109711" y="148109"/>
                    <a:pt x="21942" y="148109"/>
                  </a:cubicBezTo>
                  <a:cubicBezTo>
                    <a:pt x="13714" y="148109"/>
                    <a:pt x="8228" y="145366"/>
                    <a:pt x="2742" y="139881"/>
                  </a:cubicBezTo>
                  <a:cubicBezTo>
                    <a:pt x="2742" y="137138"/>
                    <a:pt x="2742" y="134395"/>
                    <a:pt x="2742" y="131653"/>
                  </a:cubicBezTo>
                  <a:cubicBezTo>
                    <a:pt x="8228" y="123424"/>
                    <a:pt x="13714" y="123424"/>
                    <a:pt x="21942" y="123424"/>
                  </a:cubicBezTo>
                  <a:cubicBezTo>
                    <a:pt x="60341" y="123424"/>
                    <a:pt x="101483" y="123424"/>
                    <a:pt x="139880" y="123424"/>
                  </a:cubicBezTo>
                  <a:cubicBezTo>
                    <a:pt x="142624" y="123424"/>
                    <a:pt x="145366" y="123424"/>
                    <a:pt x="148110" y="123424"/>
                  </a:cubicBezTo>
                  <a:cubicBezTo>
                    <a:pt x="148110" y="90511"/>
                    <a:pt x="148110" y="57598"/>
                    <a:pt x="148110" y="24685"/>
                  </a:cubicBezTo>
                  <a:cubicBezTo>
                    <a:pt x="145366" y="24685"/>
                    <a:pt x="139880" y="24685"/>
                    <a:pt x="137138" y="24685"/>
                  </a:cubicBezTo>
                  <a:cubicBezTo>
                    <a:pt x="98739" y="24685"/>
                    <a:pt x="57597" y="24685"/>
                    <a:pt x="19200" y="24685"/>
                  </a:cubicBezTo>
                  <a:cubicBezTo>
                    <a:pt x="10972" y="24685"/>
                    <a:pt x="5486" y="21942"/>
                    <a:pt x="0" y="16456"/>
                  </a:cubicBezTo>
                  <a:cubicBezTo>
                    <a:pt x="0" y="13714"/>
                    <a:pt x="0" y="10971"/>
                    <a:pt x="0" y="8228"/>
                  </a:cubicBezTo>
                  <a:cubicBezTo>
                    <a:pt x="5486" y="0"/>
                    <a:pt x="10972" y="0"/>
                    <a:pt x="19200" y="0"/>
                  </a:cubicBezTo>
                  <a:cubicBezTo>
                    <a:pt x="309932" y="0"/>
                    <a:pt x="600667" y="0"/>
                    <a:pt x="891399" y="0"/>
                  </a:cubicBezTo>
                  <a:cubicBezTo>
                    <a:pt x="894142" y="0"/>
                    <a:pt x="896885" y="0"/>
                    <a:pt x="899627" y="0"/>
                  </a:cubicBezTo>
                  <a:cubicBezTo>
                    <a:pt x="907855" y="0"/>
                    <a:pt x="910599" y="8228"/>
                    <a:pt x="910599" y="13714"/>
                  </a:cubicBezTo>
                  <a:cubicBezTo>
                    <a:pt x="910599" y="21942"/>
                    <a:pt x="905113" y="24685"/>
                    <a:pt x="894142" y="24685"/>
                  </a:cubicBezTo>
                  <a:cubicBezTo>
                    <a:pt x="853000" y="24685"/>
                    <a:pt x="814602" y="24685"/>
                    <a:pt x="773461" y="24685"/>
                  </a:cubicBezTo>
                  <a:cubicBezTo>
                    <a:pt x="770717" y="24685"/>
                    <a:pt x="767975" y="24685"/>
                    <a:pt x="762489" y="24685"/>
                  </a:cubicBezTo>
                  <a:cubicBezTo>
                    <a:pt x="762489" y="57598"/>
                    <a:pt x="762489" y="90511"/>
                    <a:pt x="762489" y="123424"/>
                  </a:cubicBezTo>
                  <a:cubicBezTo>
                    <a:pt x="773461" y="123424"/>
                    <a:pt x="784431" y="123424"/>
                    <a:pt x="795403" y="123424"/>
                  </a:cubicBezTo>
                  <a:cubicBezTo>
                    <a:pt x="828316" y="123424"/>
                    <a:pt x="861230" y="123424"/>
                    <a:pt x="894142" y="123424"/>
                  </a:cubicBezTo>
                  <a:cubicBezTo>
                    <a:pt x="902371" y="123424"/>
                    <a:pt x="907855" y="126167"/>
                    <a:pt x="907855" y="131653"/>
                  </a:cubicBezTo>
                  <a:cubicBezTo>
                    <a:pt x="907855" y="137138"/>
                    <a:pt x="907855" y="142624"/>
                    <a:pt x="905113" y="145366"/>
                  </a:cubicBezTo>
                  <a:cubicBezTo>
                    <a:pt x="902371" y="148109"/>
                    <a:pt x="896885" y="148109"/>
                    <a:pt x="891399" y="148109"/>
                  </a:cubicBezTo>
                  <a:cubicBezTo>
                    <a:pt x="803631" y="148109"/>
                    <a:pt x="715862" y="148109"/>
                    <a:pt x="625351" y="148109"/>
                  </a:cubicBezTo>
                  <a:cubicBezTo>
                    <a:pt x="622609" y="148109"/>
                    <a:pt x="617123" y="148109"/>
                    <a:pt x="614381" y="148109"/>
                  </a:cubicBezTo>
                  <a:cubicBezTo>
                    <a:pt x="614381" y="156337"/>
                    <a:pt x="614381" y="161823"/>
                    <a:pt x="614381" y="170051"/>
                  </a:cubicBezTo>
                  <a:cubicBezTo>
                    <a:pt x="617123" y="170051"/>
                    <a:pt x="617123" y="170051"/>
                    <a:pt x="619865" y="172794"/>
                  </a:cubicBezTo>
                  <a:cubicBezTo>
                    <a:pt x="666492" y="181022"/>
                    <a:pt x="702148" y="205707"/>
                    <a:pt x="729575" y="246849"/>
                  </a:cubicBezTo>
                  <a:cubicBezTo>
                    <a:pt x="732319" y="249591"/>
                    <a:pt x="735061" y="252334"/>
                    <a:pt x="740547" y="252334"/>
                  </a:cubicBezTo>
                  <a:cubicBezTo>
                    <a:pt x="770717" y="252334"/>
                    <a:pt x="800888" y="252334"/>
                    <a:pt x="828316" y="252334"/>
                  </a:cubicBezTo>
                  <a:cubicBezTo>
                    <a:pt x="850258" y="252334"/>
                    <a:pt x="872200" y="252334"/>
                    <a:pt x="894142" y="252334"/>
                  </a:cubicBezTo>
                  <a:cubicBezTo>
                    <a:pt x="905113" y="252334"/>
                    <a:pt x="910599" y="260562"/>
                    <a:pt x="907855" y="268791"/>
                  </a:cubicBezTo>
                  <a:cubicBezTo>
                    <a:pt x="905113" y="277019"/>
                    <a:pt x="899627" y="277019"/>
                    <a:pt x="891399" y="277019"/>
                  </a:cubicBezTo>
                  <a:cubicBezTo>
                    <a:pt x="844772" y="277019"/>
                    <a:pt x="798145" y="277019"/>
                    <a:pt x="751519" y="277019"/>
                  </a:cubicBezTo>
                  <a:cubicBezTo>
                    <a:pt x="748775" y="277019"/>
                    <a:pt x="746033" y="277019"/>
                    <a:pt x="740547" y="277019"/>
                  </a:cubicBezTo>
                  <a:cubicBezTo>
                    <a:pt x="751519" y="309932"/>
                    <a:pt x="754261" y="342845"/>
                    <a:pt x="748775" y="375758"/>
                  </a:cubicBezTo>
                  <a:cubicBezTo>
                    <a:pt x="754261" y="375758"/>
                    <a:pt x="757003" y="375758"/>
                    <a:pt x="759747" y="375758"/>
                  </a:cubicBezTo>
                  <a:cubicBezTo>
                    <a:pt x="803631" y="375758"/>
                    <a:pt x="847516" y="375758"/>
                    <a:pt x="891399" y="375758"/>
                  </a:cubicBezTo>
                  <a:cubicBezTo>
                    <a:pt x="902371" y="375758"/>
                    <a:pt x="907855" y="381244"/>
                    <a:pt x="907855" y="389472"/>
                  </a:cubicBezTo>
                  <a:cubicBezTo>
                    <a:pt x="907855" y="397701"/>
                    <a:pt x="902371" y="403186"/>
                    <a:pt x="891399" y="403186"/>
                  </a:cubicBezTo>
                  <a:cubicBezTo>
                    <a:pt x="874943" y="403186"/>
                    <a:pt x="861230" y="403186"/>
                    <a:pt x="844772" y="403186"/>
                  </a:cubicBezTo>
                  <a:cubicBezTo>
                    <a:pt x="811858" y="403186"/>
                    <a:pt x="776203" y="403186"/>
                    <a:pt x="743289" y="403186"/>
                  </a:cubicBezTo>
                  <a:cubicBezTo>
                    <a:pt x="732319" y="438842"/>
                    <a:pt x="715862" y="471755"/>
                    <a:pt x="691178" y="501926"/>
                  </a:cubicBezTo>
                  <a:cubicBezTo>
                    <a:pt x="696664" y="501926"/>
                    <a:pt x="699406" y="501926"/>
                    <a:pt x="702148" y="501926"/>
                  </a:cubicBezTo>
                  <a:cubicBezTo>
                    <a:pt x="746033" y="501926"/>
                    <a:pt x="789917" y="501926"/>
                    <a:pt x="833802" y="501926"/>
                  </a:cubicBezTo>
                  <a:cubicBezTo>
                    <a:pt x="853000" y="501926"/>
                    <a:pt x="872200" y="501926"/>
                    <a:pt x="891399" y="501926"/>
                  </a:cubicBezTo>
                  <a:cubicBezTo>
                    <a:pt x="896885" y="501926"/>
                    <a:pt x="902371" y="504668"/>
                    <a:pt x="902371" y="510154"/>
                  </a:cubicBezTo>
                  <a:cubicBezTo>
                    <a:pt x="905113" y="512896"/>
                    <a:pt x="902371" y="521125"/>
                    <a:pt x="899627" y="523867"/>
                  </a:cubicBezTo>
                  <a:cubicBezTo>
                    <a:pt x="896885" y="526610"/>
                    <a:pt x="891399" y="529353"/>
                    <a:pt x="885914" y="529353"/>
                  </a:cubicBezTo>
                  <a:cubicBezTo>
                    <a:pt x="844772" y="529353"/>
                    <a:pt x="806374" y="529353"/>
                    <a:pt x="765233" y="529353"/>
                  </a:cubicBezTo>
                  <a:cubicBezTo>
                    <a:pt x="762489" y="529353"/>
                    <a:pt x="759747" y="529353"/>
                    <a:pt x="754261" y="529353"/>
                  </a:cubicBezTo>
                  <a:cubicBezTo>
                    <a:pt x="754261" y="562266"/>
                    <a:pt x="754261" y="595179"/>
                    <a:pt x="754261" y="628092"/>
                  </a:cubicBezTo>
                  <a:cubicBezTo>
                    <a:pt x="770717" y="628092"/>
                    <a:pt x="787175" y="628092"/>
                    <a:pt x="803631" y="628092"/>
                  </a:cubicBezTo>
                  <a:cubicBezTo>
                    <a:pt x="831058" y="628092"/>
                    <a:pt x="858486" y="628092"/>
                    <a:pt x="885914" y="628092"/>
                  </a:cubicBezTo>
                  <a:cubicBezTo>
                    <a:pt x="896885" y="628092"/>
                    <a:pt x="905113" y="639064"/>
                    <a:pt x="899627" y="647292"/>
                  </a:cubicBezTo>
                  <a:cubicBezTo>
                    <a:pt x="896885" y="652778"/>
                    <a:pt x="891399" y="655520"/>
                    <a:pt x="883171" y="655520"/>
                  </a:cubicBezTo>
                  <a:cubicBezTo>
                    <a:pt x="800888" y="655520"/>
                    <a:pt x="715862" y="655520"/>
                    <a:pt x="633579" y="655520"/>
                  </a:cubicBezTo>
                  <a:cubicBezTo>
                    <a:pt x="630837" y="655520"/>
                    <a:pt x="625351" y="655520"/>
                    <a:pt x="622609" y="655520"/>
                  </a:cubicBezTo>
                  <a:cubicBezTo>
                    <a:pt x="622609" y="688433"/>
                    <a:pt x="622609" y="721347"/>
                    <a:pt x="622609" y="754260"/>
                  </a:cubicBezTo>
                  <a:cubicBezTo>
                    <a:pt x="625351" y="754260"/>
                    <a:pt x="628094" y="754260"/>
                    <a:pt x="630837" y="754260"/>
                  </a:cubicBezTo>
                  <a:cubicBezTo>
                    <a:pt x="677464" y="754260"/>
                    <a:pt x="724091" y="754260"/>
                    <a:pt x="767975" y="754260"/>
                  </a:cubicBezTo>
                  <a:cubicBezTo>
                    <a:pt x="806374" y="754260"/>
                    <a:pt x="844772" y="754260"/>
                    <a:pt x="883171" y="754260"/>
                  </a:cubicBezTo>
                  <a:cubicBezTo>
                    <a:pt x="896885" y="754260"/>
                    <a:pt x="902371" y="765231"/>
                    <a:pt x="896885" y="773459"/>
                  </a:cubicBezTo>
                  <a:cubicBezTo>
                    <a:pt x="894142" y="776202"/>
                    <a:pt x="888657" y="778944"/>
                    <a:pt x="883171" y="778944"/>
                  </a:cubicBezTo>
                  <a:cubicBezTo>
                    <a:pt x="842030" y="778944"/>
                    <a:pt x="803631" y="778944"/>
                    <a:pt x="762489" y="778944"/>
                  </a:cubicBezTo>
                  <a:cubicBezTo>
                    <a:pt x="759747" y="778944"/>
                    <a:pt x="757003" y="778944"/>
                    <a:pt x="754261" y="778944"/>
                  </a:cubicBezTo>
                  <a:cubicBezTo>
                    <a:pt x="754261" y="811857"/>
                    <a:pt x="754261" y="844771"/>
                    <a:pt x="754261" y="877684"/>
                  </a:cubicBezTo>
                  <a:cubicBezTo>
                    <a:pt x="757003" y="877684"/>
                    <a:pt x="759747" y="877684"/>
                    <a:pt x="765233" y="877684"/>
                  </a:cubicBezTo>
                  <a:cubicBezTo>
                    <a:pt x="803631" y="877684"/>
                    <a:pt x="844772" y="877684"/>
                    <a:pt x="883171" y="877684"/>
                  </a:cubicBezTo>
                  <a:cubicBezTo>
                    <a:pt x="891399" y="877684"/>
                    <a:pt x="896885" y="877684"/>
                    <a:pt x="899627" y="885912"/>
                  </a:cubicBezTo>
                  <a:cubicBezTo>
                    <a:pt x="918827" y="877684"/>
                    <a:pt x="916085" y="883169"/>
                    <a:pt x="910599" y="888655"/>
                  </a:cubicBezTo>
                  <a:close/>
                  <a:moveTo>
                    <a:pt x="586953" y="713118"/>
                  </a:moveTo>
                  <a:cubicBezTo>
                    <a:pt x="586953" y="721347"/>
                    <a:pt x="586953" y="726832"/>
                    <a:pt x="586953" y="735060"/>
                  </a:cubicBezTo>
                  <a:cubicBezTo>
                    <a:pt x="586953" y="751517"/>
                    <a:pt x="586953" y="765231"/>
                    <a:pt x="586953" y="781687"/>
                  </a:cubicBezTo>
                  <a:cubicBezTo>
                    <a:pt x="586953" y="789916"/>
                    <a:pt x="592437" y="795401"/>
                    <a:pt x="600667" y="795401"/>
                  </a:cubicBezTo>
                  <a:cubicBezTo>
                    <a:pt x="608895" y="795401"/>
                    <a:pt x="614381" y="789916"/>
                    <a:pt x="614381" y="781687"/>
                  </a:cubicBezTo>
                  <a:cubicBezTo>
                    <a:pt x="614381" y="778944"/>
                    <a:pt x="614381" y="776202"/>
                    <a:pt x="614381" y="773459"/>
                  </a:cubicBezTo>
                  <a:cubicBezTo>
                    <a:pt x="614381" y="702147"/>
                    <a:pt x="614381" y="630835"/>
                    <a:pt x="614381" y="559523"/>
                  </a:cubicBezTo>
                  <a:cubicBezTo>
                    <a:pt x="614381" y="540324"/>
                    <a:pt x="619865" y="526610"/>
                    <a:pt x="633579" y="515639"/>
                  </a:cubicBezTo>
                  <a:cubicBezTo>
                    <a:pt x="661006" y="490954"/>
                    <a:pt x="685692" y="463527"/>
                    <a:pt x="702148" y="433357"/>
                  </a:cubicBezTo>
                  <a:cubicBezTo>
                    <a:pt x="726833" y="389472"/>
                    <a:pt x="743289" y="342845"/>
                    <a:pt x="735061" y="293475"/>
                  </a:cubicBezTo>
                  <a:cubicBezTo>
                    <a:pt x="721348" y="202964"/>
                    <a:pt x="619865" y="142624"/>
                    <a:pt x="529354" y="197479"/>
                  </a:cubicBezTo>
                  <a:cubicBezTo>
                    <a:pt x="504670" y="211193"/>
                    <a:pt x="488212" y="233135"/>
                    <a:pt x="477242" y="257819"/>
                  </a:cubicBezTo>
                  <a:cubicBezTo>
                    <a:pt x="474498" y="263305"/>
                    <a:pt x="471756" y="268791"/>
                    <a:pt x="463528" y="268791"/>
                  </a:cubicBezTo>
                  <a:cubicBezTo>
                    <a:pt x="455299" y="268791"/>
                    <a:pt x="452557" y="266048"/>
                    <a:pt x="449815" y="257819"/>
                  </a:cubicBezTo>
                  <a:cubicBezTo>
                    <a:pt x="449815" y="255077"/>
                    <a:pt x="447071" y="255077"/>
                    <a:pt x="447071" y="252334"/>
                  </a:cubicBezTo>
                  <a:cubicBezTo>
                    <a:pt x="422387" y="205707"/>
                    <a:pt x="383987" y="181022"/>
                    <a:pt x="331874" y="178280"/>
                  </a:cubicBezTo>
                  <a:cubicBezTo>
                    <a:pt x="255077" y="175537"/>
                    <a:pt x="189252" y="238620"/>
                    <a:pt x="189252" y="315418"/>
                  </a:cubicBezTo>
                  <a:cubicBezTo>
                    <a:pt x="189252" y="375758"/>
                    <a:pt x="211193" y="427871"/>
                    <a:pt x="246849" y="471755"/>
                  </a:cubicBezTo>
                  <a:cubicBezTo>
                    <a:pt x="279763" y="512896"/>
                    <a:pt x="318160" y="543067"/>
                    <a:pt x="362046" y="573237"/>
                  </a:cubicBezTo>
                  <a:cubicBezTo>
                    <a:pt x="392215" y="595179"/>
                    <a:pt x="425129" y="614379"/>
                    <a:pt x="455299" y="633578"/>
                  </a:cubicBezTo>
                  <a:cubicBezTo>
                    <a:pt x="469013" y="641806"/>
                    <a:pt x="474498" y="652778"/>
                    <a:pt x="474498" y="669234"/>
                  </a:cubicBezTo>
                  <a:cubicBezTo>
                    <a:pt x="474498" y="674719"/>
                    <a:pt x="474498" y="680205"/>
                    <a:pt x="474498" y="685691"/>
                  </a:cubicBezTo>
                  <a:cubicBezTo>
                    <a:pt x="474498" y="693919"/>
                    <a:pt x="479984" y="699404"/>
                    <a:pt x="488212" y="699404"/>
                  </a:cubicBezTo>
                  <a:cubicBezTo>
                    <a:pt x="496440" y="699404"/>
                    <a:pt x="501926" y="693919"/>
                    <a:pt x="501926" y="685691"/>
                  </a:cubicBezTo>
                  <a:cubicBezTo>
                    <a:pt x="501926" y="674719"/>
                    <a:pt x="501926" y="663748"/>
                    <a:pt x="501926" y="652778"/>
                  </a:cubicBezTo>
                  <a:cubicBezTo>
                    <a:pt x="501926" y="628092"/>
                    <a:pt x="518384" y="611636"/>
                    <a:pt x="543068" y="611636"/>
                  </a:cubicBezTo>
                  <a:cubicBezTo>
                    <a:pt x="567753" y="611636"/>
                    <a:pt x="584209" y="628092"/>
                    <a:pt x="584209" y="652778"/>
                  </a:cubicBezTo>
                  <a:cubicBezTo>
                    <a:pt x="586953" y="671977"/>
                    <a:pt x="586953" y="693919"/>
                    <a:pt x="586953" y="713118"/>
                  </a:cubicBezTo>
                  <a:close/>
                  <a:moveTo>
                    <a:pt x="449815" y="2743"/>
                  </a:moveTo>
                  <a:cubicBezTo>
                    <a:pt x="359302" y="2743"/>
                    <a:pt x="271535" y="2743"/>
                    <a:pt x="183766" y="2743"/>
                  </a:cubicBezTo>
                  <a:cubicBezTo>
                    <a:pt x="183766" y="35656"/>
                    <a:pt x="183766" y="68569"/>
                    <a:pt x="183766" y="101482"/>
                  </a:cubicBezTo>
                  <a:cubicBezTo>
                    <a:pt x="274277" y="101482"/>
                    <a:pt x="362046" y="101482"/>
                    <a:pt x="449815" y="101482"/>
                  </a:cubicBezTo>
                  <a:cubicBezTo>
                    <a:pt x="449815" y="68569"/>
                    <a:pt x="449815" y="38399"/>
                    <a:pt x="449815" y="2743"/>
                  </a:cubicBezTo>
                  <a:close/>
                  <a:moveTo>
                    <a:pt x="743289" y="101482"/>
                  </a:moveTo>
                  <a:cubicBezTo>
                    <a:pt x="743289" y="68569"/>
                    <a:pt x="743289" y="35656"/>
                    <a:pt x="743289" y="2743"/>
                  </a:cubicBezTo>
                  <a:cubicBezTo>
                    <a:pt x="652778" y="2743"/>
                    <a:pt x="565009" y="2743"/>
                    <a:pt x="477242" y="2743"/>
                  </a:cubicBezTo>
                  <a:cubicBezTo>
                    <a:pt x="477242" y="35656"/>
                    <a:pt x="477242" y="68569"/>
                    <a:pt x="477242" y="101482"/>
                  </a:cubicBezTo>
                  <a:cubicBezTo>
                    <a:pt x="565009" y="101482"/>
                    <a:pt x="655522" y="101482"/>
                    <a:pt x="743289" y="101482"/>
                  </a:cubicBezTo>
                  <a:close/>
                  <a:moveTo>
                    <a:pt x="449815" y="861227"/>
                  </a:moveTo>
                  <a:cubicBezTo>
                    <a:pt x="449815" y="828314"/>
                    <a:pt x="449815" y="795401"/>
                    <a:pt x="449815" y="762488"/>
                  </a:cubicBezTo>
                  <a:cubicBezTo>
                    <a:pt x="359302" y="762488"/>
                    <a:pt x="271535" y="762488"/>
                    <a:pt x="183766" y="762488"/>
                  </a:cubicBezTo>
                  <a:cubicBezTo>
                    <a:pt x="183766" y="795401"/>
                    <a:pt x="183766" y="828314"/>
                    <a:pt x="183766" y="861227"/>
                  </a:cubicBezTo>
                  <a:cubicBezTo>
                    <a:pt x="271535" y="861227"/>
                    <a:pt x="359302" y="861227"/>
                    <a:pt x="449815" y="861227"/>
                  </a:cubicBezTo>
                  <a:close/>
                  <a:moveTo>
                    <a:pt x="477242" y="861227"/>
                  </a:moveTo>
                  <a:cubicBezTo>
                    <a:pt x="567753" y="861227"/>
                    <a:pt x="655522" y="861227"/>
                    <a:pt x="743289" y="861227"/>
                  </a:cubicBezTo>
                  <a:cubicBezTo>
                    <a:pt x="743289" y="828314"/>
                    <a:pt x="743289" y="795401"/>
                    <a:pt x="743289" y="762488"/>
                  </a:cubicBezTo>
                  <a:cubicBezTo>
                    <a:pt x="726833" y="762488"/>
                    <a:pt x="707634" y="762488"/>
                    <a:pt x="691178" y="762488"/>
                  </a:cubicBezTo>
                  <a:cubicBezTo>
                    <a:pt x="674720" y="762488"/>
                    <a:pt x="658264" y="762488"/>
                    <a:pt x="639064" y="762488"/>
                  </a:cubicBezTo>
                  <a:cubicBezTo>
                    <a:pt x="639064" y="770716"/>
                    <a:pt x="639064" y="778944"/>
                    <a:pt x="639064" y="787173"/>
                  </a:cubicBezTo>
                  <a:cubicBezTo>
                    <a:pt x="636322" y="809115"/>
                    <a:pt x="619865" y="822829"/>
                    <a:pt x="597923" y="822829"/>
                  </a:cubicBezTo>
                  <a:cubicBezTo>
                    <a:pt x="575981" y="822829"/>
                    <a:pt x="559525" y="806372"/>
                    <a:pt x="559525" y="784430"/>
                  </a:cubicBezTo>
                  <a:cubicBezTo>
                    <a:pt x="559525" y="776202"/>
                    <a:pt x="559525" y="770716"/>
                    <a:pt x="559525" y="762488"/>
                  </a:cubicBezTo>
                  <a:cubicBezTo>
                    <a:pt x="532098" y="762488"/>
                    <a:pt x="504670" y="762488"/>
                    <a:pt x="477242" y="762488"/>
                  </a:cubicBezTo>
                  <a:cubicBezTo>
                    <a:pt x="477242" y="795401"/>
                    <a:pt x="477242" y="828314"/>
                    <a:pt x="477242" y="861227"/>
                  </a:cubicBezTo>
                  <a:close/>
                  <a:moveTo>
                    <a:pt x="329132" y="735060"/>
                  </a:moveTo>
                  <a:cubicBezTo>
                    <a:pt x="405929" y="735060"/>
                    <a:pt x="482726" y="735060"/>
                    <a:pt x="559525" y="735060"/>
                  </a:cubicBezTo>
                  <a:cubicBezTo>
                    <a:pt x="559525" y="707633"/>
                    <a:pt x="559525" y="680205"/>
                    <a:pt x="559525" y="652778"/>
                  </a:cubicBezTo>
                  <a:cubicBezTo>
                    <a:pt x="559525" y="641806"/>
                    <a:pt x="554039" y="636321"/>
                    <a:pt x="545811" y="636321"/>
                  </a:cubicBezTo>
                  <a:cubicBezTo>
                    <a:pt x="537582" y="636321"/>
                    <a:pt x="532098" y="641806"/>
                    <a:pt x="532098" y="652778"/>
                  </a:cubicBezTo>
                  <a:cubicBezTo>
                    <a:pt x="532098" y="663748"/>
                    <a:pt x="532098" y="674719"/>
                    <a:pt x="532098" y="682948"/>
                  </a:cubicBezTo>
                  <a:cubicBezTo>
                    <a:pt x="532098" y="707633"/>
                    <a:pt x="515640" y="724089"/>
                    <a:pt x="493698" y="724089"/>
                  </a:cubicBezTo>
                  <a:cubicBezTo>
                    <a:pt x="469013" y="724089"/>
                    <a:pt x="449815" y="710375"/>
                    <a:pt x="452557" y="685691"/>
                  </a:cubicBezTo>
                  <a:cubicBezTo>
                    <a:pt x="452557" y="663748"/>
                    <a:pt x="447071" y="652778"/>
                    <a:pt x="427871" y="641806"/>
                  </a:cubicBezTo>
                  <a:cubicBezTo>
                    <a:pt x="419643" y="636321"/>
                    <a:pt x="411415" y="633578"/>
                    <a:pt x="400443" y="633578"/>
                  </a:cubicBezTo>
                  <a:cubicBezTo>
                    <a:pt x="381245" y="633578"/>
                    <a:pt x="362046" y="633578"/>
                    <a:pt x="340104" y="633578"/>
                  </a:cubicBezTo>
                  <a:cubicBezTo>
                    <a:pt x="337360" y="633578"/>
                    <a:pt x="334618" y="633578"/>
                    <a:pt x="331874" y="633578"/>
                  </a:cubicBezTo>
                  <a:cubicBezTo>
                    <a:pt x="329132" y="669234"/>
                    <a:pt x="329132" y="702147"/>
                    <a:pt x="329132" y="735060"/>
                  </a:cubicBezTo>
                  <a:close/>
                  <a:moveTo>
                    <a:pt x="370274" y="608893"/>
                  </a:moveTo>
                  <a:cubicBezTo>
                    <a:pt x="367532" y="606150"/>
                    <a:pt x="367532" y="606150"/>
                    <a:pt x="367532" y="606150"/>
                  </a:cubicBezTo>
                  <a:cubicBezTo>
                    <a:pt x="326390" y="578723"/>
                    <a:pt x="285248" y="548552"/>
                    <a:pt x="249591" y="512896"/>
                  </a:cubicBezTo>
                  <a:cubicBezTo>
                    <a:pt x="246849" y="510154"/>
                    <a:pt x="246849" y="510154"/>
                    <a:pt x="244107" y="510154"/>
                  </a:cubicBezTo>
                  <a:cubicBezTo>
                    <a:pt x="224907" y="510154"/>
                    <a:pt x="202965" y="510154"/>
                    <a:pt x="183766" y="510154"/>
                  </a:cubicBezTo>
                  <a:cubicBezTo>
                    <a:pt x="183766" y="543067"/>
                    <a:pt x="183766" y="575980"/>
                    <a:pt x="183766" y="608893"/>
                  </a:cubicBezTo>
                  <a:cubicBezTo>
                    <a:pt x="244107" y="608893"/>
                    <a:pt x="307190" y="608893"/>
                    <a:pt x="370274" y="608893"/>
                  </a:cubicBezTo>
                  <a:close/>
                  <a:moveTo>
                    <a:pt x="329132" y="128910"/>
                  </a:moveTo>
                  <a:cubicBezTo>
                    <a:pt x="329132" y="134395"/>
                    <a:pt x="329132" y="142624"/>
                    <a:pt x="329132" y="148109"/>
                  </a:cubicBezTo>
                  <a:cubicBezTo>
                    <a:pt x="386730" y="150852"/>
                    <a:pt x="430615" y="175537"/>
                    <a:pt x="463528" y="224906"/>
                  </a:cubicBezTo>
                  <a:cubicBezTo>
                    <a:pt x="479984" y="202964"/>
                    <a:pt x="496440" y="183765"/>
                    <a:pt x="521126" y="170051"/>
                  </a:cubicBezTo>
                  <a:cubicBezTo>
                    <a:pt x="545811" y="156337"/>
                    <a:pt x="570495" y="150852"/>
                    <a:pt x="597923" y="148109"/>
                  </a:cubicBezTo>
                  <a:cubicBezTo>
                    <a:pt x="597923" y="142624"/>
                    <a:pt x="597923" y="134395"/>
                    <a:pt x="597923" y="128910"/>
                  </a:cubicBezTo>
                  <a:cubicBezTo>
                    <a:pt x="507412" y="128910"/>
                    <a:pt x="419643" y="128910"/>
                    <a:pt x="329132" y="128910"/>
                  </a:cubicBezTo>
                  <a:close/>
                  <a:moveTo>
                    <a:pt x="743289" y="507411"/>
                  </a:moveTo>
                  <a:cubicBezTo>
                    <a:pt x="721348" y="507411"/>
                    <a:pt x="702148" y="507411"/>
                    <a:pt x="682950" y="507411"/>
                  </a:cubicBezTo>
                  <a:cubicBezTo>
                    <a:pt x="680206" y="507411"/>
                    <a:pt x="680206" y="507411"/>
                    <a:pt x="677464" y="510154"/>
                  </a:cubicBezTo>
                  <a:cubicBezTo>
                    <a:pt x="669236" y="518382"/>
                    <a:pt x="658264" y="526610"/>
                    <a:pt x="650036" y="534839"/>
                  </a:cubicBezTo>
                  <a:cubicBezTo>
                    <a:pt x="644550" y="540324"/>
                    <a:pt x="641808" y="545810"/>
                    <a:pt x="641808" y="551295"/>
                  </a:cubicBezTo>
                  <a:cubicBezTo>
                    <a:pt x="641808" y="570495"/>
                    <a:pt x="641808" y="589694"/>
                    <a:pt x="641808" y="608893"/>
                  </a:cubicBezTo>
                  <a:cubicBezTo>
                    <a:pt x="677464" y="608893"/>
                    <a:pt x="710377" y="608893"/>
                    <a:pt x="746033" y="608893"/>
                  </a:cubicBezTo>
                  <a:cubicBezTo>
                    <a:pt x="743289" y="573237"/>
                    <a:pt x="743289" y="543067"/>
                    <a:pt x="743289" y="507411"/>
                  </a:cubicBezTo>
                  <a:close/>
                </a:path>
              </a:pathLst>
            </a:custGeom>
            <a:solidFill>
              <a:srgbClr val="000000"/>
            </a:solidFill>
            <a:ln w="27426" cap="flat">
              <a:noFill/>
              <a:prstDash val="solid"/>
              <a:miter/>
            </a:ln>
          </p:spPr>
          <p:txBody>
            <a:bodyPr rtlCol="0" anchor="ctr"/>
            <a:lstStyle/>
            <a:p>
              <a:endParaRPr lang="en-US"/>
            </a:p>
          </p:txBody>
        </p:sp>
      </p:grpSp>
      <p:grpSp>
        <p:nvGrpSpPr>
          <p:cNvPr id="21" name="Graphic 3">
            <a:extLst>
              <a:ext uri="{FF2B5EF4-FFF2-40B4-BE49-F238E27FC236}">
                <a16:creationId xmlns:a16="http://schemas.microsoft.com/office/drawing/2014/main" id="{986E869C-C6BE-4390-A66C-E3C165EFB72E}"/>
              </a:ext>
            </a:extLst>
          </p:cNvPr>
          <p:cNvGrpSpPr/>
          <p:nvPr/>
        </p:nvGrpSpPr>
        <p:grpSpPr>
          <a:xfrm>
            <a:off x="8705439" y="5244802"/>
            <a:ext cx="820729" cy="715861"/>
            <a:chOff x="8664475" y="5317697"/>
            <a:chExt cx="1051121" cy="1050478"/>
          </a:xfrm>
        </p:grpSpPr>
        <p:sp>
          <p:nvSpPr>
            <p:cNvPr id="22" name="Freeform 958">
              <a:extLst>
                <a:ext uri="{FF2B5EF4-FFF2-40B4-BE49-F238E27FC236}">
                  <a16:creationId xmlns:a16="http://schemas.microsoft.com/office/drawing/2014/main" id="{18377B44-DA1E-4946-A02A-779449972561}"/>
                </a:ext>
              </a:extLst>
            </p:cNvPr>
            <p:cNvSpPr/>
            <p:nvPr/>
          </p:nvSpPr>
          <p:spPr>
            <a:xfrm>
              <a:off x="8664475" y="5317697"/>
              <a:ext cx="806372" cy="1050478"/>
            </a:xfrm>
            <a:custGeom>
              <a:avLst/>
              <a:gdLst>
                <a:gd name="connsiteX0" fmla="*/ 735061 w 806372"/>
                <a:gd name="connsiteY0" fmla="*/ 175537 h 1050478"/>
                <a:gd name="connsiteX1" fmla="*/ 792659 w 806372"/>
                <a:gd name="connsiteY1" fmla="*/ 194736 h 1050478"/>
                <a:gd name="connsiteX2" fmla="*/ 806373 w 806372"/>
                <a:gd name="connsiteY2" fmla="*/ 227649 h 1050478"/>
                <a:gd name="connsiteX3" fmla="*/ 784431 w 806372"/>
                <a:gd name="connsiteY3" fmla="*/ 271534 h 1050478"/>
                <a:gd name="connsiteX4" fmla="*/ 737803 w 806372"/>
                <a:gd name="connsiteY4" fmla="*/ 285248 h 1050478"/>
                <a:gd name="connsiteX5" fmla="*/ 737803 w 806372"/>
                <a:gd name="connsiteY5" fmla="*/ 329132 h 1050478"/>
                <a:gd name="connsiteX6" fmla="*/ 710376 w 806372"/>
                <a:gd name="connsiteY6" fmla="*/ 348331 h 1050478"/>
                <a:gd name="connsiteX7" fmla="*/ 671978 w 806372"/>
                <a:gd name="connsiteY7" fmla="*/ 331874 h 1050478"/>
                <a:gd name="connsiteX8" fmla="*/ 597923 w 806372"/>
                <a:gd name="connsiteY8" fmla="*/ 315418 h 1050478"/>
                <a:gd name="connsiteX9" fmla="*/ 543068 w 806372"/>
                <a:gd name="connsiteY9" fmla="*/ 315418 h 1050478"/>
                <a:gd name="connsiteX10" fmla="*/ 543068 w 806372"/>
                <a:gd name="connsiteY10" fmla="*/ 367530 h 1050478"/>
                <a:gd name="connsiteX11" fmla="*/ 479984 w 806372"/>
                <a:gd name="connsiteY11" fmla="*/ 452556 h 1050478"/>
                <a:gd name="connsiteX12" fmla="*/ 455299 w 806372"/>
                <a:gd name="connsiteY12" fmla="*/ 458041 h 1050478"/>
                <a:gd name="connsiteX13" fmla="*/ 455299 w 806372"/>
                <a:gd name="connsiteY13" fmla="*/ 490955 h 1050478"/>
                <a:gd name="connsiteX14" fmla="*/ 526610 w 806372"/>
                <a:gd name="connsiteY14" fmla="*/ 490955 h 1050478"/>
                <a:gd name="connsiteX15" fmla="*/ 559524 w 806372"/>
                <a:gd name="connsiteY15" fmla="*/ 523867 h 1050478"/>
                <a:gd name="connsiteX16" fmla="*/ 559524 w 806372"/>
                <a:gd name="connsiteY16" fmla="*/ 1025793 h 1050478"/>
                <a:gd name="connsiteX17" fmla="*/ 534840 w 806372"/>
                <a:gd name="connsiteY17" fmla="*/ 1050478 h 1050478"/>
                <a:gd name="connsiteX18" fmla="*/ 24684 w 806372"/>
                <a:gd name="connsiteY18" fmla="*/ 1050478 h 1050478"/>
                <a:gd name="connsiteX19" fmla="*/ 0 w 806372"/>
                <a:gd name="connsiteY19" fmla="*/ 1025793 h 1050478"/>
                <a:gd name="connsiteX20" fmla="*/ 0 w 806372"/>
                <a:gd name="connsiteY20" fmla="*/ 512896 h 1050478"/>
                <a:gd name="connsiteX21" fmla="*/ 24684 w 806372"/>
                <a:gd name="connsiteY21" fmla="*/ 488212 h 1050478"/>
                <a:gd name="connsiteX22" fmla="*/ 104225 w 806372"/>
                <a:gd name="connsiteY22" fmla="*/ 488212 h 1050478"/>
                <a:gd name="connsiteX23" fmla="*/ 104225 w 806372"/>
                <a:gd name="connsiteY23" fmla="*/ 455298 h 1050478"/>
                <a:gd name="connsiteX24" fmla="*/ 82283 w 806372"/>
                <a:gd name="connsiteY24" fmla="*/ 452556 h 1050478"/>
                <a:gd name="connsiteX25" fmla="*/ 16456 w 806372"/>
                <a:gd name="connsiteY25" fmla="*/ 370273 h 1050478"/>
                <a:gd name="connsiteX26" fmla="*/ 16456 w 806372"/>
                <a:gd name="connsiteY26" fmla="*/ 85026 h 1050478"/>
                <a:gd name="connsiteX27" fmla="*/ 104225 w 806372"/>
                <a:gd name="connsiteY27" fmla="*/ 0 h 1050478"/>
                <a:gd name="connsiteX28" fmla="*/ 378502 w 806372"/>
                <a:gd name="connsiteY28" fmla="*/ 0 h 1050478"/>
                <a:gd name="connsiteX29" fmla="*/ 447071 w 806372"/>
                <a:gd name="connsiteY29" fmla="*/ 0 h 1050478"/>
                <a:gd name="connsiteX30" fmla="*/ 540324 w 806372"/>
                <a:gd name="connsiteY30" fmla="*/ 95997 h 1050478"/>
                <a:gd name="connsiteX31" fmla="*/ 540324 w 806372"/>
                <a:gd name="connsiteY31" fmla="*/ 139881 h 1050478"/>
                <a:gd name="connsiteX32" fmla="*/ 663748 w 806372"/>
                <a:gd name="connsiteY32" fmla="*/ 126167 h 1050478"/>
                <a:gd name="connsiteX33" fmla="*/ 707634 w 806372"/>
                <a:gd name="connsiteY33" fmla="*/ 106968 h 1050478"/>
                <a:gd name="connsiteX34" fmla="*/ 735061 w 806372"/>
                <a:gd name="connsiteY34" fmla="*/ 126167 h 1050478"/>
                <a:gd name="connsiteX35" fmla="*/ 735061 w 806372"/>
                <a:gd name="connsiteY35" fmla="*/ 175537 h 1050478"/>
                <a:gd name="connsiteX36" fmla="*/ 523868 w 806372"/>
                <a:gd name="connsiteY36" fmla="*/ 1014822 h 1050478"/>
                <a:gd name="connsiteX37" fmla="*/ 523868 w 806372"/>
                <a:gd name="connsiteY37" fmla="*/ 523867 h 1050478"/>
                <a:gd name="connsiteX38" fmla="*/ 35656 w 806372"/>
                <a:gd name="connsiteY38" fmla="*/ 523867 h 1050478"/>
                <a:gd name="connsiteX39" fmla="*/ 35656 w 806372"/>
                <a:gd name="connsiteY39" fmla="*/ 1012080 h 1050478"/>
                <a:gd name="connsiteX40" fmla="*/ 211192 w 806372"/>
                <a:gd name="connsiteY40" fmla="*/ 1012080 h 1050478"/>
                <a:gd name="connsiteX41" fmla="*/ 211192 w 806372"/>
                <a:gd name="connsiteY41" fmla="*/ 957224 h 1050478"/>
                <a:gd name="connsiteX42" fmla="*/ 252333 w 806372"/>
                <a:gd name="connsiteY42" fmla="*/ 896883 h 1050478"/>
                <a:gd name="connsiteX43" fmla="*/ 326388 w 806372"/>
                <a:gd name="connsiteY43" fmla="*/ 907854 h 1050478"/>
                <a:gd name="connsiteX44" fmla="*/ 351074 w 806372"/>
                <a:gd name="connsiteY44" fmla="*/ 959967 h 1050478"/>
                <a:gd name="connsiteX45" fmla="*/ 351074 w 806372"/>
                <a:gd name="connsiteY45" fmla="*/ 1012080 h 1050478"/>
                <a:gd name="connsiteX46" fmla="*/ 523868 w 806372"/>
                <a:gd name="connsiteY46" fmla="*/ 1014822 h 1050478"/>
                <a:gd name="connsiteX47" fmla="*/ 279761 w 806372"/>
                <a:gd name="connsiteY47" fmla="*/ 35656 h 1050478"/>
                <a:gd name="connsiteX48" fmla="*/ 109711 w 806372"/>
                <a:gd name="connsiteY48" fmla="*/ 35656 h 1050478"/>
                <a:gd name="connsiteX49" fmla="*/ 52112 w 806372"/>
                <a:gd name="connsiteY49" fmla="*/ 93254 h 1050478"/>
                <a:gd name="connsiteX50" fmla="*/ 52112 w 806372"/>
                <a:gd name="connsiteY50" fmla="*/ 364787 h 1050478"/>
                <a:gd name="connsiteX51" fmla="*/ 109711 w 806372"/>
                <a:gd name="connsiteY51" fmla="*/ 419643 h 1050478"/>
                <a:gd name="connsiteX52" fmla="*/ 452557 w 806372"/>
                <a:gd name="connsiteY52" fmla="*/ 419643 h 1050478"/>
                <a:gd name="connsiteX53" fmla="*/ 507412 w 806372"/>
                <a:gd name="connsiteY53" fmla="*/ 364787 h 1050478"/>
                <a:gd name="connsiteX54" fmla="*/ 507412 w 806372"/>
                <a:gd name="connsiteY54" fmla="*/ 93254 h 1050478"/>
                <a:gd name="connsiteX55" fmla="*/ 449813 w 806372"/>
                <a:gd name="connsiteY55" fmla="*/ 35656 h 1050478"/>
                <a:gd name="connsiteX56" fmla="*/ 279761 w 806372"/>
                <a:gd name="connsiteY56" fmla="*/ 35656 h 1050478"/>
                <a:gd name="connsiteX57" fmla="*/ 614379 w 806372"/>
                <a:gd name="connsiteY57" fmla="*/ 178280 h 1050478"/>
                <a:gd name="connsiteX58" fmla="*/ 614379 w 806372"/>
                <a:gd name="connsiteY58" fmla="*/ 277019 h 1050478"/>
                <a:gd name="connsiteX59" fmla="*/ 702148 w 806372"/>
                <a:gd name="connsiteY59" fmla="*/ 304446 h 1050478"/>
                <a:gd name="connsiteX60" fmla="*/ 702148 w 806372"/>
                <a:gd name="connsiteY60" fmla="*/ 153594 h 1050478"/>
                <a:gd name="connsiteX61" fmla="*/ 614379 w 806372"/>
                <a:gd name="connsiteY61" fmla="*/ 178280 h 1050478"/>
                <a:gd name="connsiteX62" fmla="*/ 139880 w 806372"/>
                <a:gd name="connsiteY62" fmla="*/ 488212 h 1050478"/>
                <a:gd name="connsiteX63" fmla="*/ 419643 w 806372"/>
                <a:gd name="connsiteY63" fmla="*/ 488212 h 1050478"/>
                <a:gd name="connsiteX64" fmla="*/ 419643 w 806372"/>
                <a:gd name="connsiteY64" fmla="*/ 455298 h 1050478"/>
                <a:gd name="connsiteX65" fmla="*/ 139880 w 806372"/>
                <a:gd name="connsiteY65" fmla="*/ 455298 h 1050478"/>
                <a:gd name="connsiteX66" fmla="*/ 139880 w 806372"/>
                <a:gd name="connsiteY66" fmla="*/ 488212 h 1050478"/>
                <a:gd name="connsiteX67" fmla="*/ 315418 w 806372"/>
                <a:gd name="connsiteY67" fmla="*/ 1014822 h 1050478"/>
                <a:gd name="connsiteX68" fmla="*/ 315418 w 806372"/>
                <a:gd name="connsiteY68" fmla="*/ 957224 h 1050478"/>
                <a:gd name="connsiteX69" fmla="*/ 282505 w 806372"/>
                <a:gd name="connsiteY69" fmla="*/ 927054 h 1050478"/>
                <a:gd name="connsiteX70" fmla="*/ 246849 w 806372"/>
                <a:gd name="connsiteY70" fmla="*/ 957224 h 1050478"/>
                <a:gd name="connsiteX71" fmla="*/ 246849 w 806372"/>
                <a:gd name="connsiteY71" fmla="*/ 1014822 h 1050478"/>
                <a:gd name="connsiteX72" fmla="*/ 315418 w 806372"/>
                <a:gd name="connsiteY72" fmla="*/ 1014822 h 1050478"/>
                <a:gd name="connsiteX73" fmla="*/ 578723 w 806372"/>
                <a:gd name="connsiteY73" fmla="*/ 279762 h 1050478"/>
                <a:gd name="connsiteX74" fmla="*/ 578723 w 806372"/>
                <a:gd name="connsiteY74" fmla="*/ 175537 h 1050478"/>
                <a:gd name="connsiteX75" fmla="*/ 545810 w 806372"/>
                <a:gd name="connsiteY75" fmla="*/ 175537 h 1050478"/>
                <a:gd name="connsiteX76" fmla="*/ 545810 w 806372"/>
                <a:gd name="connsiteY76" fmla="*/ 279762 h 1050478"/>
                <a:gd name="connsiteX77" fmla="*/ 578723 w 806372"/>
                <a:gd name="connsiteY77" fmla="*/ 279762 h 1050478"/>
                <a:gd name="connsiteX78" fmla="*/ 737803 w 806372"/>
                <a:gd name="connsiteY78" fmla="*/ 244106 h 1050478"/>
                <a:gd name="connsiteX79" fmla="*/ 770717 w 806372"/>
                <a:gd name="connsiteY79" fmla="*/ 235877 h 1050478"/>
                <a:gd name="connsiteX80" fmla="*/ 770717 w 806372"/>
                <a:gd name="connsiteY80" fmla="*/ 216678 h 1050478"/>
                <a:gd name="connsiteX81" fmla="*/ 740547 w 806372"/>
                <a:gd name="connsiteY81" fmla="*/ 208450 h 1050478"/>
                <a:gd name="connsiteX82" fmla="*/ 737803 w 806372"/>
                <a:gd name="connsiteY82" fmla="*/ 244106 h 105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06372" h="1050478">
                  <a:moveTo>
                    <a:pt x="735061" y="175537"/>
                  </a:moveTo>
                  <a:cubicBezTo>
                    <a:pt x="757003" y="172794"/>
                    <a:pt x="776203" y="175537"/>
                    <a:pt x="792659" y="194736"/>
                  </a:cubicBezTo>
                  <a:cubicBezTo>
                    <a:pt x="800887" y="205708"/>
                    <a:pt x="806373" y="216678"/>
                    <a:pt x="806373" y="227649"/>
                  </a:cubicBezTo>
                  <a:cubicBezTo>
                    <a:pt x="806373" y="246849"/>
                    <a:pt x="800887" y="263305"/>
                    <a:pt x="784431" y="271534"/>
                  </a:cubicBezTo>
                  <a:cubicBezTo>
                    <a:pt x="770717" y="279762"/>
                    <a:pt x="754261" y="282505"/>
                    <a:pt x="737803" y="285248"/>
                  </a:cubicBezTo>
                  <a:cubicBezTo>
                    <a:pt x="737803" y="298961"/>
                    <a:pt x="737803" y="312675"/>
                    <a:pt x="737803" y="329132"/>
                  </a:cubicBezTo>
                  <a:cubicBezTo>
                    <a:pt x="737803" y="348331"/>
                    <a:pt x="726833" y="356560"/>
                    <a:pt x="710376" y="348331"/>
                  </a:cubicBezTo>
                  <a:cubicBezTo>
                    <a:pt x="696662" y="342846"/>
                    <a:pt x="685692" y="337360"/>
                    <a:pt x="671978" y="331874"/>
                  </a:cubicBezTo>
                  <a:cubicBezTo>
                    <a:pt x="650035" y="320903"/>
                    <a:pt x="625351" y="315418"/>
                    <a:pt x="597923" y="315418"/>
                  </a:cubicBezTo>
                  <a:cubicBezTo>
                    <a:pt x="581465" y="315418"/>
                    <a:pt x="562267" y="315418"/>
                    <a:pt x="543068" y="315418"/>
                  </a:cubicBezTo>
                  <a:cubicBezTo>
                    <a:pt x="543068" y="334617"/>
                    <a:pt x="543068" y="351074"/>
                    <a:pt x="543068" y="367530"/>
                  </a:cubicBezTo>
                  <a:cubicBezTo>
                    <a:pt x="543068" y="405929"/>
                    <a:pt x="518382" y="441584"/>
                    <a:pt x="479984" y="452556"/>
                  </a:cubicBezTo>
                  <a:cubicBezTo>
                    <a:pt x="471755" y="455298"/>
                    <a:pt x="466270" y="455298"/>
                    <a:pt x="455299" y="458041"/>
                  </a:cubicBezTo>
                  <a:cubicBezTo>
                    <a:pt x="455299" y="469012"/>
                    <a:pt x="455299" y="479984"/>
                    <a:pt x="455299" y="490955"/>
                  </a:cubicBezTo>
                  <a:cubicBezTo>
                    <a:pt x="479984" y="490955"/>
                    <a:pt x="501926" y="490955"/>
                    <a:pt x="526610" y="490955"/>
                  </a:cubicBezTo>
                  <a:cubicBezTo>
                    <a:pt x="559524" y="490955"/>
                    <a:pt x="559524" y="493698"/>
                    <a:pt x="559524" y="523867"/>
                  </a:cubicBezTo>
                  <a:cubicBezTo>
                    <a:pt x="559524" y="691176"/>
                    <a:pt x="559524" y="858485"/>
                    <a:pt x="559524" y="1025793"/>
                  </a:cubicBezTo>
                  <a:cubicBezTo>
                    <a:pt x="559524" y="1047735"/>
                    <a:pt x="554038" y="1050478"/>
                    <a:pt x="534840" y="1050478"/>
                  </a:cubicBezTo>
                  <a:cubicBezTo>
                    <a:pt x="364788" y="1050478"/>
                    <a:pt x="194736" y="1050478"/>
                    <a:pt x="24684" y="1050478"/>
                  </a:cubicBezTo>
                  <a:cubicBezTo>
                    <a:pt x="5484" y="1050478"/>
                    <a:pt x="0" y="1044992"/>
                    <a:pt x="0" y="1025793"/>
                  </a:cubicBezTo>
                  <a:cubicBezTo>
                    <a:pt x="0" y="855742"/>
                    <a:pt x="0" y="685691"/>
                    <a:pt x="0" y="512896"/>
                  </a:cubicBezTo>
                  <a:cubicBezTo>
                    <a:pt x="0" y="493698"/>
                    <a:pt x="5484" y="488212"/>
                    <a:pt x="24684" y="488212"/>
                  </a:cubicBezTo>
                  <a:cubicBezTo>
                    <a:pt x="52112" y="488212"/>
                    <a:pt x="76797" y="488212"/>
                    <a:pt x="104225" y="488212"/>
                  </a:cubicBezTo>
                  <a:cubicBezTo>
                    <a:pt x="104225" y="477241"/>
                    <a:pt x="104225" y="466270"/>
                    <a:pt x="104225" y="455298"/>
                  </a:cubicBezTo>
                  <a:cubicBezTo>
                    <a:pt x="95997" y="455298"/>
                    <a:pt x="90511" y="452556"/>
                    <a:pt x="82283" y="452556"/>
                  </a:cubicBezTo>
                  <a:cubicBezTo>
                    <a:pt x="43884" y="444327"/>
                    <a:pt x="16456" y="408672"/>
                    <a:pt x="16456" y="370273"/>
                  </a:cubicBezTo>
                  <a:cubicBezTo>
                    <a:pt x="16456" y="274277"/>
                    <a:pt x="16456" y="181022"/>
                    <a:pt x="16456" y="85026"/>
                  </a:cubicBezTo>
                  <a:cubicBezTo>
                    <a:pt x="16456" y="38399"/>
                    <a:pt x="54855" y="0"/>
                    <a:pt x="104225" y="0"/>
                  </a:cubicBezTo>
                  <a:cubicBezTo>
                    <a:pt x="194736" y="0"/>
                    <a:pt x="287991" y="0"/>
                    <a:pt x="378502" y="0"/>
                  </a:cubicBezTo>
                  <a:cubicBezTo>
                    <a:pt x="400443" y="0"/>
                    <a:pt x="425129" y="0"/>
                    <a:pt x="447071" y="0"/>
                  </a:cubicBezTo>
                  <a:cubicBezTo>
                    <a:pt x="504668" y="0"/>
                    <a:pt x="540324" y="35656"/>
                    <a:pt x="540324" y="95997"/>
                  </a:cubicBezTo>
                  <a:cubicBezTo>
                    <a:pt x="540324" y="109710"/>
                    <a:pt x="540324" y="126167"/>
                    <a:pt x="540324" y="139881"/>
                  </a:cubicBezTo>
                  <a:cubicBezTo>
                    <a:pt x="581465" y="137138"/>
                    <a:pt x="622607" y="145366"/>
                    <a:pt x="663748" y="126167"/>
                  </a:cubicBezTo>
                  <a:cubicBezTo>
                    <a:pt x="677462" y="117939"/>
                    <a:pt x="693920" y="112453"/>
                    <a:pt x="707634" y="106968"/>
                  </a:cubicBezTo>
                  <a:cubicBezTo>
                    <a:pt x="724090" y="101482"/>
                    <a:pt x="735061" y="109710"/>
                    <a:pt x="735061" y="126167"/>
                  </a:cubicBezTo>
                  <a:cubicBezTo>
                    <a:pt x="735061" y="139881"/>
                    <a:pt x="735061" y="156337"/>
                    <a:pt x="735061" y="175537"/>
                  </a:cubicBezTo>
                  <a:close/>
                  <a:moveTo>
                    <a:pt x="523868" y="1014822"/>
                  </a:moveTo>
                  <a:cubicBezTo>
                    <a:pt x="523868" y="850257"/>
                    <a:pt x="523868" y="688433"/>
                    <a:pt x="523868" y="523867"/>
                  </a:cubicBezTo>
                  <a:cubicBezTo>
                    <a:pt x="359302" y="523867"/>
                    <a:pt x="197478" y="523867"/>
                    <a:pt x="35656" y="523867"/>
                  </a:cubicBezTo>
                  <a:cubicBezTo>
                    <a:pt x="35656" y="688433"/>
                    <a:pt x="35656" y="850257"/>
                    <a:pt x="35656" y="1012080"/>
                  </a:cubicBezTo>
                  <a:cubicBezTo>
                    <a:pt x="93253" y="1012080"/>
                    <a:pt x="150852" y="1012080"/>
                    <a:pt x="211192" y="1012080"/>
                  </a:cubicBezTo>
                  <a:cubicBezTo>
                    <a:pt x="211192" y="992880"/>
                    <a:pt x="211192" y="976423"/>
                    <a:pt x="211192" y="957224"/>
                  </a:cubicBezTo>
                  <a:cubicBezTo>
                    <a:pt x="211192" y="927054"/>
                    <a:pt x="227649" y="907854"/>
                    <a:pt x="252333" y="896883"/>
                  </a:cubicBezTo>
                  <a:cubicBezTo>
                    <a:pt x="279761" y="885912"/>
                    <a:pt x="304447" y="888655"/>
                    <a:pt x="326388" y="907854"/>
                  </a:cubicBezTo>
                  <a:cubicBezTo>
                    <a:pt x="342846" y="921568"/>
                    <a:pt x="351074" y="938025"/>
                    <a:pt x="351074" y="959967"/>
                  </a:cubicBezTo>
                  <a:cubicBezTo>
                    <a:pt x="351074" y="976423"/>
                    <a:pt x="351074" y="995623"/>
                    <a:pt x="351074" y="1012080"/>
                  </a:cubicBezTo>
                  <a:cubicBezTo>
                    <a:pt x="408671" y="1014822"/>
                    <a:pt x="466270" y="1014822"/>
                    <a:pt x="523868" y="1014822"/>
                  </a:cubicBezTo>
                  <a:close/>
                  <a:moveTo>
                    <a:pt x="279761" y="35656"/>
                  </a:moveTo>
                  <a:cubicBezTo>
                    <a:pt x="222163" y="35656"/>
                    <a:pt x="164566" y="35656"/>
                    <a:pt x="109711" y="35656"/>
                  </a:cubicBezTo>
                  <a:cubicBezTo>
                    <a:pt x="74053" y="35656"/>
                    <a:pt x="52112" y="57598"/>
                    <a:pt x="52112" y="93254"/>
                  </a:cubicBezTo>
                  <a:cubicBezTo>
                    <a:pt x="52112" y="183765"/>
                    <a:pt x="52112" y="274277"/>
                    <a:pt x="52112" y="364787"/>
                  </a:cubicBezTo>
                  <a:cubicBezTo>
                    <a:pt x="52112" y="397701"/>
                    <a:pt x="74053" y="419643"/>
                    <a:pt x="109711" y="419643"/>
                  </a:cubicBezTo>
                  <a:cubicBezTo>
                    <a:pt x="224906" y="419643"/>
                    <a:pt x="340102" y="419643"/>
                    <a:pt x="452557" y="419643"/>
                  </a:cubicBezTo>
                  <a:cubicBezTo>
                    <a:pt x="485468" y="419643"/>
                    <a:pt x="507412" y="397701"/>
                    <a:pt x="507412" y="364787"/>
                  </a:cubicBezTo>
                  <a:cubicBezTo>
                    <a:pt x="507412" y="274277"/>
                    <a:pt x="507412" y="183765"/>
                    <a:pt x="507412" y="93254"/>
                  </a:cubicBezTo>
                  <a:cubicBezTo>
                    <a:pt x="507412" y="54855"/>
                    <a:pt x="485468" y="35656"/>
                    <a:pt x="449813" y="35656"/>
                  </a:cubicBezTo>
                  <a:cubicBezTo>
                    <a:pt x="392215" y="35656"/>
                    <a:pt x="337360" y="35656"/>
                    <a:pt x="279761" y="35656"/>
                  </a:cubicBezTo>
                  <a:close/>
                  <a:moveTo>
                    <a:pt x="614379" y="178280"/>
                  </a:moveTo>
                  <a:cubicBezTo>
                    <a:pt x="614379" y="211193"/>
                    <a:pt x="614379" y="244106"/>
                    <a:pt x="614379" y="277019"/>
                  </a:cubicBezTo>
                  <a:cubicBezTo>
                    <a:pt x="644550" y="285248"/>
                    <a:pt x="671978" y="296218"/>
                    <a:pt x="702148" y="304446"/>
                  </a:cubicBezTo>
                  <a:cubicBezTo>
                    <a:pt x="702148" y="255077"/>
                    <a:pt x="702148" y="202965"/>
                    <a:pt x="702148" y="153594"/>
                  </a:cubicBezTo>
                  <a:cubicBezTo>
                    <a:pt x="671978" y="159080"/>
                    <a:pt x="644550" y="170051"/>
                    <a:pt x="614379" y="178280"/>
                  </a:cubicBezTo>
                  <a:close/>
                  <a:moveTo>
                    <a:pt x="139880" y="488212"/>
                  </a:moveTo>
                  <a:cubicBezTo>
                    <a:pt x="233135" y="488212"/>
                    <a:pt x="326388" y="488212"/>
                    <a:pt x="419643" y="488212"/>
                  </a:cubicBezTo>
                  <a:cubicBezTo>
                    <a:pt x="419643" y="477241"/>
                    <a:pt x="419643" y="466270"/>
                    <a:pt x="419643" y="455298"/>
                  </a:cubicBezTo>
                  <a:cubicBezTo>
                    <a:pt x="326388" y="455298"/>
                    <a:pt x="233135" y="455298"/>
                    <a:pt x="139880" y="455298"/>
                  </a:cubicBezTo>
                  <a:cubicBezTo>
                    <a:pt x="139880" y="466270"/>
                    <a:pt x="139880" y="477241"/>
                    <a:pt x="139880" y="488212"/>
                  </a:cubicBezTo>
                  <a:close/>
                  <a:moveTo>
                    <a:pt x="315418" y="1014822"/>
                  </a:moveTo>
                  <a:cubicBezTo>
                    <a:pt x="315418" y="995623"/>
                    <a:pt x="315418" y="976423"/>
                    <a:pt x="315418" y="957224"/>
                  </a:cubicBezTo>
                  <a:cubicBezTo>
                    <a:pt x="315418" y="940768"/>
                    <a:pt x="298961" y="927054"/>
                    <a:pt x="282505" y="927054"/>
                  </a:cubicBezTo>
                  <a:cubicBezTo>
                    <a:pt x="266047" y="927054"/>
                    <a:pt x="249591" y="940768"/>
                    <a:pt x="246849" y="957224"/>
                  </a:cubicBezTo>
                  <a:cubicBezTo>
                    <a:pt x="246849" y="976423"/>
                    <a:pt x="246849" y="995623"/>
                    <a:pt x="246849" y="1014822"/>
                  </a:cubicBezTo>
                  <a:cubicBezTo>
                    <a:pt x="268791" y="1014822"/>
                    <a:pt x="290733" y="1014822"/>
                    <a:pt x="315418" y="1014822"/>
                  </a:cubicBezTo>
                  <a:close/>
                  <a:moveTo>
                    <a:pt x="578723" y="279762"/>
                  </a:moveTo>
                  <a:cubicBezTo>
                    <a:pt x="578723" y="244106"/>
                    <a:pt x="578723" y="211193"/>
                    <a:pt x="578723" y="175537"/>
                  </a:cubicBezTo>
                  <a:cubicBezTo>
                    <a:pt x="567752" y="175537"/>
                    <a:pt x="556781" y="175537"/>
                    <a:pt x="545810" y="175537"/>
                  </a:cubicBezTo>
                  <a:cubicBezTo>
                    <a:pt x="545810" y="211193"/>
                    <a:pt x="545810" y="244106"/>
                    <a:pt x="545810" y="279762"/>
                  </a:cubicBezTo>
                  <a:cubicBezTo>
                    <a:pt x="554038" y="279762"/>
                    <a:pt x="565009" y="279762"/>
                    <a:pt x="578723" y="279762"/>
                  </a:cubicBezTo>
                  <a:close/>
                  <a:moveTo>
                    <a:pt x="737803" y="244106"/>
                  </a:moveTo>
                  <a:cubicBezTo>
                    <a:pt x="751517" y="244106"/>
                    <a:pt x="762489" y="249591"/>
                    <a:pt x="770717" y="235877"/>
                  </a:cubicBezTo>
                  <a:cubicBezTo>
                    <a:pt x="773459" y="230392"/>
                    <a:pt x="773459" y="222163"/>
                    <a:pt x="770717" y="216678"/>
                  </a:cubicBezTo>
                  <a:cubicBezTo>
                    <a:pt x="762489" y="205708"/>
                    <a:pt x="751517" y="211193"/>
                    <a:pt x="740547" y="208450"/>
                  </a:cubicBezTo>
                  <a:cubicBezTo>
                    <a:pt x="737803" y="222163"/>
                    <a:pt x="737803" y="233135"/>
                    <a:pt x="737803" y="244106"/>
                  </a:cubicBezTo>
                  <a:close/>
                </a:path>
              </a:pathLst>
            </a:custGeom>
            <a:solidFill>
              <a:srgbClr val="000000"/>
            </a:solidFill>
            <a:ln w="27426" cap="flat">
              <a:noFill/>
              <a:prstDash val="solid"/>
              <a:miter/>
            </a:ln>
          </p:spPr>
          <p:txBody>
            <a:bodyPr rtlCol="0" anchor="ctr"/>
            <a:lstStyle/>
            <a:p>
              <a:endParaRPr lang="en-US"/>
            </a:p>
          </p:txBody>
        </p:sp>
        <p:sp>
          <p:nvSpPr>
            <p:cNvPr id="23" name="Freeform 959">
              <a:extLst>
                <a:ext uri="{FF2B5EF4-FFF2-40B4-BE49-F238E27FC236}">
                  <a16:creationId xmlns:a16="http://schemas.microsoft.com/office/drawing/2014/main" id="{21CB57B0-1894-4899-B16F-FEC96E5FE497}"/>
                </a:ext>
              </a:extLst>
            </p:cNvPr>
            <p:cNvSpPr/>
            <p:nvPr/>
          </p:nvSpPr>
          <p:spPr>
            <a:xfrm>
              <a:off x="9574564" y="6156617"/>
              <a:ext cx="141032" cy="192358"/>
            </a:xfrm>
            <a:custGeom>
              <a:avLst/>
              <a:gdLst>
                <a:gd name="connsiteX0" fmla="*/ 112963 w 141032"/>
                <a:gd name="connsiteY0" fmla="*/ 85391 h 192358"/>
                <a:gd name="connsiteX1" fmla="*/ 140391 w 141032"/>
                <a:gd name="connsiteY1" fmla="*/ 156703 h 192358"/>
                <a:gd name="connsiteX2" fmla="*/ 104735 w 141032"/>
                <a:gd name="connsiteY2" fmla="*/ 192359 h 192358"/>
                <a:gd name="connsiteX3" fmla="*/ 22452 w 141032"/>
                <a:gd name="connsiteY3" fmla="*/ 192359 h 192358"/>
                <a:gd name="connsiteX4" fmla="*/ 509 w 141032"/>
                <a:gd name="connsiteY4" fmla="*/ 170417 h 192358"/>
                <a:gd name="connsiteX5" fmla="*/ 509 w 141032"/>
                <a:gd name="connsiteY5" fmla="*/ 156703 h 192358"/>
                <a:gd name="connsiteX6" fmla="*/ 27937 w 141032"/>
                <a:gd name="connsiteY6" fmla="*/ 85391 h 192358"/>
                <a:gd name="connsiteX7" fmla="*/ 38908 w 141032"/>
                <a:gd name="connsiteY7" fmla="*/ 11337 h 192358"/>
                <a:gd name="connsiteX8" fmla="*/ 104735 w 141032"/>
                <a:gd name="connsiteY8" fmla="*/ 11337 h 192358"/>
                <a:gd name="connsiteX9" fmla="*/ 112963 w 141032"/>
                <a:gd name="connsiteY9" fmla="*/ 85391 h 192358"/>
                <a:gd name="connsiteX10" fmla="*/ 104735 w 141032"/>
                <a:gd name="connsiteY10" fmla="*/ 159446 h 192358"/>
                <a:gd name="connsiteX11" fmla="*/ 88278 w 141032"/>
                <a:gd name="connsiteY11" fmla="*/ 112819 h 192358"/>
                <a:gd name="connsiteX12" fmla="*/ 49880 w 141032"/>
                <a:gd name="connsiteY12" fmla="*/ 115562 h 192358"/>
                <a:gd name="connsiteX13" fmla="*/ 36166 w 141032"/>
                <a:gd name="connsiteY13" fmla="*/ 162189 h 192358"/>
                <a:gd name="connsiteX14" fmla="*/ 104735 w 141032"/>
                <a:gd name="connsiteY14" fmla="*/ 159446 h 192358"/>
                <a:gd name="connsiteX15" fmla="*/ 71822 w 141032"/>
                <a:gd name="connsiteY15" fmla="*/ 36022 h 192358"/>
                <a:gd name="connsiteX16" fmla="*/ 55364 w 141032"/>
                <a:gd name="connsiteY16" fmla="*/ 52479 h 192358"/>
                <a:gd name="connsiteX17" fmla="*/ 71822 w 141032"/>
                <a:gd name="connsiteY17" fmla="*/ 68935 h 192358"/>
                <a:gd name="connsiteX18" fmla="*/ 88278 w 141032"/>
                <a:gd name="connsiteY18" fmla="*/ 52479 h 192358"/>
                <a:gd name="connsiteX19" fmla="*/ 71822 w 141032"/>
                <a:gd name="connsiteY19" fmla="*/ 36022 h 19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032" h="192358">
                  <a:moveTo>
                    <a:pt x="112963" y="85391"/>
                  </a:moveTo>
                  <a:cubicBezTo>
                    <a:pt x="137647" y="104591"/>
                    <a:pt x="143133" y="129276"/>
                    <a:pt x="140391" y="156703"/>
                  </a:cubicBezTo>
                  <a:cubicBezTo>
                    <a:pt x="140391" y="192359"/>
                    <a:pt x="140391" y="192359"/>
                    <a:pt x="104735" y="192359"/>
                  </a:cubicBezTo>
                  <a:cubicBezTo>
                    <a:pt x="77308" y="192359"/>
                    <a:pt x="49880" y="192359"/>
                    <a:pt x="22452" y="192359"/>
                  </a:cubicBezTo>
                  <a:cubicBezTo>
                    <a:pt x="5995" y="192359"/>
                    <a:pt x="509" y="186874"/>
                    <a:pt x="509" y="170417"/>
                  </a:cubicBezTo>
                  <a:cubicBezTo>
                    <a:pt x="509" y="164931"/>
                    <a:pt x="509" y="162189"/>
                    <a:pt x="509" y="156703"/>
                  </a:cubicBezTo>
                  <a:cubicBezTo>
                    <a:pt x="-2233" y="129276"/>
                    <a:pt x="5995" y="101848"/>
                    <a:pt x="27937" y="85391"/>
                  </a:cubicBezTo>
                  <a:cubicBezTo>
                    <a:pt x="11481" y="55221"/>
                    <a:pt x="16966" y="27793"/>
                    <a:pt x="38908" y="11337"/>
                  </a:cubicBezTo>
                  <a:cubicBezTo>
                    <a:pt x="58108" y="-5120"/>
                    <a:pt x="85536" y="-2377"/>
                    <a:pt x="104735" y="11337"/>
                  </a:cubicBezTo>
                  <a:cubicBezTo>
                    <a:pt x="126677" y="30536"/>
                    <a:pt x="129419" y="57964"/>
                    <a:pt x="112963" y="85391"/>
                  </a:cubicBezTo>
                  <a:close/>
                  <a:moveTo>
                    <a:pt x="104735" y="159446"/>
                  </a:moveTo>
                  <a:cubicBezTo>
                    <a:pt x="107477" y="140247"/>
                    <a:pt x="104735" y="123790"/>
                    <a:pt x="88278" y="112819"/>
                  </a:cubicBezTo>
                  <a:cubicBezTo>
                    <a:pt x="74564" y="104591"/>
                    <a:pt x="63594" y="104591"/>
                    <a:pt x="49880" y="115562"/>
                  </a:cubicBezTo>
                  <a:cubicBezTo>
                    <a:pt x="33422" y="126533"/>
                    <a:pt x="33422" y="142989"/>
                    <a:pt x="36166" y="162189"/>
                  </a:cubicBezTo>
                  <a:cubicBezTo>
                    <a:pt x="60850" y="159446"/>
                    <a:pt x="82792" y="159446"/>
                    <a:pt x="104735" y="159446"/>
                  </a:cubicBezTo>
                  <a:close/>
                  <a:moveTo>
                    <a:pt x="71822" y="36022"/>
                  </a:moveTo>
                  <a:cubicBezTo>
                    <a:pt x="63594" y="36022"/>
                    <a:pt x="55364" y="44250"/>
                    <a:pt x="55364" y="52479"/>
                  </a:cubicBezTo>
                  <a:cubicBezTo>
                    <a:pt x="55364" y="60707"/>
                    <a:pt x="63594" y="68935"/>
                    <a:pt x="71822" y="68935"/>
                  </a:cubicBezTo>
                  <a:cubicBezTo>
                    <a:pt x="80050" y="68935"/>
                    <a:pt x="88278" y="60707"/>
                    <a:pt x="88278" y="52479"/>
                  </a:cubicBezTo>
                  <a:cubicBezTo>
                    <a:pt x="88278" y="44250"/>
                    <a:pt x="80050" y="36022"/>
                    <a:pt x="71822" y="36022"/>
                  </a:cubicBezTo>
                  <a:close/>
                </a:path>
              </a:pathLst>
            </a:custGeom>
            <a:solidFill>
              <a:srgbClr val="000000"/>
            </a:solidFill>
            <a:ln w="27426" cap="flat">
              <a:noFill/>
              <a:prstDash val="solid"/>
              <a:miter/>
            </a:ln>
          </p:spPr>
          <p:txBody>
            <a:bodyPr rtlCol="0" anchor="ctr"/>
            <a:lstStyle/>
            <a:p>
              <a:endParaRPr lang="en-US"/>
            </a:p>
          </p:txBody>
        </p:sp>
        <p:sp>
          <p:nvSpPr>
            <p:cNvPr id="24" name="Freeform 960">
              <a:extLst>
                <a:ext uri="{FF2B5EF4-FFF2-40B4-BE49-F238E27FC236}">
                  <a16:creationId xmlns:a16="http://schemas.microsoft.com/office/drawing/2014/main" id="{EDC07A3E-AF5D-471A-8360-D64B71B76395}"/>
                </a:ext>
              </a:extLst>
            </p:cNvPr>
            <p:cNvSpPr/>
            <p:nvPr/>
          </p:nvSpPr>
          <p:spPr>
            <a:xfrm>
              <a:off x="9421479" y="6159359"/>
              <a:ext cx="137481" cy="192359"/>
            </a:xfrm>
            <a:custGeom>
              <a:avLst/>
              <a:gdLst>
                <a:gd name="connsiteX0" fmla="*/ 109711 w 137481"/>
                <a:gd name="connsiteY0" fmla="*/ 82649 h 192359"/>
                <a:gd name="connsiteX1" fmla="*/ 137138 w 137481"/>
                <a:gd name="connsiteY1" fmla="*/ 175903 h 192359"/>
                <a:gd name="connsiteX2" fmla="*/ 120682 w 137481"/>
                <a:gd name="connsiteY2" fmla="*/ 192359 h 192359"/>
                <a:gd name="connsiteX3" fmla="*/ 16456 w 137481"/>
                <a:gd name="connsiteY3" fmla="*/ 192359 h 192359"/>
                <a:gd name="connsiteX4" fmla="*/ 0 w 137481"/>
                <a:gd name="connsiteY4" fmla="*/ 175903 h 192359"/>
                <a:gd name="connsiteX5" fmla="*/ 0 w 137481"/>
                <a:gd name="connsiteY5" fmla="*/ 134761 h 192359"/>
                <a:gd name="connsiteX6" fmla="*/ 27428 w 137481"/>
                <a:gd name="connsiteY6" fmla="*/ 85392 h 192359"/>
                <a:gd name="connsiteX7" fmla="*/ 38399 w 137481"/>
                <a:gd name="connsiteY7" fmla="*/ 11337 h 192359"/>
                <a:gd name="connsiteX8" fmla="*/ 104225 w 137481"/>
                <a:gd name="connsiteY8" fmla="*/ 11337 h 192359"/>
                <a:gd name="connsiteX9" fmla="*/ 109711 w 137481"/>
                <a:gd name="connsiteY9" fmla="*/ 82649 h 192359"/>
                <a:gd name="connsiteX10" fmla="*/ 101483 w 137481"/>
                <a:gd name="connsiteY10" fmla="*/ 156704 h 192359"/>
                <a:gd name="connsiteX11" fmla="*/ 85025 w 137481"/>
                <a:gd name="connsiteY11" fmla="*/ 110077 h 192359"/>
                <a:gd name="connsiteX12" fmla="*/ 46627 w 137481"/>
                <a:gd name="connsiteY12" fmla="*/ 112819 h 192359"/>
                <a:gd name="connsiteX13" fmla="*/ 35656 w 137481"/>
                <a:gd name="connsiteY13" fmla="*/ 156704 h 192359"/>
                <a:gd name="connsiteX14" fmla="*/ 101483 w 137481"/>
                <a:gd name="connsiteY14" fmla="*/ 156704 h 192359"/>
                <a:gd name="connsiteX15" fmla="*/ 65827 w 137481"/>
                <a:gd name="connsiteY15" fmla="*/ 33280 h 192359"/>
                <a:gd name="connsiteX16" fmla="*/ 49369 w 137481"/>
                <a:gd name="connsiteY16" fmla="*/ 49736 h 192359"/>
                <a:gd name="connsiteX17" fmla="*/ 65827 w 137481"/>
                <a:gd name="connsiteY17" fmla="*/ 66192 h 192359"/>
                <a:gd name="connsiteX18" fmla="*/ 82283 w 137481"/>
                <a:gd name="connsiteY18" fmla="*/ 49736 h 192359"/>
                <a:gd name="connsiteX19" fmla="*/ 65827 w 137481"/>
                <a:gd name="connsiteY19" fmla="*/ 33280 h 19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481" h="192359">
                  <a:moveTo>
                    <a:pt x="109711" y="82649"/>
                  </a:moveTo>
                  <a:cubicBezTo>
                    <a:pt x="142624" y="107334"/>
                    <a:pt x="137138" y="140247"/>
                    <a:pt x="137138" y="175903"/>
                  </a:cubicBezTo>
                  <a:cubicBezTo>
                    <a:pt x="137138" y="184131"/>
                    <a:pt x="128910" y="192359"/>
                    <a:pt x="120682" y="192359"/>
                  </a:cubicBezTo>
                  <a:cubicBezTo>
                    <a:pt x="85025" y="192359"/>
                    <a:pt x="49369" y="192359"/>
                    <a:pt x="16456" y="192359"/>
                  </a:cubicBezTo>
                  <a:cubicBezTo>
                    <a:pt x="5486" y="192359"/>
                    <a:pt x="0" y="184131"/>
                    <a:pt x="0" y="175903"/>
                  </a:cubicBezTo>
                  <a:cubicBezTo>
                    <a:pt x="0" y="162189"/>
                    <a:pt x="0" y="148475"/>
                    <a:pt x="0" y="134761"/>
                  </a:cubicBezTo>
                  <a:cubicBezTo>
                    <a:pt x="2742" y="115562"/>
                    <a:pt x="10972" y="99106"/>
                    <a:pt x="27428" y="85392"/>
                  </a:cubicBezTo>
                  <a:cubicBezTo>
                    <a:pt x="13714" y="52478"/>
                    <a:pt x="16456" y="30537"/>
                    <a:pt x="38399" y="11337"/>
                  </a:cubicBezTo>
                  <a:cubicBezTo>
                    <a:pt x="57597" y="-2377"/>
                    <a:pt x="85025" y="-5119"/>
                    <a:pt x="104225" y="11337"/>
                  </a:cubicBezTo>
                  <a:cubicBezTo>
                    <a:pt x="120682" y="27794"/>
                    <a:pt x="123425" y="52478"/>
                    <a:pt x="109711" y="82649"/>
                  </a:cubicBezTo>
                  <a:close/>
                  <a:moveTo>
                    <a:pt x="101483" y="156704"/>
                  </a:moveTo>
                  <a:cubicBezTo>
                    <a:pt x="104225" y="132019"/>
                    <a:pt x="98739" y="118305"/>
                    <a:pt x="85025" y="110077"/>
                  </a:cubicBezTo>
                  <a:cubicBezTo>
                    <a:pt x="71311" y="101849"/>
                    <a:pt x="57597" y="104592"/>
                    <a:pt x="46627" y="112819"/>
                  </a:cubicBezTo>
                  <a:cubicBezTo>
                    <a:pt x="35656" y="123790"/>
                    <a:pt x="30170" y="140247"/>
                    <a:pt x="35656" y="156704"/>
                  </a:cubicBezTo>
                  <a:cubicBezTo>
                    <a:pt x="54855" y="156704"/>
                    <a:pt x="76797" y="156704"/>
                    <a:pt x="101483" y="156704"/>
                  </a:cubicBezTo>
                  <a:close/>
                  <a:moveTo>
                    <a:pt x="65827" y="33280"/>
                  </a:moveTo>
                  <a:cubicBezTo>
                    <a:pt x="57597" y="33280"/>
                    <a:pt x="49369" y="41507"/>
                    <a:pt x="49369" y="49736"/>
                  </a:cubicBezTo>
                  <a:cubicBezTo>
                    <a:pt x="49369" y="57964"/>
                    <a:pt x="57597" y="66192"/>
                    <a:pt x="65827" y="66192"/>
                  </a:cubicBezTo>
                  <a:cubicBezTo>
                    <a:pt x="74055" y="66192"/>
                    <a:pt x="82283" y="57964"/>
                    <a:pt x="82283" y="49736"/>
                  </a:cubicBezTo>
                  <a:cubicBezTo>
                    <a:pt x="85025" y="41507"/>
                    <a:pt x="76797" y="33280"/>
                    <a:pt x="65827" y="33280"/>
                  </a:cubicBezTo>
                  <a:close/>
                </a:path>
              </a:pathLst>
            </a:custGeom>
            <a:solidFill>
              <a:srgbClr val="000000"/>
            </a:solidFill>
            <a:ln w="27426" cap="flat">
              <a:noFill/>
              <a:prstDash val="solid"/>
              <a:miter/>
            </a:ln>
          </p:spPr>
          <p:txBody>
            <a:bodyPr rtlCol="0" anchor="ctr"/>
            <a:lstStyle/>
            <a:p>
              <a:endParaRPr lang="en-US"/>
            </a:p>
          </p:txBody>
        </p:sp>
        <p:sp>
          <p:nvSpPr>
            <p:cNvPr id="25" name="Freeform 961">
              <a:extLst>
                <a:ext uri="{FF2B5EF4-FFF2-40B4-BE49-F238E27FC236}">
                  <a16:creationId xmlns:a16="http://schemas.microsoft.com/office/drawing/2014/main" id="{15169D8B-6E7E-42CB-ABED-CA11C4F5070D}"/>
                </a:ext>
              </a:extLst>
            </p:cNvPr>
            <p:cNvSpPr/>
            <p:nvPr/>
          </p:nvSpPr>
          <p:spPr>
            <a:xfrm>
              <a:off x="9259013" y="6153874"/>
              <a:ext cx="141165" cy="195101"/>
            </a:xfrm>
            <a:custGeom>
              <a:avLst/>
              <a:gdLst>
                <a:gd name="connsiteX0" fmla="*/ 113096 w 141165"/>
                <a:gd name="connsiteY0" fmla="*/ 88134 h 195101"/>
                <a:gd name="connsiteX1" fmla="*/ 140524 w 141165"/>
                <a:gd name="connsiteY1" fmla="*/ 159446 h 195101"/>
                <a:gd name="connsiteX2" fmla="*/ 104868 w 141165"/>
                <a:gd name="connsiteY2" fmla="*/ 195102 h 195101"/>
                <a:gd name="connsiteX3" fmla="*/ 22585 w 141165"/>
                <a:gd name="connsiteY3" fmla="*/ 195102 h 195101"/>
                <a:gd name="connsiteX4" fmla="*/ 642 w 141165"/>
                <a:gd name="connsiteY4" fmla="*/ 173160 h 195101"/>
                <a:gd name="connsiteX5" fmla="*/ 642 w 141165"/>
                <a:gd name="connsiteY5" fmla="*/ 159446 h 195101"/>
                <a:gd name="connsiteX6" fmla="*/ 28069 w 141165"/>
                <a:gd name="connsiteY6" fmla="*/ 85391 h 195101"/>
                <a:gd name="connsiteX7" fmla="*/ 39041 w 141165"/>
                <a:gd name="connsiteY7" fmla="*/ 11337 h 195101"/>
                <a:gd name="connsiteX8" fmla="*/ 104868 w 141165"/>
                <a:gd name="connsiteY8" fmla="*/ 11337 h 195101"/>
                <a:gd name="connsiteX9" fmla="*/ 113096 w 141165"/>
                <a:gd name="connsiteY9" fmla="*/ 88134 h 195101"/>
                <a:gd name="connsiteX10" fmla="*/ 104868 w 141165"/>
                <a:gd name="connsiteY10" fmla="*/ 162189 h 195101"/>
                <a:gd name="connsiteX11" fmla="*/ 85668 w 141165"/>
                <a:gd name="connsiteY11" fmla="*/ 115562 h 195101"/>
                <a:gd name="connsiteX12" fmla="*/ 47269 w 141165"/>
                <a:gd name="connsiteY12" fmla="*/ 118305 h 195101"/>
                <a:gd name="connsiteX13" fmla="*/ 33555 w 141165"/>
                <a:gd name="connsiteY13" fmla="*/ 164932 h 195101"/>
                <a:gd name="connsiteX14" fmla="*/ 104868 w 141165"/>
                <a:gd name="connsiteY14" fmla="*/ 162189 h 195101"/>
                <a:gd name="connsiteX15" fmla="*/ 88410 w 141165"/>
                <a:gd name="connsiteY15" fmla="*/ 57964 h 195101"/>
                <a:gd name="connsiteX16" fmla="*/ 71955 w 141165"/>
                <a:gd name="connsiteY16" fmla="*/ 41508 h 195101"/>
                <a:gd name="connsiteX17" fmla="*/ 55497 w 141165"/>
                <a:gd name="connsiteY17" fmla="*/ 57964 h 195101"/>
                <a:gd name="connsiteX18" fmla="*/ 71955 w 141165"/>
                <a:gd name="connsiteY18" fmla="*/ 74420 h 195101"/>
                <a:gd name="connsiteX19" fmla="*/ 88410 w 141165"/>
                <a:gd name="connsiteY19" fmla="*/ 57964 h 1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165" h="195101">
                  <a:moveTo>
                    <a:pt x="113096" y="88134"/>
                  </a:moveTo>
                  <a:cubicBezTo>
                    <a:pt x="137780" y="107334"/>
                    <a:pt x="143266" y="132019"/>
                    <a:pt x="140524" y="159446"/>
                  </a:cubicBezTo>
                  <a:cubicBezTo>
                    <a:pt x="140524" y="195102"/>
                    <a:pt x="140524" y="195102"/>
                    <a:pt x="104868" y="195102"/>
                  </a:cubicBezTo>
                  <a:cubicBezTo>
                    <a:pt x="77440" y="195102"/>
                    <a:pt x="50013" y="195102"/>
                    <a:pt x="22585" y="195102"/>
                  </a:cubicBezTo>
                  <a:cubicBezTo>
                    <a:pt x="6127" y="195102"/>
                    <a:pt x="642" y="189617"/>
                    <a:pt x="642" y="173160"/>
                  </a:cubicBezTo>
                  <a:cubicBezTo>
                    <a:pt x="642" y="167674"/>
                    <a:pt x="642" y="164932"/>
                    <a:pt x="642" y="159446"/>
                  </a:cubicBezTo>
                  <a:cubicBezTo>
                    <a:pt x="-2101" y="132019"/>
                    <a:pt x="3385" y="104591"/>
                    <a:pt x="28069" y="85391"/>
                  </a:cubicBezTo>
                  <a:cubicBezTo>
                    <a:pt x="11613" y="55222"/>
                    <a:pt x="17099" y="27794"/>
                    <a:pt x="39041" y="11337"/>
                  </a:cubicBezTo>
                  <a:cubicBezTo>
                    <a:pt x="58241" y="-5120"/>
                    <a:pt x="85668" y="-2377"/>
                    <a:pt x="104868" y="11337"/>
                  </a:cubicBezTo>
                  <a:cubicBezTo>
                    <a:pt x="126810" y="33279"/>
                    <a:pt x="129552" y="60707"/>
                    <a:pt x="113096" y="88134"/>
                  </a:cubicBezTo>
                  <a:close/>
                  <a:moveTo>
                    <a:pt x="104868" y="162189"/>
                  </a:moveTo>
                  <a:cubicBezTo>
                    <a:pt x="107610" y="142989"/>
                    <a:pt x="104868" y="123791"/>
                    <a:pt x="85668" y="115562"/>
                  </a:cubicBezTo>
                  <a:cubicBezTo>
                    <a:pt x="71955" y="107334"/>
                    <a:pt x="60983" y="110077"/>
                    <a:pt x="47269" y="118305"/>
                  </a:cubicBezTo>
                  <a:cubicBezTo>
                    <a:pt x="30813" y="129276"/>
                    <a:pt x="30813" y="145732"/>
                    <a:pt x="33555" y="164932"/>
                  </a:cubicBezTo>
                  <a:cubicBezTo>
                    <a:pt x="60983" y="162189"/>
                    <a:pt x="82925" y="162189"/>
                    <a:pt x="104868" y="162189"/>
                  </a:cubicBezTo>
                  <a:close/>
                  <a:moveTo>
                    <a:pt x="88410" y="57964"/>
                  </a:moveTo>
                  <a:cubicBezTo>
                    <a:pt x="88410" y="49736"/>
                    <a:pt x="80183" y="41508"/>
                    <a:pt x="71955" y="41508"/>
                  </a:cubicBezTo>
                  <a:cubicBezTo>
                    <a:pt x="63727" y="41508"/>
                    <a:pt x="55497" y="49736"/>
                    <a:pt x="55497" y="57964"/>
                  </a:cubicBezTo>
                  <a:cubicBezTo>
                    <a:pt x="55497" y="66192"/>
                    <a:pt x="63727" y="74420"/>
                    <a:pt x="71955" y="74420"/>
                  </a:cubicBezTo>
                  <a:cubicBezTo>
                    <a:pt x="80183" y="74420"/>
                    <a:pt x="88410" y="66192"/>
                    <a:pt x="88410" y="57964"/>
                  </a:cubicBezTo>
                  <a:close/>
                </a:path>
              </a:pathLst>
            </a:custGeom>
            <a:solidFill>
              <a:srgbClr val="000000"/>
            </a:solidFill>
            <a:ln w="27426" cap="flat">
              <a:noFill/>
              <a:prstDash val="solid"/>
              <a:miter/>
            </a:ln>
          </p:spPr>
          <p:txBody>
            <a:bodyPr rtlCol="0" anchor="ctr"/>
            <a:lstStyle/>
            <a:p>
              <a:endParaRPr lang="en-US"/>
            </a:p>
          </p:txBody>
        </p:sp>
        <p:sp>
          <p:nvSpPr>
            <p:cNvPr id="26" name="Freeform 962">
              <a:extLst>
                <a:ext uri="{FF2B5EF4-FFF2-40B4-BE49-F238E27FC236}">
                  <a16:creationId xmlns:a16="http://schemas.microsoft.com/office/drawing/2014/main" id="{10299E95-D97D-4C46-89D1-D8C547947000}"/>
                </a:ext>
              </a:extLst>
            </p:cNvPr>
            <p:cNvSpPr/>
            <p:nvPr/>
          </p:nvSpPr>
          <p:spPr>
            <a:xfrm>
              <a:off x="9506504" y="5528890"/>
              <a:ext cx="52113" cy="32913"/>
            </a:xfrm>
            <a:custGeom>
              <a:avLst/>
              <a:gdLst>
                <a:gd name="connsiteX0" fmla="*/ 0 w 52113"/>
                <a:gd name="connsiteY0" fmla="*/ 0 h 32913"/>
                <a:gd name="connsiteX1" fmla="*/ 52113 w 52113"/>
                <a:gd name="connsiteY1" fmla="*/ 0 h 32913"/>
                <a:gd name="connsiteX2" fmla="*/ 52113 w 52113"/>
                <a:gd name="connsiteY2" fmla="*/ 32913 h 32913"/>
                <a:gd name="connsiteX3" fmla="*/ 0 w 52113"/>
                <a:gd name="connsiteY3" fmla="*/ 32913 h 32913"/>
                <a:gd name="connsiteX4" fmla="*/ 0 w 52113"/>
                <a:gd name="connsiteY4" fmla="*/ 0 h 3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32913">
                  <a:moveTo>
                    <a:pt x="0" y="0"/>
                  </a:moveTo>
                  <a:cubicBezTo>
                    <a:pt x="16458" y="0"/>
                    <a:pt x="32914" y="0"/>
                    <a:pt x="52113" y="0"/>
                  </a:cubicBezTo>
                  <a:cubicBezTo>
                    <a:pt x="52113" y="10971"/>
                    <a:pt x="52113" y="21943"/>
                    <a:pt x="52113" y="32913"/>
                  </a:cubicBezTo>
                  <a:cubicBezTo>
                    <a:pt x="35657" y="32913"/>
                    <a:pt x="19200" y="32913"/>
                    <a:pt x="0" y="32913"/>
                  </a:cubicBezTo>
                  <a:cubicBezTo>
                    <a:pt x="0" y="21943"/>
                    <a:pt x="0" y="10971"/>
                    <a:pt x="0" y="0"/>
                  </a:cubicBezTo>
                  <a:close/>
                </a:path>
              </a:pathLst>
            </a:custGeom>
            <a:solidFill>
              <a:srgbClr val="000000"/>
            </a:solidFill>
            <a:ln w="27426" cap="flat">
              <a:noFill/>
              <a:prstDash val="solid"/>
              <a:miter/>
            </a:ln>
          </p:spPr>
          <p:txBody>
            <a:bodyPr rtlCol="0" anchor="ctr"/>
            <a:lstStyle/>
            <a:p>
              <a:endParaRPr lang="en-US"/>
            </a:p>
          </p:txBody>
        </p:sp>
        <p:sp>
          <p:nvSpPr>
            <p:cNvPr id="27" name="Freeform 963">
              <a:extLst>
                <a:ext uri="{FF2B5EF4-FFF2-40B4-BE49-F238E27FC236}">
                  <a16:creationId xmlns:a16="http://schemas.microsoft.com/office/drawing/2014/main" id="{922137B5-A28F-4999-B0F0-C79D7158F383}"/>
                </a:ext>
              </a:extLst>
            </p:cNvPr>
            <p:cNvSpPr/>
            <p:nvPr/>
          </p:nvSpPr>
          <p:spPr>
            <a:xfrm>
              <a:off x="9498276" y="5600202"/>
              <a:ext cx="52113" cy="46627"/>
            </a:xfrm>
            <a:custGeom>
              <a:avLst/>
              <a:gdLst>
                <a:gd name="connsiteX0" fmla="*/ 16458 w 52113"/>
                <a:gd name="connsiteY0" fmla="*/ 0 h 46627"/>
                <a:gd name="connsiteX1" fmla="*/ 52113 w 52113"/>
                <a:gd name="connsiteY1" fmla="*/ 16457 h 46627"/>
                <a:gd name="connsiteX2" fmla="*/ 35656 w 52113"/>
                <a:gd name="connsiteY2" fmla="*/ 46627 h 46627"/>
                <a:gd name="connsiteX3" fmla="*/ 0 w 52113"/>
                <a:gd name="connsiteY3" fmla="*/ 30171 h 46627"/>
                <a:gd name="connsiteX4" fmla="*/ 16458 w 52113"/>
                <a:gd name="connsiteY4" fmla="*/ 0 h 4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46627">
                  <a:moveTo>
                    <a:pt x="16458" y="0"/>
                  </a:moveTo>
                  <a:cubicBezTo>
                    <a:pt x="30171" y="5486"/>
                    <a:pt x="38399" y="10971"/>
                    <a:pt x="52113" y="16457"/>
                  </a:cubicBezTo>
                  <a:cubicBezTo>
                    <a:pt x="46627" y="27428"/>
                    <a:pt x="41142" y="38399"/>
                    <a:pt x="35656" y="46627"/>
                  </a:cubicBezTo>
                  <a:cubicBezTo>
                    <a:pt x="24686" y="41141"/>
                    <a:pt x="13714" y="35656"/>
                    <a:pt x="0" y="30171"/>
                  </a:cubicBezTo>
                  <a:cubicBezTo>
                    <a:pt x="5486" y="19200"/>
                    <a:pt x="10972" y="10971"/>
                    <a:pt x="16458" y="0"/>
                  </a:cubicBezTo>
                  <a:close/>
                </a:path>
              </a:pathLst>
            </a:custGeom>
            <a:solidFill>
              <a:srgbClr val="000000"/>
            </a:solidFill>
            <a:ln w="27426" cap="flat">
              <a:noFill/>
              <a:prstDash val="solid"/>
              <a:miter/>
            </a:ln>
          </p:spPr>
          <p:txBody>
            <a:bodyPr rtlCol="0" anchor="ctr"/>
            <a:lstStyle/>
            <a:p>
              <a:endParaRPr lang="en-US"/>
            </a:p>
          </p:txBody>
        </p:sp>
        <p:sp>
          <p:nvSpPr>
            <p:cNvPr id="28" name="Freeform 964">
              <a:extLst>
                <a:ext uri="{FF2B5EF4-FFF2-40B4-BE49-F238E27FC236}">
                  <a16:creationId xmlns:a16="http://schemas.microsoft.com/office/drawing/2014/main" id="{F26D77EF-650F-4216-AA79-3E8A880471F3}"/>
                </a:ext>
              </a:extLst>
            </p:cNvPr>
            <p:cNvSpPr/>
            <p:nvPr/>
          </p:nvSpPr>
          <p:spPr>
            <a:xfrm>
              <a:off x="9498276" y="5441122"/>
              <a:ext cx="52113" cy="46626"/>
            </a:xfrm>
            <a:custGeom>
              <a:avLst/>
              <a:gdLst>
                <a:gd name="connsiteX0" fmla="*/ 35656 w 52113"/>
                <a:gd name="connsiteY0" fmla="*/ 0 h 46626"/>
                <a:gd name="connsiteX1" fmla="*/ 52113 w 52113"/>
                <a:gd name="connsiteY1" fmla="*/ 30170 h 46626"/>
                <a:gd name="connsiteX2" fmla="*/ 16458 w 52113"/>
                <a:gd name="connsiteY2" fmla="*/ 46627 h 46626"/>
                <a:gd name="connsiteX3" fmla="*/ 0 w 52113"/>
                <a:gd name="connsiteY3" fmla="*/ 16457 h 46626"/>
                <a:gd name="connsiteX4" fmla="*/ 35656 w 52113"/>
                <a:gd name="connsiteY4" fmla="*/ 0 h 46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46626">
                  <a:moveTo>
                    <a:pt x="35656" y="0"/>
                  </a:moveTo>
                  <a:cubicBezTo>
                    <a:pt x="41142" y="10971"/>
                    <a:pt x="46627" y="19199"/>
                    <a:pt x="52113" y="30170"/>
                  </a:cubicBezTo>
                  <a:cubicBezTo>
                    <a:pt x="41142" y="35656"/>
                    <a:pt x="30171" y="41142"/>
                    <a:pt x="16458" y="46627"/>
                  </a:cubicBezTo>
                  <a:cubicBezTo>
                    <a:pt x="10972" y="35656"/>
                    <a:pt x="5486" y="27428"/>
                    <a:pt x="0" y="16457"/>
                  </a:cubicBezTo>
                  <a:cubicBezTo>
                    <a:pt x="10972" y="10971"/>
                    <a:pt x="21942" y="5485"/>
                    <a:pt x="35656" y="0"/>
                  </a:cubicBezTo>
                  <a:close/>
                </a:path>
              </a:pathLst>
            </a:custGeom>
            <a:solidFill>
              <a:srgbClr val="000000"/>
            </a:solidFill>
            <a:ln w="27426" cap="flat">
              <a:noFill/>
              <a:prstDash val="solid"/>
              <a:miter/>
            </a:ln>
          </p:spPr>
          <p:txBody>
            <a:bodyPr rtlCol="0" anchor="ctr"/>
            <a:lstStyle/>
            <a:p>
              <a:endParaRPr lang="en-US"/>
            </a:p>
          </p:txBody>
        </p:sp>
        <p:sp>
          <p:nvSpPr>
            <p:cNvPr id="29" name="Freeform 965">
              <a:extLst>
                <a:ext uri="{FF2B5EF4-FFF2-40B4-BE49-F238E27FC236}">
                  <a16:creationId xmlns:a16="http://schemas.microsoft.com/office/drawing/2014/main" id="{64A9C981-428F-43E8-87A6-5337AF439287}"/>
                </a:ext>
              </a:extLst>
            </p:cNvPr>
            <p:cNvSpPr/>
            <p:nvPr/>
          </p:nvSpPr>
          <p:spPr>
            <a:xfrm>
              <a:off x="9051205" y="6189896"/>
              <a:ext cx="104224" cy="106967"/>
            </a:xfrm>
            <a:custGeom>
              <a:avLst/>
              <a:gdLst>
                <a:gd name="connsiteX0" fmla="*/ 104225 w 104224"/>
                <a:gd name="connsiteY0" fmla="*/ 54855 h 106967"/>
                <a:gd name="connsiteX1" fmla="*/ 104225 w 104224"/>
                <a:gd name="connsiteY1" fmla="*/ 87769 h 106967"/>
                <a:gd name="connsiteX2" fmla="*/ 85025 w 104224"/>
                <a:gd name="connsiteY2" fmla="*/ 106968 h 106967"/>
                <a:gd name="connsiteX3" fmla="*/ 16456 w 104224"/>
                <a:gd name="connsiteY3" fmla="*/ 106968 h 106967"/>
                <a:gd name="connsiteX4" fmla="*/ 0 w 104224"/>
                <a:gd name="connsiteY4" fmla="*/ 87769 h 106967"/>
                <a:gd name="connsiteX5" fmla="*/ 0 w 104224"/>
                <a:gd name="connsiteY5" fmla="*/ 19200 h 106967"/>
                <a:gd name="connsiteX6" fmla="*/ 16456 w 104224"/>
                <a:gd name="connsiteY6" fmla="*/ 0 h 106967"/>
                <a:gd name="connsiteX7" fmla="*/ 85025 w 104224"/>
                <a:gd name="connsiteY7" fmla="*/ 0 h 106967"/>
                <a:gd name="connsiteX8" fmla="*/ 104225 w 104224"/>
                <a:gd name="connsiteY8" fmla="*/ 19200 h 106967"/>
                <a:gd name="connsiteX9" fmla="*/ 104225 w 104224"/>
                <a:gd name="connsiteY9" fmla="*/ 54855 h 106967"/>
                <a:gd name="connsiteX10" fmla="*/ 68569 w 104224"/>
                <a:gd name="connsiteY10" fmla="*/ 74055 h 106967"/>
                <a:gd name="connsiteX11" fmla="*/ 68569 w 104224"/>
                <a:gd name="connsiteY11" fmla="*/ 41141 h 106967"/>
                <a:gd name="connsiteX12" fmla="*/ 35656 w 104224"/>
                <a:gd name="connsiteY12" fmla="*/ 41141 h 106967"/>
                <a:gd name="connsiteX13" fmla="*/ 35656 w 104224"/>
                <a:gd name="connsiteY13" fmla="*/ 74055 h 106967"/>
                <a:gd name="connsiteX14" fmla="*/ 68569 w 104224"/>
                <a:gd name="connsiteY14" fmla="*/ 74055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6967">
                  <a:moveTo>
                    <a:pt x="104225" y="54855"/>
                  </a:moveTo>
                  <a:cubicBezTo>
                    <a:pt x="104225" y="65826"/>
                    <a:pt x="104225" y="76797"/>
                    <a:pt x="104225" y="87769"/>
                  </a:cubicBezTo>
                  <a:cubicBezTo>
                    <a:pt x="104225" y="98740"/>
                    <a:pt x="98739" y="106968"/>
                    <a:pt x="85025" y="106968"/>
                  </a:cubicBezTo>
                  <a:cubicBezTo>
                    <a:pt x="63083" y="106968"/>
                    <a:pt x="38399" y="106968"/>
                    <a:pt x="16456" y="106968"/>
                  </a:cubicBezTo>
                  <a:cubicBezTo>
                    <a:pt x="5486" y="106968"/>
                    <a:pt x="0" y="98740"/>
                    <a:pt x="0" y="87769"/>
                  </a:cubicBezTo>
                  <a:cubicBezTo>
                    <a:pt x="0" y="65826"/>
                    <a:pt x="0" y="41141"/>
                    <a:pt x="0" y="19200"/>
                  </a:cubicBezTo>
                  <a:cubicBezTo>
                    <a:pt x="0" y="8228"/>
                    <a:pt x="5486" y="0"/>
                    <a:pt x="16456" y="0"/>
                  </a:cubicBezTo>
                  <a:cubicBezTo>
                    <a:pt x="38399" y="0"/>
                    <a:pt x="63083" y="0"/>
                    <a:pt x="85025" y="0"/>
                  </a:cubicBezTo>
                  <a:cubicBezTo>
                    <a:pt x="95997" y="0"/>
                    <a:pt x="104225" y="8228"/>
                    <a:pt x="104225" y="19200"/>
                  </a:cubicBezTo>
                  <a:cubicBezTo>
                    <a:pt x="104225" y="32913"/>
                    <a:pt x="104225" y="43884"/>
                    <a:pt x="104225" y="54855"/>
                  </a:cubicBezTo>
                  <a:close/>
                  <a:moveTo>
                    <a:pt x="68569" y="74055"/>
                  </a:moveTo>
                  <a:cubicBezTo>
                    <a:pt x="68569" y="63083"/>
                    <a:pt x="68569" y="52112"/>
                    <a:pt x="68569" y="41141"/>
                  </a:cubicBezTo>
                  <a:cubicBezTo>
                    <a:pt x="57597" y="41141"/>
                    <a:pt x="46627" y="41141"/>
                    <a:pt x="35656" y="41141"/>
                  </a:cubicBezTo>
                  <a:cubicBezTo>
                    <a:pt x="35656" y="52112"/>
                    <a:pt x="35656" y="63083"/>
                    <a:pt x="35656" y="74055"/>
                  </a:cubicBezTo>
                  <a:cubicBezTo>
                    <a:pt x="46627" y="74055"/>
                    <a:pt x="57597" y="74055"/>
                    <a:pt x="68569" y="74055"/>
                  </a:cubicBezTo>
                  <a:close/>
                </a:path>
              </a:pathLst>
            </a:custGeom>
            <a:solidFill>
              <a:srgbClr val="000000"/>
            </a:solidFill>
            <a:ln w="27426" cap="flat">
              <a:noFill/>
              <a:prstDash val="solid"/>
              <a:miter/>
            </a:ln>
          </p:spPr>
          <p:txBody>
            <a:bodyPr rtlCol="0" anchor="ctr"/>
            <a:lstStyle/>
            <a:p>
              <a:endParaRPr lang="en-US"/>
            </a:p>
          </p:txBody>
        </p:sp>
        <p:sp>
          <p:nvSpPr>
            <p:cNvPr id="30" name="Freeform 966">
              <a:extLst>
                <a:ext uri="{FF2B5EF4-FFF2-40B4-BE49-F238E27FC236}">
                  <a16:creationId xmlns:a16="http://schemas.microsoft.com/office/drawing/2014/main" id="{A9B12C0D-E7DE-4DAB-B1A3-3CBC05137FC3}"/>
                </a:ext>
              </a:extLst>
            </p:cNvPr>
            <p:cNvSpPr/>
            <p:nvPr/>
          </p:nvSpPr>
          <p:spPr>
            <a:xfrm>
              <a:off x="8733045" y="6195382"/>
              <a:ext cx="106966" cy="104224"/>
            </a:xfrm>
            <a:custGeom>
              <a:avLst/>
              <a:gdLst>
                <a:gd name="connsiteX0" fmla="*/ 52112 w 106966"/>
                <a:gd name="connsiteY0" fmla="*/ 104225 h 104224"/>
                <a:gd name="connsiteX1" fmla="*/ 19198 w 106966"/>
                <a:gd name="connsiteY1" fmla="*/ 104225 h 104224"/>
                <a:gd name="connsiteX2" fmla="*/ 0 w 106966"/>
                <a:gd name="connsiteY2" fmla="*/ 85025 h 104224"/>
                <a:gd name="connsiteX3" fmla="*/ 0 w 106966"/>
                <a:gd name="connsiteY3" fmla="*/ 16456 h 104224"/>
                <a:gd name="connsiteX4" fmla="*/ 19198 w 106966"/>
                <a:gd name="connsiteY4" fmla="*/ 0 h 104224"/>
                <a:gd name="connsiteX5" fmla="*/ 87767 w 106966"/>
                <a:gd name="connsiteY5" fmla="*/ 0 h 104224"/>
                <a:gd name="connsiteX6" fmla="*/ 106967 w 106966"/>
                <a:gd name="connsiteY6" fmla="*/ 16456 h 104224"/>
                <a:gd name="connsiteX7" fmla="*/ 106967 w 106966"/>
                <a:gd name="connsiteY7" fmla="*/ 85025 h 104224"/>
                <a:gd name="connsiteX8" fmla="*/ 87767 w 106966"/>
                <a:gd name="connsiteY8" fmla="*/ 104225 h 104224"/>
                <a:gd name="connsiteX9" fmla="*/ 52112 w 106966"/>
                <a:gd name="connsiteY9" fmla="*/ 104225 h 104224"/>
                <a:gd name="connsiteX10" fmla="*/ 35656 w 106966"/>
                <a:gd name="connsiteY10" fmla="*/ 68569 h 104224"/>
                <a:gd name="connsiteX11" fmla="*/ 68569 w 106966"/>
                <a:gd name="connsiteY11" fmla="*/ 68569 h 104224"/>
                <a:gd name="connsiteX12" fmla="*/ 68569 w 106966"/>
                <a:gd name="connsiteY12" fmla="*/ 35656 h 104224"/>
                <a:gd name="connsiteX13" fmla="*/ 35656 w 106966"/>
                <a:gd name="connsiteY13" fmla="*/ 35656 h 104224"/>
                <a:gd name="connsiteX14" fmla="*/ 35656 w 106966"/>
                <a:gd name="connsiteY14" fmla="*/ 68569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6" h="104224">
                  <a:moveTo>
                    <a:pt x="52112" y="104225"/>
                  </a:moveTo>
                  <a:cubicBezTo>
                    <a:pt x="41142" y="104225"/>
                    <a:pt x="30170" y="104225"/>
                    <a:pt x="19198" y="104225"/>
                  </a:cubicBezTo>
                  <a:cubicBezTo>
                    <a:pt x="8228" y="104225"/>
                    <a:pt x="0" y="98739"/>
                    <a:pt x="0" y="85025"/>
                  </a:cubicBezTo>
                  <a:cubicBezTo>
                    <a:pt x="0" y="63083"/>
                    <a:pt x="0" y="38399"/>
                    <a:pt x="0" y="16456"/>
                  </a:cubicBezTo>
                  <a:cubicBezTo>
                    <a:pt x="0" y="5485"/>
                    <a:pt x="8228" y="0"/>
                    <a:pt x="19198" y="0"/>
                  </a:cubicBezTo>
                  <a:cubicBezTo>
                    <a:pt x="41142" y="0"/>
                    <a:pt x="65825" y="0"/>
                    <a:pt x="87767" y="0"/>
                  </a:cubicBezTo>
                  <a:cubicBezTo>
                    <a:pt x="98739" y="0"/>
                    <a:pt x="106967" y="8228"/>
                    <a:pt x="106967" y="16456"/>
                  </a:cubicBezTo>
                  <a:cubicBezTo>
                    <a:pt x="106967" y="38399"/>
                    <a:pt x="106967" y="63083"/>
                    <a:pt x="106967" y="85025"/>
                  </a:cubicBezTo>
                  <a:cubicBezTo>
                    <a:pt x="106967" y="95997"/>
                    <a:pt x="98739" y="104225"/>
                    <a:pt x="87767" y="104225"/>
                  </a:cubicBezTo>
                  <a:cubicBezTo>
                    <a:pt x="76797" y="104225"/>
                    <a:pt x="65825" y="104225"/>
                    <a:pt x="52112" y="104225"/>
                  </a:cubicBezTo>
                  <a:close/>
                  <a:moveTo>
                    <a:pt x="35656" y="68569"/>
                  </a:moveTo>
                  <a:cubicBezTo>
                    <a:pt x="46626" y="68569"/>
                    <a:pt x="57597" y="68569"/>
                    <a:pt x="68569" y="68569"/>
                  </a:cubicBezTo>
                  <a:cubicBezTo>
                    <a:pt x="68569" y="57597"/>
                    <a:pt x="68569" y="46626"/>
                    <a:pt x="68569" y="35656"/>
                  </a:cubicBezTo>
                  <a:cubicBezTo>
                    <a:pt x="57597" y="35656"/>
                    <a:pt x="46626" y="35656"/>
                    <a:pt x="35656" y="35656"/>
                  </a:cubicBezTo>
                  <a:cubicBezTo>
                    <a:pt x="35656" y="46626"/>
                    <a:pt x="35656" y="54855"/>
                    <a:pt x="35656" y="68569"/>
                  </a:cubicBezTo>
                  <a:close/>
                </a:path>
              </a:pathLst>
            </a:custGeom>
            <a:solidFill>
              <a:srgbClr val="000000"/>
            </a:solidFill>
            <a:ln w="27426" cap="flat">
              <a:noFill/>
              <a:prstDash val="solid"/>
              <a:miter/>
            </a:ln>
          </p:spPr>
          <p:txBody>
            <a:bodyPr rtlCol="0" anchor="ctr"/>
            <a:lstStyle/>
            <a:p>
              <a:endParaRPr lang="en-US"/>
            </a:p>
          </p:txBody>
        </p:sp>
        <p:sp>
          <p:nvSpPr>
            <p:cNvPr id="31" name="Freeform 967">
              <a:extLst>
                <a:ext uri="{FF2B5EF4-FFF2-40B4-BE49-F238E27FC236}">
                  <a16:creationId xmlns:a16="http://schemas.microsoft.com/office/drawing/2014/main" id="{0D600792-9E46-42B8-BA5C-286DAC4558FB}"/>
                </a:ext>
              </a:extLst>
            </p:cNvPr>
            <p:cNvSpPr/>
            <p:nvPr/>
          </p:nvSpPr>
          <p:spPr>
            <a:xfrm>
              <a:off x="8733045" y="5877221"/>
              <a:ext cx="106966" cy="106967"/>
            </a:xfrm>
            <a:custGeom>
              <a:avLst/>
              <a:gdLst>
                <a:gd name="connsiteX0" fmla="*/ 2742 w 106966"/>
                <a:gd name="connsiteY0" fmla="*/ 52112 h 106967"/>
                <a:gd name="connsiteX1" fmla="*/ 2742 w 106966"/>
                <a:gd name="connsiteY1" fmla="*/ 19199 h 106967"/>
                <a:gd name="connsiteX2" fmla="*/ 21942 w 106966"/>
                <a:gd name="connsiteY2" fmla="*/ 0 h 106967"/>
                <a:gd name="connsiteX3" fmla="*/ 87767 w 106966"/>
                <a:gd name="connsiteY3" fmla="*/ 0 h 106967"/>
                <a:gd name="connsiteX4" fmla="*/ 106967 w 106966"/>
                <a:gd name="connsiteY4" fmla="*/ 19199 h 106967"/>
                <a:gd name="connsiteX5" fmla="*/ 106967 w 106966"/>
                <a:gd name="connsiteY5" fmla="*/ 87768 h 106967"/>
                <a:gd name="connsiteX6" fmla="*/ 87767 w 106966"/>
                <a:gd name="connsiteY6" fmla="*/ 106968 h 106967"/>
                <a:gd name="connsiteX7" fmla="*/ 19198 w 106966"/>
                <a:gd name="connsiteY7" fmla="*/ 106968 h 106967"/>
                <a:gd name="connsiteX8" fmla="*/ 0 w 106966"/>
                <a:gd name="connsiteY8" fmla="*/ 87768 h 106967"/>
                <a:gd name="connsiteX9" fmla="*/ 2742 w 106966"/>
                <a:gd name="connsiteY9" fmla="*/ 52112 h 106967"/>
                <a:gd name="connsiteX10" fmla="*/ 38398 w 106966"/>
                <a:gd name="connsiteY10" fmla="*/ 35656 h 106967"/>
                <a:gd name="connsiteX11" fmla="*/ 38398 w 106966"/>
                <a:gd name="connsiteY11" fmla="*/ 68569 h 106967"/>
                <a:gd name="connsiteX12" fmla="*/ 71311 w 106966"/>
                <a:gd name="connsiteY12" fmla="*/ 68569 h 106967"/>
                <a:gd name="connsiteX13" fmla="*/ 71311 w 106966"/>
                <a:gd name="connsiteY13" fmla="*/ 35656 h 106967"/>
                <a:gd name="connsiteX14" fmla="*/ 38398 w 106966"/>
                <a:gd name="connsiteY14" fmla="*/ 35656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6" h="106967">
                  <a:moveTo>
                    <a:pt x="2742" y="52112"/>
                  </a:moveTo>
                  <a:cubicBezTo>
                    <a:pt x="2742" y="41141"/>
                    <a:pt x="2742" y="30171"/>
                    <a:pt x="2742" y="19199"/>
                  </a:cubicBezTo>
                  <a:cubicBezTo>
                    <a:pt x="2742" y="8228"/>
                    <a:pt x="8228" y="0"/>
                    <a:pt x="21942" y="0"/>
                  </a:cubicBezTo>
                  <a:cubicBezTo>
                    <a:pt x="43884" y="0"/>
                    <a:pt x="65825" y="0"/>
                    <a:pt x="87767" y="0"/>
                  </a:cubicBezTo>
                  <a:cubicBezTo>
                    <a:pt x="101481" y="0"/>
                    <a:pt x="106967" y="5485"/>
                    <a:pt x="106967" y="19199"/>
                  </a:cubicBezTo>
                  <a:cubicBezTo>
                    <a:pt x="106967" y="41141"/>
                    <a:pt x="106967" y="63083"/>
                    <a:pt x="106967" y="87768"/>
                  </a:cubicBezTo>
                  <a:cubicBezTo>
                    <a:pt x="106967" y="98740"/>
                    <a:pt x="98739" y="106968"/>
                    <a:pt x="87767" y="106968"/>
                  </a:cubicBezTo>
                  <a:cubicBezTo>
                    <a:pt x="65825" y="106968"/>
                    <a:pt x="43884" y="106968"/>
                    <a:pt x="19198" y="106968"/>
                  </a:cubicBezTo>
                  <a:cubicBezTo>
                    <a:pt x="8228" y="106968"/>
                    <a:pt x="0" y="98740"/>
                    <a:pt x="0" y="87768"/>
                  </a:cubicBezTo>
                  <a:cubicBezTo>
                    <a:pt x="0" y="74054"/>
                    <a:pt x="2742" y="63083"/>
                    <a:pt x="2742" y="52112"/>
                  </a:cubicBezTo>
                  <a:close/>
                  <a:moveTo>
                    <a:pt x="38398" y="35656"/>
                  </a:moveTo>
                  <a:cubicBezTo>
                    <a:pt x="38398" y="46626"/>
                    <a:pt x="38398" y="57598"/>
                    <a:pt x="38398" y="68569"/>
                  </a:cubicBezTo>
                  <a:cubicBezTo>
                    <a:pt x="49369" y="68569"/>
                    <a:pt x="60340" y="68569"/>
                    <a:pt x="71311" y="68569"/>
                  </a:cubicBezTo>
                  <a:cubicBezTo>
                    <a:pt x="71311" y="57598"/>
                    <a:pt x="71311" y="46626"/>
                    <a:pt x="71311" y="35656"/>
                  </a:cubicBezTo>
                  <a:cubicBezTo>
                    <a:pt x="60340" y="35656"/>
                    <a:pt x="49369" y="35656"/>
                    <a:pt x="38398" y="35656"/>
                  </a:cubicBezTo>
                  <a:close/>
                </a:path>
              </a:pathLst>
            </a:custGeom>
            <a:solidFill>
              <a:srgbClr val="000000"/>
            </a:solidFill>
            <a:ln w="27426" cap="flat">
              <a:noFill/>
              <a:prstDash val="solid"/>
              <a:miter/>
            </a:ln>
          </p:spPr>
          <p:txBody>
            <a:bodyPr rtlCol="0" anchor="ctr"/>
            <a:lstStyle/>
            <a:p>
              <a:endParaRPr lang="en-US"/>
            </a:p>
          </p:txBody>
        </p:sp>
        <p:sp>
          <p:nvSpPr>
            <p:cNvPr id="32" name="Freeform 968">
              <a:extLst>
                <a:ext uri="{FF2B5EF4-FFF2-40B4-BE49-F238E27FC236}">
                  <a16:creationId xmlns:a16="http://schemas.microsoft.com/office/drawing/2014/main" id="{F14B505A-6427-4DCC-AA19-1BC4294CD1DB}"/>
                </a:ext>
              </a:extLst>
            </p:cNvPr>
            <p:cNvSpPr/>
            <p:nvPr/>
          </p:nvSpPr>
          <p:spPr>
            <a:xfrm>
              <a:off x="8889381" y="5877221"/>
              <a:ext cx="106968" cy="106967"/>
            </a:xfrm>
            <a:custGeom>
              <a:avLst/>
              <a:gdLst>
                <a:gd name="connsiteX0" fmla="*/ 2744 w 106968"/>
                <a:gd name="connsiteY0" fmla="*/ 52112 h 106967"/>
                <a:gd name="connsiteX1" fmla="*/ 2744 w 106968"/>
                <a:gd name="connsiteY1" fmla="*/ 19199 h 106967"/>
                <a:gd name="connsiteX2" fmla="*/ 21943 w 106968"/>
                <a:gd name="connsiteY2" fmla="*/ 0 h 106967"/>
                <a:gd name="connsiteX3" fmla="*/ 87769 w 106968"/>
                <a:gd name="connsiteY3" fmla="*/ 0 h 106967"/>
                <a:gd name="connsiteX4" fmla="*/ 106969 w 106968"/>
                <a:gd name="connsiteY4" fmla="*/ 19199 h 106967"/>
                <a:gd name="connsiteX5" fmla="*/ 106969 w 106968"/>
                <a:gd name="connsiteY5" fmla="*/ 87768 h 106967"/>
                <a:gd name="connsiteX6" fmla="*/ 87769 w 106968"/>
                <a:gd name="connsiteY6" fmla="*/ 106968 h 106967"/>
                <a:gd name="connsiteX7" fmla="*/ 19200 w 106968"/>
                <a:gd name="connsiteY7" fmla="*/ 106968 h 106967"/>
                <a:gd name="connsiteX8" fmla="*/ 0 w 106968"/>
                <a:gd name="connsiteY8" fmla="*/ 87768 h 106967"/>
                <a:gd name="connsiteX9" fmla="*/ 2744 w 106968"/>
                <a:gd name="connsiteY9" fmla="*/ 52112 h 106967"/>
                <a:gd name="connsiteX10" fmla="*/ 2744 w 106968"/>
                <a:gd name="connsiteY10" fmla="*/ 52112 h 106967"/>
                <a:gd name="connsiteX11" fmla="*/ 71313 w 106968"/>
                <a:gd name="connsiteY11" fmla="*/ 35656 h 106967"/>
                <a:gd name="connsiteX12" fmla="*/ 38399 w 106968"/>
                <a:gd name="connsiteY12" fmla="*/ 35656 h 106967"/>
                <a:gd name="connsiteX13" fmla="*/ 38399 w 106968"/>
                <a:gd name="connsiteY13" fmla="*/ 68569 h 106967"/>
                <a:gd name="connsiteX14" fmla="*/ 71313 w 106968"/>
                <a:gd name="connsiteY14" fmla="*/ 68569 h 106967"/>
                <a:gd name="connsiteX15" fmla="*/ 71313 w 106968"/>
                <a:gd name="connsiteY15" fmla="*/ 35656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968" h="106967">
                  <a:moveTo>
                    <a:pt x="2744" y="52112"/>
                  </a:moveTo>
                  <a:cubicBezTo>
                    <a:pt x="2744" y="41141"/>
                    <a:pt x="2744" y="30171"/>
                    <a:pt x="2744" y="19199"/>
                  </a:cubicBezTo>
                  <a:cubicBezTo>
                    <a:pt x="2744" y="5485"/>
                    <a:pt x="8230" y="0"/>
                    <a:pt x="21943" y="0"/>
                  </a:cubicBezTo>
                  <a:cubicBezTo>
                    <a:pt x="43885" y="0"/>
                    <a:pt x="65827" y="0"/>
                    <a:pt x="87769" y="0"/>
                  </a:cubicBezTo>
                  <a:cubicBezTo>
                    <a:pt x="98741" y="0"/>
                    <a:pt x="106969" y="5485"/>
                    <a:pt x="106969" y="19199"/>
                  </a:cubicBezTo>
                  <a:cubicBezTo>
                    <a:pt x="106969" y="41141"/>
                    <a:pt x="106969" y="63083"/>
                    <a:pt x="106969" y="87768"/>
                  </a:cubicBezTo>
                  <a:cubicBezTo>
                    <a:pt x="106969" y="98740"/>
                    <a:pt x="98741" y="106968"/>
                    <a:pt x="87769" y="106968"/>
                  </a:cubicBezTo>
                  <a:cubicBezTo>
                    <a:pt x="65827" y="106968"/>
                    <a:pt x="43885" y="106968"/>
                    <a:pt x="19200" y="106968"/>
                  </a:cubicBezTo>
                  <a:cubicBezTo>
                    <a:pt x="8230" y="106968"/>
                    <a:pt x="0" y="101482"/>
                    <a:pt x="0" y="87768"/>
                  </a:cubicBezTo>
                  <a:cubicBezTo>
                    <a:pt x="2744" y="76797"/>
                    <a:pt x="2744" y="63083"/>
                    <a:pt x="2744" y="52112"/>
                  </a:cubicBezTo>
                  <a:cubicBezTo>
                    <a:pt x="2744" y="52112"/>
                    <a:pt x="2744" y="52112"/>
                    <a:pt x="2744" y="52112"/>
                  </a:cubicBezTo>
                  <a:close/>
                  <a:moveTo>
                    <a:pt x="71313" y="35656"/>
                  </a:moveTo>
                  <a:cubicBezTo>
                    <a:pt x="60341" y="35656"/>
                    <a:pt x="49371" y="35656"/>
                    <a:pt x="38399" y="35656"/>
                  </a:cubicBezTo>
                  <a:cubicBezTo>
                    <a:pt x="38399" y="46626"/>
                    <a:pt x="38399" y="57598"/>
                    <a:pt x="38399" y="68569"/>
                  </a:cubicBezTo>
                  <a:cubicBezTo>
                    <a:pt x="49371" y="68569"/>
                    <a:pt x="60341" y="68569"/>
                    <a:pt x="71313" y="68569"/>
                  </a:cubicBezTo>
                  <a:cubicBezTo>
                    <a:pt x="71313" y="57598"/>
                    <a:pt x="71313" y="46626"/>
                    <a:pt x="71313" y="35656"/>
                  </a:cubicBezTo>
                  <a:close/>
                </a:path>
              </a:pathLst>
            </a:custGeom>
            <a:solidFill>
              <a:srgbClr val="000000"/>
            </a:solidFill>
            <a:ln w="27426" cap="flat">
              <a:noFill/>
              <a:prstDash val="solid"/>
              <a:miter/>
            </a:ln>
          </p:spPr>
          <p:txBody>
            <a:bodyPr rtlCol="0" anchor="ctr"/>
            <a:lstStyle/>
            <a:p>
              <a:endParaRPr lang="en-US"/>
            </a:p>
          </p:txBody>
        </p:sp>
        <p:sp>
          <p:nvSpPr>
            <p:cNvPr id="33" name="Freeform 969">
              <a:extLst>
                <a:ext uri="{FF2B5EF4-FFF2-40B4-BE49-F238E27FC236}">
                  <a16:creationId xmlns:a16="http://schemas.microsoft.com/office/drawing/2014/main" id="{E01D80CA-065A-4E76-9B37-00994357451E}"/>
                </a:ext>
              </a:extLst>
            </p:cNvPr>
            <p:cNvSpPr/>
            <p:nvPr/>
          </p:nvSpPr>
          <p:spPr>
            <a:xfrm>
              <a:off x="9049986" y="5877221"/>
              <a:ext cx="105443" cy="106967"/>
            </a:xfrm>
            <a:custGeom>
              <a:avLst/>
              <a:gdLst>
                <a:gd name="connsiteX0" fmla="*/ 1219 w 105443"/>
                <a:gd name="connsiteY0" fmla="*/ 52112 h 106967"/>
                <a:gd name="connsiteX1" fmla="*/ 1219 w 105443"/>
                <a:gd name="connsiteY1" fmla="*/ 19199 h 106967"/>
                <a:gd name="connsiteX2" fmla="*/ 20418 w 105443"/>
                <a:gd name="connsiteY2" fmla="*/ 0 h 106967"/>
                <a:gd name="connsiteX3" fmla="*/ 88988 w 105443"/>
                <a:gd name="connsiteY3" fmla="*/ 0 h 106967"/>
                <a:gd name="connsiteX4" fmla="*/ 105444 w 105443"/>
                <a:gd name="connsiteY4" fmla="*/ 19199 h 106967"/>
                <a:gd name="connsiteX5" fmla="*/ 105444 w 105443"/>
                <a:gd name="connsiteY5" fmla="*/ 87768 h 106967"/>
                <a:gd name="connsiteX6" fmla="*/ 88988 w 105443"/>
                <a:gd name="connsiteY6" fmla="*/ 106968 h 106967"/>
                <a:gd name="connsiteX7" fmla="*/ 20418 w 105443"/>
                <a:gd name="connsiteY7" fmla="*/ 106968 h 106967"/>
                <a:gd name="connsiteX8" fmla="*/ 1219 w 105443"/>
                <a:gd name="connsiteY8" fmla="*/ 87768 h 106967"/>
                <a:gd name="connsiteX9" fmla="*/ 1219 w 105443"/>
                <a:gd name="connsiteY9" fmla="*/ 52112 h 106967"/>
                <a:gd name="connsiteX10" fmla="*/ 36874 w 105443"/>
                <a:gd name="connsiteY10" fmla="*/ 71312 h 106967"/>
                <a:gd name="connsiteX11" fmla="*/ 69788 w 105443"/>
                <a:gd name="connsiteY11" fmla="*/ 71312 h 106967"/>
                <a:gd name="connsiteX12" fmla="*/ 69788 w 105443"/>
                <a:gd name="connsiteY12" fmla="*/ 38399 h 106967"/>
                <a:gd name="connsiteX13" fmla="*/ 36874 w 105443"/>
                <a:gd name="connsiteY13" fmla="*/ 38399 h 106967"/>
                <a:gd name="connsiteX14" fmla="*/ 36874 w 105443"/>
                <a:gd name="connsiteY14" fmla="*/ 71312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443" h="106967">
                  <a:moveTo>
                    <a:pt x="1219" y="52112"/>
                  </a:moveTo>
                  <a:cubicBezTo>
                    <a:pt x="1219" y="41141"/>
                    <a:pt x="1219" y="30171"/>
                    <a:pt x="1219" y="19199"/>
                  </a:cubicBezTo>
                  <a:cubicBezTo>
                    <a:pt x="1219" y="8228"/>
                    <a:pt x="6705" y="0"/>
                    <a:pt x="20418" y="0"/>
                  </a:cubicBezTo>
                  <a:cubicBezTo>
                    <a:pt x="42360" y="0"/>
                    <a:pt x="67046" y="0"/>
                    <a:pt x="88988" y="0"/>
                  </a:cubicBezTo>
                  <a:cubicBezTo>
                    <a:pt x="99958" y="0"/>
                    <a:pt x="105444" y="8228"/>
                    <a:pt x="105444" y="19199"/>
                  </a:cubicBezTo>
                  <a:cubicBezTo>
                    <a:pt x="105444" y="41141"/>
                    <a:pt x="105444" y="65826"/>
                    <a:pt x="105444" y="87768"/>
                  </a:cubicBezTo>
                  <a:cubicBezTo>
                    <a:pt x="105444" y="98740"/>
                    <a:pt x="97216" y="106968"/>
                    <a:pt x="88988" y="106968"/>
                  </a:cubicBezTo>
                  <a:cubicBezTo>
                    <a:pt x="67046" y="106968"/>
                    <a:pt x="42360" y="106968"/>
                    <a:pt x="20418" y="106968"/>
                  </a:cubicBezTo>
                  <a:cubicBezTo>
                    <a:pt x="9447" y="106968"/>
                    <a:pt x="1219" y="98740"/>
                    <a:pt x="1219" y="87768"/>
                  </a:cubicBezTo>
                  <a:cubicBezTo>
                    <a:pt x="-1523" y="76797"/>
                    <a:pt x="1219" y="65826"/>
                    <a:pt x="1219" y="52112"/>
                  </a:cubicBezTo>
                  <a:close/>
                  <a:moveTo>
                    <a:pt x="36874" y="71312"/>
                  </a:moveTo>
                  <a:cubicBezTo>
                    <a:pt x="47846" y="71312"/>
                    <a:pt x="58816" y="71312"/>
                    <a:pt x="69788" y="71312"/>
                  </a:cubicBezTo>
                  <a:cubicBezTo>
                    <a:pt x="69788" y="60340"/>
                    <a:pt x="69788" y="49369"/>
                    <a:pt x="69788" y="38399"/>
                  </a:cubicBezTo>
                  <a:cubicBezTo>
                    <a:pt x="58816" y="38399"/>
                    <a:pt x="47846" y="38399"/>
                    <a:pt x="36874" y="38399"/>
                  </a:cubicBezTo>
                  <a:cubicBezTo>
                    <a:pt x="36874" y="46626"/>
                    <a:pt x="36874" y="57598"/>
                    <a:pt x="36874" y="71312"/>
                  </a:cubicBezTo>
                  <a:close/>
                </a:path>
              </a:pathLst>
            </a:custGeom>
            <a:solidFill>
              <a:srgbClr val="000000"/>
            </a:solidFill>
            <a:ln w="27426" cap="flat">
              <a:noFill/>
              <a:prstDash val="solid"/>
              <a:miter/>
            </a:ln>
          </p:spPr>
          <p:txBody>
            <a:bodyPr rtlCol="0" anchor="ctr"/>
            <a:lstStyle/>
            <a:p>
              <a:endParaRPr lang="en-US"/>
            </a:p>
          </p:txBody>
        </p:sp>
        <p:sp>
          <p:nvSpPr>
            <p:cNvPr id="34" name="Freeform 970">
              <a:extLst>
                <a:ext uri="{FF2B5EF4-FFF2-40B4-BE49-F238E27FC236}">
                  <a16:creationId xmlns:a16="http://schemas.microsoft.com/office/drawing/2014/main" id="{AC06BE9F-628D-4594-80E1-89DFDF12C763}"/>
                </a:ext>
              </a:extLst>
            </p:cNvPr>
            <p:cNvSpPr/>
            <p:nvPr/>
          </p:nvSpPr>
          <p:spPr>
            <a:xfrm>
              <a:off x="9051205" y="6036301"/>
              <a:ext cx="104224" cy="104225"/>
            </a:xfrm>
            <a:custGeom>
              <a:avLst/>
              <a:gdLst>
                <a:gd name="connsiteX0" fmla="*/ 104225 w 104224"/>
                <a:gd name="connsiteY0" fmla="*/ 52112 h 104225"/>
                <a:gd name="connsiteX1" fmla="*/ 104225 w 104224"/>
                <a:gd name="connsiteY1" fmla="*/ 85026 h 104225"/>
                <a:gd name="connsiteX2" fmla="*/ 85025 w 104224"/>
                <a:gd name="connsiteY2" fmla="*/ 104225 h 104225"/>
                <a:gd name="connsiteX3" fmla="*/ 19200 w 104224"/>
                <a:gd name="connsiteY3" fmla="*/ 104225 h 104225"/>
                <a:gd name="connsiteX4" fmla="*/ 0 w 104224"/>
                <a:gd name="connsiteY4" fmla="*/ 85026 h 104225"/>
                <a:gd name="connsiteX5" fmla="*/ 0 w 104224"/>
                <a:gd name="connsiteY5" fmla="*/ 19200 h 104225"/>
                <a:gd name="connsiteX6" fmla="*/ 19200 w 104224"/>
                <a:gd name="connsiteY6" fmla="*/ 0 h 104225"/>
                <a:gd name="connsiteX7" fmla="*/ 85025 w 104224"/>
                <a:gd name="connsiteY7" fmla="*/ 0 h 104225"/>
                <a:gd name="connsiteX8" fmla="*/ 104225 w 104224"/>
                <a:gd name="connsiteY8" fmla="*/ 19200 h 104225"/>
                <a:gd name="connsiteX9" fmla="*/ 104225 w 104224"/>
                <a:gd name="connsiteY9" fmla="*/ 52112 h 104225"/>
                <a:gd name="connsiteX10" fmla="*/ 68569 w 104224"/>
                <a:gd name="connsiteY10" fmla="*/ 68569 h 104225"/>
                <a:gd name="connsiteX11" fmla="*/ 68569 w 104224"/>
                <a:gd name="connsiteY11" fmla="*/ 35656 h 104225"/>
                <a:gd name="connsiteX12" fmla="*/ 35656 w 104224"/>
                <a:gd name="connsiteY12" fmla="*/ 35656 h 104225"/>
                <a:gd name="connsiteX13" fmla="*/ 35656 w 104224"/>
                <a:gd name="connsiteY13" fmla="*/ 68569 h 104225"/>
                <a:gd name="connsiteX14" fmla="*/ 68569 w 104224"/>
                <a:gd name="connsiteY14" fmla="*/ 68569 h 10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4225">
                  <a:moveTo>
                    <a:pt x="104225" y="52112"/>
                  </a:moveTo>
                  <a:cubicBezTo>
                    <a:pt x="104225" y="63084"/>
                    <a:pt x="104225" y="74055"/>
                    <a:pt x="104225" y="85026"/>
                  </a:cubicBezTo>
                  <a:cubicBezTo>
                    <a:pt x="104225" y="98740"/>
                    <a:pt x="98739" y="104225"/>
                    <a:pt x="85025" y="104225"/>
                  </a:cubicBezTo>
                  <a:cubicBezTo>
                    <a:pt x="63083" y="104225"/>
                    <a:pt x="41142" y="104225"/>
                    <a:pt x="19200" y="104225"/>
                  </a:cubicBezTo>
                  <a:cubicBezTo>
                    <a:pt x="5486" y="104225"/>
                    <a:pt x="0" y="98740"/>
                    <a:pt x="0" y="85026"/>
                  </a:cubicBezTo>
                  <a:cubicBezTo>
                    <a:pt x="0" y="63084"/>
                    <a:pt x="0" y="41141"/>
                    <a:pt x="0" y="19200"/>
                  </a:cubicBezTo>
                  <a:cubicBezTo>
                    <a:pt x="0" y="5486"/>
                    <a:pt x="5486" y="0"/>
                    <a:pt x="19200" y="0"/>
                  </a:cubicBezTo>
                  <a:cubicBezTo>
                    <a:pt x="41142" y="0"/>
                    <a:pt x="63083" y="0"/>
                    <a:pt x="85025" y="0"/>
                  </a:cubicBezTo>
                  <a:cubicBezTo>
                    <a:pt x="98739" y="0"/>
                    <a:pt x="104225" y="5486"/>
                    <a:pt x="104225" y="19200"/>
                  </a:cubicBezTo>
                  <a:cubicBezTo>
                    <a:pt x="104225" y="30171"/>
                    <a:pt x="104225" y="41141"/>
                    <a:pt x="104225" y="52112"/>
                  </a:cubicBezTo>
                  <a:close/>
                  <a:moveTo>
                    <a:pt x="68569" y="68569"/>
                  </a:moveTo>
                  <a:cubicBezTo>
                    <a:pt x="68569" y="57598"/>
                    <a:pt x="68569" y="46627"/>
                    <a:pt x="68569" y="35656"/>
                  </a:cubicBezTo>
                  <a:cubicBezTo>
                    <a:pt x="57597" y="35656"/>
                    <a:pt x="46627" y="35656"/>
                    <a:pt x="35656" y="35656"/>
                  </a:cubicBezTo>
                  <a:cubicBezTo>
                    <a:pt x="35656" y="46627"/>
                    <a:pt x="35656" y="57598"/>
                    <a:pt x="35656" y="68569"/>
                  </a:cubicBezTo>
                  <a:cubicBezTo>
                    <a:pt x="46627" y="68569"/>
                    <a:pt x="57597" y="68569"/>
                    <a:pt x="68569" y="68569"/>
                  </a:cubicBezTo>
                  <a:close/>
                </a:path>
              </a:pathLst>
            </a:custGeom>
            <a:solidFill>
              <a:srgbClr val="000000"/>
            </a:solidFill>
            <a:ln w="27426" cap="flat">
              <a:noFill/>
              <a:prstDash val="solid"/>
              <a:miter/>
            </a:ln>
          </p:spPr>
          <p:txBody>
            <a:bodyPr rtlCol="0" anchor="ctr"/>
            <a:lstStyle/>
            <a:p>
              <a:endParaRPr lang="en-US"/>
            </a:p>
          </p:txBody>
        </p:sp>
        <p:sp>
          <p:nvSpPr>
            <p:cNvPr id="35" name="Freeform 971">
              <a:extLst>
                <a:ext uri="{FF2B5EF4-FFF2-40B4-BE49-F238E27FC236}">
                  <a16:creationId xmlns:a16="http://schemas.microsoft.com/office/drawing/2014/main" id="{0472228E-ED1E-4CF6-9BE3-6B297CF4866A}"/>
                </a:ext>
              </a:extLst>
            </p:cNvPr>
            <p:cNvSpPr/>
            <p:nvPr/>
          </p:nvSpPr>
          <p:spPr>
            <a:xfrm>
              <a:off x="8892125" y="6036301"/>
              <a:ext cx="104224" cy="104225"/>
            </a:xfrm>
            <a:custGeom>
              <a:avLst/>
              <a:gdLst>
                <a:gd name="connsiteX0" fmla="*/ 0 w 104224"/>
                <a:gd name="connsiteY0" fmla="*/ 52112 h 104225"/>
                <a:gd name="connsiteX1" fmla="*/ 0 w 104224"/>
                <a:gd name="connsiteY1" fmla="*/ 19200 h 104225"/>
                <a:gd name="connsiteX2" fmla="*/ 19200 w 104224"/>
                <a:gd name="connsiteY2" fmla="*/ 0 h 104225"/>
                <a:gd name="connsiteX3" fmla="*/ 85025 w 104224"/>
                <a:gd name="connsiteY3" fmla="*/ 0 h 104225"/>
                <a:gd name="connsiteX4" fmla="*/ 104225 w 104224"/>
                <a:gd name="connsiteY4" fmla="*/ 19200 h 104225"/>
                <a:gd name="connsiteX5" fmla="*/ 104225 w 104224"/>
                <a:gd name="connsiteY5" fmla="*/ 85026 h 104225"/>
                <a:gd name="connsiteX6" fmla="*/ 85025 w 104224"/>
                <a:gd name="connsiteY6" fmla="*/ 104225 h 104225"/>
                <a:gd name="connsiteX7" fmla="*/ 19200 w 104224"/>
                <a:gd name="connsiteY7" fmla="*/ 104225 h 104225"/>
                <a:gd name="connsiteX8" fmla="*/ 0 w 104224"/>
                <a:gd name="connsiteY8" fmla="*/ 85026 h 104225"/>
                <a:gd name="connsiteX9" fmla="*/ 0 w 104224"/>
                <a:gd name="connsiteY9" fmla="*/ 52112 h 104225"/>
                <a:gd name="connsiteX10" fmla="*/ 68569 w 104224"/>
                <a:gd name="connsiteY10" fmla="*/ 68569 h 104225"/>
                <a:gd name="connsiteX11" fmla="*/ 68569 w 104224"/>
                <a:gd name="connsiteY11" fmla="*/ 35656 h 104225"/>
                <a:gd name="connsiteX12" fmla="*/ 35656 w 104224"/>
                <a:gd name="connsiteY12" fmla="*/ 35656 h 104225"/>
                <a:gd name="connsiteX13" fmla="*/ 35656 w 104224"/>
                <a:gd name="connsiteY13" fmla="*/ 68569 h 104225"/>
                <a:gd name="connsiteX14" fmla="*/ 68569 w 104224"/>
                <a:gd name="connsiteY14" fmla="*/ 68569 h 10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4225">
                  <a:moveTo>
                    <a:pt x="0" y="52112"/>
                  </a:moveTo>
                  <a:cubicBezTo>
                    <a:pt x="0" y="41141"/>
                    <a:pt x="0" y="30171"/>
                    <a:pt x="0" y="19200"/>
                  </a:cubicBezTo>
                  <a:cubicBezTo>
                    <a:pt x="0" y="5486"/>
                    <a:pt x="5486" y="0"/>
                    <a:pt x="19200" y="0"/>
                  </a:cubicBezTo>
                  <a:cubicBezTo>
                    <a:pt x="41142" y="0"/>
                    <a:pt x="63083" y="0"/>
                    <a:pt x="85025" y="0"/>
                  </a:cubicBezTo>
                  <a:cubicBezTo>
                    <a:pt x="95997" y="0"/>
                    <a:pt x="104225" y="5486"/>
                    <a:pt x="104225" y="19200"/>
                  </a:cubicBezTo>
                  <a:cubicBezTo>
                    <a:pt x="104225" y="41141"/>
                    <a:pt x="104225" y="63084"/>
                    <a:pt x="104225" y="85026"/>
                  </a:cubicBezTo>
                  <a:cubicBezTo>
                    <a:pt x="104225" y="98740"/>
                    <a:pt x="98739" y="104225"/>
                    <a:pt x="85025" y="104225"/>
                  </a:cubicBezTo>
                  <a:cubicBezTo>
                    <a:pt x="63083" y="104225"/>
                    <a:pt x="41142" y="104225"/>
                    <a:pt x="19200" y="104225"/>
                  </a:cubicBezTo>
                  <a:cubicBezTo>
                    <a:pt x="5486" y="104225"/>
                    <a:pt x="0" y="98740"/>
                    <a:pt x="0" y="85026"/>
                  </a:cubicBezTo>
                  <a:cubicBezTo>
                    <a:pt x="0" y="74055"/>
                    <a:pt x="0" y="63084"/>
                    <a:pt x="0" y="52112"/>
                  </a:cubicBezTo>
                  <a:close/>
                  <a:moveTo>
                    <a:pt x="68569" y="68569"/>
                  </a:moveTo>
                  <a:cubicBezTo>
                    <a:pt x="68569" y="57598"/>
                    <a:pt x="68569" y="46627"/>
                    <a:pt x="68569" y="35656"/>
                  </a:cubicBezTo>
                  <a:cubicBezTo>
                    <a:pt x="57597" y="35656"/>
                    <a:pt x="46627" y="35656"/>
                    <a:pt x="35656" y="35656"/>
                  </a:cubicBezTo>
                  <a:cubicBezTo>
                    <a:pt x="35656" y="46627"/>
                    <a:pt x="35656" y="57598"/>
                    <a:pt x="35656" y="68569"/>
                  </a:cubicBezTo>
                  <a:cubicBezTo>
                    <a:pt x="46627" y="68569"/>
                    <a:pt x="57597" y="68569"/>
                    <a:pt x="68569" y="68569"/>
                  </a:cubicBezTo>
                  <a:close/>
                </a:path>
              </a:pathLst>
            </a:custGeom>
            <a:solidFill>
              <a:srgbClr val="000000"/>
            </a:solidFill>
            <a:ln w="27426" cap="flat">
              <a:noFill/>
              <a:prstDash val="solid"/>
              <a:miter/>
            </a:ln>
          </p:spPr>
          <p:txBody>
            <a:bodyPr rtlCol="0" anchor="ctr"/>
            <a:lstStyle/>
            <a:p>
              <a:endParaRPr lang="en-US"/>
            </a:p>
          </p:txBody>
        </p:sp>
        <p:sp>
          <p:nvSpPr>
            <p:cNvPr id="36" name="Freeform 972">
              <a:extLst>
                <a:ext uri="{FF2B5EF4-FFF2-40B4-BE49-F238E27FC236}">
                  <a16:creationId xmlns:a16="http://schemas.microsoft.com/office/drawing/2014/main" id="{765FECFB-33AC-4DAC-9B7B-B212083DBCB8}"/>
                </a:ext>
              </a:extLst>
            </p:cNvPr>
            <p:cNvSpPr/>
            <p:nvPr/>
          </p:nvSpPr>
          <p:spPr>
            <a:xfrm>
              <a:off x="8735787" y="6033558"/>
              <a:ext cx="106968" cy="106968"/>
            </a:xfrm>
            <a:custGeom>
              <a:avLst/>
              <a:gdLst>
                <a:gd name="connsiteX0" fmla="*/ 104225 w 106968"/>
                <a:gd name="connsiteY0" fmla="*/ 54855 h 106968"/>
                <a:gd name="connsiteX1" fmla="*/ 104225 w 106968"/>
                <a:gd name="connsiteY1" fmla="*/ 87769 h 106968"/>
                <a:gd name="connsiteX2" fmla="*/ 85025 w 106968"/>
                <a:gd name="connsiteY2" fmla="*/ 106968 h 106968"/>
                <a:gd name="connsiteX3" fmla="*/ 16456 w 106968"/>
                <a:gd name="connsiteY3" fmla="*/ 106968 h 106968"/>
                <a:gd name="connsiteX4" fmla="*/ 0 w 106968"/>
                <a:gd name="connsiteY4" fmla="*/ 87769 h 106968"/>
                <a:gd name="connsiteX5" fmla="*/ 0 w 106968"/>
                <a:gd name="connsiteY5" fmla="*/ 19200 h 106968"/>
                <a:gd name="connsiteX6" fmla="*/ 19200 w 106968"/>
                <a:gd name="connsiteY6" fmla="*/ 0 h 106968"/>
                <a:gd name="connsiteX7" fmla="*/ 87769 w 106968"/>
                <a:gd name="connsiteY7" fmla="*/ 0 h 106968"/>
                <a:gd name="connsiteX8" fmla="*/ 106969 w 106968"/>
                <a:gd name="connsiteY8" fmla="*/ 19200 h 106968"/>
                <a:gd name="connsiteX9" fmla="*/ 104225 w 106968"/>
                <a:gd name="connsiteY9" fmla="*/ 54855 h 106968"/>
                <a:gd name="connsiteX10" fmla="*/ 35656 w 106968"/>
                <a:gd name="connsiteY10" fmla="*/ 71312 h 106968"/>
                <a:gd name="connsiteX11" fmla="*/ 68569 w 106968"/>
                <a:gd name="connsiteY11" fmla="*/ 71312 h 106968"/>
                <a:gd name="connsiteX12" fmla="*/ 68569 w 106968"/>
                <a:gd name="connsiteY12" fmla="*/ 38399 h 106968"/>
                <a:gd name="connsiteX13" fmla="*/ 35656 w 106968"/>
                <a:gd name="connsiteY13" fmla="*/ 38399 h 106968"/>
                <a:gd name="connsiteX14" fmla="*/ 35656 w 106968"/>
                <a:gd name="connsiteY14" fmla="*/ 71312 h 1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8" h="106968">
                  <a:moveTo>
                    <a:pt x="104225" y="54855"/>
                  </a:moveTo>
                  <a:cubicBezTo>
                    <a:pt x="104225" y="65827"/>
                    <a:pt x="104225" y="76798"/>
                    <a:pt x="104225" y="87769"/>
                  </a:cubicBezTo>
                  <a:cubicBezTo>
                    <a:pt x="104225" y="98740"/>
                    <a:pt x="98739" y="106968"/>
                    <a:pt x="85025" y="106968"/>
                  </a:cubicBezTo>
                  <a:cubicBezTo>
                    <a:pt x="63083" y="106968"/>
                    <a:pt x="38399" y="106968"/>
                    <a:pt x="16456" y="106968"/>
                  </a:cubicBezTo>
                  <a:cubicBezTo>
                    <a:pt x="5486" y="106968"/>
                    <a:pt x="0" y="98740"/>
                    <a:pt x="0" y="87769"/>
                  </a:cubicBezTo>
                  <a:cubicBezTo>
                    <a:pt x="0" y="65827"/>
                    <a:pt x="0" y="41141"/>
                    <a:pt x="0" y="19200"/>
                  </a:cubicBezTo>
                  <a:cubicBezTo>
                    <a:pt x="0" y="8229"/>
                    <a:pt x="8228" y="0"/>
                    <a:pt x="19200" y="0"/>
                  </a:cubicBezTo>
                  <a:cubicBezTo>
                    <a:pt x="41142" y="0"/>
                    <a:pt x="63083" y="0"/>
                    <a:pt x="87769" y="0"/>
                  </a:cubicBezTo>
                  <a:cubicBezTo>
                    <a:pt x="98739" y="0"/>
                    <a:pt x="106969" y="8229"/>
                    <a:pt x="106969" y="19200"/>
                  </a:cubicBezTo>
                  <a:cubicBezTo>
                    <a:pt x="104225" y="32913"/>
                    <a:pt x="104225" y="43884"/>
                    <a:pt x="104225" y="54855"/>
                  </a:cubicBezTo>
                  <a:close/>
                  <a:moveTo>
                    <a:pt x="35656" y="71312"/>
                  </a:moveTo>
                  <a:cubicBezTo>
                    <a:pt x="46627" y="71312"/>
                    <a:pt x="57597" y="71312"/>
                    <a:pt x="68569" y="71312"/>
                  </a:cubicBezTo>
                  <a:cubicBezTo>
                    <a:pt x="68569" y="60341"/>
                    <a:pt x="68569" y="49370"/>
                    <a:pt x="68569" y="38399"/>
                  </a:cubicBezTo>
                  <a:cubicBezTo>
                    <a:pt x="57597" y="38399"/>
                    <a:pt x="46627" y="38399"/>
                    <a:pt x="35656" y="38399"/>
                  </a:cubicBezTo>
                  <a:cubicBezTo>
                    <a:pt x="35656" y="49370"/>
                    <a:pt x="35656" y="60341"/>
                    <a:pt x="35656" y="71312"/>
                  </a:cubicBezTo>
                  <a:close/>
                </a:path>
              </a:pathLst>
            </a:custGeom>
            <a:solidFill>
              <a:srgbClr val="000000"/>
            </a:solidFill>
            <a:ln w="27426" cap="flat">
              <a:noFill/>
              <a:prstDash val="solid"/>
              <a:miter/>
            </a:ln>
          </p:spPr>
          <p:txBody>
            <a:bodyPr rtlCol="0" anchor="ctr"/>
            <a:lstStyle/>
            <a:p>
              <a:endParaRPr lang="en-US"/>
            </a:p>
          </p:txBody>
        </p:sp>
        <p:sp>
          <p:nvSpPr>
            <p:cNvPr id="37" name="Freeform 973">
              <a:extLst>
                <a:ext uri="{FF2B5EF4-FFF2-40B4-BE49-F238E27FC236}">
                  <a16:creationId xmlns:a16="http://schemas.microsoft.com/office/drawing/2014/main" id="{3B5119A0-7E4C-44A3-8F90-5BDD0D1E66A5}"/>
                </a:ext>
              </a:extLst>
            </p:cNvPr>
            <p:cNvSpPr/>
            <p:nvPr/>
          </p:nvSpPr>
          <p:spPr>
            <a:xfrm>
              <a:off x="8752243" y="5383524"/>
              <a:ext cx="386731" cy="318160"/>
            </a:xfrm>
            <a:custGeom>
              <a:avLst/>
              <a:gdLst>
                <a:gd name="connsiteX0" fmla="*/ 191994 w 386731"/>
                <a:gd name="connsiteY0" fmla="*/ 2743 h 318160"/>
                <a:gd name="connsiteX1" fmla="*/ 329132 w 386731"/>
                <a:gd name="connsiteY1" fmla="*/ 2743 h 318160"/>
                <a:gd name="connsiteX2" fmla="*/ 386731 w 386731"/>
                <a:gd name="connsiteY2" fmla="*/ 60341 h 318160"/>
                <a:gd name="connsiteX3" fmla="*/ 386731 w 386731"/>
                <a:gd name="connsiteY3" fmla="*/ 260562 h 318160"/>
                <a:gd name="connsiteX4" fmla="*/ 329132 w 386731"/>
                <a:gd name="connsiteY4" fmla="*/ 318161 h 318160"/>
                <a:gd name="connsiteX5" fmla="*/ 57599 w 386731"/>
                <a:gd name="connsiteY5" fmla="*/ 318161 h 318160"/>
                <a:gd name="connsiteX6" fmla="*/ 0 w 386731"/>
                <a:gd name="connsiteY6" fmla="*/ 260562 h 318160"/>
                <a:gd name="connsiteX7" fmla="*/ 0 w 386731"/>
                <a:gd name="connsiteY7" fmla="*/ 60341 h 318160"/>
                <a:gd name="connsiteX8" fmla="*/ 60341 w 386731"/>
                <a:gd name="connsiteY8" fmla="*/ 0 h 318160"/>
                <a:gd name="connsiteX9" fmla="*/ 191994 w 386731"/>
                <a:gd name="connsiteY9" fmla="*/ 2743 h 318160"/>
                <a:gd name="connsiteX10" fmla="*/ 191994 w 386731"/>
                <a:gd name="connsiteY10" fmla="*/ 285247 h 318160"/>
                <a:gd name="connsiteX11" fmla="*/ 329132 w 386731"/>
                <a:gd name="connsiteY11" fmla="*/ 285247 h 318160"/>
                <a:gd name="connsiteX12" fmla="*/ 351076 w 386731"/>
                <a:gd name="connsiteY12" fmla="*/ 263305 h 318160"/>
                <a:gd name="connsiteX13" fmla="*/ 351076 w 386731"/>
                <a:gd name="connsiteY13" fmla="*/ 63083 h 318160"/>
                <a:gd name="connsiteX14" fmla="*/ 329132 w 386731"/>
                <a:gd name="connsiteY14" fmla="*/ 41141 h 318160"/>
                <a:gd name="connsiteX15" fmla="*/ 57599 w 386731"/>
                <a:gd name="connsiteY15" fmla="*/ 41141 h 318160"/>
                <a:gd name="connsiteX16" fmla="*/ 35657 w 386731"/>
                <a:gd name="connsiteY16" fmla="*/ 63083 h 318160"/>
                <a:gd name="connsiteX17" fmla="*/ 35657 w 386731"/>
                <a:gd name="connsiteY17" fmla="*/ 263305 h 318160"/>
                <a:gd name="connsiteX18" fmla="*/ 57599 w 386731"/>
                <a:gd name="connsiteY18" fmla="*/ 285247 h 318160"/>
                <a:gd name="connsiteX19" fmla="*/ 191994 w 386731"/>
                <a:gd name="connsiteY19" fmla="*/ 285247 h 3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6731" h="318160">
                  <a:moveTo>
                    <a:pt x="191994" y="2743"/>
                  </a:moveTo>
                  <a:cubicBezTo>
                    <a:pt x="238621" y="2743"/>
                    <a:pt x="282506" y="2743"/>
                    <a:pt x="329132" y="2743"/>
                  </a:cubicBezTo>
                  <a:cubicBezTo>
                    <a:pt x="364789" y="2743"/>
                    <a:pt x="386731" y="24685"/>
                    <a:pt x="386731" y="60341"/>
                  </a:cubicBezTo>
                  <a:cubicBezTo>
                    <a:pt x="386731" y="126167"/>
                    <a:pt x="386731" y="194736"/>
                    <a:pt x="386731" y="260562"/>
                  </a:cubicBezTo>
                  <a:cubicBezTo>
                    <a:pt x="386731" y="296218"/>
                    <a:pt x="364789" y="318161"/>
                    <a:pt x="329132" y="318161"/>
                  </a:cubicBezTo>
                  <a:cubicBezTo>
                    <a:pt x="238621" y="318161"/>
                    <a:pt x="148110" y="318161"/>
                    <a:pt x="57599" y="318161"/>
                  </a:cubicBezTo>
                  <a:cubicBezTo>
                    <a:pt x="21943" y="318161"/>
                    <a:pt x="0" y="296218"/>
                    <a:pt x="0" y="260562"/>
                  </a:cubicBezTo>
                  <a:cubicBezTo>
                    <a:pt x="0" y="194736"/>
                    <a:pt x="0" y="128909"/>
                    <a:pt x="0" y="60341"/>
                  </a:cubicBezTo>
                  <a:cubicBezTo>
                    <a:pt x="0" y="21942"/>
                    <a:pt x="19200" y="0"/>
                    <a:pt x="60341" y="0"/>
                  </a:cubicBezTo>
                  <a:cubicBezTo>
                    <a:pt x="104227" y="2743"/>
                    <a:pt x="148110" y="2743"/>
                    <a:pt x="191994" y="2743"/>
                  </a:cubicBezTo>
                  <a:close/>
                  <a:moveTo>
                    <a:pt x="191994" y="285247"/>
                  </a:moveTo>
                  <a:cubicBezTo>
                    <a:pt x="238621" y="285247"/>
                    <a:pt x="282506" y="285247"/>
                    <a:pt x="329132" y="285247"/>
                  </a:cubicBezTo>
                  <a:cubicBezTo>
                    <a:pt x="345590" y="285247"/>
                    <a:pt x="351076" y="279761"/>
                    <a:pt x="351076" y="263305"/>
                  </a:cubicBezTo>
                  <a:cubicBezTo>
                    <a:pt x="351076" y="197478"/>
                    <a:pt x="351076" y="128909"/>
                    <a:pt x="351076" y="63083"/>
                  </a:cubicBezTo>
                  <a:cubicBezTo>
                    <a:pt x="351076" y="46627"/>
                    <a:pt x="345590" y="41141"/>
                    <a:pt x="329132" y="41141"/>
                  </a:cubicBezTo>
                  <a:cubicBezTo>
                    <a:pt x="238621" y="41141"/>
                    <a:pt x="148110" y="41141"/>
                    <a:pt x="57599" y="41141"/>
                  </a:cubicBezTo>
                  <a:cubicBezTo>
                    <a:pt x="41142" y="41141"/>
                    <a:pt x="35657" y="46627"/>
                    <a:pt x="35657" y="63083"/>
                  </a:cubicBezTo>
                  <a:cubicBezTo>
                    <a:pt x="35657" y="128909"/>
                    <a:pt x="35657" y="194736"/>
                    <a:pt x="35657" y="263305"/>
                  </a:cubicBezTo>
                  <a:cubicBezTo>
                    <a:pt x="35657" y="279761"/>
                    <a:pt x="41142" y="285247"/>
                    <a:pt x="57599" y="285247"/>
                  </a:cubicBezTo>
                  <a:cubicBezTo>
                    <a:pt x="101483" y="285247"/>
                    <a:pt x="148110" y="285247"/>
                    <a:pt x="191994" y="285247"/>
                  </a:cubicBezTo>
                  <a:close/>
                </a:path>
              </a:pathLst>
            </a:custGeom>
            <a:solidFill>
              <a:srgbClr val="000000"/>
            </a:solidFill>
            <a:ln w="27426" cap="flat">
              <a:noFill/>
              <a:prstDash val="solid"/>
              <a:miter/>
            </a:ln>
          </p:spPr>
          <p:txBody>
            <a:bodyPr rtlCol="0" anchor="ctr"/>
            <a:lstStyle/>
            <a:p>
              <a:endParaRPr lang="en-US"/>
            </a:p>
          </p:txBody>
        </p:sp>
        <p:grpSp>
          <p:nvGrpSpPr>
            <p:cNvPr id="38" name="Graphic 3">
              <a:extLst>
                <a:ext uri="{FF2B5EF4-FFF2-40B4-BE49-F238E27FC236}">
                  <a16:creationId xmlns:a16="http://schemas.microsoft.com/office/drawing/2014/main" id="{221029C3-7297-4FAC-893D-30C922FD6BEC}"/>
                </a:ext>
              </a:extLst>
            </p:cNvPr>
            <p:cNvGrpSpPr/>
            <p:nvPr/>
          </p:nvGrpSpPr>
          <p:grpSpPr>
            <a:xfrm>
              <a:off x="8815328" y="5441122"/>
              <a:ext cx="263304" cy="191993"/>
              <a:chOff x="8815328" y="5441122"/>
              <a:chExt cx="263304" cy="191993"/>
            </a:xfrm>
            <a:solidFill>
              <a:srgbClr val="00BADE"/>
            </a:solidFill>
          </p:grpSpPr>
          <p:sp>
            <p:nvSpPr>
              <p:cNvPr id="39" name="Freeform 975">
                <a:extLst>
                  <a:ext uri="{FF2B5EF4-FFF2-40B4-BE49-F238E27FC236}">
                    <a16:creationId xmlns:a16="http://schemas.microsoft.com/office/drawing/2014/main" id="{C3EC2329-2FD1-4AF4-89A5-15E2BDB57D0E}"/>
                  </a:ext>
                </a:extLst>
              </p:cNvPr>
              <p:cNvSpPr/>
              <p:nvPr/>
            </p:nvSpPr>
            <p:spPr>
              <a:xfrm>
                <a:off x="8815328" y="5441122"/>
                <a:ext cx="263304" cy="101482"/>
              </a:xfrm>
              <a:custGeom>
                <a:avLst/>
                <a:gdLst>
                  <a:gd name="connsiteX0" fmla="*/ 244105 w 263304"/>
                  <a:gd name="connsiteY0" fmla="*/ 0 h 101482"/>
                  <a:gd name="connsiteX1" fmla="*/ 263305 w 263304"/>
                  <a:gd name="connsiteY1" fmla="*/ 30170 h 101482"/>
                  <a:gd name="connsiteX2" fmla="*/ 252333 w 263304"/>
                  <a:gd name="connsiteY2" fmla="*/ 38399 h 101482"/>
                  <a:gd name="connsiteX3" fmla="*/ 181022 w 263304"/>
                  <a:gd name="connsiteY3" fmla="*/ 82283 h 101482"/>
                  <a:gd name="connsiteX4" fmla="*/ 153594 w 263304"/>
                  <a:gd name="connsiteY4" fmla="*/ 82283 h 101482"/>
                  <a:gd name="connsiteX5" fmla="*/ 106967 w 263304"/>
                  <a:gd name="connsiteY5" fmla="*/ 57598 h 101482"/>
                  <a:gd name="connsiteX6" fmla="*/ 90511 w 263304"/>
                  <a:gd name="connsiteY6" fmla="*/ 57598 h 101482"/>
                  <a:gd name="connsiteX7" fmla="*/ 19198 w 263304"/>
                  <a:gd name="connsiteY7" fmla="*/ 101482 h 101482"/>
                  <a:gd name="connsiteX8" fmla="*/ 0 w 263304"/>
                  <a:gd name="connsiteY8" fmla="*/ 71312 h 101482"/>
                  <a:gd name="connsiteX9" fmla="*/ 60340 w 263304"/>
                  <a:gd name="connsiteY9" fmla="*/ 35656 h 101482"/>
                  <a:gd name="connsiteX10" fmla="*/ 131653 w 263304"/>
                  <a:gd name="connsiteY10" fmla="*/ 32913 h 101482"/>
                  <a:gd name="connsiteX11" fmla="*/ 164566 w 263304"/>
                  <a:gd name="connsiteY11" fmla="*/ 46627 h 101482"/>
                  <a:gd name="connsiteX12" fmla="*/ 197478 w 263304"/>
                  <a:gd name="connsiteY12" fmla="*/ 30170 h 101482"/>
                  <a:gd name="connsiteX13" fmla="*/ 244105 w 263304"/>
                  <a:gd name="connsiteY13"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304" h="101482">
                    <a:moveTo>
                      <a:pt x="244105" y="0"/>
                    </a:moveTo>
                    <a:cubicBezTo>
                      <a:pt x="249591" y="10971"/>
                      <a:pt x="255077" y="19199"/>
                      <a:pt x="263305" y="30170"/>
                    </a:cubicBezTo>
                    <a:cubicBezTo>
                      <a:pt x="260563" y="32913"/>
                      <a:pt x="255077" y="35656"/>
                      <a:pt x="252333" y="38399"/>
                    </a:cubicBezTo>
                    <a:cubicBezTo>
                      <a:pt x="227649" y="52113"/>
                      <a:pt x="205708" y="65827"/>
                      <a:pt x="181022" y="82283"/>
                    </a:cubicBezTo>
                    <a:cubicBezTo>
                      <a:pt x="172794" y="87768"/>
                      <a:pt x="164566" y="87768"/>
                      <a:pt x="153594" y="82283"/>
                    </a:cubicBezTo>
                    <a:cubicBezTo>
                      <a:pt x="137138" y="74054"/>
                      <a:pt x="120681" y="65827"/>
                      <a:pt x="106967" y="57598"/>
                    </a:cubicBezTo>
                    <a:cubicBezTo>
                      <a:pt x="101481" y="54856"/>
                      <a:pt x="95997" y="54856"/>
                      <a:pt x="90511" y="57598"/>
                    </a:cubicBezTo>
                    <a:cubicBezTo>
                      <a:pt x="68569" y="71312"/>
                      <a:pt x="43884" y="85025"/>
                      <a:pt x="19198" y="101482"/>
                    </a:cubicBezTo>
                    <a:cubicBezTo>
                      <a:pt x="13714" y="90511"/>
                      <a:pt x="8228" y="82283"/>
                      <a:pt x="0" y="71312"/>
                    </a:cubicBezTo>
                    <a:cubicBezTo>
                      <a:pt x="19198" y="57598"/>
                      <a:pt x="41142" y="46627"/>
                      <a:pt x="60340" y="35656"/>
                    </a:cubicBezTo>
                    <a:cubicBezTo>
                      <a:pt x="101481" y="10971"/>
                      <a:pt x="87767" y="10971"/>
                      <a:pt x="131653" y="32913"/>
                    </a:cubicBezTo>
                    <a:cubicBezTo>
                      <a:pt x="142623" y="38399"/>
                      <a:pt x="153594" y="49370"/>
                      <a:pt x="164566" y="46627"/>
                    </a:cubicBezTo>
                    <a:cubicBezTo>
                      <a:pt x="175536" y="46627"/>
                      <a:pt x="186508" y="35656"/>
                      <a:pt x="197478" y="30170"/>
                    </a:cubicBezTo>
                    <a:cubicBezTo>
                      <a:pt x="211192" y="19199"/>
                      <a:pt x="227649" y="10971"/>
                      <a:pt x="244105" y="0"/>
                    </a:cubicBezTo>
                    <a:close/>
                  </a:path>
                </a:pathLst>
              </a:custGeom>
              <a:solidFill>
                <a:srgbClr val="00BADE"/>
              </a:solidFill>
              <a:ln w="27426" cap="flat">
                <a:noFill/>
                <a:prstDash val="solid"/>
                <a:miter/>
              </a:ln>
            </p:spPr>
            <p:txBody>
              <a:bodyPr rtlCol="0" anchor="ctr"/>
              <a:lstStyle/>
              <a:p>
                <a:endParaRPr lang="en-US"/>
              </a:p>
            </p:txBody>
          </p:sp>
          <p:sp>
            <p:nvSpPr>
              <p:cNvPr id="40" name="Freeform 976">
                <a:extLst>
                  <a:ext uri="{FF2B5EF4-FFF2-40B4-BE49-F238E27FC236}">
                    <a16:creationId xmlns:a16="http://schemas.microsoft.com/office/drawing/2014/main" id="{00603C15-9B1A-4185-9A13-4D2020B714C3}"/>
                  </a:ext>
                </a:extLst>
              </p:cNvPr>
              <p:cNvSpPr/>
              <p:nvPr/>
            </p:nvSpPr>
            <p:spPr>
              <a:xfrm>
                <a:off x="9032005" y="5528890"/>
                <a:ext cx="32913" cy="104225"/>
              </a:xfrm>
              <a:custGeom>
                <a:avLst/>
                <a:gdLst>
                  <a:gd name="connsiteX0" fmla="*/ 0 w 32913"/>
                  <a:gd name="connsiteY0" fmla="*/ 0 h 104225"/>
                  <a:gd name="connsiteX1" fmla="*/ 32914 w 32913"/>
                  <a:gd name="connsiteY1" fmla="*/ 0 h 104225"/>
                  <a:gd name="connsiteX2" fmla="*/ 32914 w 32913"/>
                  <a:gd name="connsiteY2" fmla="*/ 104225 h 104225"/>
                  <a:gd name="connsiteX3" fmla="*/ 0 w 32913"/>
                  <a:gd name="connsiteY3" fmla="*/ 104225 h 104225"/>
                  <a:gd name="connsiteX4" fmla="*/ 0 w 32913"/>
                  <a:gd name="connsiteY4" fmla="*/ 0 h 10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104225">
                    <a:moveTo>
                      <a:pt x="0" y="0"/>
                    </a:moveTo>
                    <a:cubicBezTo>
                      <a:pt x="10972" y="0"/>
                      <a:pt x="21942" y="0"/>
                      <a:pt x="32914" y="0"/>
                    </a:cubicBezTo>
                    <a:cubicBezTo>
                      <a:pt x="32914" y="35656"/>
                      <a:pt x="32914" y="68569"/>
                      <a:pt x="32914" y="104225"/>
                    </a:cubicBezTo>
                    <a:cubicBezTo>
                      <a:pt x="21942" y="104225"/>
                      <a:pt x="10972" y="104225"/>
                      <a:pt x="0" y="104225"/>
                    </a:cubicBezTo>
                    <a:cubicBezTo>
                      <a:pt x="0" y="68569"/>
                      <a:pt x="0" y="32913"/>
                      <a:pt x="0" y="0"/>
                    </a:cubicBezTo>
                    <a:close/>
                  </a:path>
                </a:pathLst>
              </a:custGeom>
              <a:solidFill>
                <a:srgbClr val="00BADE"/>
              </a:solidFill>
              <a:ln w="27426" cap="flat">
                <a:noFill/>
                <a:prstDash val="solid"/>
                <a:miter/>
              </a:ln>
            </p:spPr>
            <p:txBody>
              <a:bodyPr rtlCol="0" anchor="ctr"/>
              <a:lstStyle/>
              <a:p>
                <a:endParaRPr lang="en-US"/>
              </a:p>
            </p:txBody>
          </p:sp>
          <p:sp>
            <p:nvSpPr>
              <p:cNvPr id="41" name="Freeform 977">
                <a:extLst>
                  <a:ext uri="{FF2B5EF4-FFF2-40B4-BE49-F238E27FC236}">
                    <a16:creationId xmlns:a16="http://schemas.microsoft.com/office/drawing/2014/main" id="{F14EB9C9-8718-40DF-8455-C96F4BD7F188}"/>
                  </a:ext>
                </a:extLst>
              </p:cNvPr>
              <p:cNvSpPr/>
              <p:nvPr/>
            </p:nvSpPr>
            <p:spPr>
              <a:xfrm>
                <a:off x="8894867" y="5545347"/>
                <a:ext cx="32913" cy="85025"/>
              </a:xfrm>
              <a:custGeom>
                <a:avLst/>
                <a:gdLst>
                  <a:gd name="connsiteX0" fmla="*/ 32914 w 32913"/>
                  <a:gd name="connsiteY0" fmla="*/ 0 h 85025"/>
                  <a:gd name="connsiteX1" fmla="*/ 32914 w 32913"/>
                  <a:gd name="connsiteY1" fmla="*/ 85026 h 85025"/>
                  <a:gd name="connsiteX2" fmla="*/ 0 w 32913"/>
                  <a:gd name="connsiteY2" fmla="*/ 85026 h 85025"/>
                  <a:gd name="connsiteX3" fmla="*/ 0 w 32913"/>
                  <a:gd name="connsiteY3" fmla="*/ 0 h 85025"/>
                  <a:gd name="connsiteX4" fmla="*/ 32914 w 32913"/>
                  <a:gd name="connsiteY4" fmla="*/ 0 h 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85025">
                    <a:moveTo>
                      <a:pt x="32914" y="0"/>
                    </a:moveTo>
                    <a:cubicBezTo>
                      <a:pt x="32914" y="30171"/>
                      <a:pt x="32914" y="57598"/>
                      <a:pt x="32914" y="85026"/>
                    </a:cubicBezTo>
                    <a:cubicBezTo>
                      <a:pt x="21942" y="85026"/>
                      <a:pt x="10972" y="85026"/>
                      <a:pt x="0" y="85026"/>
                    </a:cubicBezTo>
                    <a:cubicBezTo>
                      <a:pt x="0" y="57598"/>
                      <a:pt x="0" y="27428"/>
                      <a:pt x="0" y="0"/>
                    </a:cubicBezTo>
                    <a:cubicBezTo>
                      <a:pt x="8228" y="0"/>
                      <a:pt x="21942" y="0"/>
                      <a:pt x="32914" y="0"/>
                    </a:cubicBezTo>
                    <a:close/>
                  </a:path>
                </a:pathLst>
              </a:custGeom>
              <a:solidFill>
                <a:srgbClr val="00BADE"/>
              </a:solidFill>
              <a:ln w="27426" cap="flat">
                <a:noFill/>
                <a:prstDash val="solid"/>
                <a:miter/>
              </a:ln>
            </p:spPr>
            <p:txBody>
              <a:bodyPr rtlCol="0" anchor="ctr"/>
              <a:lstStyle/>
              <a:p>
                <a:endParaRPr lang="en-US"/>
              </a:p>
            </p:txBody>
          </p:sp>
          <p:sp>
            <p:nvSpPr>
              <p:cNvPr id="42" name="Freeform 978">
                <a:extLst>
                  <a:ext uri="{FF2B5EF4-FFF2-40B4-BE49-F238E27FC236}">
                    <a16:creationId xmlns:a16="http://schemas.microsoft.com/office/drawing/2014/main" id="{EEA06FFE-3CB2-450B-9F14-261352122BCB}"/>
                  </a:ext>
                </a:extLst>
              </p:cNvPr>
              <p:cNvSpPr/>
              <p:nvPr/>
            </p:nvSpPr>
            <p:spPr>
              <a:xfrm>
                <a:off x="8963436" y="5564546"/>
                <a:ext cx="32913" cy="68569"/>
              </a:xfrm>
              <a:custGeom>
                <a:avLst/>
                <a:gdLst>
                  <a:gd name="connsiteX0" fmla="*/ 32914 w 32913"/>
                  <a:gd name="connsiteY0" fmla="*/ 68569 h 68569"/>
                  <a:gd name="connsiteX1" fmla="*/ 0 w 32913"/>
                  <a:gd name="connsiteY1" fmla="*/ 68569 h 68569"/>
                  <a:gd name="connsiteX2" fmla="*/ 0 w 32913"/>
                  <a:gd name="connsiteY2" fmla="*/ 0 h 68569"/>
                  <a:gd name="connsiteX3" fmla="*/ 32914 w 32913"/>
                  <a:gd name="connsiteY3" fmla="*/ 0 h 68569"/>
                  <a:gd name="connsiteX4" fmla="*/ 32914 w 32913"/>
                  <a:gd name="connsiteY4" fmla="*/ 68569 h 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68569">
                    <a:moveTo>
                      <a:pt x="32914" y="68569"/>
                    </a:moveTo>
                    <a:cubicBezTo>
                      <a:pt x="21942" y="68569"/>
                      <a:pt x="10972" y="68569"/>
                      <a:pt x="0" y="68569"/>
                    </a:cubicBezTo>
                    <a:cubicBezTo>
                      <a:pt x="0" y="46626"/>
                      <a:pt x="0" y="21942"/>
                      <a:pt x="0" y="0"/>
                    </a:cubicBezTo>
                    <a:cubicBezTo>
                      <a:pt x="10972" y="0"/>
                      <a:pt x="21942" y="0"/>
                      <a:pt x="32914" y="0"/>
                    </a:cubicBezTo>
                    <a:cubicBezTo>
                      <a:pt x="32914" y="21942"/>
                      <a:pt x="32914" y="43884"/>
                      <a:pt x="32914" y="68569"/>
                    </a:cubicBezTo>
                    <a:close/>
                  </a:path>
                </a:pathLst>
              </a:custGeom>
              <a:solidFill>
                <a:srgbClr val="00BADE"/>
              </a:solidFill>
              <a:ln w="27426" cap="flat">
                <a:noFill/>
                <a:prstDash val="solid"/>
                <a:miter/>
              </a:ln>
            </p:spPr>
            <p:txBody>
              <a:bodyPr rtlCol="0" anchor="ctr"/>
              <a:lstStyle/>
              <a:p>
                <a:endParaRPr lang="en-US"/>
              </a:p>
            </p:txBody>
          </p:sp>
          <p:sp>
            <p:nvSpPr>
              <p:cNvPr id="43" name="Freeform 979">
                <a:extLst>
                  <a:ext uri="{FF2B5EF4-FFF2-40B4-BE49-F238E27FC236}">
                    <a16:creationId xmlns:a16="http://schemas.microsoft.com/office/drawing/2014/main" id="{EFB5B3ED-49C0-45F5-8C00-B28DA7103F43}"/>
                  </a:ext>
                </a:extLst>
              </p:cNvPr>
              <p:cNvSpPr/>
              <p:nvPr/>
            </p:nvSpPr>
            <p:spPr>
              <a:xfrm>
                <a:off x="8823556" y="5561803"/>
                <a:ext cx="32913" cy="68569"/>
              </a:xfrm>
              <a:custGeom>
                <a:avLst/>
                <a:gdLst>
                  <a:gd name="connsiteX0" fmla="*/ 0 w 32913"/>
                  <a:gd name="connsiteY0" fmla="*/ 68569 h 68569"/>
                  <a:gd name="connsiteX1" fmla="*/ 0 w 32913"/>
                  <a:gd name="connsiteY1" fmla="*/ 0 h 68569"/>
                  <a:gd name="connsiteX2" fmla="*/ 32914 w 32913"/>
                  <a:gd name="connsiteY2" fmla="*/ 0 h 68569"/>
                  <a:gd name="connsiteX3" fmla="*/ 32914 w 32913"/>
                  <a:gd name="connsiteY3" fmla="*/ 68569 h 68569"/>
                  <a:gd name="connsiteX4" fmla="*/ 0 w 32913"/>
                  <a:gd name="connsiteY4" fmla="*/ 68569 h 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68569">
                    <a:moveTo>
                      <a:pt x="0" y="68569"/>
                    </a:moveTo>
                    <a:cubicBezTo>
                      <a:pt x="0" y="43884"/>
                      <a:pt x="0" y="21942"/>
                      <a:pt x="0" y="0"/>
                    </a:cubicBezTo>
                    <a:cubicBezTo>
                      <a:pt x="10970" y="0"/>
                      <a:pt x="21942" y="0"/>
                      <a:pt x="32914" y="0"/>
                    </a:cubicBezTo>
                    <a:cubicBezTo>
                      <a:pt x="32914" y="21942"/>
                      <a:pt x="32914" y="46626"/>
                      <a:pt x="32914" y="68569"/>
                    </a:cubicBezTo>
                    <a:cubicBezTo>
                      <a:pt x="21942" y="68569"/>
                      <a:pt x="10970" y="68569"/>
                      <a:pt x="0" y="68569"/>
                    </a:cubicBezTo>
                    <a:close/>
                  </a:path>
                </a:pathLst>
              </a:custGeom>
              <a:solidFill>
                <a:srgbClr val="00BADE"/>
              </a:solidFill>
              <a:ln w="27426" cap="flat">
                <a:noFill/>
                <a:prstDash val="solid"/>
                <a:miter/>
              </a:ln>
            </p:spPr>
            <p:txBody>
              <a:bodyPr rtlCol="0" anchor="ctr"/>
              <a:lstStyle/>
              <a:p>
                <a:endParaRPr lang="en-US"/>
              </a:p>
            </p:txBody>
          </p:sp>
        </p:grpSp>
      </p:grpSp>
      <p:pic>
        <p:nvPicPr>
          <p:cNvPr id="44" name="Picture 43">
            <a:extLst>
              <a:ext uri="{FF2B5EF4-FFF2-40B4-BE49-F238E27FC236}">
                <a16:creationId xmlns:a16="http://schemas.microsoft.com/office/drawing/2014/main" id="{97FE7EF1-6D6E-406A-ACC0-5575E292E5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94098" y="4025103"/>
            <a:ext cx="888654" cy="888654"/>
          </a:xfrm>
          <a:prstGeom prst="rect">
            <a:avLst/>
          </a:prstGeom>
        </p:spPr>
      </p:pic>
      <p:sp>
        <p:nvSpPr>
          <p:cNvPr id="45" name="TextBox 44">
            <a:extLst>
              <a:ext uri="{FF2B5EF4-FFF2-40B4-BE49-F238E27FC236}">
                <a16:creationId xmlns:a16="http://schemas.microsoft.com/office/drawing/2014/main" id="{5903C269-BB11-4BFF-A46D-3E7FC3265624}"/>
              </a:ext>
            </a:extLst>
          </p:cNvPr>
          <p:cNvSpPr txBox="1"/>
          <p:nvPr/>
        </p:nvSpPr>
        <p:spPr>
          <a:xfrm>
            <a:off x="10088575" y="4048630"/>
            <a:ext cx="1942089" cy="646331"/>
          </a:xfrm>
          <a:prstGeom prst="rect">
            <a:avLst/>
          </a:prstGeom>
          <a:noFill/>
        </p:spPr>
        <p:txBody>
          <a:bodyPr wrap="square" rtlCol="0">
            <a:spAutoFit/>
          </a:bodyPr>
          <a:lstStyle/>
          <a:p>
            <a:r>
              <a:rPr lang="en-US" b="1">
                <a:solidFill>
                  <a:srgbClr val="000000"/>
                </a:solidFill>
              </a:rPr>
              <a:t>Attitudes &amp; Personality</a:t>
            </a:r>
            <a:endParaRPr lang="en-IE" b="1">
              <a:solidFill>
                <a:srgbClr val="000000"/>
              </a:solidFill>
            </a:endParaRPr>
          </a:p>
        </p:txBody>
      </p:sp>
      <p:sp>
        <p:nvSpPr>
          <p:cNvPr id="46" name="TextBox 45">
            <a:extLst>
              <a:ext uri="{FF2B5EF4-FFF2-40B4-BE49-F238E27FC236}">
                <a16:creationId xmlns:a16="http://schemas.microsoft.com/office/drawing/2014/main" id="{91CB6A48-DA40-4ADD-9CA2-98D141610E97}"/>
              </a:ext>
            </a:extLst>
          </p:cNvPr>
          <p:cNvSpPr txBox="1"/>
          <p:nvPr/>
        </p:nvSpPr>
        <p:spPr>
          <a:xfrm>
            <a:off x="10176238" y="5183309"/>
            <a:ext cx="1942089" cy="646331"/>
          </a:xfrm>
          <a:prstGeom prst="rect">
            <a:avLst/>
          </a:prstGeom>
          <a:noFill/>
        </p:spPr>
        <p:txBody>
          <a:bodyPr wrap="square" rtlCol="0">
            <a:spAutoFit/>
          </a:bodyPr>
          <a:lstStyle/>
          <a:p>
            <a:r>
              <a:rPr lang="en-US" b="1">
                <a:solidFill>
                  <a:srgbClr val="000000"/>
                </a:solidFill>
              </a:rPr>
              <a:t>Values &amp; </a:t>
            </a:r>
          </a:p>
          <a:p>
            <a:r>
              <a:rPr lang="en-US" b="1">
                <a:solidFill>
                  <a:srgbClr val="000000"/>
                </a:solidFill>
              </a:rPr>
              <a:t>Beliefs</a:t>
            </a:r>
            <a:endParaRPr lang="en-IE" b="1">
              <a:solidFill>
                <a:srgbClr val="000000"/>
              </a:solidFill>
            </a:endParaRPr>
          </a:p>
        </p:txBody>
      </p:sp>
      <p:sp>
        <p:nvSpPr>
          <p:cNvPr id="47" name="TextBox 46">
            <a:extLst>
              <a:ext uri="{FF2B5EF4-FFF2-40B4-BE49-F238E27FC236}">
                <a16:creationId xmlns:a16="http://schemas.microsoft.com/office/drawing/2014/main" id="{82F4F595-F6F4-4E07-958F-547E68BD5D24}"/>
              </a:ext>
            </a:extLst>
          </p:cNvPr>
          <p:cNvSpPr txBox="1"/>
          <p:nvPr/>
        </p:nvSpPr>
        <p:spPr>
          <a:xfrm>
            <a:off x="10088575" y="3000638"/>
            <a:ext cx="1942089" cy="646331"/>
          </a:xfrm>
          <a:prstGeom prst="rect">
            <a:avLst/>
          </a:prstGeom>
          <a:noFill/>
        </p:spPr>
        <p:txBody>
          <a:bodyPr wrap="square" rtlCol="0">
            <a:spAutoFit/>
          </a:bodyPr>
          <a:lstStyle/>
          <a:p>
            <a:r>
              <a:rPr lang="en-US" b="1">
                <a:solidFill>
                  <a:srgbClr val="000000"/>
                </a:solidFill>
              </a:rPr>
              <a:t>Activities &amp; Interests</a:t>
            </a:r>
            <a:endParaRPr lang="en-IE" b="1">
              <a:solidFill>
                <a:srgbClr val="000000"/>
              </a:solidFill>
            </a:endParaRPr>
          </a:p>
        </p:txBody>
      </p:sp>
    </p:spTree>
    <p:extLst>
      <p:ext uri="{BB962C8B-B14F-4D97-AF65-F5344CB8AC3E}">
        <p14:creationId xmlns:p14="http://schemas.microsoft.com/office/powerpoint/2010/main" val="3188981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8C633C-5B5E-2E41-851D-32E523D6A8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69174" y="557210"/>
            <a:ext cx="4071491" cy="4084150"/>
          </a:xfrm>
          <a:prstGeom prst="rect">
            <a:avLst/>
          </a:prstGeom>
        </p:spPr>
      </p:pic>
      <p:sp>
        <p:nvSpPr>
          <p:cNvPr id="3" name="Text Placeholder 2">
            <a:extLst>
              <a:ext uri="{FF2B5EF4-FFF2-40B4-BE49-F238E27FC236}">
                <a16:creationId xmlns:a16="http://schemas.microsoft.com/office/drawing/2014/main" id="{667043B3-254B-44F4-A757-DB1CCF1DF445}"/>
              </a:ext>
            </a:extLst>
          </p:cNvPr>
          <p:cNvSpPr>
            <a:spLocks noGrp="1"/>
          </p:cNvSpPr>
          <p:nvPr>
            <p:ph type="body" sz="quarter" idx="18"/>
          </p:nvPr>
        </p:nvSpPr>
        <p:spPr>
          <a:xfrm>
            <a:off x="1481960" y="1538572"/>
            <a:ext cx="5250614" cy="4975708"/>
          </a:xfrm>
        </p:spPr>
        <p:txBody>
          <a:bodyPr vert="horz" lIns="91440" tIns="45720" rIns="91440" bIns="45720" rtlCol="0" anchor="t">
            <a:normAutofit fontScale="92500" lnSpcReduction="10000"/>
          </a:bodyPr>
          <a:lstStyle/>
          <a:p>
            <a:pPr marL="0" indent="0"/>
            <a:r>
              <a:rPr lang="en-US"/>
              <a:t>Of all of the segments we look at,</a:t>
            </a:r>
            <a:r>
              <a:rPr lang="en-US" dirty="0"/>
              <a:t> </a:t>
            </a:r>
            <a:r>
              <a:rPr lang="en-US"/>
              <a:t> it is probably most advantageous for food businesses to look at consumer </a:t>
            </a:r>
            <a:r>
              <a:rPr lang="en-US" err="1"/>
              <a:t>behaviour</a:t>
            </a:r>
            <a:r>
              <a:rPr lang="en-US"/>
              <a:t>, so they can better understand:</a:t>
            </a:r>
          </a:p>
          <a:p>
            <a:pPr marL="342900" indent="-342900">
              <a:buFont typeface="Arial" panose="020B0604020202020204" pitchFamily="34" charset="0"/>
              <a:buChar char="•"/>
            </a:pPr>
            <a:r>
              <a:rPr lang="en-US" b="1"/>
              <a:t>the decision behind why senior customers purchase certain products</a:t>
            </a:r>
            <a:endParaRPr lang="en-US" b="1" dirty="0">
              <a:cs typeface="Calibri"/>
            </a:endParaRPr>
          </a:p>
          <a:p>
            <a:pPr marL="342900" indent="-342900">
              <a:buFont typeface="Arial" panose="020B0604020202020204" pitchFamily="34" charset="0"/>
              <a:buChar char="•"/>
            </a:pPr>
            <a:r>
              <a:rPr lang="en-US" b="1"/>
              <a:t>what influences seniors to make those purchasing decisions</a:t>
            </a:r>
            <a:endParaRPr lang="en-US" b="1" dirty="0">
              <a:cs typeface="Calibri"/>
            </a:endParaRPr>
          </a:p>
          <a:p>
            <a:pPr marL="0" indent="0"/>
            <a:r>
              <a:rPr lang="en-US"/>
              <a:t>This tactic is used to understand and gain insight into the </a:t>
            </a:r>
            <a:r>
              <a:rPr lang="en-US" dirty="0"/>
              <a:t>customers' </a:t>
            </a:r>
            <a:r>
              <a:rPr lang="en-US"/>
              <a:t>decision-making process, so you can better tailor the </a:t>
            </a:r>
            <a:r>
              <a:rPr lang="en-US" dirty="0"/>
              <a:t>company's </a:t>
            </a:r>
            <a:r>
              <a:rPr lang="en-US"/>
              <a:t>marketing, branding, packaging</a:t>
            </a:r>
            <a:r>
              <a:rPr lang="en-US" dirty="0"/>
              <a:t> </a:t>
            </a:r>
            <a:r>
              <a:rPr lang="en-US" dirty="0">
                <a:ea typeface="+mn-lt"/>
                <a:cs typeface="+mn-lt"/>
              </a:rPr>
              <a:t>strategy to</a:t>
            </a:r>
            <a:r>
              <a:rPr lang="en-US"/>
              <a:t> meet the seniors’ needs.</a:t>
            </a:r>
            <a:r>
              <a:rPr lang="en-US" dirty="0"/>
              <a:t> </a:t>
            </a:r>
            <a:endParaRPr lang="en-US" dirty="0">
              <a:cs typeface="Calibri"/>
            </a:endParaRPr>
          </a:p>
          <a:p>
            <a:pPr marL="0" indent="0"/>
            <a:r>
              <a:rPr lang="en-US"/>
              <a:t>This supports actionability and stability in your product planning and marketing!</a:t>
            </a:r>
            <a:r>
              <a:rPr lang="en-US" dirty="0"/>
              <a:t> </a:t>
            </a:r>
            <a:endParaRPr lang="en-IE"/>
          </a:p>
        </p:txBody>
      </p:sp>
      <p:sp>
        <p:nvSpPr>
          <p:cNvPr id="4" name="Text Placeholder 3">
            <a:extLst>
              <a:ext uri="{FF2B5EF4-FFF2-40B4-BE49-F238E27FC236}">
                <a16:creationId xmlns:a16="http://schemas.microsoft.com/office/drawing/2014/main" id="{F5D98C44-0FDF-472C-8ECC-3A9DD1A0A418}"/>
              </a:ext>
            </a:extLst>
          </p:cNvPr>
          <p:cNvSpPr>
            <a:spLocks noGrp="1"/>
          </p:cNvSpPr>
          <p:nvPr>
            <p:ph type="body" sz="quarter" idx="16"/>
          </p:nvPr>
        </p:nvSpPr>
        <p:spPr>
          <a:xfrm>
            <a:off x="1330143" y="534771"/>
            <a:ext cx="2667322" cy="582221"/>
          </a:xfrm>
          <a:solidFill>
            <a:srgbClr val="FFD100"/>
          </a:solidFill>
        </p:spPr>
        <p:txBody>
          <a:bodyPr anchor="ctr">
            <a:normAutofit lnSpcReduction="10000"/>
          </a:bodyPr>
          <a:lstStyle/>
          <a:p>
            <a:r>
              <a:rPr lang="en-US" err="1"/>
              <a:t>Behavioural</a:t>
            </a:r>
            <a:r>
              <a:rPr lang="en-US"/>
              <a:t>:</a:t>
            </a:r>
            <a:endParaRPr lang="en-IE"/>
          </a:p>
        </p:txBody>
      </p:sp>
      <p:pic>
        <p:nvPicPr>
          <p:cNvPr id="5" name="Graphic 4" descr="Brain in head outline">
            <a:extLst>
              <a:ext uri="{FF2B5EF4-FFF2-40B4-BE49-F238E27FC236}">
                <a16:creationId xmlns:a16="http://schemas.microsoft.com/office/drawing/2014/main" id="{419E2442-03A1-47DD-9880-ECD24A74B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817" y="429420"/>
            <a:ext cx="914400" cy="914400"/>
          </a:xfrm>
          <a:prstGeom prst="rect">
            <a:avLst/>
          </a:prstGeom>
        </p:spPr>
      </p:pic>
      <p:sp>
        <p:nvSpPr>
          <p:cNvPr id="6" name="TextBox 5">
            <a:extLst>
              <a:ext uri="{FF2B5EF4-FFF2-40B4-BE49-F238E27FC236}">
                <a16:creationId xmlns:a16="http://schemas.microsoft.com/office/drawing/2014/main" id="{11A4FDA4-4DDE-4C69-94DC-6182578D0691}"/>
              </a:ext>
            </a:extLst>
          </p:cNvPr>
          <p:cNvSpPr txBox="1"/>
          <p:nvPr/>
        </p:nvSpPr>
        <p:spPr>
          <a:xfrm>
            <a:off x="7128174" y="4790731"/>
            <a:ext cx="5063826" cy="2031325"/>
          </a:xfrm>
          <a:prstGeom prst="rect">
            <a:avLst/>
          </a:prstGeom>
          <a:noFill/>
        </p:spPr>
        <p:txBody>
          <a:bodyPr wrap="square" lIns="91440" tIns="45720" rIns="91440" bIns="45720" rtlCol="0" anchor="t">
            <a:spAutoFit/>
          </a:bodyPr>
          <a:lstStyle/>
          <a:p>
            <a:r>
              <a:rPr lang="en-US">
                <a:solidFill>
                  <a:srgbClr val="000000"/>
                </a:solidFill>
              </a:rPr>
              <a:t>Be aware of the different types of consumer </a:t>
            </a:r>
            <a:r>
              <a:rPr lang="en-US" err="1">
                <a:solidFill>
                  <a:srgbClr val="000000"/>
                </a:solidFill>
              </a:rPr>
              <a:t>behaviour</a:t>
            </a:r>
            <a:r>
              <a:rPr lang="en-US" dirty="0">
                <a:solidFill>
                  <a:srgbClr val="000000"/>
                </a:solidFill>
              </a:rPr>
              <a:t>,</a:t>
            </a:r>
            <a:r>
              <a:rPr lang="en-US">
                <a:solidFill>
                  <a:srgbClr val="000000"/>
                </a:solidFill>
              </a:rPr>
              <a:t> such as:</a:t>
            </a:r>
          </a:p>
          <a:p>
            <a:pPr marL="285750" indent="-285750">
              <a:buFont typeface="Arial" panose="020B0604020202020204" pitchFamily="34" charset="0"/>
              <a:buChar char="•"/>
            </a:pPr>
            <a:r>
              <a:rPr lang="en-US">
                <a:solidFill>
                  <a:srgbClr val="000000"/>
                </a:solidFill>
              </a:rPr>
              <a:t>Routine/Habitual purchasing</a:t>
            </a:r>
            <a:endParaRPr lang="en-US">
              <a:solidFill>
                <a:srgbClr val="000000"/>
              </a:solidFill>
              <a:cs typeface="Calibri"/>
            </a:endParaRPr>
          </a:p>
          <a:p>
            <a:pPr marL="285750" indent="-285750">
              <a:buFont typeface="Arial" panose="020B0604020202020204" pitchFamily="34" charset="0"/>
              <a:buChar char="•"/>
            </a:pPr>
            <a:r>
              <a:rPr lang="en-US">
                <a:solidFill>
                  <a:srgbClr val="000000"/>
                </a:solidFill>
              </a:rPr>
              <a:t>Promotion purchasing</a:t>
            </a:r>
            <a:endParaRPr lang="en-US">
              <a:solidFill>
                <a:srgbClr val="000000"/>
              </a:solidFill>
              <a:cs typeface="Calibri"/>
            </a:endParaRPr>
          </a:p>
          <a:p>
            <a:pPr marL="285750" indent="-285750">
              <a:buFont typeface="Arial" panose="020B0604020202020204" pitchFamily="34" charset="0"/>
              <a:buChar char="•"/>
            </a:pPr>
            <a:r>
              <a:rPr lang="en-US">
                <a:solidFill>
                  <a:srgbClr val="000000"/>
                </a:solidFill>
              </a:rPr>
              <a:t>Informed/investigative purchasing</a:t>
            </a:r>
            <a:endParaRPr lang="en-IE">
              <a:solidFill>
                <a:srgbClr val="000000"/>
              </a:solidFill>
            </a:endParaRPr>
          </a:p>
          <a:p>
            <a:pPr marL="285750" indent="-285750">
              <a:buFont typeface="Arial" panose="020B0604020202020204" pitchFamily="34" charset="0"/>
              <a:buChar char="•"/>
            </a:pPr>
            <a:r>
              <a:rPr lang="en-IE">
                <a:solidFill>
                  <a:srgbClr val="000000"/>
                </a:solidFill>
              </a:rPr>
              <a:t>Impulsive purchasing</a:t>
            </a:r>
            <a:endParaRPr lang="en-IE" dirty="0">
              <a:solidFill>
                <a:srgbClr val="000000"/>
              </a:solidFill>
              <a:cs typeface="Calibri"/>
            </a:endParaRPr>
          </a:p>
          <a:p>
            <a:pPr marL="285750" indent="-285750">
              <a:buFont typeface="Arial" panose="020B0604020202020204" pitchFamily="34" charset="0"/>
              <a:buChar char="•"/>
            </a:pPr>
            <a:endParaRPr lang="en-IE">
              <a:solidFill>
                <a:srgbClr val="000000"/>
              </a:solidFill>
            </a:endParaRPr>
          </a:p>
        </p:txBody>
      </p:sp>
      <p:sp>
        <p:nvSpPr>
          <p:cNvPr id="22" name="TextBox 21">
            <a:extLst>
              <a:ext uri="{FF2B5EF4-FFF2-40B4-BE49-F238E27FC236}">
                <a16:creationId xmlns:a16="http://schemas.microsoft.com/office/drawing/2014/main" id="{0C87792A-96FB-7B4F-B501-D45490B03C9F}"/>
              </a:ext>
            </a:extLst>
          </p:cNvPr>
          <p:cNvSpPr txBox="1"/>
          <p:nvPr/>
        </p:nvSpPr>
        <p:spPr>
          <a:xfrm>
            <a:off x="7961745" y="1436732"/>
            <a:ext cx="646546" cy="507831"/>
          </a:xfrm>
          <a:prstGeom prst="rect">
            <a:avLst/>
          </a:prstGeom>
          <a:noFill/>
        </p:spPr>
        <p:txBody>
          <a:bodyPr wrap="square" rtlCol="0" anchor="ctr">
            <a:spAutoFit/>
          </a:bodyPr>
          <a:lstStyle/>
          <a:p>
            <a:pPr algn="ctr"/>
            <a:r>
              <a:rPr lang="en-US" sz="900" b="1">
                <a:solidFill>
                  <a:srgbClr val="000000"/>
                </a:solidFill>
              </a:rPr>
              <a:t>Customer Journey Stage</a:t>
            </a:r>
            <a:endParaRPr lang="en-IE" sz="900" b="1">
              <a:solidFill>
                <a:srgbClr val="000000"/>
              </a:solidFill>
            </a:endParaRPr>
          </a:p>
        </p:txBody>
      </p:sp>
      <p:sp>
        <p:nvSpPr>
          <p:cNvPr id="23" name="TextBox 22">
            <a:extLst>
              <a:ext uri="{FF2B5EF4-FFF2-40B4-BE49-F238E27FC236}">
                <a16:creationId xmlns:a16="http://schemas.microsoft.com/office/drawing/2014/main" id="{023E1CEA-E996-6A4F-AEB4-498ADA05A423}"/>
              </a:ext>
            </a:extLst>
          </p:cNvPr>
          <p:cNvSpPr txBox="1"/>
          <p:nvPr/>
        </p:nvSpPr>
        <p:spPr>
          <a:xfrm>
            <a:off x="9079346" y="840963"/>
            <a:ext cx="775855" cy="369332"/>
          </a:xfrm>
          <a:prstGeom prst="rect">
            <a:avLst/>
          </a:prstGeom>
          <a:noFill/>
        </p:spPr>
        <p:txBody>
          <a:bodyPr wrap="square" rtlCol="0" anchor="ctr">
            <a:spAutoFit/>
          </a:bodyPr>
          <a:lstStyle/>
          <a:p>
            <a:pPr algn="ctr"/>
            <a:r>
              <a:rPr lang="en-US" sz="900" b="1">
                <a:solidFill>
                  <a:srgbClr val="000000"/>
                </a:solidFill>
              </a:rPr>
              <a:t>Purchasing </a:t>
            </a:r>
            <a:r>
              <a:rPr lang="en-US" sz="900" b="1" err="1">
                <a:solidFill>
                  <a:srgbClr val="000000"/>
                </a:solidFill>
              </a:rPr>
              <a:t>Behaviour</a:t>
            </a:r>
            <a:endParaRPr lang="en-IE" sz="900" b="1">
              <a:solidFill>
                <a:srgbClr val="000000"/>
              </a:solidFill>
            </a:endParaRPr>
          </a:p>
        </p:txBody>
      </p:sp>
      <p:sp>
        <p:nvSpPr>
          <p:cNvPr id="24" name="TextBox 23">
            <a:extLst>
              <a:ext uri="{FF2B5EF4-FFF2-40B4-BE49-F238E27FC236}">
                <a16:creationId xmlns:a16="http://schemas.microsoft.com/office/drawing/2014/main" id="{9198CF82-A98F-CB4F-955B-D1FEB352AD01}"/>
              </a:ext>
            </a:extLst>
          </p:cNvPr>
          <p:cNvSpPr txBox="1"/>
          <p:nvPr/>
        </p:nvSpPr>
        <p:spPr>
          <a:xfrm>
            <a:off x="10298546" y="1561399"/>
            <a:ext cx="775855" cy="369332"/>
          </a:xfrm>
          <a:prstGeom prst="rect">
            <a:avLst/>
          </a:prstGeom>
          <a:noFill/>
        </p:spPr>
        <p:txBody>
          <a:bodyPr wrap="square" rtlCol="0" anchor="ctr">
            <a:spAutoFit/>
          </a:bodyPr>
          <a:lstStyle/>
          <a:p>
            <a:pPr algn="ctr"/>
            <a:r>
              <a:rPr lang="en-US" sz="900" b="1">
                <a:solidFill>
                  <a:srgbClr val="000000"/>
                </a:solidFill>
              </a:rPr>
              <a:t>Occasion or Timing</a:t>
            </a:r>
            <a:endParaRPr lang="en-IE" sz="900" b="1">
              <a:solidFill>
                <a:srgbClr val="000000"/>
              </a:solidFill>
            </a:endParaRPr>
          </a:p>
        </p:txBody>
      </p:sp>
      <p:sp>
        <p:nvSpPr>
          <p:cNvPr id="25" name="TextBox 24">
            <a:extLst>
              <a:ext uri="{FF2B5EF4-FFF2-40B4-BE49-F238E27FC236}">
                <a16:creationId xmlns:a16="http://schemas.microsoft.com/office/drawing/2014/main" id="{C5D31259-57E8-8542-8977-5149DB308233}"/>
              </a:ext>
            </a:extLst>
          </p:cNvPr>
          <p:cNvSpPr txBox="1"/>
          <p:nvPr/>
        </p:nvSpPr>
        <p:spPr>
          <a:xfrm>
            <a:off x="10584873" y="2905268"/>
            <a:ext cx="775855" cy="230832"/>
          </a:xfrm>
          <a:prstGeom prst="rect">
            <a:avLst/>
          </a:prstGeom>
          <a:noFill/>
        </p:spPr>
        <p:txBody>
          <a:bodyPr wrap="square" rtlCol="0" anchor="ctr">
            <a:spAutoFit/>
          </a:bodyPr>
          <a:lstStyle/>
          <a:p>
            <a:pPr algn="ctr"/>
            <a:r>
              <a:rPr lang="en-US" sz="900" b="1">
                <a:solidFill>
                  <a:srgbClr val="000000"/>
                </a:solidFill>
              </a:rPr>
              <a:t>User Rate</a:t>
            </a:r>
            <a:endParaRPr lang="en-IE" sz="900" b="1">
              <a:solidFill>
                <a:srgbClr val="000000"/>
              </a:solidFill>
            </a:endParaRPr>
          </a:p>
        </p:txBody>
      </p:sp>
      <p:sp>
        <p:nvSpPr>
          <p:cNvPr id="26" name="TextBox 25">
            <a:extLst>
              <a:ext uri="{FF2B5EF4-FFF2-40B4-BE49-F238E27FC236}">
                <a16:creationId xmlns:a16="http://schemas.microsoft.com/office/drawing/2014/main" id="{43EF223D-E88F-744B-A165-E7D2B1AE70F9}"/>
              </a:ext>
            </a:extLst>
          </p:cNvPr>
          <p:cNvSpPr txBox="1"/>
          <p:nvPr/>
        </p:nvSpPr>
        <p:spPr>
          <a:xfrm>
            <a:off x="9716655" y="3916672"/>
            <a:ext cx="775855" cy="369332"/>
          </a:xfrm>
          <a:prstGeom prst="rect">
            <a:avLst/>
          </a:prstGeom>
          <a:noFill/>
        </p:spPr>
        <p:txBody>
          <a:bodyPr wrap="square" rtlCol="0" anchor="ctr">
            <a:spAutoFit/>
          </a:bodyPr>
          <a:lstStyle/>
          <a:p>
            <a:pPr algn="ctr"/>
            <a:r>
              <a:rPr lang="en-US" sz="900" b="1">
                <a:solidFill>
                  <a:srgbClr val="000000"/>
                </a:solidFill>
              </a:rPr>
              <a:t>Benefit sought</a:t>
            </a:r>
            <a:endParaRPr lang="en-IE" sz="900" b="1">
              <a:solidFill>
                <a:srgbClr val="000000"/>
              </a:solidFill>
            </a:endParaRPr>
          </a:p>
        </p:txBody>
      </p:sp>
      <p:sp>
        <p:nvSpPr>
          <p:cNvPr id="27" name="TextBox 26">
            <a:extLst>
              <a:ext uri="{FF2B5EF4-FFF2-40B4-BE49-F238E27FC236}">
                <a16:creationId xmlns:a16="http://schemas.microsoft.com/office/drawing/2014/main" id="{7C51E292-979C-184A-8040-976DEEB9C175}"/>
              </a:ext>
            </a:extLst>
          </p:cNvPr>
          <p:cNvSpPr txBox="1"/>
          <p:nvPr/>
        </p:nvSpPr>
        <p:spPr>
          <a:xfrm>
            <a:off x="8294255" y="4041340"/>
            <a:ext cx="775855" cy="230832"/>
          </a:xfrm>
          <a:prstGeom prst="rect">
            <a:avLst/>
          </a:prstGeom>
          <a:noFill/>
        </p:spPr>
        <p:txBody>
          <a:bodyPr wrap="square" rtlCol="0" anchor="ctr">
            <a:spAutoFit/>
          </a:bodyPr>
          <a:lstStyle/>
          <a:p>
            <a:pPr algn="ctr"/>
            <a:r>
              <a:rPr lang="en-US" sz="900" b="1">
                <a:solidFill>
                  <a:srgbClr val="000000"/>
                </a:solidFill>
              </a:rPr>
              <a:t>Loyalty</a:t>
            </a:r>
            <a:endParaRPr lang="en-IE" sz="900" b="1">
              <a:solidFill>
                <a:srgbClr val="000000"/>
              </a:solidFill>
            </a:endParaRPr>
          </a:p>
        </p:txBody>
      </p:sp>
      <p:sp>
        <p:nvSpPr>
          <p:cNvPr id="28" name="TextBox 27">
            <a:extLst>
              <a:ext uri="{FF2B5EF4-FFF2-40B4-BE49-F238E27FC236}">
                <a16:creationId xmlns:a16="http://schemas.microsoft.com/office/drawing/2014/main" id="{3E282E5E-2F34-6D4D-AB61-27AF30C0C487}"/>
              </a:ext>
            </a:extLst>
          </p:cNvPr>
          <p:cNvSpPr txBox="1"/>
          <p:nvPr/>
        </p:nvSpPr>
        <p:spPr>
          <a:xfrm>
            <a:off x="7573818" y="2932976"/>
            <a:ext cx="775855" cy="230832"/>
          </a:xfrm>
          <a:prstGeom prst="rect">
            <a:avLst/>
          </a:prstGeom>
          <a:noFill/>
        </p:spPr>
        <p:txBody>
          <a:bodyPr wrap="square" rtlCol="0" anchor="ctr">
            <a:spAutoFit/>
          </a:bodyPr>
          <a:lstStyle/>
          <a:p>
            <a:pPr algn="ctr"/>
            <a:r>
              <a:rPr lang="en-US" sz="900" b="1">
                <a:solidFill>
                  <a:srgbClr val="000000"/>
                </a:solidFill>
              </a:rPr>
              <a:t>User Status</a:t>
            </a:r>
            <a:endParaRPr lang="en-IE" sz="900" b="1">
              <a:solidFill>
                <a:srgbClr val="000000"/>
              </a:solidFill>
            </a:endParaRPr>
          </a:p>
        </p:txBody>
      </p:sp>
      <p:sp>
        <p:nvSpPr>
          <p:cNvPr id="29" name="TextBox 28">
            <a:extLst>
              <a:ext uri="{FF2B5EF4-FFF2-40B4-BE49-F238E27FC236}">
                <a16:creationId xmlns:a16="http://schemas.microsoft.com/office/drawing/2014/main" id="{BCB2722F-B5EF-964A-B89F-6F91059E656C}"/>
              </a:ext>
            </a:extLst>
          </p:cNvPr>
          <p:cNvSpPr txBox="1"/>
          <p:nvPr/>
        </p:nvSpPr>
        <p:spPr>
          <a:xfrm>
            <a:off x="8820730" y="2408094"/>
            <a:ext cx="1291192" cy="523220"/>
          </a:xfrm>
          <a:prstGeom prst="rect">
            <a:avLst/>
          </a:prstGeom>
          <a:noFill/>
        </p:spPr>
        <p:txBody>
          <a:bodyPr wrap="square" rtlCol="0" anchor="ctr">
            <a:spAutoFit/>
          </a:bodyPr>
          <a:lstStyle/>
          <a:p>
            <a:pPr algn="ctr"/>
            <a:r>
              <a:rPr lang="en-US" sz="1400" b="1" err="1">
                <a:solidFill>
                  <a:srgbClr val="000000"/>
                </a:solidFill>
              </a:rPr>
              <a:t>Behaviour</a:t>
            </a:r>
            <a:r>
              <a:rPr lang="en-US" sz="1400" b="1">
                <a:solidFill>
                  <a:srgbClr val="000000"/>
                </a:solidFill>
              </a:rPr>
              <a:t> Segmentation</a:t>
            </a:r>
            <a:endParaRPr lang="en-IE" sz="1400" b="1">
              <a:solidFill>
                <a:srgbClr val="000000"/>
              </a:solidFill>
            </a:endParaRPr>
          </a:p>
        </p:txBody>
      </p:sp>
    </p:spTree>
    <p:extLst>
      <p:ext uri="{BB962C8B-B14F-4D97-AF65-F5344CB8AC3E}">
        <p14:creationId xmlns:p14="http://schemas.microsoft.com/office/powerpoint/2010/main" val="954538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A2F0E-C05B-4DC6-A032-EEADBB7E96B6}"/>
              </a:ext>
            </a:extLst>
          </p:cNvPr>
          <p:cNvSpPr>
            <a:spLocks noGrp="1"/>
          </p:cNvSpPr>
          <p:nvPr>
            <p:ph type="body" sz="quarter" idx="18"/>
          </p:nvPr>
        </p:nvSpPr>
        <p:spPr>
          <a:xfrm>
            <a:off x="545432" y="1595171"/>
            <a:ext cx="11109679" cy="3867704"/>
          </a:xfrm>
        </p:spPr>
        <p:txBody>
          <a:bodyPr vert="horz" lIns="91440" tIns="45720" rIns="91440" bIns="45720" rtlCol="0" anchor="t">
            <a:normAutofit lnSpcReduction="10000"/>
          </a:bodyPr>
          <a:lstStyle/>
          <a:p>
            <a:r>
              <a:rPr lang="en-US"/>
              <a:t>We have just discussed the usual segments of a typical market</a:t>
            </a:r>
            <a:r>
              <a:rPr lang="en-US" dirty="0"/>
              <a:t>. However,</a:t>
            </a:r>
            <a:r>
              <a:rPr lang="en-US"/>
              <a:t> studies show that segments 1 to 3 (Geography, Demographics, and Psychographics) provide descriptive data on “after the fact” </a:t>
            </a:r>
            <a:r>
              <a:rPr lang="en-US" dirty="0"/>
              <a:t>customer </a:t>
            </a:r>
            <a:r>
              <a:rPr lang="en-US"/>
              <a:t>characteristics. However, we want to learn and understand what causes seniors to make purchases!</a:t>
            </a:r>
          </a:p>
          <a:p>
            <a:r>
              <a:rPr lang="en-US"/>
              <a:t>We know that </a:t>
            </a:r>
            <a:r>
              <a:rPr lang="en-US" b="1"/>
              <a:t>Product Design and Communication </a:t>
            </a:r>
            <a:r>
              <a:rPr lang="en-US"/>
              <a:t>are </a:t>
            </a:r>
            <a:r>
              <a:rPr lang="en-US" dirty="0"/>
              <a:t>helpful </a:t>
            </a:r>
            <a:r>
              <a:rPr lang="en-US"/>
              <a:t>tools to </a:t>
            </a:r>
            <a:r>
              <a:rPr lang="en-US" dirty="0"/>
              <a:t>enhance </a:t>
            </a:r>
            <a:r>
              <a:rPr lang="en-US"/>
              <a:t>the appeal of products, especially </a:t>
            </a:r>
            <a:r>
              <a:rPr lang="en-US" dirty="0"/>
              <a:t>for functional foods </a:t>
            </a:r>
            <a:r>
              <a:rPr lang="en-US"/>
              <a:t>and so we can now </a:t>
            </a:r>
            <a:r>
              <a:rPr lang="en-US" err="1"/>
              <a:t>categorise</a:t>
            </a:r>
            <a:r>
              <a:rPr lang="en-US"/>
              <a:t> the </a:t>
            </a:r>
            <a:r>
              <a:rPr lang="en-US" dirty="0"/>
              <a:t>four </a:t>
            </a:r>
            <a:r>
              <a:rPr lang="en-US"/>
              <a:t>segments into </a:t>
            </a:r>
            <a:r>
              <a:rPr lang="en-US" dirty="0"/>
              <a:t>two </a:t>
            </a:r>
            <a:r>
              <a:rPr lang="en-US"/>
              <a:t>groups</a:t>
            </a:r>
            <a:r>
              <a:rPr lang="en-US" dirty="0"/>
              <a:t>:</a:t>
            </a:r>
            <a:endParaRPr lang="en-US" dirty="0">
              <a:cs typeface="Calibri"/>
            </a:endParaRPr>
          </a:p>
          <a:p>
            <a:pPr marL="571500" indent="-342900">
              <a:buFont typeface="Arial" panose="020B0604020202020204" pitchFamily="34" charset="0"/>
              <a:buChar char="•"/>
            </a:pPr>
            <a:r>
              <a:rPr lang="en-US" b="1">
                <a:solidFill>
                  <a:srgbClr val="1188A3"/>
                </a:solidFill>
              </a:rPr>
              <a:t>A Preference-Based Segmentation </a:t>
            </a:r>
            <a:r>
              <a:rPr lang="en-US"/>
              <a:t>– which could be predictive of </a:t>
            </a:r>
            <a:r>
              <a:rPr lang="en-US" err="1"/>
              <a:t>behaviour</a:t>
            </a:r>
            <a:r>
              <a:rPr lang="en-US"/>
              <a:t> (attributes and benefits sought)</a:t>
            </a:r>
            <a:endParaRPr lang="en-US" dirty="0">
              <a:cs typeface="Calibri"/>
            </a:endParaRPr>
          </a:p>
          <a:p>
            <a:pPr marL="571500" indent="-342900">
              <a:buFont typeface="Arial" panose="020B0604020202020204" pitchFamily="34" charset="0"/>
              <a:buChar char="•"/>
            </a:pPr>
            <a:r>
              <a:rPr lang="en-US" b="1">
                <a:solidFill>
                  <a:srgbClr val="1188A3"/>
                </a:solidFill>
              </a:rPr>
              <a:t>A Characteristic-based Segmentation </a:t>
            </a:r>
            <a:r>
              <a:rPr lang="en-US"/>
              <a:t>– which would consider demographics, environment, physiology </a:t>
            </a:r>
            <a:r>
              <a:rPr lang="en-US" dirty="0"/>
              <a:t>etc.</a:t>
            </a:r>
            <a:r>
              <a:rPr lang="en-US"/>
              <a:t> of the market</a:t>
            </a:r>
            <a:endParaRPr lang="en-IE"/>
          </a:p>
        </p:txBody>
      </p:sp>
      <p:sp>
        <p:nvSpPr>
          <p:cNvPr id="3" name="Text Placeholder 2">
            <a:extLst>
              <a:ext uri="{FF2B5EF4-FFF2-40B4-BE49-F238E27FC236}">
                <a16:creationId xmlns:a16="http://schemas.microsoft.com/office/drawing/2014/main" id="{8DF36B0C-5FF4-4834-BB0C-4A9DEFECDBFE}"/>
              </a:ext>
            </a:extLst>
          </p:cNvPr>
          <p:cNvSpPr>
            <a:spLocks noGrp="1"/>
          </p:cNvSpPr>
          <p:nvPr>
            <p:ph type="body" sz="quarter" idx="16"/>
          </p:nvPr>
        </p:nvSpPr>
        <p:spPr>
          <a:xfrm>
            <a:off x="545432" y="607247"/>
            <a:ext cx="10808102" cy="582221"/>
          </a:xfrm>
        </p:spPr>
        <p:txBody>
          <a:bodyPr>
            <a:normAutofit lnSpcReduction="10000"/>
          </a:bodyPr>
          <a:lstStyle/>
          <a:p>
            <a:r>
              <a:rPr lang="en-US"/>
              <a:t>Which </a:t>
            </a:r>
            <a:r>
              <a:rPr lang="en-US">
                <a:highlight>
                  <a:srgbClr val="FED100"/>
                </a:highlight>
              </a:rPr>
              <a:t>MARKET SEGMENTS</a:t>
            </a:r>
            <a:r>
              <a:rPr lang="en-US"/>
              <a:t> do you TARGET?</a:t>
            </a:r>
          </a:p>
          <a:p>
            <a:endParaRPr lang="en-IE" b="1"/>
          </a:p>
        </p:txBody>
      </p:sp>
      <p:pic>
        <p:nvPicPr>
          <p:cNvPr id="5" name="Graphic 4" descr="Presentation with pie chart outline">
            <a:extLst>
              <a:ext uri="{FF2B5EF4-FFF2-40B4-BE49-F238E27FC236}">
                <a16:creationId xmlns:a16="http://schemas.microsoft.com/office/drawing/2014/main" id="{767FEA67-A4AB-4BFB-8A2C-24AFC2E45D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1621" y="156477"/>
            <a:ext cx="1610386" cy="1610386"/>
          </a:xfrm>
          <a:prstGeom prst="rect">
            <a:avLst/>
          </a:prstGeom>
        </p:spPr>
      </p:pic>
      <p:sp>
        <p:nvSpPr>
          <p:cNvPr id="7" name="Right Triangle 6">
            <a:extLst>
              <a:ext uri="{FF2B5EF4-FFF2-40B4-BE49-F238E27FC236}">
                <a16:creationId xmlns:a16="http://schemas.microsoft.com/office/drawing/2014/main" id="{155534DD-6501-418E-BEDB-2CDC901734D6}"/>
              </a:ext>
            </a:extLst>
          </p:cNvPr>
          <p:cNvSpPr/>
          <p:nvPr/>
        </p:nvSpPr>
        <p:spPr>
          <a:xfrm>
            <a:off x="11217175" y="674218"/>
            <a:ext cx="136359" cy="134404"/>
          </a:xfrm>
          <a:prstGeom prst="rtTriangle">
            <a:avLst/>
          </a:prstGeom>
          <a:solidFill>
            <a:srgbClr val="FED1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81090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BB053-E21F-4FA6-A790-E1ECEB4EB6B8}"/>
              </a:ext>
            </a:extLst>
          </p:cNvPr>
          <p:cNvSpPr>
            <a:spLocks noGrp="1"/>
          </p:cNvSpPr>
          <p:nvPr>
            <p:ph type="body" sz="quarter" idx="18"/>
          </p:nvPr>
        </p:nvSpPr>
        <p:spPr>
          <a:xfrm>
            <a:off x="606903" y="1620376"/>
            <a:ext cx="10935913" cy="3867704"/>
          </a:xfrm>
        </p:spPr>
        <p:txBody>
          <a:bodyPr vert="horz" lIns="91440" tIns="45720" rIns="91440" bIns="45720" rtlCol="0" anchor="t">
            <a:normAutofit lnSpcReduction="10000"/>
          </a:bodyPr>
          <a:lstStyle/>
          <a:p>
            <a:r>
              <a:rPr lang="en-US"/>
              <a:t>Buyer preferences and </a:t>
            </a:r>
            <a:r>
              <a:rPr lang="en-US" err="1"/>
              <a:t>behaviour</a:t>
            </a:r>
            <a:r>
              <a:rPr lang="en-US"/>
              <a:t> are constantly evolving, so it’s more important than ever to be operating from the most recent, relevant picture of your target older consumers.</a:t>
            </a:r>
          </a:p>
          <a:p>
            <a:r>
              <a:rPr lang="en-US"/>
              <a:t>It is important to gather insights to understand this preference-based segment </a:t>
            </a:r>
            <a:r>
              <a:rPr lang="en-US" dirty="0"/>
              <a:t>e.g.,:</a:t>
            </a:r>
            <a:endParaRPr lang="en-US" dirty="0">
              <a:cs typeface="Calibri"/>
            </a:endParaRPr>
          </a:p>
          <a:p>
            <a:pPr marL="342900" indent="-342900">
              <a:buFont typeface="Arial" panose="020B0604020202020204" pitchFamily="34" charset="0"/>
              <a:buChar char="•"/>
            </a:pPr>
            <a:r>
              <a:rPr lang="en-US"/>
              <a:t>Measure product demand to determine which segments would be most likely to purchase your product </a:t>
            </a:r>
            <a:r>
              <a:rPr lang="en-US">
                <a:sym typeface="Wingdings" panose="05000000000000000000" pitchFamily="2" charset="2"/>
              </a:rPr>
              <a:t> indication of </a:t>
            </a:r>
            <a:r>
              <a:rPr lang="en-US" b="1" dirty="0">
                <a:sym typeface="Wingdings" panose="05000000000000000000" pitchFamily="2" charset="2"/>
              </a:rPr>
              <a:t>market size</a:t>
            </a:r>
            <a:endParaRPr lang="en-US" b="1" dirty="0">
              <a:cs typeface="Calibri"/>
            </a:endParaRPr>
          </a:p>
          <a:p>
            <a:pPr marL="342900" indent="-342900">
              <a:buFont typeface="Arial" panose="020B0604020202020204" pitchFamily="34" charset="0"/>
              <a:buChar char="•"/>
            </a:pPr>
            <a:r>
              <a:rPr lang="en-US"/>
              <a:t>Develop a deep understanding of your buyer personas, their preferences, and </a:t>
            </a:r>
            <a:r>
              <a:rPr lang="en-US" err="1"/>
              <a:t>behaviours</a:t>
            </a:r>
            <a:r>
              <a:rPr lang="en-US" dirty="0"/>
              <a:t> </a:t>
            </a:r>
            <a:r>
              <a:rPr lang="en-US">
                <a:sym typeface="Wingdings" panose="05000000000000000000" pitchFamily="2" charset="2"/>
              </a:rPr>
              <a:t></a:t>
            </a:r>
            <a:r>
              <a:rPr lang="en-US" dirty="0">
                <a:sym typeface="Wingdings" panose="05000000000000000000" pitchFamily="2" charset="2"/>
              </a:rPr>
              <a:t> indication of </a:t>
            </a:r>
            <a:r>
              <a:rPr lang="en-US" b="1" dirty="0">
                <a:sym typeface="Wingdings" panose="05000000000000000000" pitchFamily="2" charset="2"/>
              </a:rPr>
              <a:t>growth &amp; profitability potential</a:t>
            </a:r>
            <a:endParaRPr lang="en-US" b="1" dirty="0">
              <a:cs typeface="Calibri"/>
            </a:endParaRPr>
          </a:p>
          <a:p>
            <a:pPr marL="342900" indent="-342900">
              <a:buFont typeface="Arial" panose="020B0604020202020204" pitchFamily="34" charset="0"/>
              <a:buChar char="•"/>
            </a:pPr>
            <a:r>
              <a:rPr lang="en-US"/>
              <a:t>Guide campaign targeting by learning which segments would respond </a:t>
            </a:r>
            <a:r>
              <a:rPr lang="en-US" dirty="0"/>
              <a:t>the </a:t>
            </a:r>
            <a:r>
              <a:rPr lang="en-US"/>
              <a:t>best to marketing </a:t>
            </a:r>
            <a:r>
              <a:rPr lang="en-US">
                <a:sym typeface="Wingdings" panose="05000000000000000000" pitchFamily="2" charset="2"/>
              </a:rPr>
              <a:t> </a:t>
            </a:r>
            <a:r>
              <a:rPr lang="en-US"/>
              <a:t>indication of </a:t>
            </a:r>
            <a:r>
              <a:rPr lang="en-US" b="1" dirty="0"/>
              <a:t>market acquisition costs</a:t>
            </a:r>
            <a:endParaRPr lang="en-US" dirty="0">
              <a:cs typeface="Calibri"/>
            </a:endParaRPr>
          </a:p>
        </p:txBody>
      </p:sp>
      <p:sp>
        <p:nvSpPr>
          <p:cNvPr id="3" name="Text Placeholder 2">
            <a:extLst>
              <a:ext uri="{FF2B5EF4-FFF2-40B4-BE49-F238E27FC236}">
                <a16:creationId xmlns:a16="http://schemas.microsoft.com/office/drawing/2014/main" id="{7F2496C3-84A6-4AFE-99A9-B434CB752A44}"/>
              </a:ext>
            </a:extLst>
          </p:cNvPr>
          <p:cNvSpPr>
            <a:spLocks noGrp="1"/>
          </p:cNvSpPr>
          <p:nvPr>
            <p:ph type="body" sz="quarter" idx="16"/>
          </p:nvPr>
        </p:nvSpPr>
        <p:spPr>
          <a:xfrm>
            <a:off x="216824" y="513499"/>
            <a:ext cx="7753831" cy="582221"/>
          </a:xfrm>
          <a:solidFill>
            <a:srgbClr val="FFD100"/>
          </a:solidFill>
        </p:spPr>
        <p:txBody>
          <a:bodyPr>
            <a:normAutofit lnSpcReduction="10000"/>
          </a:bodyPr>
          <a:lstStyle/>
          <a:p>
            <a:r>
              <a:rPr lang="en-US"/>
              <a:t>Going from Segments to Target Groups…</a:t>
            </a:r>
            <a:endParaRPr lang="en-IE"/>
          </a:p>
        </p:txBody>
      </p:sp>
    </p:spTree>
    <p:extLst>
      <p:ext uri="{BB962C8B-B14F-4D97-AF65-F5344CB8AC3E}">
        <p14:creationId xmlns:p14="http://schemas.microsoft.com/office/powerpoint/2010/main" val="1877968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356836E-EE28-49F3-9E4A-B362101E56E2}"/>
              </a:ext>
            </a:extLst>
          </p:cNvPr>
          <p:cNvPicPr>
            <a:picLocks noGrp="1" noChangeAspect="1"/>
          </p:cNvPicPr>
          <p:nvPr>
            <p:ph type="pic" sz="quarter" idx="10"/>
          </p:nvPr>
        </p:nvPicPr>
        <p:blipFill>
          <a:blip r:embed="rId2" r:link="rId3" cstate="screen">
            <a:extLst>
              <a:ext uri="{28A0092B-C50C-407E-A947-70E740481C1C}">
                <a14:useLocalDpi xmlns:a14="http://schemas.microsoft.com/office/drawing/2010/main"/>
              </a:ext>
            </a:extLst>
          </a:blip>
          <a:srcRect/>
          <a:stretch>
            <a:fillRect/>
          </a:stretch>
        </p:blipFill>
        <p:spPr bwMode="auto">
          <a:prstGeom prst="rect">
            <a:avLst/>
          </a:prstGeom>
          <a:noFill/>
          <a:ln>
            <a:noFill/>
          </a:ln>
        </p:spPr>
      </p:pic>
      <p:sp>
        <p:nvSpPr>
          <p:cNvPr id="2" name="Text Placeholder 1">
            <a:extLst>
              <a:ext uri="{FF2B5EF4-FFF2-40B4-BE49-F238E27FC236}">
                <a16:creationId xmlns:a16="http://schemas.microsoft.com/office/drawing/2014/main" id="{BA01BC53-78C9-404B-A11D-B2A31FCA8B11}"/>
              </a:ext>
            </a:extLst>
          </p:cNvPr>
          <p:cNvSpPr>
            <a:spLocks noGrp="1"/>
          </p:cNvSpPr>
          <p:nvPr>
            <p:ph type="body" sz="quarter" idx="18"/>
          </p:nvPr>
        </p:nvSpPr>
        <p:spPr>
          <a:xfrm>
            <a:off x="417094" y="1507958"/>
            <a:ext cx="5678906" cy="4116757"/>
          </a:xfrm>
        </p:spPr>
        <p:txBody>
          <a:bodyPr vert="horz" lIns="91440" tIns="45720" rIns="91440" bIns="45720" rtlCol="0" anchor="t">
            <a:normAutofit/>
          </a:bodyPr>
          <a:lstStyle/>
          <a:p>
            <a:pPr indent="0"/>
            <a:r>
              <a:rPr lang="en-US"/>
              <a:t>Studies show that seniors aged between 60 and 69 value the </a:t>
            </a:r>
            <a:r>
              <a:rPr lang="en-US" b="1"/>
              <a:t>product quality </a:t>
            </a:r>
            <a:r>
              <a:rPr lang="en-US"/>
              <a:t>more than the price point and </a:t>
            </a:r>
            <a:r>
              <a:rPr lang="en-US" b="1"/>
              <a:t>expect a broader choice</a:t>
            </a:r>
            <a:r>
              <a:rPr lang="en-US"/>
              <a:t> of products when shopping for healthy food products. </a:t>
            </a:r>
            <a:r>
              <a:rPr lang="en-US">
                <a:solidFill>
                  <a:srgbClr val="1188A3"/>
                </a:solidFill>
                <a:hlinkClick r:id="rId4">
                  <a:extLst>
                    <a:ext uri="{A12FA001-AC4F-418D-AE19-62706E023703}">
                      <ahyp:hlinkClr xmlns:ahyp="http://schemas.microsoft.com/office/drawing/2018/hyperlinkcolor" val="tx"/>
                    </a:ext>
                  </a:extLst>
                </a:hlinkClick>
              </a:rPr>
              <a:t>Source</a:t>
            </a:r>
            <a:endParaRPr lang="en-US">
              <a:solidFill>
                <a:srgbClr val="1188A3"/>
              </a:solidFill>
              <a:cs typeface="Calibri"/>
            </a:endParaRPr>
          </a:p>
          <a:p>
            <a:pPr indent="0"/>
            <a:r>
              <a:rPr lang="en-US"/>
              <a:t>A 2018 study showed that older consumers have specific preferences regarding </a:t>
            </a:r>
            <a:r>
              <a:rPr lang="en-US" b="1"/>
              <a:t>packaging type and design</a:t>
            </a:r>
            <a:r>
              <a:rPr lang="en-US"/>
              <a:t>. Simple graphics and font as well as subdued </a:t>
            </a:r>
            <a:r>
              <a:rPr lang="en-US" err="1"/>
              <a:t>colours</a:t>
            </a:r>
            <a:r>
              <a:rPr lang="en-US"/>
              <a:t> positively affected </a:t>
            </a:r>
            <a:r>
              <a:rPr lang="en-US" dirty="0"/>
              <a:t>their </a:t>
            </a:r>
            <a:r>
              <a:rPr lang="en-US"/>
              <a:t>reception of the product. </a:t>
            </a:r>
            <a:r>
              <a:rPr lang="en-US">
                <a:solidFill>
                  <a:srgbClr val="1188A3"/>
                </a:solidFill>
                <a:hlinkClick r:id="rId5">
                  <a:extLst>
                    <a:ext uri="{A12FA001-AC4F-418D-AE19-62706E023703}">
                      <ahyp:hlinkClr xmlns:ahyp="http://schemas.microsoft.com/office/drawing/2018/hyperlinkcolor" val="tx"/>
                    </a:ext>
                  </a:extLst>
                </a:hlinkClick>
              </a:rPr>
              <a:t>Source</a:t>
            </a:r>
            <a:endParaRPr lang="en-IE">
              <a:solidFill>
                <a:srgbClr val="1188A3"/>
              </a:solidFill>
              <a:cs typeface="Calibri"/>
            </a:endParaRPr>
          </a:p>
        </p:txBody>
      </p:sp>
      <p:sp>
        <p:nvSpPr>
          <p:cNvPr id="3" name="Text Placeholder 2">
            <a:extLst>
              <a:ext uri="{FF2B5EF4-FFF2-40B4-BE49-F238E27FC236}">
                <a16:creationId xmlns:a16="http://schemas.microsoft.com/office/drawing/2014/main" id="{8EB3661C-3849-4B31-8985-1D1B9A40AD1D}"/>
              </a:ext>
            </a:extLst>
          </p:cNvPr>
          <p:cNvSpPr>
            <a:spLocks noGrp="1"/>
          </p:cNvSpPr>
          <p:nvPr>
            <p:ph type="body" sz="quarter" idx="16"/>
          </p:nvPr>
        </p:nvSpPr>
        <p:spPr>
          <a:xfrm>
            <a:off x="734714" y="450467"/>
            <a:ext cx="5085159" cy="582221"/>
          </a:xfrm>
        </p:spPr>
        <p:txBody>
          <a:bodyPr>
            <a:normAutofit lnSpcReduction="10000"/>
          </a:bodyPr>
          <a:lstStyle/>
          <a:p>
            <a:r>
              <a:rPr lang="en-US"/>
              <a:t>Preference-based… </a:t>
            </a:r>
            <a:endParaRPr lang="en-IE"/>
          </a:p>
        </p:txBody>
      </p:sp>
      <p:sp>
        <p:nvSpPr>
          <p:cNvPr id="6" name="TextBox 5">
            <a:extLst>
              <a:ext uri="{FF2B5EF4-FFF2-40B4-BE49-F238E27FC236}">
                <a16:creationId xmlns:a16="http://schemas.microsoft.com/office/drawing/2014/main" id="{B39EB34A-AD9E-4A89-8653-14EE23827267}"/>
              </a:ext>
            </a:extLst>
          </p:cNvPr>
          <p:cNvSpPr txBox="1"/>
          <p:nvPr/>
        </p:nvSpPr>
        <p:spPr>
          <a:xfrm>
            <a:off x="6392300" y="5292206"/>
            <a:ext cx="4904509" cy="1477328"/>
          </a:xfrm>
          <a:prstGeom prst="rect">
            <a:avLst/>
          </a:prstGeom>
          <a:solidFill>
            <a:srgbClr val="FED100"/>
          </a:solidFill>
        </p:spPr>
        <p:txBody>
          <a:bodyPr wrap="square" lIns="91440" tIns="45720" rIns="91440" bIns="45720" rtlCol="0" anchor="t">
            <a:spAutoFit/>
          </a:bodyPr>
          <a:lstStyle/>
          <a:p>
            <a:pPr algn="ctr"/>
            <a:endParaRPr lang="en-US">
              <a:solidFill>
                <a:srgbClr val="000000"/>
              </a:solidFill>
            </a:endParaRPr>
          </a:p>
          <a:p>
            <a:pPr algn="ctr"/>
            <a:r>
              <a:rPr lang="en-US">
                <a:solidFill>
                  <a:srgbClr val="000000"/>
                </a:solidFill>
              </a:rPr>
              <a:t>One of our Good Practice Case studies demonstrates how they achieve these marketing goals</a:t>
            </a:r>
            <a:r>
              <a:rPr lang="en-US" dirty="0">
                <a:solidFill>
                  <a:srgbClr val="000000"/>
                </a:solidFill>
              </a:rPr>
              <a:t>…</a:t>
            </a:r>
            <a:r>
              <a:rPr lang="en-US" b="1">
                <a:solidFill>
                  <a:srgbClr val="000000"/>
                </a:solidFill>
              </a:rPr>
              <a:t>Quality – Choice - Good Packaging</a:t>
            </a:r>
            <a:endParaRPr lang="en-US" b="1" dirty="0">
              <a:solidFill>
                <a:srgbClr val="000000"/>
              </a:solidFill>
              <a:cs typeface="Calibri"/>
            </a:endParaRPr>
          </a:p>
          <a:p>
            <a:pPr algn="ctr"/>
            <a:endParaRPr lang="en-IE" b="1">
              <a:solidFill>
                <a:srgbClr val="000000"/>
              </a:solidFill>
            </a:endParaRPr>
          </a:p>
        </p:txBody>
      </p:sp>
      <p:sp>
        <p:nvSpPr>
          <p:cNvPr id="8" name="TextBox 7">
            <a:extLst>
              <a:ext uri="{FF2B5EF4-FFF2-40B4-BE49-F238E27FC236}">
                <a16:creationId xmlns:a16="http://schemas.microsoft.com/office/drawing/2014/main" id="{F0DC9566-F9BF-4713-9E86-C76A81BB1A0A}"/>
              </a:ext>
            </a:extLst>
          </p:cNvPr>
          <p:cNvSpPr txBox="1"/>
          <p:nvPr/>
        </p:nvSpPr>
        <p:spPr>
          <a:xfrm>
            <a:off x="10916672" y="4836851"/>
            <a:ext cx="1275328" cy="707886"/>
          </a:xfrm>
          <a:prstGeom prst="rect">
            <a:avLst/>
          </a:prstGeom>
          <a:noFill/>
        </p:spPr>
        <p:txBody>
          <a:bodyPr wrap="square" rtlCol="0">
            <a:spAutoFit/>
          </a:bodyPr>
          <a:lstStyle/>
          <a:p>
            <a:r>
              <a:rPr lang="en-US" sz="4000">
                <a:highlight>
                  <a:srgbClr val="FED100"/>
                </a:highlight>
              </a:rPr>
              <a:t>LINK</a:t>
            </a:r>
            <a:endParaRPr lang="en-IE" sz="4000">
              <a:highlight>
                <a:srgbClr val="FED100"/>
              </a:highlight>
            </a:endParaRPr>
          </a:p>
        </p:txBody>
      </p:sp>
      <p:pic>
        <p:nvPicPr>
          <p:cNvPr id="9" name="Picture 8">
            <a:extLst>
              <a:ext uri="{FF2B5EF4-FFF2-40B4-BE49-F238E27FC236}">
                <a16:creationId xmlns:a16="http://schemas.microsoft.com/office/drawing/2014/main" id="{9D88C630-96C8-46D2-B0C9-D58540CA35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72592" y="4729372"/>
            <a:ext cx="743117" cy="1125668"/>
          </a:xfrm>
          <a:prstGeom prst="rect">
            <a:avLst/>
          </a:prstGeom>
        </p:spPr>
      </p:pic>
    </p:spTree>
    <p:extLst>
      <p:ext uri="{BB962C8B-B14F-4D97-AF65-F5344CB8AC3E}">
        <p14:creationId xmlns:p14="http://schemas.microsoft.com/office/powerpoint/2010/main" val="160862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8A9F2D-78F2-4E22-B45A-226342C381DD}"/>
              </a:ext>
            </a:extLst>
          </p:cNvPr>
          <p:cNvSpPr>
            <a:spLocks noGrp="1"/>
          </p:cNvSpPr>
          <p:nvPr>
            <p:ph type="body" sz="quarter" idx="13"/>
          </p:nvPr>
        </p:nvSpPr>
        <p:spPr>
          <a:xfrm>
            <a:off x="6237247" y="971045"/>
            <a:ext cx="5585217" cy="4593682"/>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Before we go on, the senior market </a:t>
            </a:r>
            <a:r>
              <a:rPr lang="en-US" sz="2000" i="0">
                <a:latin typeface="Calibri" panose="020F0502020204030204"/>
              </a:rPr>
              <a:t>can fall into the category of </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potentially </a:t>
            </a:r>
            <a:r>
              <a:rPr kumimoji="0" lang="en-US" sz="2000" b="1" i="0" u="none" strike="noStrike" kern="1200" cap="none" spc="0" normalizeH="0" baseline="0" noProof="0">
                <a:ln>
                  <a:noFill/>
                </a:ln>
                <a:solidFill>
                  <a:srgbClr val="000000"/>
                </a:solidFill>
                <a:effectLst/>
                <a:uLnTx/>
                <a:uFillTx/>
                <a:latin typeface="Calibri" panose="020F0502020204030204"/>
                <a:ea typeface="+mn-ea"/>
                <a:cs typeface="+mn-cs"/>
              </a:rPr>
              <a:t>vulnerable consumers. A vulnerable consumer </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could be defined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“A consumer, who, as a result of socio-demographic characteristics, </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behavioural</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characteristics, personal situation, or market environment: </a:t>
            </a:r>
          </a:p>
          <a:p>
            <a:pPr marL="285750" indent="-285750" algn="l">
              <a:lnSpc>
                <a:spcPct val="100000"/>
              </a:lnSpc>
              <a:spcBef>
                <a:spcPts val="0"/>
              </a:spcBef>
              <a:buFont typeface="Arial" panose="020B0604020202020204" pitchFamily="34" charset="0"/>
              <a:buChar char="•"/>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Is at </a:t>
            </a:r>
            <a:r>
              <a:rPr kumimoji="0" lang="en-US" sz="2000" i="0" strike="noStrike" kern="1200" cap="none" spc="0" normalizeH="0" baseline="0" noProof="0">
                <a:ln>
                  <a:noFill/>
                </a:ln>
                <a:solidFill>
                  <a:srgbClr val="000000"/>
                </a:solidFill>
                <a:effectLst/>
                <a:uLnTx/>
                <a:uFillTx/>
                <a:latin typeface="Calibri" panose="020F0502020204030204"/>
                <a:ea typeface="+mn-ea"/>
                <a:cs typeface="+mn-cs"/>
              </a:rPr>
              <a:t>higher risk of experiencing negative outcomes</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in the market;</a:t>
            </a:r>
            <a:r>
              <a:rPr lang="en-US" sz="2000" i="0">
                <a:latin typeface="Calibri" panose="020F0502020204030204"/>
              </a:rPr>
              <a:t>  </a:t>
            </a: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Has limited ability to </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maximise</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his/her well-being;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Has difficulty in obtaining or assimilating information;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Is less able to buy, choose or access suitable products; 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Is more susceptible to certain marketing practices.” Source: </a:t>
            </a:r>
            <a:r>
              <a:rPr kumimoji="0" lang="en-US" sz="2000" b="0" i="0" u="none" strike="noStrike" kern="1200" cap="none" spc="0" normalizeH="0" baseline="0" noProof="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EU Commission Factsheet</a:t>
            </a:r>
            <a:endParaRPr kumimoji="0" lang="en-IE" sz="2000" b="0" i="0" u="none" strike="noStrike" kern="1200" cap="none" spc="0" normalizeH="0" baseline="0" noProof="0">
              <a:ln>
                <a:noFill/>
              </a:ln>
              <a:solidFill>
                <a:srgbClr val="1188A3"/>
              </a:solidFill>
              <a:effectLst/>
              <a:uLnTx/>
              <a:uFillTx/>
              <a:latin typeface="Calibri" panose="020F0502020204030204"/>
              <a:ea typeface="+mn-ea"/>
              <a:cs typeface="+mn-cs"/>
            </a:endParaRPr>
          </a:p>
          <a:p>
            <a:endParaRPr lang="en-IE" sz="2000"/>
          </a:p>
        </p:txBody>
      </p:sp>
      <p:pic>
        <p:nvPicPr>
          <p:cNvPr id="11" name="Picture Placeholder 10" descr="Business man pulling a block from Jenga tower">
            <a:extLst>
              <a:ext uri="{FF2B5EF4-FFF2-40B4-BE49-F238E27FC236}">
                <a16:creationId xmlns:a16="http://schemas.microsoft.com/office/drawing/2014/main" id="{9F4CD2AF-953E-4C89-A455-797FA037E8F9}"/>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705779" y="0"/>
            <a:ext cx="5248975" cy="6858001"/>
          </a:xfrm>
        </p:spPr>
      </p:pic>
      <p:sp>
        <p:nvSpPr>
          <p:cNvPr id="12" name="Arrow: Right 11">
            <a:extLst>
              <a:ext uri="{FF2B5EF4-FFF2-40B4-BE49-F238E27FC236}">
                <a16:creationId xmlns:a16="http://schemas.microsoft.com/office/drawing/2014/main" id="{1568C839-9173-49D5-AC77-918FCD2CC6F2}"/>
              </a:ext>
            </a:extLst>
          </p:cNvPr>
          <p:cNvSpPr/>
          <p:nvPr/>
        </p:nvSpPr>
        <p:spPr>
          <a:xfrm rot="18955932">
            <a:off x="7176448" y="5740671"/>
            <a:ext cx="1582242" cy="1060226"/>
          </a:xfrm>
          <a:prstGeom prst="rightArrow">
            <a:avLst/>
          </a:prstGeom>
          <a:solidFill>
            <a:srgbClr val="1188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A very interesting read!</a:t>
            </a:r>
            <a:endParaRPr lang="en-IE" sz="1200" b="1"/>
          </a:p>
        </p:txBody>
      </p:sp>
    </p:spTree>
    <p:extLst>
      <p:ext uri="{BB962C8B-B14F-4D97-AF65-F5344CB8AC3E}">
        <p14:creationId xmlns:p14="http://schemas.microsoft.com/office/powerpoint/2010/main" val="1419363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86A1FB-9DF1-45A3-BC2D-F46F61AEF876}"/>
              </a:ext>
            </a:extLst>
          </p:cNvPr>
          <p:cNvSpPr>
            <a:spLocks noGrp="1"/>
          </p:cNvSpPr>
          <p:nvPr>
            <p:ph type="body" sz="quarter" idx="18"/>
          </p:nvPr>
        </p:nvSpPr>
        <p:spPr>
          <a:xfrm>
            <a:off x="734714" y="1620376"/>
            <a:ext cx="11264443" cy="4870711"/>
          </a:xfrm>
        </p:spPr>
        <p:txBody>
          <a:bodyPr vert="horz" lIns="91440" tIns="45720" rIns="91440" bIns="45720" rtlCol="0" anchor="t">
            <a:normAutofit fontScale="92500" lnSpcReduction="10000"/>
          </a:bodyPr>
          <a:lstStyle/>
          <a:p>
            <a:pPr indent="0">
              <a:lnSpc>
                <a:spcPct val="110000"/>
              </a:lnSpc>
            </a:pPr>
            <a:r>
              <a:rPr lang="en-US" b="1" dirty="0"/>
              <a:t>NUA Naturals</a:t>
            </a:r>
            <a:r>
              <a:rPr lang="en-US"/>
              <a:t> is a market leader in enhancing health and well-being with its delicious range of Organic Natural Superfoods.</a:t>
            </a:r>
            <a:r>
              <a:rPr lang="en-US" dirty="0"/>
              <a:t> </a:t>
            </a:r>
            <a:r>
              <a:rPr lang="en-US"/>
              <a:t> Their mission is to create a healthy</a:t>
            </a:r>
            <a:r>
              <a:rPr lang="en-US" dirty="0"/>
              <a:t>,</a:t>
            </a:r>
            <a:r>
              <a:rPr lang="en-US"/>
              <a:t> happy balance for body, mind and spirit for all ages.</a:t>
            </a:r>
            <a:r>
              <a:rPr lang="en-US" dirty="0"/>
              <a:t> </a:t>
            </a:r>
            <a:endParaRPr lang="en-US"/>
          </a:p>
          <a:p>
            <a:pPr indent="0">
              <a:lnSpc>
                <a:spcPct val="110000"/>
              </a:lnSpc>
            </a:pPr>
            <a:r>
              <a:rPr lang="en-US"/>
              <a:t>Although </a:t>
            </a:r>
            <a:r>
              <a:rPr lang="en-US" err="1"/>
              <a:t>Nua</a:t>
            </a:r>
            <a:r>
              <a:rPr lang="en-US"/>
              <a:t> Naturals don’t specifically target the </a:t>
            </a:r>
            <a:r>
              <a:rPr lang="en-US" dirty="0"/>
              <a:t>senior </a:t>
            </a:r>
            <a:r>
              <a:rPr lang="en-US"/>
              <a:t>market, their products are ideal for this market segment. </a:t>
            </a:r>
            <a:r>
              <a:rPr lang="en-US" dirty="0"/>
              <a:t>While </a:t>
            </a:r>
            <a:r>
              <a:rPr lang="en-US"/>
              <a:t>these super-food powders can be added to liquids, pastes, or foods </a:t>
            </a:r>
            <a:r>
              <a:rPr lang="en-US" dirty="0"/>
              <a:t>and enhance </a:t>
            </a:r>
            <a:r>
              <a:rPr lang="en-US"/>
              <a:t>the nutritional value</a:t>
            </a:r>
            <a:r>
              <a:rPr lang="en-US" dirty="0"/>
              <a:t>, </a:t>
            </a:r>
            <a:r>
              <a:rPr lang="en-US" dirty="0">
                <a:ea typeface="+mn-lt"/>
                <a:cs typeface="+mn-lt"/>
              </a:rPr>
              <a:t>they also help supplement seniors' diets easily and combats the challenges of malnutrition and swallowing issues</a:t>
            </a:r>
            <a:r>
              <a:rPr lang="en-US"/>
              <a:t>.</a:t>
            </a:r>
            <a:endParaRPr lang="en-US" dirty="0">
              <a:cs typeface="Calibri"/>
            </a:endParaRPr>
          </a:p>
          <a:p>
            <a:pPr indent="0">
              <a:lnSpc>
                <a:spcPct val="110000"/>
              </a:lnSpc>
            </a:pPr>
            <a:r>
              <a:rPr lang="en-US" err="1"/>
              <a:t>Nua</a:t>
            </a:r>
            <a:r>
              <a:rPr lang="en-US"/>
              <a:t> Naturals </a:t>
            </a:r>
            <a:r>
              <a:rPr lang="en-US" dirty="0"/>
              <a:t>demonstrates </a:t>
            </a:r>
            <a:r>
              <a:rPr lang="en-US"/>
              <a:t>how they are meeting the senior consumers</a:t>
            </a:r>
            <a:r>
              <a:rPr lang="en-US" dirty="0"/>
              <a:t>'</a:t>
            </a:r>
            <a:r>
              <a:rPr lang="en-US"/>
              <a:t> needs by providing </a:t>
            </a:r>
            <a:r>
              <a:rPr lang="en-US" b="1" dirty="0">
                <a:solidFill>
                  <a:srgbClr val="1188A3"/>
                </a:solidFill>
              </a:rPr>
              <a:t>high quality</a:t>
            </a:r>
            <a:r>
              <a:rPr lang="en-US" dirty="0"/>
              <a:t> </a:t>
            </a:r>
            <a:r>
              <a:rPr lang="en-US"/>
              <a:t>and a </a:t>
            </a:r>
            <a:r>
              <a:rPr lang="en-US" b="1" dirty="0">
                <a:solidFill>
                  <a:srgbClr val="1188A3"/>
                </a:solidFill>
              </a:rPr>
              <a:t>broad choice</a:t>
            </a:r>
            <a:r>
              <a:rPr lang="en-US"/>
              <a:t>. They also show how they are considering the importance of packaging for seniors…by providing lightweight, easy-to-read font, easy-to-store, and easy-to-open pouches and tubs.</a:t>
            </a:r>
            <a:r>
              <a:rPr lang="en-US" dirty="0"/>
              <a:t> </a:t>
            </a:r>
            <a:endParaRPr lang="en-US" dirty="0">
              <a:cs typeface="Calibri"/>
            </a:endParaRPr>
          </a:p>
          <a:p>
            <a:pPr indent="0">
              <a:lnSpc>
                <a:spcPct val="110000"/>
              </a:lnSpc>
            </a:pPr>
            <a:r>
              <a:rPr lang="en-US"/>
              <a:t>Interestingly, there is </a:t>
            </a:r>
            <a:r>
              <a:rPr lang="en-US" b="1" dirty="0">
                <a:solidFill>
                  <a:srgbClr val="1188A3"/>
                </a:solidFill>
              </a:rPr>
              <a:t>no segment-specific wording</a:t>
            </a:r>
            <a:r>
              <a:rPr lang="en-US"/>
              <a:t> and they have created a universal product that happens to suit the senior market!!</a:t>
            </a:r>
            <a:endParaRPr lang="en-US" dirty="0">
              <a:cs typeface="Calibri"/>
            </a:endParaRPr>
          </a:p>
          <a:p>
            <a:pPr indent="0"/>
            <a:endParaRPr lang="en-IE"/>
          </a:p>
        </p:txBody>
      </p:sp>
      <p:sp>
        <p:nvSpPr>
          <p:cNvPr id="3" name="Text Placeholder 2">
            <a:extLst>
              <a:ext uri="{FF2B5EF4-FFF2-40B4-BE49-F238E27FC236}">
                <a16:creationId xmlns:a16="http://schemas.microsoft.com/office/drawing/2014/main" id="{5852EF89-3885-43D3-9CB2-47839CDC737F}"/>
              </a:ext>
            </a:extLst>
          </p:cNvPr>
          <p:cNvSpPr>
            <a:spLocks noGrp="1"/>
          </p:cNvSpPr>
          <p:nvPr>
            <p:ph type="body" sz="quarter" idx="16"/>
          </p:nvPr>
        </p:nvSpPr>
        <p:spPr>
          <a:xfrm>
            <a:off x="0" y="230278"/>
            <a:ext cx="10594346" cy="582221"/>
          </a:xfrm>
          <a:solidFill>
            <a:srgbClr val="FFD100"/>
          </a:solidFill>
        </p:spPr>
        <p:txBody>
          <a:bodyPr>
            <a:normAutofit lnSpcReduction="10000"/>
          </a:bodyPr>
          <a:lstStyle/>
          <a:p>
            <a:pPr marL="180000"/>
            <a:r>
              <a:rPr lang="en-US"/>
              <a:t>Be Inspired….</a:t>
            </a:r>
            <a:endParaRPr lang="en-IE"/>
          </a:p>
        </p:txBody>
      </p:sp>
      <p:pic>
        <p:nvPicPr>
          <p:cNvPr id="5" name="Picture 4">
            <a:extLst>
              <a:ext uri="{FF2B5EF4-FFF2-40B4-BE49-F238E27FC236}">
                <a16:creationId xmlns:a16="http://schemas.microsoft.com/office/drawing/2014/main" id="{BD4B4FFF-69E8-42C4-B198-12A8CC3EEA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843" y="1461163"/>
            <a:ext cx="743117" cy="1125668"/>
          </a:xfrm>
          <a:prstGeom prst="rect">
            <a:avLst/>
          </a:prstGeom>
        </p:spPr>
      </p:pic>
      <p:pic>
        <p:nvPicPr>
          <p:cNvPr id="7" name="Picture 6">
            <a:extLst>
              <a:ext uri="{FF2B5EF4-FFF2-40B4-BE49-F238E27FC236}">
                <a16:creationId xmlns:a16="http://schemas.microsoft.com/office/drawing/2014/main" id="{BDF180CC-D44C-40BC-B529-8FB9CEEAD2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60419" y="45213"/>
            <a:ext cx="4696867" cy="1575163"/>
          </a:xfrm>
          <a:prstGeom prst="rect">
            <a:avLst/>
          </a:prstGeom>
        </p:spPr>
      </p:pic>
    </p:spTree>
    <p:extLst>
      <p:ext uri="{BB962C8B-B14F-4D97-AF65-F5344CB8AC3E}">
        <p14:creationId xmlns:p14="http://schemas.microsoft.com/office/powerpoint/2010/main" val="1519735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C131D-5572-458C-9AE5-71B2AA200BBF}"/>
              </a:ext>
            </a:extLst>
          </p:cNvPr>
          <p:cNvSpPr>
            <a:spLocks noGrp="1"/>
          </p:cNvSpPr>
          <p:nvPr>
            <p:ph type="body" sz="quarter" idx="16"/>
          </p:nvPr>
        </p:nvSpPr>
        <p:spPr>
          <a:xfrm>
            <a:off x="2149153" y="934083"/>
            <a:ext cx="6000235" cy="4367833"/>
          </a:xfrm>
        </p:spPr>
        <p:txBody>
          <a:bodyPr>
            <a:normAutofit/>
          </a:bodyPr>
          <a:lstStyle/>
          <a:p>
            <a:pPr>
              <a:lnSpc>
                <a:spcPct val="120000"/>
              </a:lnSpc>
            </a:pPr>
            <a:r>
              <a:rPr lang="en-US" dirty="0"/>
              <a:t>Using this Information to Market, Brand, and Innovate more Effectively</a:t>
            </a:r>
            <a:endParaRPr lang="en-IE" dirty="0"/>
          </a:p>
        </p:txBody>
      </p:sp>
      <p:sp>
        <p:nvSpPr>
          <p:cNvPr id="3" name="Text Placeholder 2">
            <a:extLst>
              <a:ext uri="{FF2B5EF4-FFF2-40B4-BE49-F238E27FC236}">
                <a16:creationId xmlns:a16="http://schemas.microsoft.com/office/drawing/2014/main" id="{EF2CF72B-6486-4447-A2DC-54F77D293B0D}"/>
              </a:ext>
            </a:extLst>
          </p:cNvPr>
          <p:cNvSpPr>
            <a:spLocks noGrp="1"/>
          </p:cNvSpPr>
          <p:nvPr>
            <p:ph type="body" sz="quarter" idx="17"/>
          </p:nvPr>
        </p:nvSpPr>
        <p:spPr>
          <a:xfrm>
            <a:off x="1051965" y="934085"/>
            <a:ext cx="557189" cy="582221"/>
          </a:xfrm>
        </p:spPr>
        <p:txBody>
          <a:bodyPr>
            <a:normAutofit fontScale="85000" lnSpcReduction="20000"/>
          </a:bodyPr>
          <a:lstStyle/>
          <a:p>
            <a:r>
              <a:rPr lang="en-US" b="1"/>
              <a:t>3</a:t>
            </a:r>
            <a:endParaRPr lang="en-IE" b="1"/>
          </a:p>
        </p:txBody>
      </p:sp>
    </p:spTree>
    <p:extLst>
      <p:ext uri="{BB962C8B-B14F-4D97-AF65-F5344CB8AC3E}">
        <p14:creationId xmlns:p14="http://schemas.microsoft.com/office/powerpoint/2010/main" val="1468490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56E35D-9A22-4989-948E-54BB6FD10E3A}"/>
              </a:ext>
            </a:extLst>
          </p:cNvPr>
          <p:cNvSpPr>
            <a:spLocks noGrp="1"/>
          </p:cNvSpPr>
          <p:nvPr>
            <p:ph type="body" sz="quarter" idx="18"/>
          </p:nvPr>
        </p:nvSpPr>
        <p:spPr>
          <a:xfrm>
            <a:off x="1302819" y="1537487"/>
            <a:ext cx="5402924" cy="4761708"/>
          </a:xfrm>
        </p:spPr>
        <p:txBody>
          <a:bodyPr vert="horz" lIns="91440" tIns="45720" rIns="91440" bIns="45720" rtlCol="0" anchor="t">
            <a:normAutofit/>
          </a:bodyPr>
          <a:lstStyle/>
          <a:p>
            <a:pPr indent="0"/>
            <a:r>
              <a:rPr lang="en-US"/>
              <a:t>Up to this point, we have been following the STP (Segmentation, Targeting, and Positioning) Model</a:t>
            </a:r>
            <a:r>
              <a:rPr lang="en-US" dirty="0"/>
              <a:t>,</a:t>
            </a:r>
            <a:r>
              <a:rPr lang="en-US"/>
              <a:t> which helps you position a product or service to target different groups of customers more efficiently.</a:t>
            </a:r>
          </a:p>
          <a:p>
            <a:pPr indent="0"/>
            <a:endParaRPr lang="en-US"/>
          </a:p>
          <a:p>
            <a:pPr indent="0"/>
            <a:r>
              <a:rPr lang="en-US"/>
              <a:t>The next step is to </a:t>
            </a:r>
            <a:r>
              <a:rPr lang="en-US" b="1"/>
              <a:t>use the information we have gathered</a:t>
            </a:r>
            <a:r>
              <a:rPr lang="en-US" b="1" dirty="0"/>
              <a:t> </a:t>
            </a:r>
            <a:r>
              <a:rPr lang="en-US" b="1"/>
              <a:t>to position your product development </a:t>
            </a:r>
            <a:r>
              <a:rPr lang="en-US"/>
              <a:t>motivation</a:t>
            </a:r>
            <a:r>
              <a:rPr lang="en-US" dirty="0"/>
              <a:t> </a:t>
            </a:r>
            <a:r>
              <a:rPr lang="en-US"/>
              <a:t> (filling a gap or meeting expectations /preferences) in the senior market.</a:t>
            </a:r>
            <a:endParaRPr lang="en-IE"/>
          </a:p>
        </p:txBody>
      </p:sp>
      <p:sp>
        <p:nvSpPr>
          <p:cNvPr id="4" name="Text Placeholder 3">
            <a:extLst>
              <a:ext uri="{FF2B5EF4-FFF2-40B4-BE49-F238E27FC236}">
                <a16:creationId xmlns:a16="http://schemas.microsoft.com/office/drawing/2014/main" id="{79A4694C-8DCA-4307-9C51-DA5479CFE603}"/>
              </a:ext>
            </a:extLst>
          </p:cNvPr>
          <p:cNvSpPr>
            <a:spLocks noGrp="1"/>
          </p:cNvSpPr>
          <p:nvPr>
            <p:ph type="body" sz="quarter" idx="16"/>
          </p:nvPr>
        </p:nvSpPr>
        <p:spPr>
          <a:xfrm>
            <a:off x="1302819" y="449853"/>
            <a:ext cx="3128568" cy="582221"/>
          </a:xfrm>
          <a:solidFill>
            <a:srgbClr val="FFD100"/>
          </a:solidFill>
        </p:spPr>
        <p:txBody>
          <a:bodyPr anchor="ctr">
            <a:normAutofit lnSpcReduction="10000"/>
          </a:bodyPr>
          <a:lstStyle/>
          <a:p>
            <a:r>
              <a:rPr lang="en-US"/>
              <a:t>The STP Model</a:t>
            </a:r>
            <a:endParaRPr lang="en-IE"/>
          </a:p>
        </p:txBody>
      </p:sp>
      <p:pic>
        <p:nvPicPr>
          <p:cNvPr id="6" name="Picture 5" descr="A colorful powder blust">
            <a:extLst>
              <a:ext uri="{FF2B5EF4-FFF2-40B4-BE49-F238E27FC236}">
                <a16:creationId xmlns:a16="http://schemas.microsoft.com/office/drawing/2014/main" id="{6D7DE44F-AA48-47DD-BCB3-5EB76BC4B4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27693" y="245335"/>
            <a:ext cx="2752891" cy="1837637"/>
          </a:xfrm>
          <a:prstGeom prst="rect">
            <a:avLst/>
          </a:prstGeom>
          <a:ln>
            <a:noFill/>
          </a:ln>
          <a:effectLst>
            <a:softEdge rad="112500"/>
          </a:effectLst>
        </p:spPr>
      </p:pic>
      <p:sp>
        <p:nvSpPr>
          <p:cNvPr id="9" name="Flowchart: Connector 8">
            <a:extLst>
              <a:ext uri="{FF2B5EF4-FFF2-40B4-BE49-F238E27FC236}">
                <a16:creationId xmlns:a16="http://schemas.microsoft.com/office/drawing/2014/main" id="{968483F5-2795-4E7C-A004-4E341F479D8D}"/>
              </a:ext>
            </a:extLst>
          </p:cNvPr>
          <p:cNvSpPr/>
          <p:nvPr/>
        </p:nvSpPr>
        <p:spPr>
          <a:xfrm>
            <a:off x="10563280" y="3130269"/>
            <a:ext cx="115848" cy="121381"/>
          </a:xfrm>
          <a:prstGeom prst="flowChartConnector">
            <a:avLst/>
          </a:prstGeom>
          <a:solidFill>
            <a:srgbClr val="FB457B"/>
          </a:solidFill>
          <a:ln>
            <a:solidFill>
              <a:srgbClr val="FB45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Graphic 7" descr="Target outline">
            <a:extLst>
              <a:ext uri="{FF2B5EF4-FFF2-40B4-BE49-F238E27FC236}">
                <a16:creationId xmlns:a16="http://schemas.microsoft.com/office/drawing/2014/main" id="{C3B1A51A-FEA6-44BB-9199-048DBFB324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4514" y="2754779"/>
            <a:ext cx="914400" cy="914400"/>
          </a:xfrm>
          <a:prstGeom prst="rect">
            <a:avLst/>
          </a:prstGeom>
        </p:spPr>
      </p:pic>
      <p:sp>
        <p:nvSpPr>
          <p:cNvPr id="10" name="Flowchart: Connector 9">
            <a:extLst>
              <a:ext uri="{FF2B5EF4-FFF2-40B4-BE49-F238E27FC236}">
                <a16:creationId xmlns:a16="http://schemas.microsoft.com/office/drawing/2014/main" id="{B1A0909E-F6CB-4E80-8E8C-A179762EED7A}"/>
              </a:ext>
            </a:extLst>
          </p:cNvPr>
          <p:cNvSpPr/>
          <p:nvPr/>
        </p:nvSpPr>
        <p:spPr>
          <a:xfrm>
            <a:off x="11206122" y="3008888"/>
            <a:ext cx="115848" cy="121381"/>
          </a:xfrm>
          <a:prstGeom prst="flowChartConnector">
            <a:avLst/>
          </a:prstGeom>
          <a:solidFill>
            <a:srgbClr val="02BBE3"/>
          </a:solidFill>
          <a:ln>
            <a:solidFill>
              <a:srgbClr val="02B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Flowchart: Connector 10">
            <a:extLst>
              <a:ext uri="{FF2B5EF4-FFF2-40B4-BE49-F238E27FC236}">
                <a16:creationId xmlns:a16="http://schemas.microsoft.com/office/drawing/2014/main" id="{27444ED1-6588-449D-A68E-DD5A3D3E2469}"/>
              </a:ext>
            </a:extLst>
          </p:cNvPr>
          <p:cNvSpPr/>
          <p:nvPr/>
        </p:nvSpPr>
        <p:spPr>
          <a:xfrm>
            <a:off x="11552731" y="3816743"/>
            <a:ext cx="115848" cy="121381"/>
          </a:xfrm>
          <a:prstGeom prst="flowChartConnector">
            <a:avLst/>
          </a:prstGeom>
          <a:solidFill>
            <a:srgbClr val="02BBE3"/>
          </a:solidFill>
          <a:ln>
            <a:solidFill>
              <a:srgbClr val="02B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1F13390B-A8C7-4037-A7DE-88C38DE4D1C4}"/>
              </a:ext>
            </a:extLst>
          </p:cNvPr>
          <p:cNvSpPr txBox="1"/>
          <p:nvPr/>
        </p:nvSpPr>
        <p:spPr>
          <a:xfrm>
            <a:off x="7114551" y="1088520"/>
            <a:ext cx="1631313" cy="523220"/>
          </a:xfrm>
          <a:prstGeom prst="rect">
            <a:avLst/>
          </a:prstGeom>
          <a:noFill/>
        </p:spPr>
        <p:txBody>
          <a:bodyPr wrap="square">
            <a:spAutoFit/>
          </a:bodyPr>
          <a:lstStyle/>
          <a:p>
            <a:r>
              <a:rPr lang="en-US" sz="2800">
                <a:solidFill>
                  <a:srgbClr val="000000"/>
                </a:solidFill>
              </a:rPr>
              <a:t>Segment</a:t>
            </a:r>
            <a:endParaRPr lang="en-IE" sz="2800">
              <a:solidFill>
                <a:srgbClr val="000000"/>
              </a:solidFill>
            </a:endParaRPr>
          </a:p>
        </p:txBody>
      </p:sp>
      <p:sp>
        <p:nvSpPr>
          <p:cNvPr id="14" name="TextBox 13">
            <a:extLst>
              <a:ext uri="{FF2B5EF4-FFF2-40B4-BE49-F238E27FC236}">
                <a16:creationId xmlns:a16="http://schemas.microsoft.com/office/drawing/2014/main" id="{91C8D81E-9EB0-41BC-B3A5-8081A6D6804B}"/>
              </a:ext>
            </a:extLst>
          </p:cNvPr>
          <p:cNvSpPr txBox="1"/>
          <p:nvPr/>
        </p:nvSpPr>
        <p:spPr>
          <a:xfrm>
            <a:off x="7105019" y="3038513"/>
            <a:ext cx="1631313" cy="523220"/>
          </a:xfrm>
          <a:prstGeom prst="rect">
            <a:avLst/>
          </a:prstGeom>
          <a:noFill/>
        </p:spPr>
        <p:txBody>
          <a:bodyPr wrap="square">
            <a:spAutoFit/>
          </a:bodyPr>
          <a:lstStyle/>
          <a:p>
            <a:r>
              <a:rPr lang="en-US" sz="2800">
                <a:solidFill>
                  <a:srgbClr val="000000"/>
                </a:solidFill>
              </a:rPr>
              <a:t>Target</a:t>
            </a:r>
            <a:endParaRPr lang="en-IE" sz="2800">
              <a:solidFill>
                <a:srgbClr val="000000"/>
              </a:solidFill>
            </a:endParaRPr>
          </a:p>
        </p:txBody>
      </p:sp>
      <p:cxnSp>
        <p:nvCxnSpPr>
          <p:cNvPr id="16" name="Straight Connector 15">
            <a:extLst>
              <a:ext uri="{FF2B5EF4-FFF2-40B4-BE49-F238E27FC236}">
                <a16:creationId xmlns:a16="http://schemas.microsoft.com/office/drawing/2014/main" id="{ED1D0970-C020-437A-9CA8-8DDD8C8BB459}"/>
              </a:ext>
            </a:extLst>
          </p:cNvPr>
          <p:cNvCxnSpPr/>
          <p:nvPr/>
        </p:nvCxnSpPr>
        <p:spPr>
          <a:xfrm>
            <a:off x="10563280" y="4723571"/>
            <a:ext cx="0" cy="164627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9EF97FF-5DB5-415A-AED6-1FCCF0EE718F}"/>
              </a:ext>
            </a:extLst>
          </p:cNvPr>
          <p:cNvCxnSpPr>
            <a:cxnSpLocks/>
          </p:cNvCxnSpPr>
          <p:nvPr/>
        </p:nvCxnSpPr>
        <p:spPr>
          <a:xfrm flipH="1">
            <a:off x="9647929" y="5521011"/>
            <a:ext cx="180722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Star: 5 Points 18">
            <a:extLst>
              <a:ext uri="{FF2B5EF4-FFF2-40B4-BE49-F238E27FC236}">
                <a16:creationId xmlns:a16="http://schemas.microsoft.com/office/drawing/2014/main" id="{F9FF3F94-44F0-4666-8FCB-7CAE1BF9D87A}"/>
              </a:ext>
            </a:extLst>
          </p:cNvPr>
          <p:cNvSpPr/>
          <p:nvPr/>
        </p:nvSpPr>
        <p:spPr>
          <a:xfrm>
            <a:off x="10850946" y="4887589"/>
            <a:ext cx="202301" cy="161123"/>
          </a:xfrm>
          <a:prstGeom prst="star5">
            <a:avLst/>
          </a:prstGeom>
          <a:solidFill>
            <a:srgbClr val="FB457B"/>
          </a:solidFill>
          <a:ln>
            <a:solidFill>
              <a:srgbClr val="FB45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Box 19">
            <a:extLst>
              <a:ext uri="{FF2B5EF4-FFF2-40B4-BE49-F238E27FC236}">
                <a16:creationId xmlns:a16="http://schemas.microsoft.com/office/drawing/2014/main" id="{07409C7C-0BB6-4F1A-A4F5-95B6FBEF9F1F}"/>
              </a:ext>
            </a:extLst>
          </p:cNvPr>
          <p:cNvSpPr txBox="1"/>
          <p:nvPr/>
        </p:nvSpPr>
        <p:spPr>
          <a:xfrm>
            <a:off x="10268320" y="4410567"/>
            <a:ext cx="671639" cy="261610"/>
          </a:xfrm>
          <a:prstGeom prst="rect">
            <a:avLst/>
          </a:prstGeom>
          <a:noFill/>
        </p:spPr>
        <p:txBody>
          <a:bodyPr wrap="square" rtlCol="0">
            <a:spAutoFit/>
          </a:bodyPr>
          <a:lstStyle/>
          <a:p>
            <a:r>
              <a:rPr lang="en-US" sz="1100">
                <a:solidFill>
                  <a:srgbClr val="000000"/>
                </a:solidFill>
              </a:rPr>
              <a:t>value</a:t>
            </a:r>
            <a:endParaRPr lang="en-IE" sz="1100">
              <a:solidFill>
                <a:srgbClr val="000000"/>
              </a:solidFill>
            </a:endParaRPr>
          </a:p>
        </p:txBody>
      </p:sp>
      <p:sp>
        <p:nvSpPr>
          <p:cNvPr id="21" name="TextBox 20">
            <a:extLst>
              <a:ext uri="{FF2B5EF4-FFF2-40B4-BE49-F238E27FC236}">
                <a16:creationId xmlns:a16="http://schemas.microsoft.com/office/drawing/2014/main" id="{6DF40C49-D5B5-412E-A384-4349AB70C805}"/>
              </a:ext>
            </a:extLst>
          </p:cNvPr>
          <p:cNvSpPr txBox="1"/>
          <p:nvPr/>
        </p:nvSpPr>
        <p:spPr>
          <a:xfrm>
            <a:off x="10268320" y="6369846"/>
            <a:ext cx="918445" cy="261610"/>
          </a:xfrm>
          <a:prstGeom prst="rect">
            <a:avLst/>
          </a:prstGeom>
          <a:noFill/>
        </p:spPr>
        <p:txBody>
          <a:bodyPr wrap="square" rtlCol="0">
            <a:spAutoFit/>
          </a:bodyPr>
          <a:lstStyle/>
          <a:p>
            <a:r>
              <a:rPr lang="en-US" sz="1100">
                <a:solidFill>
                  <a:srgbClr val="000000"/>
                </a:solidFill>
              </a:rPr>
              <a:t> low value</a:t>
            </a:r>
            <a:endParaRPr lang="en-IE" sz="1100">
              <a:solidFill>
                <a:srgbClr val="000000"/>
              </a:solidFill>
            </a:endParaRPr>
          </a:p>
        </p:txBody>
      </p:sp>
      <p:sp>
        <p:nvSpPr>
          <p:cNvPr id="22" name="TextBox 21">
            <a:extLst>
              <a:ext uri="{FF2B5EF4-FFF2-40B4-BE49-F238E27FC236}">
                <a16:creationId xmlns:a16="http://schemas.microsoft.com/office/drawing/2014/main" id="{2D6A5152-B7E8-4578-96A0-D0C031ADA00F}"/>
              </a:ext>
            </a:extLst>
          </p:cNvPr>
          <p:cNvSpPr txBox="1"/>
          <p:nvPr/>
        </p:nvSpPr>
        <p:spPr>
          <a:xfrm>
            <a:off x="11455152" y="5201483"/>
            <a:ext cx="671639" cy="430887"/>
          </a:xfrm>
          <a:prstGeom prst="rect">
            <a:avLst/>
          </a:prstGeom>
          <a:noFill/>
        </p:spPr>
        <p:txBody>
          <a:bodyPr wrap="square" rtlCol="0">
            <a:spAutoFit/>
          </a:bodyPr>
          <a:lstStyle/>
          <a:p>
            <a:r>
              <a:rPr lang="en-US" sz="1100">
                <a:solidFill>
                  <a:srgbClr val="000000"/>
                </a:solidFill>
              </a:rPr>
              <a:t>Good Taste</a:t>
            </a:r>
            <a:endParaRPr lang="en-IE" sz="1100">
              <a:solidFill>
                <a:srgbClr val="000000"/>
              </a:solidFill>
            </a:endParaRPr>
          </a:p>
        </p:txBody>
      </p:sp>
      <p:sp>
        <p:nvSpPr>
          <p:cNvPr id="23" name="TextBox 22">
            <a:extLst>
              <a:ext uri="{FF2B5EF4-FFF2-40B4-BE49-F238E27FC236}">
                <a16:creationId xmlns:a16="http://schemas.microsoft.com/office/drawing/2014/main" id="{EDC16493-E4CF-4521-B53D-33F7118060A8}"/>
              </a:ext>
            </a:extLst>
          </p:cNvPr>
          <p:cNvSpPr txBox="1"/>
          <p:nvPr/>
        </p:nvSpPr>
        <p:spPr>
          <a:xfrm>
            <a:off x="9187771" y="5219818"/>
            <a:ext cx="671639" cy="430887"/>
          </a:xfrm>
          <a:prstGeom prst="rect">
            <a:avLst/>
          </a:prstGeom>
          <a:noFill/>
        </p:spPr>
        <p:txBody>
          <a:bodyPr wrap="square" rtlCol="0">
            <a:spAutoFit/>
          </a:bodyPr>
          <a:lstStyle/>
          <a:p>
            <a:r>
              <a:rPr lang="en-US" sz="1100">
                <a:solidFill>
                  <a:srgbClr val="000000"/>
                </a:solidFill>
              </a:rPr>
              <a:t>Poor taste</a:t>
            </a:r>
            <a:endParaRPr lang="en-IE" sz="1100">
              <a:solidFill>
                <a:srgbClr val="000000"/>
              </a:solidFill>
            </a:endParaRPr>
          </a:p>
        </p:txBody>
      </p:sp>
      <p:sp>
        <p:nvSpPr>
          <p:cNvPr id="24" name="TextBox 23">
            <a:extLst>
              <a:ext uri="{FF2B5EF4-FFF2-40B4-BE49-F238E27FC236}">
                <a16:creationId xmlns:a16="http://schemas.microsoft.com/office/drawing/2014/main" id="{760238F3-E361-4330-B7EE-6A7ACA608412}"/>
              </a:ext>
            </a:extLst>
          </p:cNvPr>
          <p:cNvSpPr txBox="1"/>
          <p:nvPr/>
        </p:nvSpPr>
        <p:spPr>
          <a:xfrm>
            <a:off x="7098353" y="5259401"/>
            <a:ext cx="1631313" cy="523220"/>
          </a:xfrm>
          <a:prstGeom prst="rect">
            <a:avLst/>
          </a:prstGeom>
          <a:noFill/>
        </p:spPr>
        <p:txBody>
          <a:bodyPr wrap="square">
            <a:spAutoFit/>
          </a:bodyPr>
          <a:lstStyle/>
          <a:p>
            <a:r>
              <a:rPr lang="en-US" sz="2800">
                <a:solidFill>
                  <a:srgbClr val="000000"/>
                </a:solidFill>
              </a:rPr>
              <a:t>Position</a:t>
            </a:r>
            <a:endParaRPr lang="en-IE" sz="2800">
              <a:solidFill>
                <a:srgbClr val="000000"/>
              </a:solidFill>
            </a:endParaRPr>
          </a:p>
        </p:txBody>
      </p:sp>
    </p:spTree>
    <p:extLst>
      <p:ext uri="{BB962C8B-B14F-4D97-AF65-F5344CB8AC3E}">
        <p14:creationId xmlns:p14="http://schemas.microsoft.com/office/powerpoint/2010/main" val="4266585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AA5CED-DDC4-4317-B6A5-6A36C67911FE}"/>
              </a:ext>
            </a:extLst>
          </p:cNvPr>
          <p:cNvSpPr>
            <a:spLocks noGrp="1"/>
          </p:cNvSpPr>
          <p:nvPr>
            <p:ph type="body" sz="quarter" idx="18"/>
          </p:nvPr>
        </p:nvSpPr>
        <p:spPr>
          <a:xfrm>
            <a:off x="428878" y="1399922"/>
            <a:ext cx="11409770" cy="4523448"/>
          </a:xfrm>
        </p:spPr>
        <p:txBody>
          <a:bodyPr>
            <a:normAutofit/>
          </a:bodyPr>
          <a:lstStyle/>
          <a:p>
            <a:pPr algn="ctr"/>
            <a:r>
              <a:rPr lang="en-US" sz="4000"/>
              <a:t>Segmentation + Targeting   </a:t>
            </a:r>
            <a:r>
              <a:rPr lang="en-US" sz="4000">
                <a:sym typeface="Wingdings" panose="05000000000000000000" pitchFamily="2" charset="2"/>
              </a:rPr>
              <a:t>   Positioning</a:t>
            </a:r>
          </a:p>
        </p:txBody>
      </p:sp>
      <p:sp>
        <p:nvSpPr>
          <p:cNvPr id="3" name="Text Placeholder 2">
            <a:extLst>
              <a:ext uri="{FF2B5EF4-FFF2-40B4-BE49-F238E27FC236}">
                <a16:creationId xmlns:a16="http://schemas.microsoft.com/office/drawing/2014/main" id="{9FB73925-8EAD-485D-9C69-73A09791321E}"/>
              </a:ext>
            </a:extLst>
          </p:cNvPr>
          <p:cNvSpPr>
            <a:spLocks noGrp="1"/>
          </p:cNvSpPr>
          <p:nvPr>
            <p:ph type="body" sz="quarter" idx="16"/>
          </p:nvPr>
        </p:nvSpPr>
        <p:spPr/>
        <p:txBody>
          <a:bodyPr>
            <a:normAutofit lnSpcReduction="10000"/>
          </a:bodyPr>
          <a:lstStyle/>
          <a:p>
            <a:r>
              <a:rPr lang="en-US"/>
              <a:t>The STP model in more detail</a:t>
            </a:r>
            <a:endParaRPr lang="en-IE"/>
          </a:p>
        </p:txBody>
      </p:sp>
      <p:sp>
        <p:nvSpPr>
          <p:cNvPr id="4" name="TextBox 3">
            <a:extLst>
              <a:ext uri="{FF2B5EF4-FFF2-40B4-BE49-F238E27FC236}">
                <a16:creationId xmlns:a16="http://schemas.microsoft.com/office/drawing/2014/main" id="{640C1EC6-144B-4CCC-8ED4-2FF1478676BF}"/>
              </a:ext>
            </a:extLst>
          </p:cNvPr>
          <p:cNvSpPr txBox="1"/>
          <p:nvPr/>
        </p:nvSpPr>
        <p:spPr>
          <a:xfrm>
            <a:off x="587568" y="2366975"/>
            <a:ext cx="4425866" cy="3091103"/>
          </a:xfrm>
          <a:prstGeom prst="rect">
            <a:avLst/>
          </a:prstGeom>
          <a:noFill/>
        </p:spPr>
        <p:txBody>
          <a:bodyPr wrap="square" lIns="91440" tIns="45720" rIns="91440" bIns="45720" rtlCol="0" anchor="t">
            <a:spAutoFit/>
          </a:bodyPr>
          <a:lstStyle/>
          <a:p>
            <a:pPr>
              <a:lnSpc>
                <a:spcPct val="90000"/>
              </a:lnSpc>
              <a:spcBef>
                <a:spcPts val="1000"/>
              </a:spcBef>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The </a:t>
            </a:r>
            <a:r>
              <a:rPr kumimoji="0" lang="en-US" sz="2200" b="1"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STP model </a:t>
            </a:r>
            <a:r>
              <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is more user-centric than </a:t>
            </a:r>
            <a:r>
              <a:rPr lang="en-US" sz="2200" dirty="0">
                <a:solidFill>
                  <a:srgbClr val="000000"/>
                </a:solidFill>
                <a:latin typeface="Calibri" panose="020F0502020204030204"/>
                <a:sym typeface="Wingdings" panose="05000000000000000000" pitchFamily="2" charset="2"/>
              </a:rPr>
              <a:t>product-centric. Therefore,</a:t>
            </a:r>
            <a:r>
              <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the model creates a higher level of RELEVANCE TO BUYERS.</a:t>
            </a:r>
            <a:r>
              <a:rPr lang="en-US" sz="2200" dirty="0">
                <a:solidFill>
                  <a:srgbClr val="000000"/>
                </a:solidFill>
                <a:latin typeface="Calibri" panose="020F0502020204030204"/>
                <a:sym typeface="Wingdings" panose="05000000000000000000" pitchFamily="2" charset="2"/>
              </a:rPr>
              <a:t> </a:t>
            </a: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200">
              <a:solidFill>
                <a:srgbClr val="000000"/>
              </a:solidFill>
              <a:latin typeface="Calibri" panose="020F0502020204030204"/>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This Video by the </a:t>
            </a:r>
            <a:r>
              <a:rPr kumimoji="0" lang="en-US" sz="2200" b="0" i="0" u="none" strike="noStrike" kern="1200" cap="none" spc="0" normalizeH="0" baseline="0" noProof="0">
                <a:ln>
                  <a:noFill/>
                </a:ln>
                <a:solidFill>
                  <a:srgbClr val="1188A3"/>
                </a:solidFill>
                <a:effectLst/>
                <a:uLnTx/>
                <a:uFillTx/>
                <a:latin typeface="Calibri" panose="020F0502020204030204"/>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Brand Master academy </a:t>
            </a:r>
            <a:r>
              <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gives an overview of what STP marketing is with examples of each stage.</a:t>
            </a:r>
            <a:endParaRPr lang="en-US" sz="2200" b="0" i="0" u="none" strike="noStrike" kern="1200" cap="none" spc="0" normalizeH="0" baseline="0" noProof="0" dirty="0">
              <a:ln>
                <a:noFill/>
              </a:ln>
              <a:solidFill>
                <a:srgbClr val="000000"/>
              </a:solidFill>
              <a:effectLst/>
              <a:uLnTx/>
              <a:uFillTx/>
              <a:latin typeface="Calibri" panose="020F0502020204030204"/>
              <a:cs typeface="Calibri"/>
            </a:endParaRPr>
          </a:p>
        </p:txBody>
      </p:sp>
      <p:pic>
        <p:nvPicPr>
          <p:cNvPr id="5" name="Picture 4">
            <a:extLst>
              <a:ext uri="{FF2B5EF4-FFF2-40B4-BE49-F238E27FC236}">
                <a16:creationId xmlns:a16="http://schemas.microsoft.com/office/drawing/2014/main" id="{27464258-A634-4EAB-8D12-D2499BD6D8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22124" y="2131508"/>
            <a:ext cx="8379229" cy="4436374"/>
          </a:xfrm>
          <a:prstGeom prst="rect">
            <a:avLst/>
          </a:prstGeom>
        </p:spPr>
      </p:pic>
      <p:pic>
        <p:nvPicPr>
          <p:cNvPr id="6" name="Online Media 5" title="STP Marketing Explained (Segmentation, Targeting &amp; Positioning Examples)">
            <a:hlinkClick r:id="" action="ppaction://media"/>
            <a:extLst>
              <a:ext uri="{FF2B5EF4-FFF2-40B4-BE49-F238E27FC236}">
                <a16:creationId xmlns:a16="http://schemas.microsoft.com/office/drawing/2014/main" id="{5C38F0E8-8A07-49CB-A2AA-133E2F9710A3}"/>
              </a:ext>
            </a:extLst>
          </p:cNvPr>
          <p:cNvPicPr>
            <a:picLocks noRot="1" noChangeAspect="1"/>
          </p:cNvPicPr>
          <p:nvPr>
            <a:videoFile r:link="rId1"/>
          </p:nvPr>
        </p:nvPicPr>
        <p:blipFill>
          <a:blip r:embed="rId5"/>
          <a:stretch>
            <a:fillRect/>
          </a:stretch>
        </p:blipFill>
        <p:spPr>
          <a:xfrm>
            <a:off x="5735782" y="2324179"/>
            <a:ext cx="6027340" cy="3325826"/>
          </a:xfrm>
          <a:prstGeom prst="rect">
            <a:avLst/>
          </a:prstGeom>
        </p:spPr>
      </p:pic>
      <p:sp>
        <p:nvSpPr>
          <p:cNvPr id="8" name="TextBox 7">
            <a:extLst>
              <a:ext uri="{FF2B5EF4-FFF2-40B4-BE49-F238E27FC236}">
                <a16:creationId xmlns:a16="http://schemas.microsoft.com/office/drawing/2014/main" id="{9B71A7E7-D083-4D45-B753-CC0B03E29D0C}"/>
              </a:ext>
            </a:extLst>
          </p:cNvPr>
          <p:cNvSpPr txBox="1"/>
          <p:nvPr/>
        </p:nvSpPr>
        <p:spPr>
          <a:xfrm>
            <a:off x="5509567" y="6129541"/>
            <a:ext cx="6479770" cy="307777"/>
          </a:xfrm>
          <a:prstGeom prst="rect">
            <a:avLst/>
          </a:prstGeom>
          <a:noFill/>
        </p:spPr>
        <p:txBody>
          <a:bodyPr wrap="square">
            <a:spAutoFit/>
          </a:bodyPr>
          <a:lstStyle/>
          <a:p>
            <a:r>
              <a:rPr lang="en-US" sz="1400">
                <a:solidFill>
                  <a:srgbClr val="1188A3"/>
                </a:solidFill>
                <a:hlinkClick r:id="rId6">
                  <a:extLst>
                    <a:ext uri="{A12FA001-AC4F-418D-AE19-62706E023703}">
                      <ahyp:hlinkClr xmlns:ahyp="http://schemas.microsoft.com/office/drawing/2018/hyperlinkcolor" val="tx"/>
                    </a:ext>
                  </a:extLst>
                </a:hlinkClick>
              </a:rPr>
              <a:t>STP Marketing Explained (Segmentation, Targeting &amp; Positioning Examples) - YouTube</a:t>
            </a:r>
            <a:endParaRPr lang="en-IE" sz="1400">
              <a:solidFill>
                <a:srgbClr val="1188A3"/>
              </a:solidFill>
            </a:endParaRPr>
          </a:p>
        </p:txBody>
      </p:sp>
    </p:spTree>
    <p:extLst>
      <p:ext uri="{BB962C8B-B14F-4D97-AF65-F5344CB8AC3E}">
        <p14:creationId xmlns:p14="http://schemas.microsoft.com/office/powerpoint/2010/main" val="410742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B29FA-C66F-4603-AE3F-60C07640BB85}"/>
              </a:ext>
            </a:extLst>
          </p:cNvPr>
          <p:cNvSpPr>
            <a:spLocks noGrp="1"/>
          </p:cNvSpPr>
          <p:nvPr>
            <p:ph type="body" sz="quarter" idx="18"/>
          </p:nvPr>
        </p:nvSpPr>
        <p:spPr>
          <a:xfrm>
            <a:off x="734714" y="1569261"/>
            <a:ext cx="11105352" cy="4055454"/>
          </a:xfrm>
        </p:spPr>
        <p:txBody>
          <a:bodyPr vert="horz" lIns="91440" tIns="45720" rIns="91440" bIns="45720" rtlCol="0" anchor="t">
            <a:normAutofit/>
          </a:bodyPr>
          <a:lstStyle/>
          <a:p>
            <a:pPr marL="0" indent="0"/>
            <a:r>
              <a:rPr lang="en-US" b="1"/>
              <a:t>Create a Positioning map for one of your product ideas...</a:t>
            </a:r>
          </a:p>
          <a:p>
            <a:pPr marL="0" indent="0"/>
            <a:r>
              <a:rPr lang="en-US"/>
              <a:t>Please find a video link to </a:t>
            </a:r>
            <a:r>
              <a:rPr lang="en-IE">
                <a:solidFill>
                  <a:srgbClr val="1188A3"/>
                </a:solidFill>
                <a:hlinkClick r:id="rId2">
                  <a:extLst>
                    <a:ext uri="{A12FA001-AC4F-418D-AE19-62706E023703}">
                      <ahyp:hlinkClr xmlns:ahyp="http://schemas.microsoft.com/office/drawing/2018/hyperlinkcolor" val="tx"/>
                    </a:ext>
                  </a:extLst>
                </a:hlinkClick>
              </a:rPr>
              <a:t>S-T-P - Positioning - YouTube</a:t>
            </a:r>
            <a:r>
              <a:rPr lang="en-US">
                <a:solidFill>
                  <a:srgbClr val="1188A3"/>
                </a:solidFill>
              </a:rPr>
              <a:t> </a:t>
            </a:r>
            <a:r>
              <a:rPr lang="en-US"/>
              <a:t>to assist you in this exercise.</a:t>
            </a:r>
            <a:endParaRPr lang="en-US" dirty="0">
              <a:cs typeface="Calibri"/>
            </a:endParaRPr>
          </a:p>
          <a:p>
            <a:r>
              <a:rPr lang="en-US"/>
              <a:t>Remember to label your axis correctly. </a:t>
            </a:r>
            <a:r>
              <a:rPr lang="en-US" dirty="0"/>
              <a:t>We created this </a:t>
            </a:r>
            <a:r>
              <a:rPr lang="en-US"/>
              <a:t>table of Axis titles to offer</a:t>
            </a:r>
            <a:r>
              <a:rPr lang="en-US" dirty="0"/>
              <a:t> you</a:t>
            </a:r>
            <a:r>
              <a:rPr lang="en-US"/>
              <a:t> a few suggestions…</a:t>
            </a:r>
            <a:endParaRPr lang="en-US" dirty="0">
              <a:cs typeface="Calibri"/>
            </a:endParaRPr>
          </a:p>
          <a:p>
            <a:endParaRPr lang="en-US"/>
          </a:p>
        </p:txBody>
      </p:sp>
      <p:sp>
        <p:nvSpPr>
          <p:cNvPr id="3" name="Text Placeholder 2">
            <a:extLst>
              <a:ext uri="{FF2B5EF4-FFF2-40B4-BE49-F238E27FC236}">
                <a16:creationId xmlns:a16="http://schemas.microsoft.com/office/drawing/2014/main" id="{3F076537-B673-4A2F-8896-DFEAD9C9B12E}"/>
              </a:ext>
            </a:extLst>
          </p:cNvPr>
          <p:cNvSpPr>
            <a:spLocks noGrp="1"/>
          </p:cNvSpPr>
          <p:nvPr>
            <p:ph type="body" sz="quarter" idx="16"/>
          </p:nvPr>
        </p:nvSpPr>
        <p:spPr>
          <a:xfrm>
            <a:off x="785361" y="630460"/>
            <a:ext cx="10808102" cy="582221"/>
          </a:xfrm>
        </p:spPr>
        <p:txBody>
          <a:bodyPr>
            <a:normAutofit lnSpcReduction="10000"/>
          </a:bodyPr>
          <a:lstStyle/>
          <a:p>
            <a:r>
              <a:rPr lang="en-US"/>
              <a:t>Exercise:</a:t>
            </a:r>
            <a:endParaRPr lang="en-IE"/>
          </a:p>
        </p:txBody>
      </p:sp>
      <p:sp>
        <p:nvSpPr>
          <p:cNvPr id="4" name="Flowchart: Connector 3">
            <a:extLst>
              <a:ext uri="{FF2B5EF4-FFF2-40B4-BE49-F238E27FC236}">
                <a16:creationId xmlns:a16="http://schemas.microsoft.com/office/drawing/2014/main" id="{BAE4E10F-9BAB-419B-8CFE-1C94C6C07E98}"/>
              </a:ext>
            </a:extLst>
          </p:cNvPr>
          <p:cNvSpPr/>
          <p:nvPr/>
        </p:nvSpPr>
        <p:spPr>
          <a:xfrm>
            <a:off x="9814560" y="471909"/>
            <a:ext cx="1234440" cy="1188720"/>
          </a:xfrm>
          <a:prstGeom prst="flowChartConnector">
            <a:avLst/>
          </a:prstGeom>
          <a:solidFill>
            <a:srgbClr val="FED1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518;p39">
            <a:extLst>
              <a:ext uri="{FF2B5EF4-FFF2-40B4-BE49-F238E27FC236}">
                <a16:creationId xmlns:a16="http://schemas.microsoft.com/office/drawing/2014/main" id="{EC7821B2-777D-4ECB-AA77-B50CFB8BA394}"/>
              </a:ext>
            </a:extLst>
          </p:cNvPr>
          <p:cNvGrpSpPr/>
          <p:nvPr/>
        </p:nvGrpSpPr>
        <p:grpSpPr>
          <a:xfrm>
            <a:off x="10183529" y="757806"/>
            <a:ext cx="496501" cy="563769"/>
            <a:chOff x="1923675" y="1633650"/>
            <a:chExt cx="436000" cy="435975"/>
          </a:xfrm>
          <a:solidFill>
            <a:srgbClr val="000000"/>
          </a:solidFill>
        </p:grpSpPr>
        <p:sp>
          <p:nvSpPr>
            <p:cNvPr id="6" name="Google Shape;519;p39">
              <a:extLst>
                <a:ext uri="{FF2B5EF4-FFF2-40B4-BE49-F238E27FC236}">
                  <a16:creationId xmlns:a16="http://schemas.microsoft.com/office/drawing/2014/main" id="{C64129F2-9EA6-429F-A76A-6EE6FE3BFB7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8E1DDD69-6EDB-4CDC-97B9-548745210CF8}"/>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B6FC1475-483B-41EC-9CAA-F5B8966B0F1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000000"/>
            </a:solid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26904D78-E689-4D8D-A926-C31174E7DAD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E2FA3539-66EC-4CD2-BBA7-435C6247B232}"/>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DD81321A-849F-41C5-AE7C-1740060DE0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6" name="Table 16">
            <a:extLst>
              <a:ext uri="{FF2B5EF4-FFF2-40B4-BE49-F238E27FC236}">
                <a16:creationId xmlns:a16="http://schemas.microsoft.com/office/drawing/2014/main" id="{C47E4F6E-174B-41FD-AA16-DB2BDDB9AECA}"/>
              </a:ext>
            </a:extLst>
          </p:cNvPr>
          <p:cNvGraphicFramePr>
            <a:graphicFrameLocks noGrp="1"/>
          </p:cNvGraphicFramePr>
          <p:nvPr>
            <p:extLst>
              <p:ext uri="{D42A27DB-BD31-4B8C-83A1-F6EECF244321}">
                <p14:modId xmlns:p14="http://schemas.microsoft.com/office/powerpoint/2010/main" val="2737732672"/>
              </p:ext>
            </p:extLst>
          </p:nvPr>
        </p:nvGraphicFramePr>
        <p:xfrm>
          <a:off x="2125138" y="3248926"/>
          <a:ext cx="5308498" cy="2595880"/>
        </p:xfrm>
        <a:graphic>
          <a:graphicData uri="http://schemas.openxmlformats.org/drawingml/2006/table">
            <a:tbl>
              <a:tblPr firstRow="1" bandRow="1">
                <a:tableStyleId>{93296810-A885-4BE3-A3E7-6D5BEEA58F35}</a:tableStyleId>
              </a:tblPr>
              <a:tblGrid>
                <a:gridCol w="2722165">
                  <a:extLst>
                    <a:ext uri="{9D8B030D-6E8A-4147-A177-3AD203B41FA5}">
                      <a16:colId xmlns:a16="http://schemas.microsoft.com/office/drawing/2014/main" val="2912167310"/>
                    </a:ext>
                  </a:extLst>
                </a:gridCol>
                <a:gridCol w="2586333">
                  <a:extLst>
                    <a:ext uri="{9D8B030D-6E8A-4147-A177-3AD203B41FA5}">
                      <a16:colId xmlns:a16="http://schemas.microsoft.com/office/drawing/2014/main" val="2979462064"/>
                    </a:ext>
                  </a:extLst>
                </a:gridCol>
              </a:tblGrid>
              <a:tr h="370840">
                <a:tc>
                  <a:txBody>
                    <a:bodyPr/>
                    <a:lstStyle/>
                    <a:p>
                      <a:endParaRPr lang="en-IE">
                        <a:solidFill>
                          <a:srgbClr val="000000"/>
                        </a:solidFill>
                      </a:endParaRPr>
                    </a:p>
                  </a:txBody>
                  <a:tcPr/>
                </a:tc>
                <a:tc>
                  <a:txBody>
                    <a:bodyPr/>
                    <a:lstStyle/>
                    <a:p>
                      <a:endParaRPr lang="en-IE">
                        <a:solidFill>
                          <a:srgbClr val="000000"/>
                        </a:solidFill>
                      </a:endParaRPr>
                    </a:p>
                  </a:txBody>
                  <a:tcPr/>
                </a:tc>
                <a:extLst>
                  <a:ext uri="{0D108BD9-81ED-4DB2-BD59-A6C34878D82A}">
                    <a16:rowId xmlns:a16="http://schemas.microsoft.com/office/drawing/2014/main" val="541698485"/>
                  </a:ext>
                </a:extLst>
              </a:tr>
              <a:tr h="370840">
                <a:tc>
                  <a:txBody>
                    <a:bodyPr/>
                    <a:lstStyle/>
                    <a:p>
                      <a:r>
                        <a:rPr lang="en-US">
                          <a:solidFill>
                            <a:srgbClr val="000000"/>
                          </a:solidFill>
                        </a:rPr>
                        <a:t>1. LOW VOLUME</a:t>
                      </a:r>
                      <a:endParaRPr lang="en-IE">
                        <a:solidFill>
                          <a:srgbClr val="000000"/>
                        </a:solidFill>
                      </a:endParaRPr>
                    </a:p>
                  </a:txBody>
                  <a:tcPr/>
                </a:tc>
                <a:tc>
                  <a:txBody>
                    <a:bodyPr/>
                    <a:lstStyle/>
                    <a:p>
                      <a:r>
                        <a:rPr lang="en-US">
                          <a:solidFill>
                            <a:srgbClr val="000000"/>
                          </a:solidFill>
                        </a:rPr>
                        <a:t>HIGH VOLUME</a:t>
                      </a:r>
                    </a:p>
                  </a:txBody>
                  <a:tcPr/>
                </a:tc>
                <a:extLst>
                  <a:ext uri="{0D108BD9-81ED-4DB2-BD59-A6C34878D82A}">
                    <a16:rowId xmlns:a16="http://schemas.microsoft.com/office/drawing/2014/main" val="3989231134"/>
                  </a:ext>
                </a:extLst>
              </a:tr>
              <a:tr h="370840">
                <a:tc>
                  <a:txBody>
                    <a:bodyPr/>
                    <a:lstStyle/>
                    <a:p>
                      <a:r>
                        <a:rPr lang="en-US">
                          <a:solidFill>
                            <a:srgbClr val="000000"/>
                          </a:solidFill>
                        </a:rPr>
                        <a:t>2. HEAVY</a:t>
                      </a:r>
                      <a:endParaRPr lang="en-IE">
                        <a:solidFill>
                          <a:srgbClr val="000000"/>
                        </a:solidFill>
                      </a:endParaRPr>
                    </a:p>
                  </a:txBody>
                  <a:tcPr/>
                </a:tc>
                <a:tc>
                  <a:txBody>
                    <a:bodyPr/>
                    <a:lstStyle/>
                    <a:p>
                      <a:r>
                        <a:rPr lang="en-US">
                          <a:solidFill>
                            <a:srgbClr val="000000"/>
                          </a:solidFill>
                        </a:rPr>
                        <a:t>LIGHT</a:t>
                      </a:r>
                      <a:endParaRPr lang="en-IE">
                        <a:solidFill>
                          <a:srgbClr val="000000"/>
                        </a:solidFill>
                      </a:endParaRPr>
                    </a:p>
                  </a:txBody>
                  <a:tcPr/>
                </a:tc>
                <a:extLst>
                  <a:ext uri="{0D108BD9-81ED-4DB2-BD59-A6C34878D82A}">
                    <a16:rowId xmlns:a16="http://schemas.microsoft.com/office/drawing/2014/main" val="1347671841"/>
                  </a:ext>
                </a:extLst>
              </a:tr>
              <a:tr h="370840">
                <a:tc>
                  <a:txBody>
                    <a:bodyPr/>
                    <a:lstStyle/>
                    <a:p>
                      <a:r>
                        <a:rPr lang="en-US">
                          <a:solidFill>
                            <a:srgbClr val="000000"/>
                          </a:solidFill>
                        </a:rPr>
                        <a:t>3. NECESSITY ITEM</a:t>
                      </a:r>
                      <a:endParaRPr lang="en-IE">
                        <a:solidFill>
                          <a:srgbClr val="000000"/>
                        </a:solidFill>
                      </a:endParaRPr>
                    </a:p>
                  </a:txBody>
                  <a:tcPr/>
                </a:tc>
                <a:tc>
                  <a:txBody>
                    <a:bodyPr/>
                    <a:lstStyle/>
                    <a:p>
                      <a:r>
                        <a:rPr lang="en-US">
                          <a:solidFill>
                            <a:srgbClr val="000000"/>
                          </a:solidFill>
                        </a:rPr>
                        <a:t>LUXURY ITEM</a:t>
                      </a:r>
                      <a:endParaRPr lang="en-IE">
                        <a:solidFill>
                          <a:srgbClr val="000000"/>
                        </a:solidFill>
                      </a:endParaRPr>
                    </a:p>
                  </a:txBody>
                  <a:tcPr/>
                </a:tc>
                <a:extLst>
                  <a:ext uri="{0D108BD9-81ED-4DB2-BD59-A6C34878D82A}">
                    <a16:rowId xmlns:a16="http://schemas.microsoft.com/office/drawing/2014/main" val="2393852459"/>
                  </a:ext>
                </a:extLst>
              </a:tr>
              <a:tr h="370840">
                <a:tc>
                  <a:txBody>
                    <a:bodyPr/>
                    <a:lstStyle/>
                    <a:p>
                      <a:r>
                        <a:rPr lang="en-US">
                          <a:solidFill>
                            <a:srgbClr val="000000"/>
                          </a:solidFill>
                        </a:rPr>
                        <a:t>4. SIMPLE</a:t>
                      </a:r>
                      <a:endParaRPr lang="en-IE">
                        <a:solidFill>
                          <a:srgbClr val="000000"/>
                        </a:solidFill>
                      </a:endParaRPr>
                    </a:p>
                  </a:txBody>
                  <a:tcPr/>
                </a:tc>
                <a:tc>
                  <a:txBody>
                    <a:bodyPr/>
                    <a:lstStyle/>
                    <a:p>
                      <a:r>
                        <a:rPr lang="en-US">
                          <a:solidFill>
                            <a:srgbClr val="000000"/>
                          </a:solidFill>
                        </a:rPr>
                        <a:t>COMPLEX</a:t>
                      </a:r>
                      <a:endParaRPr lang="en-IE">
                        <a:solidFill>
                          <a:srgbClr val="000000"/>
                        </a:solidFill>
                      </a:endParaRPr>
                    </a:p>
                  </a:txBody>
                  <a:tcPr/>
                </a:tc>
                <a:extLst>
                  <a:ext uri="{0D108BD9-81ED-4DB2-BD59-A6C34878D82A}">
                    <a16:rowId xmlns:a16="http://schemas.microsoft.com/office/drawing/2014/main" val="3585331418"/>
                  </a:ext>
                </a:extLst>
              </a:tr>
              <a:tr h="370840">
                <a:tc>
                  <a:txBody>
                    <a:bodyPr/>
                    <a:lstStyle/>
                    <a:p>
                      <a:r>
                        <a:rPr lang="en-US">
                          <a:solidFill>
                            <a:srgbClr val="000000"/>
                          </a:solidFill>
                        </a:rPr>
                        <a:t>5. UNHEALTHY</a:t>
                      </a:r>
                      <a:endParaRPr lang="en-IE">
                        <a:solidFill>
                          <a:srgbClr val="000000"/>
                        </a:solidFill>
                      </a:endParaRPr>
                    </a:p>
                  </a:txBody>
                  <a:tcPr/>
                </a:tc>
                <a:tc>
                  <a:txBody>
                    <a:bodyPr/>
                    <a:lstStyle/>
                    <a:p>
                      <a:r>
                        <a:rPr lang="en-US">
                          <a:solidFill>
                            <a:srgbClr val="000000"/>
                          </a:solidFill>
                        </a:rPr>
                        <a:t>HEALTHY</a:t>
                      </a:r>
                      <a:endParaRPr lang="en-IE">
                        <a:solidFill>
                          <a:srgbClr val="000000"/>
                        </a:solidFill>
                      </a:endParaRPr>
                    </a:p>
                  </a:txBody>
                  <a:tcPr/>
                </a:tc>
                <a:extLst>
                  <a:ext uri="{0D108BD9-81ED-4DB2-BD59-A6C34878D82A}">
                    <a16:rowId xmlns:a16="http://schemas.microsoft.com/office/drawing/2014/main" val="3556709500"/>
                  </a:ext>
                </a:extLst>
              </a:tr>
              <a:tr h="370840">
                <a:tc>
                  <a:txBody>
                    <a:bodyPr/>
                    <a:lstStyle/>
                    <a:p>
                      <a:r>
                        <a:rPr lang="en-US">
                          <a:solidFill>
                            <a:srgbClr val="000000"/>
                          </a:solidFill>
                        </a:rPr>
                        <a:t>6. DIFFICULT TO USE/OPEN</a:t>
                      </a:r>
                      <a:endParaRPr lang="en-IE">
                        <a:solidFill>
                          <a:srgbClr val="000000"/>
                        </a:solidFill>
                      </a:endParaRPr>
                    </a:p>
                  </a:txBody>
                  <a:tcPr/>
                </a:tc>
                <a:tc>
                  <a:txBody>
                    <a:bodyPr/>
                    <a:lstStyle/>
                    <a:p>
                      <a:r>
                        <a:rPr lang="en-US">
                          <a:solidFill>
                            <a:srgbClr val="000000"/>
                          </a:solidFill>
                        </a:rPr>
                        <a:t>EASY TO USE /OPEN</a:t>
                      </a:r>
                      <a:endParaRPr lang="en-IE">
                        <a:solidFill>
                          <a:srgbClr val="000000"/>
                        </a:solidFill>
                      </a:endParaRPr>
                    </a:p>
                  </a:txBody>
                  <a:tcPr/>
                </a:tc>
                <a:extLst>
                  <a:ext uri="{0D108BD9-81ED-4DB2-BD59-A6C34878D82A}">
                    <a16:rowId xmlns:a16="http://schemas.microsoft.com/office/drawing/2014/main" val="2164733809"/>
                  </a:ext>
                </a:extLst>
              </a:tr>
            </a:tbl>
          </a:graphicData>
        </a:graphic>
      </p:graphicFrame>
      <p:sp>
        <p:nvSpPr>
          <p:cNvPr id="17" name="Rectangle: Rounded Corners 16">
            <a:extLst>
              <a:ext uri="{FF2B5EF4-FFF2-40B4-BE49-F238E27FC236}">
                <a16:creationId xmlns:a16="http://schemas.microsoft.com/office/drawing/2014/main" id="{F6887C4F-136D-4BE9-B731-499C2F1A5AC8}"/>
              </a:ext>
            </a:extLst>
          </p:cNvPr>
          <p:cNvSpPr/>
          <p:nvPr/>
        </p:nvSpPr>
        <p:spPr>
          <a:xfrm>
            <a:off x="8578392" y="4176074"/>
            <a:ext cx="3536982" cy="2210017"/>
          </a:xfrm>
          <a:prstGeom prst="round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rgbClr val="000000"/>
                </a:solidFill>
              </a:rPr>
              <a:t>TIP:</a:t>
            </a:r>
            <a:r>
              <a:rPr lang="en-US" sz="2400">
                <a:solidFill>
                  <a:srgbClr val="000000"/>
                </a:solidFill>
              </a:rPr>
              <a:t> </a:t>
            </a:r>
            <a:r>
              <a:rPr lang="en-US" sz="2000">
                <a:solidFill>
                  <a:srgbClr val="000000"/>
                </a:solidFill>
              </a:rPr>
              <a:t>While carrying out this exercise</a:t>
            </a:r>
            <a:r>
              <a:rPr lang="en-US" sz="2000" dirty="0">
                <a:solidFill>
                  <a:srgbClr val="000000"/>
                </a:solidFill>
              </a:rPr>
              <a:t>,</a:t>
            </a:r>
            <a:r>
              <a:rPr lang="en-US" sz="2000">
                <a:solidFill>
                  <a:srgbClr val="000000"/>
                </a:solidFill>
              </a:rPr>
              <a:t> think about your </a:t>
            </a:r>
            <a:r>
              <a:rPr lang="en-US" sz="2000" b="1" dirty="0">
                <a:solidFill>
                  <a:srgbClr val="000000"/>
                </a:solidFill>
              </a:rPr>
              <a:t>senior</a:t>
            </a:r>
            <a:r>
              <a:rPr lang="en-US" sz="2000" b="1">
                <a:solidFill>
                  <a:srgbClr val="000000"/>
                </a:solidFill>
              </a:rPr>
              <a:t> audience </a:t>
            </a:r>
            <a:r>
              <a:rPr lang="en-US" sz="2000">
                <a:solidFill>
                  <a:srgbClr val="000000"/>
                </a:solidFill>
              </a:rPr>
              <a:t>and what might motivate them!</a:t>
            </a:r>
            <a:endParaRPr lang="en-IE" sz="2000">
              <a:solidFill>
                <a:srgbClr val="000000"/>
              </a:solidFill>
            </a:endParaRPr>
          </a:p>
        </p:txBody>
      </p:sp>
    </p:spTree>
    <p:extLst>
      <p:ext uri="{BB962C8B-B14F-4D97-AF65-F5344CB8AC3E}">
        <p14:creationId xmlns:p14="http://schemas.microsoft.com/office/powerpoint/2010/main" val="3851334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70CC1D-08EF-49BD-A986-C8B52B177507}"/>
              </a:ext>
            </a:extLst>
          </p:cNvPr>
          <p:cNvSpPr>
            <a:spLocks noGrp="1"/>
          </p:cNvSpPr>
          <p:nvPr>
            <p:ph type="body" sz="quarter" idx="18"/>
          </p:nvPr>
        </p:nvSpPr>
        <p:spPr>
          <a:xfrm>
            <a:off x="1391163" y="1383738"/>
            <a:ext cx="5371220" cy="5474262"/>
          </a:xfrm>
        </p:spPr>
        <p:txBody>
          <a:bodyPr vert="horz" lIns="91440" tIns="45720" rIns="91440" bIns="45720" rtlCol="0" anchor="t">
            <a:normAutofit fontScale="85000" lnSpcReduction="10000"/>
          </a:bodyPr>
          <a:lstStyle/>
          <a:p>
            <a:pPr indent="0"/>
            <a:r>
              <a:rPr lang="en-US" b="1"/>
              <a:t>Segmentation: </a:t>
            </a:r>
            <a:r>
              <a:rPr lang="en-US"/>
              <a:t>this is where you get to know your customers. It is the process by which you understand </a:t>
            </a:r>
            <a:r>
              <a:rPr lang="en-US" u="sng" dirty="0"/>
              <a:t>why</a:t>
            </a:r>
            <a:r>
              <a:rPr lang="en-US" dirty="0"/>
              <a:t> </a:t>
            </a:r>
            <a:r>
              <a:rPr lang="en-US"/>
              <a:t>they would purchase your new products.</a:t>
            </a:r>
          </a:p>
          <a:p>
            <a:pPr indent="0" algn="ctr"/>
            <a:endParaRPr lang="en-US"/>
          </a:p>
          <a:p>
            <a:pPr indent="0"/>
            <a:r>
              <a:rPr lang="en-US" b="1"/>
              <a:t>Targeting: </a:t>
            </a:r>
            <a:r>
              <a:rPr lang="en-US"/>
              <a:t>this is the act of increasing your market relevance. It is the process by which you assess which people you can best satisfy with your products and services and </a:t>
            </a:r>
            <a:r>
              <a:rPr lang="en-US" u="sng" dirty="0"/>
              <a:t>how</a:t>
            </a:r>
            <a:r>
              <a:rPr lang="en-US"/>
              <a:t> you can make yourself irresistible to them.</a:t>
            </a:r>
            <a:endParaRPr lang="en-US" dirty="0">
              <a:cs typeface="Calibri"/>
            </a:endParaRPr>
          </a:p>
          <a:p>
            <a:pPr indent="0" algn="ctr"/>
            <a:endParaRPr lang="en-US"/>
          </a:p>
          <a:p>
            <a:pPr indent="0"/>
            <a:r>
              <a:rPr lang="en-US" b="1"/>
              <a:t>Positioning: </a:t>
            </a:r>
            <a:r>
              <a:rPr lang="en-US"/>
              <a:t>this is the act of locating yourself appropriately. It is </a:t>
            </a:r>
            <a:r>
              <a:rPr lang="en-US" dirty="0"/>
              <a:t>how</a:t>
            </a:r>
            <a:r>
              <a:rPr lang="en-US"/>
              <a:t> you arrange yourself for the market based upon your findings in the earlier stages. Consider the relative pros and cons of the market you intend to enter and question whether this market is aligned with your current goals – put simply, is this target market </a:t>
            </a:r>
            <a:r>
              <a:rPr lang="en-US" u="sng" dirty="0"/>
              <a:t>worth your efforts</a:t>
            </a:r>
            <a:r>
              <a:rPr lang="en-US"/>
              <a:t>?</a:t>
            </a:r>
            <a:endParaRPr lang="en-IE" b="1"/>
          </a:p>
        </p:txBody>
      </p:sp>
      <p:pic>
        <p:nvPicPr>
          <p:cNvPr id="7" name="Graphic 6" descr="Cursor with solid fill">
            <a:extLst>
              <a:ext uri="{FF2B5EF4-FFF2-40B4-BE49-F238E27FC236}">
                <a16:creationId xmlns:a16="http://schemas.microsoft.com/office/drawing/2014/main" id="{08B219B0-11E6-430F-8DDF-BE95DFB776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415404">
            <a:off x="3658274" y="2324438"/>
            <a:ext cx="588696" cy="588696"/>
          </a:xfrm>
          <a:prstGeom prst="rect">
            <a:avLst/>
          </a:prstGeom>
        </p:spPr>
      </p:pic>
      <p:pic>
        <p:nvPicPr>
          <p:cNvPr id="8" name="Graphic 7" descr="Cursor with solid fill">
            <a:extLst>
              <a:ext uri="{FF2B5EF4-FFF2-40B4-BE49-F238E27FC236}">
                <a16:creationId xmlns:a16="http://schemas.microsoft.com/office/drawing/2014/main" id="{70D7455F-1A37-47CF-A575-EDDECB2766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415404">
            <a:off x="3658273" y="4038600"/>
            <a:ext cx="588696" cy="588696"/>
          </a:xfrm>
          <a:prstGeom prst="rect">
            <a:avLst/>
          </a:prstGeom>
        </p:spPr>
      </p:pic>
      <p:pic>
        <p:nvPicPr>
          <p:cNvPr id="10" name="Picture 9" descr="Organic food set as background of white circle">
            <a:extLst>
              <a:ext uri="{FF2B5EF4-FFF2-40B4-BE49-F238E27FC236}">
                <a16:creationId xmlns:a16="http://schemas.microsoft.com/office/drawing/2014/main" id="{25D755A4-C7B1-4E5E-99B6-F3A524AD2A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72439" y="1658867"/>
            <a:ext cx="4879498" cy="4296871"/>
          </a:xfrm>
          <a:prstGeom prst="rect">
            <a:avLst/>
          </a:prstGeom>
        </p:spPr>
      </p:pic>
      <p:pic>
        <p:nvPicPr>
          <p:cNvPr id="14" name="Graphic 13" descr="In love face outline with solid fill">
            <a:extLst>
              <a:ext uri="{FF2B5EF4-FFF2-40B4-BE49-F238E27FC236}">
                <a16:creationId xmlns:a16="http://schemas.microsoft.com/office/drawing/2014/main" id="{C29B7BD5-768C-48C1-A1CE-507D5674BD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12226" y="3034931"/>
            <a:ext cx="1432290" cy="1432290"/>
          </a:xfrm>
          <a:prstGeom prst="rect">
            <a:avLst/>
          </a:prstGeom>
        </p:spPr>
      </p:pic>
      <p:sp>
        <p:nvSpPr>
          <p:cNvPr id="5" name="Text Placeholder 4">
            <a:extLst>
              <a:ext uri="{FF2B5EF4-FFF2-40B4-BE49-F238E27FC236}">
                <a16:creationId xmlns:a16="http://schemas.microsoft.com/office/drawing/2014/main" id="{0835D291-F2CA-4BB7-884E-DB11043C443F}"/>
              </a:ext>
            </a:extLst>
          </p:cNvPr>
          <p:cNvSpPr>
            <a:spLocks noGrp="1"/>
          </p:cNvSpPr>
          <p:nvPr>
            <p:ph type="body" sz="quarter" idx="16"/>
          </p:nvPr>
        </p:nvSpPr>
        <p:spPr/>
        <p:txBody>
          <a:bodyPr>
            <a:normAutofit lnSpcReduction="10000"/>
          </a:bodyPr>
          <a:lstStyle/>
          <a:p>
            <a:r>
              <a:rPr lang="en-US"/>
              <a:t>Getting into position!!</a:t>
            </a:r>
            <a:endParaRPr lang="en-IE"/>
          </a:p>
        </p:txBody>
      </p:sp>
    </p:spTree>
    <p:extLst>
      <p:ext uri="{BB962C8B-B14F-4D97-AF65-F5344CB8AC3E}">
        <p14:creationId xmlns:p14="http://schemas.microsoft.com/office/powerpoint/2010/main" val="2580673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CA19869-CFA1-416E-BE2C-5A5DD9281647}"/>
              </a:ext>
            </a:extLst>
          </p:cNvPr>
          <p:cNvSpPr>
            <a:spLocks noGrp="1"/>
          </p:cNvSpPr>
          <p:nvPr>
            <p:ph type="body" sz="quarter" idx="18"/>
          </p:nvPr>
        </p:nvSpPr>
        <p:spPr>
          <a:xfrm>
            <a:off x="735013" y="1757363"/>
            <a:ext cx="4983162" cy="3867150"/>
          </a:xfrm>
        </p:spPr>
        <p:txBody>
          <a:bodyPr vert="horz" lIns="91440" tIns="45720" rIns="91440" bIns="45720" rtlCol="0" anchor="t">
            <a:normAutofit/>
          </a:bodyPr>
          <a:lstStyle/>
          <a:p>
            <a:pPr marL="0" indent="0"/>
            <a:r>
              <a:rPr lang="en-US"/>
              <a:t>We have discussed consumer perceptions and preferences.</a:t>
            </a:r>
          </a:p>
          <a:p>
            <a:pPr marL="0" indent="0"/>
            <a:r>
              <a:rPr lang="en-US"/>
              <a:t>Market Positioning refers to the ability to influence </a:t>
            </a:r>
            <a:r>
              <a:rPr lang="en-US" dirty="0"/>
              <a:t>consumers' </a:t>
            </a:r>
            <a:r>
              <a:rPr lang="en-US"/>
              <a:t>perception regarding </a:t>
            </a:r>
            <a:r>
              <a:rPr lang="en-US" dirty="0"/>
              <a:t>your</a:t>
            </a:r>
            <a:r>
              <a:rPr lang="en-US"/>
              <a:t> brand or product relative to competitors.</a:t>
            </a:r>
            <a:endParaRPr lang="en-US" dirty="0">
              <a:cs typeface="Calibri"/>
            </a:endParaRPr>
          </a:p>
          <a:p>
            <a:pPr marL="0" indent="0"/>
            <a:r>
              <a:rPr lang="en-US" b="1"/>
              <a:t>The objective of market positioning is to establish the image or identity of a brand or product so that consumers perceive it in a certain way.</a:t>
            </a:r>
            <a:endParaRPr lang="en-IE" b="1"/>
          </a:p>
        </p:txBody>
      </p:sp>
      <p:sp>
        <p:nvSpPr>
          <p:cNvPr id="6" name="Text Placeholder 3">
            <a:extLst>
              <a:ext uri="{FF2B5EF4-FFF2-40B4-BE49-F238E27FC236}">
                <a16:creationId xmlns:a16="http://schemas.microsoft.com/office/drawing/2014/main" id="{870FF6D3-770F-4259-875B-027D7FCE77A2}"/>
              </a:ext>
            </a:extLst>
          </p:cNvPr>
          <p:cNvSpPr>
            <a:spLocks noGrp="1"/>
          </p:cNvSpPr>
          <p:nvPr>
            <p:ph type="body" sz="quarter" idx="16"/>
          </p:nvPr>
        </p:nvSpPr>
        <p:spPr>
          <a:xfrm>
            <a:off x="735013" y="642938"/>
            <a:ext cx="5084762" cy="582612"/>
          </a:xfrm>
        </p:spPr>
        <p:txBody>
          <a:bodyPr>
            <a:normAutofit lnSpcReduction="10000"/>
          </a:bodyPr>
          <a:lstStyle/>
          <a:p>
            <a:r>
              <a:rPr lang="en-US"/>
              <a:t>Market positioning:</a:t>
            </a:r>
            <a:endParaRPr lang="en-IE"/>
          </a:p>
        </p:txBody>
      </p:sp>
      <p:pic>
        <p:nvPicPr>
          <p:cNvPr id="7" name="Picture 4" descr="Positioning Al Ries &amp; Jack Trout">
            <a:hlinkClick r:id="rId2"/>
            <a:extLst>
              <a:ext uri="{FF2B5EF4-FFF2-40B4-BE49-F238E27FC236}">
                <a16:creationId xmlns:a16="http://schemas.microsoft.com/office/drawing/2014/main" id="{A23B246B-2BB2-4D8F-884E-3F37E2D237E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87627" y="104803"/>
            <a:ext cx="1623082" cy="22414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B9A443C-8F62-4007-B1D5-F965D8AD2D2D}"/>
              </a:ext>
            </a:extLst>
          </p:cNvPr>
          <p:cNvSpPr txBox="1"/>
          <p:nvPr/>
        </p:nvSpPr>
        <p:spPr>
          <a:xfrm>
            <a:off x="7208838" y="118716"/>
            <a:ext cx="4983162" cy="6540252"/>
          </a:xfrm>
          <a:prstGeom prst="rect">
            <a:avLst/>
          </a:prstGeom>
          <a:noFill/>
        </p:spPr>
        <p:txBody>
          <a:bodyPr wrap="square" lIns="91440" tIns="45720" rIns="91440" bIns="45720" anchor="t">
            <a:spAutoFit/>
          </a:bodyPr>
          <a:lstStyle/>
          <a:p>
            <a:r>
              <a:rPr lang="en-US" sz="2200" b="1">
                <a:solidFill>
                  <a:srgbClr val="1188A3"/>
                </a:solidFill>
                <a:hlinkClick r:id="rId2">
                  <a:extLst>
                    <a:ext uri="{A12FA001-AC4F-418D-AE19-62706E023703}">
                      <ahyp:hlinkClr xmlns:ahyp="http://schemas.microsoft.com/office/drawing/2018/hyperlinkcolor" val="tx"/>
                    </a:ext>
                  </a:extLst>
                </a:hlinkClick>
              </a:rPr>
              <a:t>"Positioning – The Battle for Your Mind" </a:t>
            </a:r>
            <a:r>
              <a:rPr lang="en-US" sz="2200">
                <a:solidFill>
                  <a:srgbClr val="000000"/>
                </a:solidFill>
              </a:rPr>
              <a:t>was first published in 1981, by Al </a:t>
            </a:r>
            <a:r>
              <a:rPr lang="en-US" sz="2200" dirty="0">
                <a:solidFill>
                  <a:srgbClr val="000000"/>
                </a:solidFill>
              </a:rPr>
              <a:t>Ries</a:t>
            </a:r>
            <a:r>
              <a:rPr lang="en-US" sz="2200">
                <a:solidFill>
                  <a:srgbClr val="000000"/>
                </a:solidFill>
              </a:rPr>
              <a:t> and Jack Trout.</a:t>
            </a:r>
            <a:r>
              <a:rPr lang="en-US" sz="2200" dirty="0">
                <a:solidFill>
                  <a:srgbClr val="000000"/>
                </a:solidFill>
              </a:rPr>
              <a:t> </a:t>
            </a:r>
            <a:r>
              <a:rPr lang="en-US" sz="2200" dirty="0">
                <a:solidFill>
                  <a:srgbClr val="000000"/>
                </a:solidFill>
                <a:ea typeface="+mn-lt"/>
                <a:cs typeface="+mn-lt"/>
              </a:rPr>
              <a:t>It was one of the earliest books to look at the problem of how one makes a brand stand out in a modern world that’s saturated with competitors, and to consumers who have grown skeptical because of media bombardment. It’s a problem that’s more relevant today than ever. </a:t>
            </a:r>
            <a:endParaRPr lang="en-US" sz="2200" dirty="0">
              <a:solidFill>
                <a:srgbClr val="000000"/>
              </a:solidFill>
              <a:cs typeface="Calibri"/>
            </a:endParaRPr>
          </a:p>
          <a:p>
            <a:endParaRPr lang="en-US" sz="1100">
              <a:solidFill>
                <a:srgbClr val="000000"/>
              </a:solidFill>
            </a:endParaRPr>
          </a:p>
          <a:p>
            <a:r>
              <a:rPr lang="en-US" sz="2200">
                <a:solidFill>
                  <a:srgbClr val="000000"/>
                </a:solidFill>
              </a:rPr>
              <a:t>The Positioning concept, which changed the nature of advertising, </a:t>
            </a:r>
            <a:r>
              <a:rPr lang="en-US" sz="2200" dirty="0">
                <a:solidFill>
                  <a:srgbClr val="000000"/>
                </a:solidFill>
              </a:rPr>
              <a:t>can affect </a:t>
            </a:r>
            <a:r>
              <a:rPr lang="en-US" sz="2200">
                <a:solidFill>
                  <a:srgbClr val="000000"/>
                </a:solidFill>
              </a:rPr>
              <a:t>the product, its price, place of sale, and its promotion.</a:t>
            </a:r>
            <a:endParaRPr lang="en-US" sz="2200" dirty="0">
              <a:solidFill>
                <a:srgbClr val="000000"/>
              </a:solidFill>
              <a:cs typeface="Calibri"/>
            </a:endParaRPr>
          </a:p>
          <a:p>
            <a:endParaRPr lang="en-US" sz="1200">
              <a:solidFill>
                <a:srgbClr val="000000"/>
              </a:solidFill>
            </a:endParaRPr>
          </a:p>
          <a:p>
            <a:r>
              <a:rPr lang="en-US" sz="2200">
                <a:solidFill>
                  <a:srgbClr val="000000"/>
                </a:solidFill>
              </a:rPr>
              <a:t>As the title indicates positioning is all about </a:t>
            </a:r>
            <a:r>
              <a:rPr lang="en-US" sz="2200" dirty="0">
                <a:solidFill>
                  <a:srgbClr val="000000"/>
                </a:solidFill>
              </a:rPr>
              <a:t>consumers’ </a:t>
            </a:r>
            <a:r>
              <a:rPr lang="en-US" sz="2200">
                <a:solidFill>
                  <a:srgbClr val="000000"/>
                </a:solidFill>
              </a:rPr>
              <a:t>perceptions and how you can improve your ranking in their minds.</a:t>
            </a:r>
            <a:endParaRPr lang="en-IE" sz="2200">
              <a:solidFill>
                <a:srgbClr val="000000"/>
              </a:solidFill>
            </a:endParaRPr>
          </a:p>
        </p:txBody>
      </p:sp>
    </p:spTree>
    <p:extLst>
      <p:ext uri="{BB962C8B-B14F-4D97-AF65-F5344CB8AC3E}">
        <p14:creationId xmlns:p14="http://schemas.microsoft.com/office/powerpoint/2010/main" val="3768073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008F81-AB1A-4285-A783-36C0845FFCDE}"/>
              </a:ext>
            </a:extLst>
          </p:cNvPr>
          <p:cNvSpPr>
            <a:spLocks noGrp="1"/>
          </p:cNvSpPr>
          <p:nvPr>
            <p:ph type="body" sz="quarter" idx="16"/>
          </p:nvPr>
        </p:nvSpPr>
        <p:spPr>
          <a:xfrm>
            <a:off x="394847" y="173836"/>
            <a:ext cx="11296481" cy="1161349"/>
          </a:xfrm>
        </p:spPr>
        <p:txBody>
          <a:bodyPr vert="horz" lIns="91440" tIns="45720" rIns="91440" bIns="45720" rtlCol="0" anchor="t">
            <a:normAutofit fontScale="92500"/>
          </a:bodyPr>
          <a:lstStyle/>
          <a:p>
            <a:r>
              <a:rPr lang="en-US" sz="3600" b="1" i="0">
                <a:effectLst/>
              </a:rPr>
              <a:t>Main takeaways from: "Positioning – The Battle for Your Mind"</a:t>
            </a:r>
          </a:p>
          <a:p>
            <a:r>
              <a:rPr lang="en-US" sz="1900" b="1" dirty="0">
                <a:highlight>
                  <a:srgbClr val="FED100"/>
                </a:highlight>
              </a:rPr>
              <a:t> TIP</a:t>
            </a:r>
            <a:r>
              <a:rPr lang="en-US" sz="1900" b="1" dirty="0">
                <a:highlight>
                  <a:srgbClr val="FED100"/>
                </a:highlight>
                <a:latin typeface="Calibri"/>
                <a:cs typeface="Calibri"/>
              </a:rPr>
              <a:t>: </a:t>
            </a:r>
            <a:r>
              <a:rPr lang="en-US" sz="1900" dirty="0"/>
              <a:t> </a:t>
            </a:r>
            <a:r>
              <a:rPr lang="en-US" sz="2100"/>
              <a:t>Food Businesses should consider these ideas when developing </a:t>
            </a:r>
            <a:r>
              <a:rPr lang="en-US" sz="2100" dirty="0"/>
              <a:t>new products </a:t>
            </a:r>
            <a:r>
              <a:rPr lang="en-US" sz="2100"/>
              <a:t>for the </a:t>
            </a:r>
            <a:r>
              <a:rPr lang="en-US" sz="2100" dirty="0"/>
              <a:t>senior market</a:t>
            </a:r>
            <a:endParaRPr lang="en-IE" sz="2100"/>
          </a:p>
          <a:p>
            <a:endParaRPr lang="en-IE"/>
          </a:p>
        </p:txBody>
      </p:sp>
      <p:sp>
        <p:nvSpPr>
          <p:cNvPr id="4" name="Text Placeholder 3">
            <a:extLst>
              <a:ext uri="{FF2B5EF4-FFF2-40B4-BE49-F238E27FC236}">
                <a16:creationId xmlns:a16="http://schemas.microsoft.com/office/drawing/2014/main" id="{41B532ED-6626-4126-873D-D89182457A86}"/>
              </a:ext>
            </a:extLst>
          </p:cNvPr>
          <p:cNvSpPr txBox="1">
            <a:spLocks noGrp="1"/>
          </p:cNvSpPr>
          <p:nvPr>
            <p:ph type="body" sz="quarter" idx="18"/>
          </p:nvPr>
        </p:nvSpPr>
        <p:spPr>
          <a:xfrm>
            <a:off x="517890" y="1449865"/>
            <a:ext cx="11296481" cy="3860544"/>
          </a:xfrm>
          <a:prstGeom prst="rect">
            <a:avLst/>
          </a:prstGeom>
          <a:noFill/>
        </p:spPr>
        <p:txBody>
          <a:bodyPr vert="horz" wrap="square" lIns="91440" tIns="45720" rIns="91440" bIns="45720" rtlCol="0" anchor="t">
            <a:spAutoFit/>
          </a:bodyPr>
          <a:lstStyle/>
          <a:p>
            <a:pPr algn="l">
              <a:buFont typeface="Arial" panose="020B0604020202020204" pitchFamily="34" charset="0"/>
              <a:buChar char="•"/>
            </a:pPr>
            <a:r>
              <a:rPr lang="en-US" sz="2200" b="0" i="0">
                <a:solidFill>
                  <a:srgbClr val="000000"/>
                </a:solidFill>
                <a:effectLst/>
              </a:rPr>
              <a:t>Positioning consists of seeking the solution in the mind of the </a:t>
            </a:r>
            <a:r>
              <a:rPr lang="en-US" sz="2200" b="1" i="0" dirty="0">
                <a:effectLst/>
              </a:rPr>
              <a:t>potential </a:t>
            </a:r>
            <a:r>
              <a:rPr lang="en-US" sz="2200" b="1" dirty="0"/>
              <a:t>customers</a:t>
            </a:r>
            <a:endParaRPr lang="en-US" sz="2200" b="0" i="0" dirty="0">
              <a:effectLst/>
            </a:endParaRPr>
          </a:p>
          <a:p>
            <a:pPr>
              <a:buFont typeface="Arial" panose="020B0604020202020204" pitchFamily="34" charset="0"/>
              <a:buChar char="•"/>
            </a:pPr>
            <a:r>
              <a:rPr lang="en-US" sz="2200" b="0" i="0">
                <a:solidFill>
                  <a:srgbClr val="000000"/>
                </a:solidFill>
                <a:effectLst/>
              </a:rPr>
              <a:t>To be successful, it is necessary to have successful communication to </a:t>
            </a:r>
            <a:r>
              <a:rPr lang="en-US" sz="2200" b="1" i="0" dirty="0">
                <a:effectLst/>
              </a:rPr>
              <a:t>penetrate people's minds</a:t>
            </a:r>
            <a:endParaRPr lang="en-US" sz="2200" b="1" i="0">
              <a:effectLst/>
              <a:cs typeface="Calibri"/>
            </a:endParaRPr>
          </a:p>
          <a:p>
            <a:pPr algn="l">
              <a:buFont typeface="Arial" panose="020B0604020202020204" pitchFamily="34" charset="0"/>
              <a:buChar char="•"/>
            </a:pPr>
            <a:r>
              <a:rPr lang="en-US" sz="2200" b="0" i="0">
                <a:solidFill>
                  <a:srgbClr val="000000"/>
                </a:solidFill>
                <a:effectLst/>
              </a:rPr>
              <a:t>The mind has no room for the new unless it has a </a:t>
            </a:r>
            <a:r>
              <a:rPr lang="en-US" sz="2200" b="1" i="0" dirty="0">
                <a:effectLst/>
              </a:rPr>
              <a:t>connection with the old</a:t>
            </a:r>
            <a:endParaRPr lang="en-US" sz="2200" b="1" i="0">
              <a:effectLst/>
              <a:cs typeface="Calibri"/>
            </a:endParaRPr>
          </a:p>
          <a:p>
            <a:pPr algn="l">
              <a:buFont typeface="Arial" panose="020B0604020202020204" pitchFamily="34" charset="0"/>
              <a:buChar char="•"/>
            </a:pPr>
            <a:r>
              <a:rPr lang="en-US" sz="2200" b="0" i="0">
                <a:solidFill>
                  <a:srgbClr val="000000"/>
                </a:solidFill>
                <a:effectLst/>
              </a:rPr>
              <a:t>The </a:t>
            </a:r>
            <a:r>
              <a:rPr lang="en-US" sz="2200" b="1" dirty="0"/>
              <a:t>positioning</a:t>
            </a:r>
            <a:r>
              <a:rPr lang="en-US" sz="2200" b="1" i="0" dirty="0">
                <a:effectLst/>
              </a:rPr>
              <a:t> of competitors</a:t>
            </a:r>
            <a:r>
              <a:rPr lang="en-US" sz="2200" b="0" i="0">
                <a:solidFill>
                  <a:srgbClr val="000000"/>
                </a:solidFill>
                <a:effectLst/>
              </a:rPr>
              <a:t> cannot be ignored</a:t>
            </a:r>
            <a:endParaRPr lang="en-US" sz="2200" b="0" i="0" dirty="0">
              <a:solidFill>
                <a:srgbClr val="000000"/>
              </a:solidFill>
              <a:effectLst/>
              <a:cs typeface="Calibri"/>
            </a:endParaRPr>
          </a:p>
          <a:p>
            <a:pPr>
              <a:buFont typeface="Arial" panose="020B0604020202020204" pitchFamily="34" charset="0"/>
              <a:buChar char="•"/>
            </a:pPr>
            <a:r>
              <a:rPr lang="en-US" sz="2200" b="0" i="0">
                <a:solidFill>
                  <a:srgbClr val="000000"/>
                </a:solidFill>
                <a:effectLst/>
              </a:rPr>
              <a:t>The easiest way to penetrate the customer's mind is to </a:t>
            </a:r>
            <a:r>
              <a:rPr lang="en-US" sz="2200" b="1" dirty="0">
                <a:ea typeface="+mn-lt"/>
                <a:cs typeface="+mn-lt"/>
              </a:rPr>
              <a:t>be the first</a:t>
            </a:r>
            <a:endParaRPr lang="en-US" sz="2200" b="0" i="0" dirty="0">
              <a:solidFill>
                <a:srgbClr val="000000"/>
              </a:solidFill>
              <a:effectLst/>
              <a:cs typeface="Calibri"/>
            </a:endParaRPr>
          </a:p>
          <a:p>
            <a:pPr algn="l">
              <a:buFont typeface="Arial" panose="020B0604020202020204" pitchFamily="34" charset="0"/>
              <a:buChar char="•"/>
            </a:pPr>
            <a:r>
              <a:rPr lang="en-US" sz="2200" b="0" i="0">
                <a:solidFill>
                  <a:srgbClr val="000000"/>
                </a:solidFill>
                <a:effectLst/>
              </a:rPr>
              <a:t>The following brands must </a:t>
            </a:r>
            <a:r>
              <a:rPr lang="en-US" sz="2200" b="1" i="0" dirty="0">
                <a:solidFill>
                  <a:srgbClr val="000000"/>
                </a:solidFill>
                <a:effectLst/>
              </a:rPr>
              <a:t>look for loopholes </a:t>
            </a:r>
            <a:r>
              <a:rPr lang="en-US" sz="2200" b="0" i="0">
                <a:solidFill>
                  <a:srgbClr val="000000"/>
                </a:solidFill>
                <a:effectLst/>
              </a:rPr>
              <a:t>in the customers' minds</a:t>
            </a:r>
            <a:endParaRPr lang="en-US" sz="2200" b="0" i="0" dirty="0">
              <a:solidFill>
                <a:srgbClr val="000000"/>
              </a:solidFill>
              <a:effectLst/>
              <a:cs typeface="Calibri"/>
            </a:endParaRPr>
          </a:p>
          <a:p>
            <a:pPr>
              <a:buFont typeface="Arial" panose="020B0604020202020204" pitchFamily="34" charset="0"/>
              <a:buChar char="•"/>
            </a:pPr>
            <a:r>
              <a:rPr lang="en-US" sz="2200" b="0" i="0">
                <a:solidFill>
                  <a:srgbClr val="000000"/>
                </a:solidFill>
                <a:effectLst/>
              </a:rPr>
              <a:t>The </a:t>
            </a:r>
            <a:r>
              <a:rPr lang="en-US" sz="2200" b="1" i="0" dirty="0">
                <a:solidFill>
                  <a:srgbClr val="000000"/>
                </a:solidFill>
                <a:effectLst/>
              </a:rPr>
              <a:t>name </a:t>
            </a:r>
            <a:r>
              <a:rPr lang="en-US" sz="2200" b="0" i="0">
                <a:solidFill>
                  <a:srgbClr val="000000"/>
                </a:solidFill>
                <a:effectLst/>
              </a:rPr>
              <a:t>is </a:t>
            </a:r>
            <a:r>
              <a:rPr lang="en-US" sz="2200" dirty="0"/>
              <a:t>essential and</a:t>
            </a:r>
            <a:r>
              <a:rPr lang="en-US" sz="2200" b="0" i="0">
                <a:solidFill>
                  <a:srgbClr val="000000"/>
                </a:solidFill>
                <a:effectLst/>
              </a:rPr>
              <a:t> can influence the </a:t>
            </a:r>
            <a:r>
              <a:rPr lang="en-US" sz="2200" i="0">
                <a:effectLst/>
              </a:rPr>
              <a:t>failure or success of a product</a:t>
            </a:r>
            <a:endParaRPr lang="en-US" sz="2200" i="0" dirty="0">
              <a:effectLst/>
              <a:cs typeface="Calibri"/>
            </a:endParaRPr>
          </a:p>
          <a:p>
            <a:pPr>
              <a:buFont typeface="Arial" panose="020B0604020202020204" pitchFamily="34" charset="0"/>
              <a:buChar char="•"/>
            </a:pPr>
            <a:r>
              <a:rPr lang="en-US" sz="2200" dirty="0"/>
              <a:t>Approach product</a:t>
            </a:r>
            <a:r>
              <a:rPr lang="en-US" sz="2200" b="0" i="0">
                <a:solidFill>
                  <a:srgbClr val="000000"/>
                </a:solidFill>
                <a:effectLst/>
              </a:rPr>
              <a:t> line </a:t>
            </a:r>
            <a:r>
              <a:rPr lang="en-US" sz="2200" dirty="0">
                <a:ea typeface="+mn-lt"/>
                <a:cs typeface="+mn-lt"/>
              </a:rPr>
              <a:t>extension with </a:t>
            </a:r>
            <a:r>
              <a:rPr lang="en-US" sz="2200" dirty="0"/>
              <a:t>caution </a:t>
            </a:r>
            <a:r>
              <a:rPr lang="en-US" sz="2200" b="0" i="0">
                <a:solidFill>
                  <a:srgbClr val="000000"/>
                </a:solidFill>
                <a:effectLst/>
              </a:rPr>
              <a:t>and</a:t>
            </a:r>
            <a:r>
              <a:rPr lang="en-US" sz="2200" dirty="0"/>
              <a:t> </a:t>
            </a:r>
            <a:r>
              <a:rPr lang="en-US" sz="2200" b="1" i="0" dirty="0">
                <a:solidFill>
                  <a:srgbClr val="000000"/>
                </a:solidFill>
                <a:effectLst/>
              </a:rPr>
              <a:t>use </a:t>
            </a:r>
            <a:r>
              <a:rPr lang="en-US" sz="2200" b="1" dirty="0"/>
              <a:t>readily-known names</a:t>
            </a:r>
            <a:r>
              <a:rPr lang="en-US" sz="2200" b="1" i="0" dirty="0">
                <a:solidFill>
                  <a:srgbClr val="000000"/>
                </a:solidFill>
                <a:effectLst/>
              </a:rPr>
              <a:t> </a:t>
            </a:r>
            <a:r>
              <a:rPr lang="en-US" sz="2200" b="0" i="0">
                <a:solidFill>
                  <a:srgbClr val="000000"/>
                </a:solidFill>
                <a:effectLst/>
              </a:rPr>
              <a:t>in new products</a:t>
            </a:r>
            <a:endParaRPr lang="en-US" sz="2200" b="0" i="0" dirty="0">
              <a:solidFill>
                <a:srgbClr val="000000"/>
              </a:solidFill>
              <a:effectLst/>
              <a:cs typeface="Calibri"/>
            </a:endParaRPr>
          </a:p>
          <a:p>
            <a:pPr>
              <a:buFont typeface="Arial" panose="020B0604020202020204" pitchFamily="34" charset="0"/>
              <a:buChar char="•"/>
            </a:pPr>
            <a:r>
              <a:rPr lang="en-US" sz="2200" b="0" i="0">
                <a:solidFill>
                  <a:srgbClr val="000000"/>
                </a:solidFill>
                <a:effectLst/>
              </a:rPr>
              <a:t>A positioning </a:t>
            </a:r>
            <a:r>
              <a:rPr lang="en-US" sz="2200" b="0" i="0" err="1">
                <a:solidFill>
                  <a:srgbClr val="000000"/>
                </a:solidFill>
                <a:effectLst/>
              </a:rPr>
              <a:t>programme</a:t>
            </a:r>
            <a:r>
              <a:rPr lang="en-US" sz="2200" b="0" i="0">
                <a:solidFill>
                  <a:srgbClr val="000000"/>
                </a:solidFill>
                <a:effectLst/>
              </a:rPr>
              <a:t> requires a </a:t>
            </a:r>
            <a:r>
              <a:rPr lang="en-US" sz="2200" b="1" dirty="0"/>
              <a:t>solid long-term</a:t>
            </a:r>
            <a:r>
              <a:rPr lang="en-US" sz="2200" b="1" i="0" dirty="0">
                <a:solidFill>
                  <a:srgbClr val="000000"/>
                </a:solidFill>
                <a:effectLst/>
              </a:rPr>
              <a:t> commitment </a:t>
            </a:r>
            <a:r>
              <a:rPr lang="en-US" sz="2200" b="0" i="0">
                <a:solidFill>
                  <a:srgbClr val="000000"/>
                </a:solidFill>
                <a:effectLst/>
              </a:rPr>
              <a:t>of the people in charge of it.</a:t>
            </a:r>
            <a:endParaRPr lang="en-US" sz="2200" b="0" i="0" dirty="0">
              <a:solidFill>
                <a:srgbClr val="000000"/>
              </a:solidFill>
              <a:effectLst/>
              <a:cs typeface="Calibri"/>
            </a:endParaRPr>
          </a:p>
        </p:txBody>
      </p:sp>
      <p:pic>
        <p:nvPicPr>
          <p:cNvPr id="5" name="Picture 4" descr="Positioning Al Ries &amp; Jack Trout">
            <a:hlinkClick r:id="rId2"/>
            <a:extLst>
              <a:ext uri="{FF2B5EF4-FFF2-40B4-BE49-F238E27FC236}">
                <a16:creationId xmlns:a16="http://schemas.microsoft.com/office/drawing/2014/main" id="{2108F3C5-D7D1-46C4-8120-6F04E25C0D2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50047" y="2415354"/>
            <a:ext cx="1475121" cy="203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281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B73925-8EAD-485D-9C69-73A09791321E}"/>
              </a:ext>
            </a:extLst>
          </p:cNvPr>
          <p:cNvSpPr>
            <a:spLocks noGrp="1"/>
          </p:cNvSpPr>
          <p:nvPr>
            <p:ph type="body" sz="quarter" idx="16"/>
          </p:nvPr>
        </p:nvSpPr>
        <p:spPr>
          <a:xfrm>
            <a:off x="734714" y="290118"/>
            <a:ext cx="10808102" cy="1651804"/>
          </a:xfrm>
          <a:solidFill>
            <a:srgbClr val="85D2E1"/>
          </a:solidFill>
        </p:spPr>
        <p:txBody>
          <a:bodyPr vert="horz" lIns="91440" tIns="45720" rIns="91440" bIns="45720" rtlCol="0" anchor="t">
            <a:normAutofit/>
          </a:bodyPr>
          <a:lstStyle/>
          <a:p>
            <a:pPr>
              <a:lnSpc>
                <a:spcPct val="100000"/>
              </a:lnSpc>
            </a:pPr>
            <a:r>
              <a:rPr lang="en-US"/>
              <a:t>Brand Positioning Strategy…</a:t>
            </a:r>
            <a:r>
              <a:rPr lang="en-US" dirty="0"/>
              <a:t>Giving Your Audience Something Different</a:t>
            </a:r>
            <a:endParaRPr lang="en-IE"/>
          </a:p>
        </p:txBody>
      </p:sp>
      <p:sp>
        <p:nvSpPr>
          <p:cNvPr id="4" name="TextBox 3">
            <a:extLst>
              <a:ext uri="{FF2B5EF4-FFF2-40B4-BE49-F238E27FC236}">
                <a16:creationId xmlns:a16="http://schemas.microsoft.com/office/drawing/2014/main" id="{640C1EC6-144B-4CCC-8ED4-2FF1478676BF}"/>
              </a:ext>
            </a:extLst>
          </p:cNvPr>
          <p:cNvSpPr txBox="1"/>
          <p:nvPr/>
        </p:nvSpPr>
        <p:spPr>
          <a:xfrm>
            <a:off x="734713" y="2415473"/>
            <a:ext cx="4402895" cy="2751522"/>
          </a:xfrm>
          <a:prstGeom prst="rect">
            <a:avLst/>
          </a:prstGeom>
          <a:noFill/>
        </p:spPr>
        <p:txBody>
          <a:bodyPr wrap="square" lIns="91440" tIns="45720" rIns="91440" bIns="45720" rtlCol="0" anchor="t">
            <a:spAutoFit/>
          </a:bodyPr>
          <a:lstStyle/>
          <a:p>
            <a:pPr>
              <a:lnSpc>
                <a:spcPct val="90000"/>
              </a:lnSpc>
              <a:spcBef>
                <a:spcPts val="1000"/>
              </a:spcBef>
              <a:defRPr/>
            </a:pPr>
            <a:r>
              <a:rPr lang="en-US" sz="2400" dirty="0">
                <a:solidFill>
                  <a:srgbClr val="030303"/>
                </a:solidFill>
              </a:rPr>
              <a:t>Learn</a:t>
            </a:r>
            <a:r>
              <a:rPr lang="en-US" sz="2400" b="0" i="0" dirty="0">
                <a:solidFill>
                  <a:srgbClr val="030303"/>
                </a:solidFill>
                <a:effectLst/>
              </a:rPr>
              <a:t> </a:t>
            </a:r>
            <a:r>
              <a:rPr lang="en-US" sz="2400" b="0" i="0">
                <a:solidFill>
                  <a:srgbClr val="030303"/>
                </a:solidFill>
                <a:effectLst/>
              </a:rPr>
              <a:t>from </a:t>
            </a:r>
            <a:r>
              <a:rPr kumimoji="0" lang="en-US" sz="2400" b="0" i="0" u="none" strike="noStrike" kern="1200" cap="none" spc="0" normalizeH="0" baseline="0" noProof="0">
                <a:ln>
                  <a:noFill/>
                </a:ln>
                <a:solidFill>
                  <a:srgbClr val="1188A3"/>
                </a:solidFill>
                <a:effectLst/>
                <a:uLnTx/>
                <a:uFillTx/>
                <a:ea typeface="+mn-ea"/>
                <a:cs typeface="+mn-cs"/>
                <a:sym typeface="Wingdings" panose="05000000000000000000" pitchFamily="2" charset="2"/>
                <a:hlinkClick r:id="rId3">
                  <a:extLst>
                    <a:ext uri="{A12FA001-AC4F-418D-AE19-62706E023703}">
                      <ahyp:hlinkClr xmlns:ahyp="http://schemas.microsoft.com/office/drawing/2018/hyperlinkcolor" val="tx"/>
                    </a:ext>
                  </a:extLst>
                </a:hlinkClick>
              </a:rPr>
              <a:t>Brand Master </a:t>
            </a:r>
            <a:r>
              <a:rPr lang="en-US" sz="2400" dirty="0">
                <a:solidFill>
                  <a:srgbClr val="1188A3"/>
                </a:solidFill>
                <a:sym typeface="Wingdings" panose="05000000000000000000" pitchFamily="2" charset="2"/>
                <a:hlinkClick r:id="rId3">
                  <a:extLst>
                    <a:ext uri="{A12FA001-AC4F-418D-AE19-62706E023703}">
                      <ahyp:hlinkClr xmlns:ahyp="http://schemas.microsoft.com/office/drawing/2018/hyperlinkcolor" val="tx"/>
                    </a:ext>
                  </a:extLst>
                </a:hlinkClick>
              </a:rPr>
              <a:t>Academy</a:t>
            </a:r>
            <a:r>
              <a:rPr lang="en-US" sz="2400" dirty="0">
                <a:solidFill>
                  <a:srgbClr val="030303"/>
                </a:solidFill>
              </a:rPr>
              <a:t> about how</a:t>
            </a:r>
            <a:r>
              <a:rPr lang="en-US" sz="2400" b="0" i="0">
                <a:solidFill>
                  <a:srgbClr val="030303"/>
                </a:solidFill>
                <a:effectLst/>
              </a:rPr>
              <a:t> to create a brand positioning strategy using an </a:t>
            </a:r>
            <a:r>
              <a:rPr lang="en-US" sz="2400" b="1" i="0" dirty="0">
                <a:solidFill>
                  <a:srgbClr val="030303"/>
                </a:solidFill>
                <a:effectLst/>
              </a:rPr>
              <a:t>8-step brand strategy process framework</a:t>
            </a:r>
            <a:r>
              <a:rPr lang="en-US" sz="2400" b="0" i="0">
                <a:solidFill>
                  <a:srgbClr val="030303"/>
                </a:solidFill>
                <a:effectLst/>
              </a:rPr>
              <a:t>. </a:t>
            </a:r>
            <a:r>
              <a:rPr lang="en-US" sz="2400" dirty="0">
                <a:solidFill>
                  <a:srgbClr val="030303"/>
                </a:solidFill>
              </a:rPr>
              <a:t>Also, learn</a:t>
            </a:r>
            <a:r>
              <a:rPr lang="en-US" sz="2400" b="0" i="0" dirty="0">
                <a:solidFill>
                  <a:srgbClr val="030303"/>
                </a:solidFill>
                <a:effectLst/>
              </a:rPr>
              <a:t> </a:t>
            </a:r>
            <a:r>
              <a:rPr lang="en-US" sz="2400" b="0" i="0">
                <a:solidFill>
                  <a:srgbClr val="030303"/>
                </a:solidFill>
                <a:effectLst/>
              </a:rPr>
              <a:t>how to stand out from your competitors and </a:t>
            </a:r>
            <a:r>
              <a:rPr lang="en-US" sz="2400" dirty="0">
                <a:solidFill>
                  <a:srgbClr val="030303"/>
                </a:solidFill>
              </a:rPr>
              <a:t>offer your</a:t>
            </a:r>
            <a:r>
              <a:rPr lang="en-US" sz="2400" b="0" i="0">
                <a:solidFill>
                  <a:srgbClr val="030303"/>
                </a:solidFill>
                <a:effectLst/>
              </a:rPr>
              <a:t> audience something different.</a:t>
            </a:r>
            <a:endParaRPr lang="en-US" sz="2200" b="0" i="0" u="none" strike="noStrike" kern="1200" cap="none" spc="0" normalizeH="0" baseline="0" noProof="0">
              <a:ln>
                <a:noFill/>
              </a:ln>
              <a:solidFill>
                <a:srgbClr val="000000"/>
              </a:solidFill>
              <a:effectLst/>
              <a:uLnTx/>
              <a:uFillTx/>
              <a:cs typeface="Calibri"/>
            </a:endParaRPr>
          </a:p>
        </p:txBody>
      </p:sp>
      <p:pic>
        <p:nvPicPr>
          <p:cNvPr id="5" name="Picture 4">
            <a:extLst>
              <a:ext uri="{FF2B5EF4-FFF2-40B4-BE49-F238E27FC236}">
                <a16:creationId xmlns:a16="http://schemas.microsoft.com/office/drawing/2014/main" id="{27464258-A634-4EAB-8D12-D2499BD6D8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34127" y="2131508"/>
            <a:ext cx="8379229" cy="4436374"/>
          </a:xfrm>
          <a:prstGeom prst="rect">
            <a:avLst/>
          </a:prstGeom>
        </p:spPr>
      </p:pic>
      <p:pic>
        <p:nvPicPr>
          <p:cNvPr id="9" name="Online Media 4" title="How To Create A Brand Positioning Strategy">
            <a:hlinkClick r:id="" action="ppaction://media"/>
            <a:extLst>
              <a:ext uri="{FF2B5EF4-FFF2-40B4-BE49-F238E27FC236}">
                <a16:creationId xmlns:a16="http://schemas.microsoft.com/office/drawing/2014/main" id="{3254E0F0-C8BB-46A8-9B4F-E9BA4846FF2C}"/>
              </a:ext>
            </a:extLst>
          </p:cNvPr>
          <p:cNvPicPr>
            <a:picLocks noRot="1" noChangeAspect="1"/>
          </p:cNvPicPr>
          <p:nvPr>
            <a:videoFile r:link="rId1"/>
          </p:nvPr>
        </p:nvPicPr>
        <p:blipFill>
          <a:blip r:embed="rId5"/>
          <a:stretch>
            <a:fillRect/>
          </a:stretch>
        </p:blipFill>
        <p:spPr>
          <a:xfrm>
            <a:off x="5684363" y="2337847"/>
            <a:ext cx="6078759" cy="3412504"/>
          </a:xfrm>
          <a:prstGeom prst="rect">
            <a:avLst/>
          </a:prstGeom>
        </p:spPr>
      </p:pic>
      <p:sp>
        <p:nvSpPr>
          <p:cNvPr id="10" name="TextBox 9">
            <a:extLst>
              <a:ext uri="{FF2B5EF4-FFF2-40B4-BE49-F238E27FC236}">
                <a16:creationId xmlns:a16="http://schemas.microsoft.com/office/drawing/2014/main" id="{54B97914-1138-4814-8601-9D1D3358B438}"/>
              </a:ext>
            </a:extLst>
          </p:cNvPr>
          <p:cNvSpPr txBox="1"/>
          <p:nvPr/>
        </p:nvSpPr>
        <p:spPr>
          <a:xfrm>
            <a:off x="5739354" y="6240127"/>
            <a:ext cx="6452646" cy="369332"/>
          </a:xfrm>
          <a:prstGeom prst="rect">
            <a:avLst/>
          </a:prstGeom>
          <a:noFill/>
        </p:spPr>
        <p:txBody>
          <a:bodyPr wrap="square">
            <a:spAutoFit/>
          </a:bodyPr>
          <a:lstStyle/>
          <a:p>
            <a:r>
              <a:rPr lang="en-US">
                <a:solidFill>
                  <a:srgbClr val="1188A3"/>
                </a:solidFill>
                <a:hlinkClick r:id="rId6">
                  <a:extLst>
                    <a:ext uri="{A12FA001-AC4F-418D-AE19-62706E023703}">
                      <ahyp:hlinkClr xmlns:ahyp="http://schemas.microsoft.com/office/drawing/2018/hyperlinkcolor" val="tx"/>
                    </a:ext>
                  </a:extLst>
                </a:hlinkClick>
              </a:rPr>
              <a:t>How To Create A Brand Positioning Strategy - YouTube</a:t>
            </a:r>
            <a:endParaRPr lang="en-IE">
              <a:solidFill>
                <a:srgbClr val="1188A3"/>
              </a:solidFill>
            </a:endParaRPr>
          </a:p>
        </p:txBody>
      </p:sp>
      <p:sp>
        <p:nvSpPr>
          <p:cNvPr id="11" name="Rectangle 10">
            <a:extLst>
              <a:ext uri="{FF2B5EF4-FFF2-40B4-BE49-F238E27FC236}">
                <a16:creationId xmlns:a16="http://schemas.microsoft.com/office/drawing/2014/main" id="{754792D4-85A5-4776-A891-F1EF94C90649}"/>
              </a:ext>
            </a:extLst>
          </p:cNvPr>
          <p:cNvSpPr/>
          <p:nvPr/>
        </p:nvSpPr>
        <p:spPr>
          <a:xfrm flipV="1">
            <a:off x="891459" y="1896202"/>
            <a:ext cx="1220145" cy="45719"/>
          </a:xfrm>
          <a:prstGeom prst="rect">
            <a:avLst/>
          </a:prstGeom>
          <a:solidFill>
            <a:srgbClr val="FFD100"/>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9242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Hand placing stars">
            <a:extLst>
              <a:ext uri="{FF2B5EF4-FFF2-40B4-BE49-F238E27FC236}">
                <a16:creationId xmlns:a16="http://schemas.microsoft.com/office/drawing/2014/main" id="{5A441000-3A55-470F-96D2-E7A6A42A3E1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b="-37223"/>
          <a:stretch/>
        </p:blipFill>
        <p:spPr>
          <a:xfrm>
            <a:off x="6852062" y="0"/>
            <a:ext cx="5105121" cy="6362700"/>
          </a:xfrm>
          <a:solidFill>
            <a:srgbClr val="A2CAD5"/>
          </a:solidFill>
        </p:spPr>
      </p:pic>
      <p:sp>
        <p:nvSpPr>
          <p:cNvPr id="5" name="Text Placeholder 2">
            <a:extLst>
              <a:ext uri="{FF2B5EF4-FFF2-40B4-BE49-F238E27FC236}">
                <a16:creationId xmlns:a16="http://schemas.microsoft.com/office/drawing/2014/main" id="{41898611-B002-4357-A824-DE6090314B5E}"/>
              </a:ext>
            </a:extLst>
          </p:cNvPr>
          <p:cNvSpPr>
            <a:spLocks noGrp="1"/>
          </p:cNvSpPr>
          <p:nvPr>
            <p:ph type="body" sz="quarter" idx="18"/>
          </p:nvPr>
        </p:nvSpPr>
        <p:spPr>
          <a:xfrm>
            <a:off x="1803400" y="1773238"/>
            <a:ext cx="4687795" cy="4525962"/>
          </a:xfrm>
        </p:spPr>
        <p:txBody>
          <a:bodyPr vert="horz" lIns="91440" tIns="45720" rIns="91440" bIns="45720" rtlCol="0" anchor="t">
            <a:normAutofit lnSpcReduction="10000"/>
          </a:bodyPr>
          <a:lstStyle/>
          <a:p>
            <a:pPr marL="457200" indent="-457200">
              <a:buFont typeface="+mj-lt"/>
              <a:buAutoNum type="arabicPeriod"/>
            </a:pPr>
            <a:r>
              <a:rPr lang="en-US"/>
              <a:t>Identify your </a:t>
            </a:r>
            <a:r>
              <a:rPr lang="en-US" b="1" dirty="0"/>
              <a:t>Target Market</a:t>
            </a:r>
            <a:endParaRPr lang="en-US" b="1" dirty="0">
              <a:cs typeface="Calibri"/>
            </a:endParaRPr>
          </a:p>
          <a:p>
            <a:pPr marL="457200" indent="-457200">
              <a:buFont typeface="+mj-lt"/>
              <a:buAutoNum type="arabicPeriod"/>
            </a:pPr>
            <a:r>
              <a:rPr lang="en-US"/>
              <a:t>Identify your </a:t>
            </a:r>
            <a:r>
              <a:rPr lang="en-US" b="1" dirty="0"/>
              <a:t>Competitors</a:t>
            </a:r>
            <a:endParaRPr lang="en-US" b="1" dirty="0">
              <a:cs typeface="Calibri"/>
            </a:endParaRPr>
          </a:p>
          <a:p>
            <a:pPr marL="457200" indent="-457200">
              <a:buFont typeface="+mj-lt"/>
              <a:buAutoNum type="arabicPeriod"/>
            </a:pPr>
            <a:r>
              <a:rPr lang="en-US"/>
              <a:t>Conduct </a:t>
            </a:r>
            <a:r>
              <a:rPr lang="en-US" b="1" dirty="0"/>
              <a:t>Market Analysis </a:t>
            </a:r>
            <a:r>
              <a:rPr lang="en-US"/>
              <a:t>and</a:t>
            </a:r>
            <a:r>
              <a:rPr lang="en-US" b="1" dirty="0"/>
              <a:t> Competitor Research</a:t>
            </a:r>
            <a:endParaRPr lang="en-US" b="1" dirty="0">
              <a:cs typeface="Calibri"/>
            </a:endParaRPr>
          </a:p>
          <a:p>
            <a:pPr marL="457200" indent="-457200">
              <a:buFont typeface="+mj-lt"/>
              <a:buAutoNum type="arabicPeriod"/>
            </a:pPr>
            <a:r>
              <a:rPr lang="en-US"/>
              <a:t>Identify </a:t>
            </a:r>
            <a:r>
              <a:rPr lang="en-US" b="1" dirty="0"/>
              <a:t>Gaps and Opportunities</a:t>
            </a:r>
            <a:endParaRPr lang="en-US" b="1" dirty="0">
              <a:cs typeface="Calibri"/>
            </a:endParaRPr>
          </a:p>
          <a:p>
            <a:pPr marL="457200" indent="-457200">
              <a:buFont typeface="+mj-lt"/>
              <a:buAutoNum type="arabicPeriod"/>
            </a:pPr>
            <a:r>
              <a:rPr lang="en-US"/>
              <a:t>Uncover your </a:t>
            </a:r>
            <a:r>
              <a:rPr lang="en-US" b="1" dirty="0"/>
              <a:t>Differentiator*</a:t>
            </a:r>
            <a:r>
              <a:rPr lang="en-US" dirty="0"/>
              <a:t> </a:t>
            </a:r>
            <a:endParaRPr lang="en-US" dirty="0">
              <a:cs typeface="Calibri"/>
            </a:endParaRPr>
          </a:p>
          <a:p>
            <a:pPr marL="457200" indent="-457200">
              <a:buFont typeface="+mj-lt"/>
              <a:buAutoNum type="arabicPeriod"/>
            </a:pPr>
            <a:r>
              <a:rPr lang="en-US"/>
              <a:t>Write a </a:t>
            </a:r>
            <a:r>
              <a:rPr lang="en-US" b="1" dirty="0"/>
              <a:t>Brand Positioning Statement*</a:t>
            </a:r>
            <a:endParaRPr lang="en-US" b="1" dirty="0">
              <a:cs typeface="Calibri"/>
            </a:endParaRPr>
          </a:p>
          <a:p>
            <a:pPr marL="457200" indent="-457200">
              <a:buFont typeface="+mj-lt"/>
              <a:buAutoNum type="arabicPeriod"/>
            </a:pPr>
            <a:r>
              <a:rPr lang="en-US"/>
              <a:t>Create a </a:t>
            </a:r>
            <a:r>
              <a:rPr lang="en-US" b="1" dirty="0"/>
              <a:t>Communication Framework*</a:t>
            </a:r>
            <a:endParaRPr lang="en-US" b="1" dirty="0">
              <a:cs typeface="Calibri"/>
            </a:endParaRPr>
          </a:p>
          <a:p>
            <a:pPr marL="457200" indent="-457200">
              <a:buFont typeface="+mj-lt"/>
              <a:buAutoNum type="arabicPeriod"/>
            </a:pPr>
            <a:r>
              <a:rPr lang="en-US"/>
              <a:t>Design your </a:t>
            </a:r>
            <a:r>
              <a:rPr lang="en-US" b="1" dirty="0"/>
              <a:t>Brand Experience</a:t>
            </a:r>
            <a:endParaRPr lang="en-US" b="1" dirty="0">
              <a:cs typeface="Calibri"/>
            </a:endParaRPr>
          </a:p>
          <a:p>
            <a:pPr marL="457200" indent="-457200">
              <a:buFont typeface="+mj-lt"/>
              <a:buAutoNum type="arabicPeriod"/>
            </a:pPr>
            <a:endParaRPr lang="en-IE"/>
          </a:p>
        </p:txBody>
      </p:sp>
      <p:sp>
        <p:nvSpPr>
          <p:cNvPr id="6" name="Text Placeholder 3">
            <a:extLst>
              <a:ext uri="{FF2B5EF4-FFF2-40B4-BE49-F238E27FC236}">
                <a16:creationId xmlns:a16="http://schemas.microsoft.com/office/drawing/2014/main" id="{26409F02-676C-47F9-A812-7686BE9E45D4}"/>
              </a:ext>
            </a:extLst>
          </p:cNvPr>
          <p:cNvSpPr>
            <a:spLocks noGrp="1"/>
          </p:cNvSpPr>
          <p:nvPr>
            <p:ph type="body" sz="quarter" idx="16"/>
          </p:nvPr>
        </p:nvSpPr>
        <p:spPr>
          <a:xfrm>
            <a:off x="1719263" y="595313"/>
            <a:ext cx="4716462" cy="582612"/>
          </a:xfrm>
        </p:spPr>
        <p:txBody>
          <a:bodyPr>
            <a:normAutofit fontScale="85000" lnSpcReduction="10000"/>
          </a:bodyPr>
          <a:lstStyle/>
          <a:p>
            <a:r>
              <a:rPr lang="en-US"/>
              <a:t>An 8-step Positioning Plan…</a:t>
            </a:r>
            <a:endParaRPr lang="en-IE"/>
          </a:p>
        </p:txBody>
      </p:sp>
      <p:sp>
        <p:nvSpPr>
          <p:cNvPr id="9" name="TextBox 8">
            <a:extLst>
              <a:ext uri="{FF2B5EF4-FFF2-40B4-BE49-F238E27FC236}">
                <a16:creationId xmlns:a16="http://schemas.microsoft.com/office/drawing/2014/main" id="{17898F99-47FF-4E3D-8C25-E491DF034AFA}"/>
              </a:ext>
            </a:extLst>
          </p:cNvPr>
          <p:cNvSpPr txBox="1"/>
          <p:nvPr/>
        </p:nvSpPr>
        <p:spPr>
          <a:xfrm>
            <a:off x="6981057" y="2742044"/>
            <a:ext cx="4847130" cy="954107"/>
          </a:xfrm>
          <a:prstGeom prst="rect">
            <a:avLst/>
          </a:prstGeom>
          <a:solidFill>
            <a:srgbClr val="FED100"/>
          </a:solidFill>
        </p:spPr>
        <p:txBody>
          <a:bodyPr wrap="square" lIns="91440" tIns="45720" rIns="91440" bIns="45720" rtlCol="0" anchor="t">
            <a:spAutoFit/>
          </a:bodyPr>
          <a:lstStyle/>
          <a:p>
            <a:r>
              <a:rPr lang="en-US" sz="1400" i="1">
                <a:solidFill>
                  <a:srgbClr val="000000"/>
                </a:solidFill>
              </a:rPr>
              <a:t>* Big Word made simple</a:t>
            </a:r>
            <a:r>
              <a:rPr lang="en-US" sz="1400">
                <a:solidFill>
                  <a:srgbClr val="000000"/>
                </a:solidFill>
              </a:rPr>
              <a:t>: </a:t>
            </a:r>
            <a:r>
              <a:rPr lang="en-US" sz="1400" b="1" i="0">
                <a:solidFill>
                  <a:srgbClr val="000000"/>
                </a:solidFill>
                <a:effectLst/>
              </a:rPr>
              <a:t>A Differentiator </a:t>
            </a:r>
            <a:r>
              <a:rPr lang="en-US" sz="1400" b="0" i="0">
                <a:solidFill>
                  <a:srgbClr val="000000"/>
                </a:solidFill>
                <a:effectLst/>
              </a:rPr>
              <a:t>is a characteristic of your food company or product that separates you from key competitors and gives you a </a:t>
            </a:r>
            <a:r>
              <a:rPr lang="en-US" sz="1400" b="1" i="0" dirty="0">
                <a:solidFill>
                  <a:srgbClr val="1188A3"/>
                </a:solidFill>
                <a:effectLst/>
              </a:rPr>
              <a:t>perceived advantage</a:t>
            </a:r>
            <a:r>
              <a:rPr lang="en-US" sz="1400" b="1" i="0">
                <a:solidFill>
                  <a:srgbClr val="000000"/>
                </a:solidFill>
                <a:effectLst/>
              </a:rPr>
              <a:t> </a:t>
            </a:r>
            <a:r>
              <a:rPr lang="en-US" sz="1400" b="0" i="0">
                <a:solidFill>
                  <a:srgbClr val="000000"/>
                </a:solidFill>
                <a:effectLst/>
              </a:rPr>
              <a:t>in the eyes of your target audience.</a:t>
            </a:r>
            <a:r>
              <a:rPr lang="en-US" sz="1400" dirty="0">
                <a:solidFill>
                  <a:srgbClr val="000000"/>
                </a:solidFill>
              </a:rPr>
              <a:t> </a:t>
            </a:r>
            <a:endParaRPr lang="en-IE" sz="1400"/>
          </a:p>
        </p:txBody>
      </p:sp>
      <p:sp>
        <p:nvSpPr>
          <p:cNvPr id="10" name="TextBox 9">
            <a:extLst>
              <a:ext uri="{FF2B5EF4-FFF2-40B4-BE49-F238E27FC236}">
                <a16:creationId xmlns:a16="http://schemas.microsoft.com/office/drawing/2014/main" id="{A50B9CB9-90D8-4D37-91DB-378B57DB6C57}"/>
              </a:ext>
            </a:extLst>
          </p:cNvPr>
          <p:cNvSpPr txBox="1"/>
          <p:nvPr/>
        </p:nvSpPr>
        <p:spPr>
          <a:xfrm>
            <a:off x="6981057" y="3859874"/>
            <a:ext cx="4847130" cy="1169551"/>
          </a:xfrm>
          <a:prstGeom prst="rect">
            <a:avLst/>
          </a:prstGeom>
          <a:solidFill>
            <a:srgbClr val="FED100"/>
          </a:solidFill>
        </p:spPr>
        <p:txBody>
          <a:bodyPr wrap="square" lIns="91440" tIns="45720" rIns="91440" bIns="45720" rtlCol="0" anchor="t">
            <a:spAutoFit/>
          </a:bodyPr>
          <a:lstStyle/>
          <a:p>
            <a:r>
              <a:rPr lang="en-US" sz="1400">
                <a:solidFill>
                  <a:srgbClr val="000000"/>
                </a:solidFill>
              </a:rPr>
              <a:t>*</a:t>
            </a:r>
            <a:r>
              <a:rPr lang="en-US" sz="1400" dirty="0">
                <a:solidFill>
                  <a:srgbClr val="000000"/>
                </a:solidFill>
              </a:rPr>
              <a:t> </a:t>
            </a:r>
            <a:r>
              <a:rPr lang="en-US" sz="1400" b="1" i="0">
                <a:solidFill>
                  <a:srgbClr val="000000"/>
                </a:solidFill>
                <a:effectLst/>
              </a:rPr>
              <a:t>A Brand Positioning Statement </a:t>
            </a:r>
            <a:r>
              <a:rPr lang="en-US" sz="1400" b="0" i="0">
                <a:solidFill>
                  <a:srgbClr val="000000"/>
                </a:solidFill>
                <a:effectLst/>
              </a:rPr>
              <a:t>is a brief description of a product or service and</a:t>
            </a:r>
            <a:r>
              <a:rPr lang="en-US" sz="1400" dirty="0">
                <a:solidFill>
                  <a:srgbClr val="000000"/>
                </a:solidFill>
              </a:rPr>
              <a:t> explains </a:t>
            </a:r>
            <a:r>
              <a:rPr lang="en-US" sz="1400" b="0" i="0">
                <a:solidFill>
                  <a:srgbClr val="000000"/>
                </a:solidFill>
                <a:effectLst/>
              </a:rPr>
              <a:t>how it </a:t>
            </a:r>
            <a:r>
              <a:rPr lang="en-US" sz="1400" b="1" dirty="0">
                <a:solidFill>
                  <a:srgbClr val="1188A3"/>
                </a:solidFill>
              </a:rPr>
              <a:t>fulfils</a:t>
            </a:r>
            <a:r>
              <a:rPr lang="en-US" sz="1400" b="1" i="0" dirty="0">
                <a:solidFill>
                  <a:srgbClr val="1188A3"/>
                </a:solidFill>
                <a:effectLst/>
              </a:rPr>
              <a:t> a particular need of the target </a:t>
            </a:r>
            <a:r>
              <a:rPr lang="en-US" sz="1400" b="1" dirty="0">
                <a:solidFill>
                  <a:srgbClr val="1188A3"/>
                </a:solidFill>
              </a:rPr>
              <a:t>market</a:t>
            </a:r>
            <a:r>
              <a:rPr lang="en-US" sz="1400" dirty="0">
                <a:solidFill>
                  <a:srgbClr val="000000"/>
                </a:solidFill>
              </a:rPr>
              <a:t>. A</a:t>
            </a:r>
            <a:r>
              <a:rPr lang="en-US" sz="1400" b="0" i="0" dirty="0">
                <a:solidFill>
                  <a:srgbClr val="000000"/>
                </a:solidFill>
                <a:effectLst/>
              </a:rPr>
              <a:t> </a:t>
            </a:r>
            <a:r>
              <a:rPr lang="en-US" sz="1400" b="0" i="0">
                <a:solidFill>
                  <a:srgbClr val="000000"/>
                </a:solidFill>
                <a:effectLst/>
              </a:rPr>
              <a:t>positioning statement </a:t>
            </a:r>
            <a:r>
              <a:rPr lang="en-US" sz="1400" dirty="0">
                <a:solidFill>
                  <a:srgbClr val="000000"/>
                </a:solidFill>
              </a:rPr>
              <a:t>aims</a:t>
            </a:r>
            <a:r>
              <a:rPr lang="en-US" sz="1400" b="0" i="0">
                <a:solidFill>
                  <a:srgbClr val="000000"/>
                </a:solidFill>
                <a:effectLst/>
              </a:rPr>
              <a:t> to align marketing efforts with a company's brand and value proposition.</a:t>
            </a:r>
            <a:endParaRPr lang="en-IE" sz="1400"/>
          </a:p>
        </p:txBody>
      </p:sp>
      <p:sp>
        <p:nvSpPr>
          <p:cNvPr id="11" name="TextBox 10">
            <a:extLst>
              <a:ext uri="{FF2B5EF4-FFF2-40B4-BE49-F238E27FC236}">
                <a16:creationId xmlns:a16="http://schemas.microsoft.com/office/drawing/2014/main" id="{C181C68A-7705-4272-A90A-76B964467C51}"/>
              </a:ext>
            </a:extLst>
          </p:cNvPr>
          <p:cNvSpPr txBox="1"/>
          <p:nvPr/>
        </p:nvSpPr>
        <p:spPr>
          <a:xfrm>
            <a:off x="6981057" y="5218172"/>
            <a:ext cx="4847130" cy="954107"/>
          </a:xfrm>
          <a:prstGeom prst="rect">
            <a:avLst/>
          </a:prstGeom>
          <a:solidFill>
            <a:srgbClr val="FED100"/>
          </a:solidFill>
        </p:spPr>
        <p:txBody>
          <a:bodyPr wrap="square" lIns="91440" tIns="45720" rIns="91440" bIns="45720" rtlCol="0" anchor="t">
            <a:spAutoFit/>
          </a:bodyPr>
          <a:lstStyle/>
          <a:p>
            <a:r>
              <a:rPr lang="en-US" sz="1400" b="1" i="0">
                <a:solidFill>
                  <a:srgbClr val="000000"/>
                </a:solidFill>
                <a:effectLst/>
              </a:rPr>
              <a:t>* A communication framework </a:t>
            </a:r>
            <a:r>
              <a:rPr lang="en-US" sz="1400" dirty="0">
                <a:solidFill>
                  <a:srgbClr val="000000"/>
                </a:solidFill>
              </a:rPr>
              <a:t>consists</a:t>
            </a:r>
            <a:r>
              <a:rPr lang="en-US" sz="1400" i="0" dirty="0">
                <a:solidFill>
                  <a:srgbClr val="000000"/>
                </a:solidFill>
                <a:effectLst/>
              </a:rPr>
              <a:t> </a:t>
            </a:r>
            <a:r>
              <a:rPr lang="en-US" sz="1400" i="0">
                <a:solidFill>
                  <a:srgbClr val="000000"/>
                </a:solidFill>
                <a:effectLst/>
              </a:rPr>
              <a:t>of </a:t>
            </a:r>
            <a:r>
              <a:rPr lang="en-US" sz="1400" b="0" i="0">
                <a:solidFill>
                  <a:srgbClr val="000000"/>
                </a:solidFill>
                <a:effectLst/>
              </a:rPr>
              <a:t>an overview of </a:t>
            </a:r>
            <a:r>
              <a:rPr lang="en-US" sz="1400" b="1" i="0" dirty="0">
                <a:solidFill>
                  <a:srgbClr val="1188A3"/>
                </a:solidFill>
                <a:effectLst/>
              </a:rPr>
              <a:t>how you plan to communicate internally and externally</a:t>
            </a:r>
            <a:r>
              <a:rPr lang="en-US" sz="1400" b="0" i="0">
                <a:solidFill>
                  <a:srgbClr val="000000"/>
                </a:solidFill>
                <a:effectLst/>
              </a:rPr>
              <a:t> in your company. It would include</a:t>
            </a:r>
            <a:r>
              <a:rPr lang="en-US" sz="1400" dirty="0">
                <a:solidFill>
                  <a:srgbClr val="000000"/>
                </a:solidFill>
              </a:rPr>
              <a:t> identifying</a:t>
            </a:r>
            <a:r>
              <a:rPr lang="en-US" sz="1400" b="0" i="0" dirty="0">
                <a:solidFill>
                  <a:srgbClr val="000000"/>
                </a:solidFill>
                <a:effectLst/>
              </a:rPr>
              <a:t> </a:t>
            </a:r>
            <a:r>
              <a:rPr lang="en-US" sz="1400" b="0" i="0">
                <a:solidFill>
                  <a:srgbClr val="000000"/>
                </a:solidFill>
                <a:effectLst/>
              </a:rPr>
              <a:t>your audience, objectives, messages, channels, and how you would measure success.</a:t>
            </a:r>
            <a:endParaRPr lang="en-IE" sz="1400"/>
          </a:p>
        </p:txBody>
      </p:sp>
    </p:spTree>
    <p:extLst>
      <p:ext uri="{BB962C8B-B14F-4D97-AF65-F5344CB8AC3E}">
        <p14:creationId xmlns:p14="http://schemas.microsoft.com/office/powerpoint/2010/main" val="3473247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fferent colored question marks">
            <a:extLst>
              <a:ext uri="{FF2B5EF4-FFF2-40B4-BE49-F238E27FC236}">
                <a16:creationId xmlns:a16="http://schemas.microsoft.com/office/drawing/2014/main" id="{478AEC22-9D8F-4C4F-BCD7-2296BFF4729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4162449-B136-401B-8215-2B0BAB580210}"/>
              </a:ext>
            </a:extLst>
          </p:cNvPr>
          <p:cNvSpPr>
            <a:spLocks noGrp="1"/>
          </p:cNvSpPr>
          <p:nvPr>
            <p:ph type="body" sz="quarter" idx="18"/>
          </p:nvPr>
        </p:nvSpPr>
        <p:spPr>
          <a:xfrm>
            <a:off x="1356594" y="1457651"/>
            <a:ext cx="5440357" cy="5044636"/>
          </a:xfrm>
        </p:spPr>
        <p:txBody>
          <a:bodyPr vert="horz" lIns="91440" tIns="45720" rIns="91440" bIns="45720" rtlCol="0" anchor="t">
            <a:normAutofit lnSpcReduction="10000"/>
          </a:bodyPr>
          <a:lstStyle/>
          <a:p>
            <a:pPr indent="0"/>
            <a:r>
              <a:rPr lang="en-US"/>
              <a:t>For food producers, it can be challenging to produce new and healthy products and services, specifically for older people. What are the </a:t>
            </a:r>
            <a:r>
              <a:rPr lang="en-US" b="1"/>
              <a:t>preferences and expectations of consumers </a:t>
            </a:r>
            <a:r>
              <a:rPr lang="en-US"/>
              <a:t>in this segment? What </a:t>
            </a:r>
            <a:r>
              <a:rPr lang="en-US" b="1"/>
              <a:t>factors influence their decisions to purchase</a:t>
            </a:r>
            <a:r>
              <a:rPr lang="en-US"/>
              <a:t> new healthy food products?</a:t>
            </a:r>
          </a:p>
          <a:p>
            <a:pPr indent="0"/>
            <a:r>
              <a:rPr lang="en-US"/>
              <a:t>In order to gain a better insight into Seniors’ food consumption attitudes, expectations, and </a:t>
            </a:r>
            <a:r>
              <a:rPr lang="en-US" err="1"/>
              <a:t>behaviours</a:t>
            </a:r>
            <a:r>
              <a:rPr lang="en-US"/>
              <a:t>, we have researched and </a:t>
            </a:r>
            <a:r>
              <a:rPr lang="en-US" err="1"/>
              <a:t>summarised</a:t>
            </a:r>
            <a:r>
              <a:rPr lang="en-US"/>
              <a:t> four key research studies that have been carried out across the world that aimed at the senior consumer market.</a:t>
            </a:r>
            <a:endParaRPr lang="en-IE"/>
          </a:p>
        </p:txBody>
      </p:sp>
      <p:sp>
        <p:nvSpPr>
          <p:cNvPr id="4" name="Text Placeholder 3">
            <a:extLst>
              <a:ext uri="{FF2B5EF4-FFF2-40B4-BE49-F238E27FC236}">
                <a16:creationId xmlns:a16="http://schemas.microsoft.com/office/drawing/2014/main" id="{5EB1282F-DBA5-4C91-BA32-61FD72BFA36D}"/>
              </a:ext>
            </a:extLst>
          </p:cNvPr>
          <p:cNvSpPr>
            <a:spLocks noGrp="1"/>
          </p:cNvSpPr>
          <p:nvPr>
            <p:ph type="body" sz="quarter" idx="16"/>
          </p:nvPr>
        </p:nvSpPr>
        <p:spPr/>
        <p:txBody>
          <a:bodyPr>
            <a:normAutofit lnSpcReduction="10000"/>
          </a:bodyPr>
          <a:lstStyle/>
          <a:p>
            <a:r>
              <a:rPr lang="en-US"/>
              <a:t>Where to start…</a:t>
            </a:r>
            <a:endParaRPr lang="en-IE"/>
          </a:p>
        </p:txBody>
      </p:sp>
    </p:spTree>
    <p:extLst>
      <p:ext uri="{BB962C8B-B14F-4D97-AF65-F5344CB8AC3E}">
        <p14:creationId xmlns:p14="http://schemas.microsoft.com/office/powerpoint/2010/main" val="3531201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5D3D38-D4E1-4FBA-B8DE-FB098BFB50CA}"/>
              </a:ext>
            </a:extLst>
          </p:cNvPr>
          <p:cNvSpPr>
            <a:spLocks noGrp="1"/>
          </p:cNvSpPr>
          <p:nvPr>
            <p:ph type="body" sz="quarter" idx="31"/>
          </p:nvPr>
        </p:nvSpPr>
        <p:spPr>
          <a:xfrm>
            <a:off x="2242111" y="2947933"/>
            <a:ext cx="3097087" cy="1082137"/>
          </a:xfrm>
        </p:spPr>
        <p:txBody>
          <a:bodyPr vert="horz" lIns="91440" tIns="45720" rIns="91440" bIns="45720" rtlCol="0" anchor="t">
            <a:noAutofit/>
          </a:bodyPr>
          <a:lstStyle/>
          <a:p>
            <a:pPr marL="0" indent="0"/>
            <a:r>
              <a:rPr lang="en-US" sz="2400"/>
              <a:t>The </a:t>
            </a:r>
            <a:r>
              <a:rPr lang="en-US" sz="2400" dirty="0"/>
              <a:t>industry/</a:t>
            </a:r>
            <a:r>
              <a:rPr lang="en-US" sz="2400"/>
              <a:t>space your brand operates in</a:t>
            </a:r>
            <a:br>
              <a:rPr lang="en-US" sz="2400" dirty="0">
                <a:cs typeface="Calibri"/>
              </a:rPr>
            </a:br>
            <a:r>
              <a:rPr lang="en-US" sz="2400" dirty="0"/>
              <a:t>(i</a:t>
            </a:r>
            <a:r>
              <a:rPr lang="en-US" sz="2400"/>
              <a:t>.</a:t>
            </a:r>
            <a:r>
              <a:rPr lang="en-US" sz="2400" dirty="0"/>
              <a:t>e.,</a:t>
            </a:r>
            <a:r>
              <a:rPr lang="en-US" sz="2400"/>
              <a:t> food for seniors</a:t>
            </a:r>
            <a:r>
              <a:rPr lang="en-US" sz="2400" dirty="0"/>
              <a:t>)</a:t>
            </a:r>
            <a:endParaRPr lang="en-IE" sz="2400">
              <a:cs typeface="Calibri"/>
            </a:endParaRPr>
          </a:p>
        </p:txBody>
      </p:sp>
      <p:sp>
        <p:nvSpPr>
          <p:cNvPr id="3" name="Text Placeholder 2">
            <a:extLst>
              <a:ext uri="{FF2B5EF4-FFF2-40B4-BE49-F238E27FC236}">
                <a16:creationId xmlns:a16="http://schemas.microsoft.com/office/drawing/2014/main" id="{7F26C167-5BE3-45F2-80A3-C04A9F00913B}"/>
              </a:ext>
            </a:extLst>
          </p:cNvPr>
          <p:cNvSpPr>
            <a:spLocks noGrp="1"/>
          </p:cNvSpPr>
          <p:nvPr>
            <p:ph type="body" sz="quarter" idx="32"/>
          </p:nvPr>
        </p:nvSpPr>
        <p:spPr/>
        <p:txBody>
          <a:bodyPr>
            <a:normAutofit fontScale="92500"/>
          </a:bodyPr>
          <a:lstStyle/>
          <a:p>
            <a:pPr marL="0" indent="0"/>
            <a:r>
              <a:rPr lang="en-US" sz="2400"/>
              <a:t>How your brand meets your customer’s needs</a:t>
            </a:r>
            <a:endParaRPr lang="en-IE" sz="2400"/>
          </a:p>
        </p:txBody>
      </p:sp>
      <p:sp>
        <p:nvSpPr>
          <p:cNvPr id="4" name="Text Placeholder 3">
            <a:extLst>
              <a:ext uri="{FF2B5EF4-FFF2-40B4-BE49-F238E27FC236}">
                <a16:creationId xmlns:a16="http://schemas.microsoft.com/office/drawing/2014/main" id="{6413C88C-F508-4A0D-B459-DF0557E74081}"/>
              </a:ext>
            </a:extLst>
          </p:cNvPr>
          <p:cNvSpPr>
            <a:spLocks noGrp="1"/>
          </p:cNvSpPr>
          <p:nvPr>
            <p:ph type="body" sz="quarter" idx="33"/>
          </p:nvPr>
        </p:nvSpPr>
        <p:spPr/>
        <p:txBody>
          <a:bodyPr vert="horz" lIns="91440" tIns="45720" rIns="91440" bIns="45720" rtlCol="0" anchor="t">
            <a:normAutofit/>
          </a:bodyPr>
          <a:lstStyle/>
          <a:p>
            <a:pPr marL="0" indent="0"/>
            <a:r>
              <a:rPr lang="en-US" sz="2400"/>
              <a:t>Your </a:t>
            </a:r>
            <a:r>
              <a:rPr lang="en-US" sz="2400" dirty="0"/>
              <a:t>target audience</a:t>
            </a:r>
            <a:endParaRPr lang="en-IE" sz="2400"/>
          </a:p>
        </p:txBody>
      </p:sp>
      <p:sp>
        <p:nvSpPr>
          <p:cNvPr id="5" name="Text Placeholder 4">
            <a:extLst>
              <a:ext uri="{FF2B5EF4-FFF2-40B4-BE49-F238E27FC236}">
                <a16:creationId xmlns:a16="http://schemas.microsoft.com/office/drawing/2014/main" id="{C9B968E6-3D4A-42BF-98AF-293A45C585E4}"/>
              </a:ext>
            </a:extLst>
          </p:cNvPr>
          <p:cNvSpPr>
            <a:spLocks noGrp="1"/>
          </p:cNvSpPr>
          <p:nvPr>
            <p:ph type="body" sz="quarter" idx="34"/>
          </p:nvPr>
        </p:nvSpPr>
        <p:spPr/>
        <p:txBody>
          <a:bodyPr>
            <a:normAutofit fontScale="92500"/>
          </a:bodyPr>
          <a:lstStyle/>
          <a:p>
            <a:pPr marL="0" indent="0"/>
            <a:r>
              <a:rPr lang="en-US" sz="2400"/>
              <a:t>The unique value your brand brings to customers</a:t>
            </a:r>
            <a:endParaRPr lang="en-IE" sz="2400"/>
          </a:p>
        </p:txBody>
      </p:sp>
      <p:sp>
        <p:nvSpPr>
          <p:cNvPr id="6" name="TextBox 5">
            <a:extLst>
              <a:ext uri="{FF2B5EF4-FFF2-40B4-BE49-F238E27FC236}">
                <a16:creationId xmlns:a16="http://schemas.microsoft.com/office/drawing/2014/main" id="{E23946F0-3B25-466E-9871-41700AF67A8B}"/>
              </a:ext>
            </a:extLst>
          </p:cNvPr>
          <p:cNvSpPr txBox="1"/>
          <p:nvPr/>
        </p:nvSpPr>
        <p:spPr>
          <a:xfrm>
            <a:off x="194209" y="232782"/>
            <a:ext cx="2784807" cy="2308324"/>
          </a:xfrm>
          <a:prstGeom prst="rect">
            <a:avLst/>
          </a:prstGeom>
          <a:solidFill>
            <a:srgbClr val="85D2E1"/>
          </a:solidFill>
        </p:spPr>
        <p:txBody>
          <a:bodyPr wrap="square" rtlCol="0">
            <a:spAutoFit/>
          </a:bodyPr>
          <a:lstStyle/>
          <a:p>
            <a:r>
              <a:rPr lang="en-US" sz="3600">
                <a:solidFill>
                  <a:srgbClr val="000000"/>
                </a:solidFill>
              </a:rPr>
              <a:t>The Anatomy of a </a:t>
            </a:r>
            <a:r>
              <a:rPr lang="en-US" sz="3600" b="1">
                <a:solidFill>
                  <a:srgbClr val="000000"/>
                </a:solidFill>
              </a:rPr>
              <a:t>Brand Positioning Statement</a:t>
            </a:r>
            <a:endParaRPr lang="en-IE" sz="3600" b="1">
              <a:solidFill>
                <a:srgbClr val="000000"/>
              </a:solidFill>
            </a:endParaRPr>
          </a:p>
        </p:txBody>
      </p:sp>
      <p:grpSp>
        <p:nvGrpSpPr>
          <p:cNvPr id="7" name="Graphic 3">
            <a:extLst>
              <a:ext uri="{FF2B5EF4-FFF2-40B4-BE49-F238E27FC236}">
                <a16:creationId xmlns:a16="http://schemas.microsoft.com/office/drawing/2014/main" id="{3CFEE380-2629-4D1A-A924-C9BA398A2E85}"/>
              </a:ext>
            </a:extLst>
          </p:cNvPr>
          <p:cNvGrpSpPr/>
          <p:nvPr/>
        </p:nvGrpSpPr>
        <p:grpSpPr>
          <a:xfrm>
            <a:off x="3500819" y="1040924"/>
            <a:ext cx="1028777" cy="1056365"/>
            <a:chOff x="986212" y="4755836"/>
            <a:chExt cx="715862" cy="735059"/>
          </a:xfrm>
        </p:grpSpPr>
        <p:sp>
          <p:nvSpPr>
            <p:cNvPr id="8" name="Freeform 4">
              <a:extLst>
                <a:ext uri="{FF2B5EF4-FFF2-40B4-BE49-F238E27FC236}">
                  <a16:creationId xmlns:a16="http://schemas.microsoft.com/office/drawing/2014/main" id="{FA2D725F-7668-4079-9CE7-9F8115483A23}"/>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00BADE"/>
            </a:solidFill>
            <a:ln w="27426" cap="flat">
              <a:noFill/>
              <a:prstDash val="solid"/>
              <a:miter/>
            </a:ln>
          </p:spPr>
          <p:txBody>
            <a:bodyPr rtlCol="0" anchor="ctr"/>
            <a:lstStyle/>
            <a:p>
              <a:endParaRPr lang="en-US"/>
            </a:p>
          </p:txBody>
        </p:sp>
        <p:sp>
          <p:nvSpPr>
            <p:cNvPr id="9" name="Freeform 5">
              <a:extLst>
                <a:ext uri="{FF2B5EF4-FFF2-40B4-BE49-F238E27FC236}">
                  <a16:creationId xmlns:a16="http://schemas.microsoft.com/office/drawing/2014/main" id="{CAC60DAA-90DB-40BD-8109-59EB5A478D99}"/>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27426" cap="flat">
              <a:noFill/>
              <a:prstDash val="solid"/>
              <a:miter/>
            </a:ln>
          </p:spPr>
          <p:txBody>
            <a:bodyPr rtlCol="0" anchor="ctr"/>
            <a:lstStyle/>
            <a:p>
              <a:endParaRPr lang="en-US"/>
            </a:p>
          </p:txBody>
        </p:sp>
      </p:grpSp>
      <p:pic>
        <p:nvPicPr>
          <p:cNvPr id="11" name="Graphic 10" descr="Badge 3 outline">
            <a:extLst>
              <a:ext uri="{FF2B5EF4-FFF2-40B4-BE49-F238E27FC236}">
                <a16:creationId xmlns:a16="http://schemas.microsoft.com/office/drawing/2014/main" id="{40002C79-F042-4296-ADB1-F74C2A4B2F9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7064" y="2370137"/>
            <a:ext cx="442874" cy="442874"/>
          </a:xfrm>
          <a:prstGeom prst="rect">
            <a:avLst/>
          </a:prstGeom>
        </p:spPr>
      </p:pic>
      <p:pic>
        <p:nvPicPr>
          <p:cNvPr id="13" name="Graphic 12" descr="Badge 1 outline">
            <a:extLst>
              <a:ext uri="{FF2B5EF4-FFF2-40B4-BE49-F238E27FC236}">
                <a16:creationId xmlns:a16="http://schemas.microsoft.com/office/drawing/2014/main" id="{97A1822B-C41E-4917-85A2-12A081B7874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93770" y="2384509"/>
            <a:ext cx="442874" cy="442874"/>
          </a:xfrm>
          <a:prstGeom prst="rect">
            <a:avLst/>
          </a:prstGeom>
        </p:spPr>
      </p:pic>
      <p:pic>
        <p:nvPicPr>
          <p:cNvPr id="15" name="Graphic 14" descr="Badge outline">
            <a:extLst>
              <a:ext uri="{FF2B5EF4-FFF2-40B4-BE49-F238E27FC236}">
                <a16:creationId xmlns:a16="http://schemas.microsoft.com/office/drawing/2014/main" id="{5EAF51BD-B7C8-4E94-8A17-92C14477B20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23982" y="2355765"/>
            <a:ext cx="442874" cy="442874"/>
          </a:xfrm>
          <a:prstGeom prst="rect">
            <a:avLst/>
          </a:prstGeom>
        </p:spPr>
      </p:pic>
      <p:pic>
        <p:nvPicPr>
          <p:cNvPr id="17" name="Graphic 16" descr="Badge 4 outline">
            <a:extLst>
              <a:ext uri="{FF2B5EF4-FFF2-40B4-BE49-F238E27FC236}">
                <a16:creationId xmlns:a16="http://schemas.microsoft.com/office/drawing/2014/main" id="{0008FBFB-C79D-451E-A71F-CEF8FBA9221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361396" y="2355765"/>
            <a:ext cx="471618" cy="471618"/>
          </a:xfrm>
          <a:prstGeom prst="rect">
            <a:avLst/>
          </a:prstGeom>
        </p:spPr>
      </p:pic>
      <p:grpSp>
        <p:nvGrpSpPr>
          <p:cNvPr id="18" name="Graphic 3">
            <a:extLst>
              <a:ext uri="{FF2B5EF4-FFF2-40B4-BE49-F238E27FC236}">
                <a16:creationId xmlns:a16="http://schemas.microsoft.com/office/drawing/2014/main" id="{3D701E15-9599-4AC0-B6FD-74F44763694E}"/>
              </a:ext>
            </a:extLst>
          </p:cNvPr>
          <p:cNvGrpSpPr/>
          <p:nvPr/>
        </p:nvGrpSpPr>
        <p:grpSpPr>
          <a:xfrm>
            <a:off x="5648529" y="3276623"/>
            <a:ext cx="1097482" cy="800886"/>
            <a:chOff x="8408232" y="3880051"/>
            <a:chExt cx="1097482" cy="800886"/>
          </a:xfrm>
        </p:grpSpPr>
        <p:sp>
          <p:nvSpPr>
            <p:cNvPr id="19" name="Freeform 1501">
              <a:extLst>
                <a:ext uri="{FF2B5EF4-FFF2-40B4-BE49-F238E27FC236}">
                  <a16:creationId xmlns:a16="http://schemas.microsoft.com/office/drawing/2014/main" id="{D1087332-BA73-4B83-B736-EB7191DF1F86}"/>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20" name="Graphic 3">
              <a:extLst>
                <a:ext uri="{FF2B5EF4-FFF2-40B4-BE49-F238E27FC236}">
                  <a16:creationId xmlns:a16="http://schemas.microsoft.com/office/drawing/2014/main" id="{EF3E13FE-9FF1-4691-ADF0-190978610AD3}"/>
                </a:ext>
              </a:extLst>
            </p:cNvPr>
            <p:cNvGrpSpPr/>
            <p:nvPr/>
          </p:nvGrpSpPr>
          <p:grpSpPr>
            <a:xfrm>
              <a:off x="8408232" y="3880051"/>
              <a:ext cx="1097482" cy="800886"/>
              <a:chOff x="8408232" y="3880051"/>
              <a:chExt cx="1097482" cy="800886"/>
            </a:xfrm>
          </p:grpSpPr>
          <p:sp>
            <p:nvSpPr>
              <p:cNvPr id="21" name="Freeform 1503">
                <a:extLst>
                  <a:ext uri="{FF2B5EF4-FFF2-40B4-BE49-F238E27FC236}">
                    <a16:creationId xmlns:a16="http://schemas.microsoft.com/office/drawing/2014/main" id="{30EB1F8C-6FE8-44C5-A246-7793C2B18A08}"/>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22" name="Freeform 1504">
                <a:extLst>
                  <a:ext uri="{FF2B5EF4-FFF2-40B4-BE49-F238E27FC236}">
                    <a16:creationId xmlns:a16="http://schemas.microsoft.com/office/drawing/2014/main" id="{CDF48B00-8F80-4EBB-871D-D709B6BCC824}"/>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23" name="Freeform 1505">
                <a:extLst>
                  <a:ext uri="{FF2B5EF4-FFF2-40B4-BE49-F238E27FC236}">
                    <a16:creationId xmlns:a16="http://schemas.microsoft.com/office/drawing/2014/main" id="{1FC24591-13B2-4DE7-B71E-4142B16AD6D0}"/>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24" name="Freeform 1506">
                <a:extLst>
                  <a:ext uri="{FF2B5EF4-FFF2-40B4-BE49-F238E27FC236}">
                    <a16:creationId xmlns:a16="http://schemas.microsoft.com/office/drawing/2014/main" id="{4ADEC64D-B697-4917-8907-8DAE5245BF82}"/>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25" name="Freeform 1507">
                <a:extLst>
                  <a:ext uri="{FF2B5EF4-FFF2-40B4-BE49-F238E27FC236}">
                    <a16:creationId xmlns:a16="http://schemas.microsoft.com/office/drawing/2014/main" id="{C5C42198-21B3-4928-9F8F-A7E8505D7E3D}"/>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26" name="Freeform 1508">
                <a:extLst>
                  <a:ext uri="{FF2B5EF4-FFF2-40B4-BE49-F238E27FC236}">
                    <a16:creationId xmlns:a16="http://schemas.microsoft.com/office/drawing/2014/main" id="{91104C05-C62E-4513-8C52-87C52705AA68}"/>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endParaRPr lang="en-US"/>
              </a:p>
            </p:txBody>
          </p:sp>
          <p:sp>
            <p:nvSpPr>
              <p:cNvPr id="27" name="Freeform 1509">
                <a:extLst>
                  <a:ext uri="{FF2B5EF4-FFF2-40B4-BE49-F238E27FC236}">
                    <a16:creationId xmlns:a16="http://schemas.microsoft.com/office/drawing/2014/main" id="{D5CDE39B-46B1-457A-B9C9-A89856132A50}"/>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endParaRPr lang="en-US"/>
              </a:p>
            </p:txBody>
          </p:sp>
          <p:sp>
            <p:nvSpPr>
              <p:cNvPr id="28" name="Freeform 1510">
                <a:extLst>
                  <a:ext uri="{FF2B5EF4-FFF2-40B4-BE49-F238E27FC236}">
                    <a16:creationId xmlns:a16="http://schemas.microsoft.com/office/drawing/2014/main" id="{94DBD039-2A3C-4E55-BEEE-3E1D571EB93E}"/>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pic>
        <p:nvPicPr>
          <p:cNvPr id="29" name="Graphic 28" descr="Open hand with solid fill">
            <a:extLst>
              <a:ext uri="{FF2B5EF4-FFF2-40B4-BE49-F238E27FC236}">
                <a16:creationId xmlns:a16="http://schemas.microsoft.com/office/drawing/2014/main" id="{4BFCF797-FB1D-49FA-9796-9E5B9DE236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969317" y="1236923"/>
            <a:ext cx="1037129" cy="914400"/>
          </a:xfrm>
          <a:prstGeom prst="rect">
            <a:avLst/>
          </a:prstGeom>
        </p:spPr>
      </p:pic>
      <p:pic>
        <p:nvPicPr>
          <p:cNvPr id="31" name="Graphic 30" descr="Cursor with solid fill">
            <a:extLst>
              <a:ext uri="{FF2B5EF4-FFF2-40B4-BE49-F238E27FC236}">
                <a16:creationId xmlns:a16="http://schemas.microsoft.com/office/drawing/2014/main" id="{D72A7366-AF59-4101-A300-BF04A701299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8152905">
            <a:off x="8014434" y="1054654"/>
            <a:ext cx="609577" cy="609577"/>
          </a:xfrm>
          <a:prstGeom prst="rect">
            <a:avLst/>
          </a:prstGeom>
        </p:spPr>
      </p:pic>
      <p:grpSp>
        <p:nvGrpSpPr>
          <p:cNvPr id="32" name="Graphic 3">
            <a:extLst>
              <a:ext uri="{FF2B5EF4-FFF2-40B4-BE49-F238E27FC236}">
                <a16:creationId xmlns:a16="http://schemas.microsoft.com/office/drawing/2014/main" id="{B0A78EEC-CA50-4B8B-9684-EFCD1A3F830B}"/>
              </a:ext>
            </a:extLst>
          </p:cNvPr>
          <p:cNvGrpSpPr/>
          <p:nvPr/>
        </p:nvGrpSpPr>
        <p:grpSpPr>
          <a:xfrm>
            <a:off x="10139989" y="3222538"/>
            <a:ext cx="926748" cy="965985"/>
            <a:chOff x="2463532" y="1854819"/>
            <a:chExt cx="1079822" cy="1232574"/>
          </a:xfrm>
        </p:grpSpPr>
        <p:sp>
          <p:nvSpPr>
            <p:cNvPr id="33" name="Freeform 1379">
              <a:extLst>
                <a:ext uri="{FF2B5EF4-FFF2-40B4-BE49-F238E27FC236}">
                  <a16:creationId xmlns:a16="http://schemas.microsoft.com/office/drawing/2014/main" id="{414859AA-54EF-46CA-B109-DB29BAC18580}"/>
                </a:ext>
              </a:extLst>
            </p:cNvPr>
            <p:cNvSpPr/>
            <p:nvPr/>
          </p:nvSpPr>
          <p:spPr>
            <a:xfrm>
              <a:off x="2463532" y="2012230"/>
              <a:ext cx="1079822" cy="1075163"/>
            </a:xfrm>
            <a:custGeom>
              <a:avLst/>
              <a:gdLst>
                <a:gd name="connsiteX0" fmla="*/ 1054346 w 1079822"/>
                <a:gd name="connsiteY0" fmla="*/ 496440 h 1075163"/>
                <a:gd name="connsiteX1" fmla="*/ 936407 w 1079822"/>
                <a:gd name="connsiteY1" fmla="*/ 493697 h 1075163"/>
                <a:gd name="connsiteX2" fmla="*/ 936407 w 1079822"/>
                <a:gd name="connsiteY2" fmla="*/ 202965 h 1075163"/>
                <a:gd name="connsiteX3" fmla="*/ 919950 w 1079822"/>
                <a:gd name="connsiteY3" fmla="*/ 186508 h 1075163"/>
                <a:gd name="connsiteX4" fmla="*/ 903494 w 1079822"/>
                <a:gd name="connsiteY4" fmla="*/ 202965 h 1075163"/>
                <a:gd name="connsiteX5" fmla="*/ 903494 w 1079822"/>
                <a:gd name="connsiteY5" fmla="*/ 518382 h 1075163"/>
                <a:gd name="connsiteX6" fmla="*/ 782812 w 1079822"/>
                <a:gd name="connsiteY6" fmla="*/ 600665 h 1075163"/>
                <a:gd name="connsiteX7" fmla="*/ 782812 w 1079822"/>
                <a:gd name="connsiteY7" fmla="*/ 79540 h 1075163"/>
                <a:gd name="connsiteX8" fmla="*/ 826696 w 1079822"/>
                <a:gd name="connsiteY8" fmla="*/ 35656 h 1075163"/>
                <a:gd name="connsiteX9" fmla="*/ 859610 w 1079822"/>
                <a:gd name="connsiteY9" fmla="*/ 35656 h 1075163"/>
                <a:gd name="connsiteX10" fmla="*/ 903494 w 1079822"/>
                <a:gd name="connsiteY10" fmla="*/ 79540 h 1075163"/>
                <a:gd name="connsiteX11" fmla="*/ 903494 w 1079822"/>
                <a:gd name="connsiteY11" fmla="*/ 131653 h 1075163"/>
                <a:gd name="connsiteX12" fmla="*/ 919950 w 1079822"/>
                <a:gd name="connsiteY12" fmla="*/ 148109 h 1075163"/>
                <a:gd name="connsiteX13" fmla="*/ 936407 w 1079822"/>
                <a:gd name="connsiteY13" fmla="*/ 131653 h 1075163"/>
                <a:gd name="connsiteX14" fmla="*/ 936407 w 1079822"/>
                <a:gd name="connsiteY14" fmla="*/ 79540 h 1075163"/>
                <a:gd name="connsiteX15" fmla="*/ 856867 w 1079822"/>
                <a:gd name="connsiteY15" fmla="*/ 0 h 1075163"/>
                <a:gd name="connsiteX16" fmla="*/ 823954 w 1079822"/>
                <a:gd name="connsiteY16" fmla="*/ 0 h 1075163"/>
                <a:gd name="connsiteX17" fmla="*/ 744413 w 1079822"/>
                <a:gd name="connsiteY17" fmla="*/ 79540 h 1075163"/>
                <a:gd name="connsiteX18" fmla="*/ 744413 w 1079822"/>
                <a:gd name="connsiteY18" fmla="*/ 614379 h 1075163"/>
                <a:gd name="connsiteX19" fmla="*/ 711500 w 1079822"/>
                <a:gd name="connsiteY19" fmla="*/ 619864 h 1075163"/>
                <a:gd name="connsiteX20" fmla="*/ 711500 w 1079822"/>
                <a:gd name="connsiteY20" fmla="*/ 249592 h 1075163"/>
                <a:gd name="connsiteX21" fmla="*/ 631960 w 1079822"/>
                <a:gd name="connsiteY21" fmla="*/ 170052 h 1075163"/>
                <a:gd name="connsiteX22" fmla="*/ 601789 w 1079822"/>
                <a:gd name="connsiteY22" fmla="*/ 170052 h 1075163"/>
                <a:gd name="connsiteX23" fmla="*/ 522249 w 1079822"/>
                <a:gd name="connsiteY23" fmla="*/ 249592 h 1075163"/>
                <a:gd name="connsiteX24" fmla="*/ 522249 w 1079822"/>
                <a:gd name="connsiteY24" fmla="*/ 430614 h 1075163"/>
                <a:gd name="connsiteX25" fmla="*/ 489336 w 1079822"/>
                <a:gd name="connsiteY25" fmla="*/ 447070 h 1075163"/>
                <a:gd name="connsiteX26" fmla="*/ 489336 w 1079822"/>
                <a:gd name="connsiteY26" fmla="*/ 386730 h 1075163"/>
                <a:gd name="connsiteX27" fmla="*/ 418024 w 1079822"/>
                <a:gd name="connsiteY27" fmla="*/ 315418 h 1075163"/>
                <a:gd name="connsiteX28" fmla="*/ 371397 w 1079822"/>
                <a:gd name="connsiteY28" fmla="*/ 315418 h 1075163"/>
                <a:gd name="connsiteX29" fmla="*/ 300085 w 1079822"/>
                <a:gd name="connsiteY29" fmla="*/ 386730 h 1075163"/>
                <a:gd name="connsiteX30" fmla="*/ 300085 w 1079822"/>
                <a:gd name="connsiteY30" fmla="*/ 548552 h 1075163"/>
                <a:gd name="connsiteX31" fmla="*/ 242487 w 1079822"/>
                <a:gd name="connsiteY31" fmla="*/ 578723 h 1075163"/>
                <a:gd name="connsiteX32" fmla="*/ 80663 w 1079822"/>
                <a:gd name="connsiteY32" fmla="*/ 625350 h 1075163"/>
                <a:gd name="connsiteX33" fmla="*/ 14837 w 1079822"/>
                <a:gd name="connsiteY33" fmla="*/ 677463 h 1075163"/>
                <a:gd name="connsiteX34" fmla="*/ 3866 w 1079822"/>
                <a:gd name="connsiteY34" fmla="*/ 759745 h 1075163"/>
                <a:gd name="connsiteX35" fmla="*/ 23066 w 1079822"/>
                <a:gd name="connsiteY35" fmla="*/ 828315 h 1075163"/>
                <a:gd name="connsiteX36" fmla="*/ 45007 w 1079822"/>
                <a:gd name="connsiteY36" fmla="*/ 842028 h 1075163"/>
                <a:gd name="connsiteX37" fmla="*/ 58721 w 1079822"/>
                <a:gd name="connsiteY37" fmla="*/ 820086 h 1075163"/>
                <a:gd name="connsiteX38" fmla="*/ 39522 w 1079822"/>
                <a:gd name="connsiteY38" fmla="*/ 751517 h 1075163"/>
                <a:gd name="connsiteX39" fmla="*/ 91635 w 1079822"/>
                <a:gd name="connsiteY39" fmla="*/ 658263 h 1075163"/>
                <a:gd name="connsiteX40" fmla="*/ 239744 w 1079822"/>
                <a:gd name="connsiteY40" fmla="*/ 617122 h 1075163"/>
                <a:gd name="connsiteX41" fmla="*/ 352198 w 1079822"/>
                <a:gd name="connsiteY41" fmla="*/ 913340 h 1075163"/>
                <a:gd name="connsiteX42" fmla="*/ 300085 w 1079822"/>
                <a:gd name="connsiteY42" fmla="*/ 1012080 h 1075163"/>
                <a:gd name="connsiteX43" fmla="*/ 187632 w 1079822"/>
                <a:gd name="connsiteY43" fmla="*/ 1036764 h 1075163"/>
                <a:gd name="connsiteX44" fmla="*/ 99863 w 1079822"/>
                <a:gd name="connsiteY44" fmla="*/ 984652 h 1075163"/>
                <a:gd name="connsiteX45" fmla="*/ 77921 w 1079822"/>
                <a:gd name="connsiteY45" fmla="*/ 896884 h 1075163"/>
                <a:gd name="connsiteX46" fmla="*/ 55979 w 1079822"/>
                <a:gd name="connsiteY46" fmla="*/ 883170 h 1075163"/>
                <a:gd name="connsiteX47" fmla="*/ 42265 w 1079822"/>
                <a:gd name="connsiteY47" fmla="*/ 905112 h 1075163"/>
                <a:gd name="connsiteX48" fmla="*/ 64207 w 1079822"/>
                <a:gd name="connsiteY48" fmla="*/ 992880 h 1075163"/>
                <a:gd name="connsiteX49" fmla="*/ 168432 w 1079822"/>
                <a:gd name="connsiteY49" fmla="*/ 1075163 h 1075163"/>
                <a:gd name="connsiteX50" fmla="*/ 305570 w 1079822"/>
                <a:gd name="connsiteY50" fmla="*/ 1047736 h 1075163"/>
                <a:gd name="connsiteX51" fmla="*/ 376882 w 1079822"/>
                <a:gd name="connsiteY51" fmla="*/ 992880 h 1075163"/>
                <a:gd name="connsiteX52" fmla="*/ 387853 w 1079822"/>
                <a:gd name="connsiteY52" fmla="*/ 918825 h 1075163"/>
                <a:gd name="connsiteX53" fmla="*/ 774584 w 1079822"/>
                <a:gd name="connsiteY53" fmla="*/ 825572 h 1075163"/>
                <a:gd name="connsiteX54" fmla="*/ 862352 w 1079822"/>
                <a:gd name="connsiteY54" fmla="*/ 781687 h 1075163"/>
                <a:gd name="connsiteX55" fmla="*/ 1051603 w 1079822"/>
                <a:gd name="connsiteY55" fmla="*/ 628093 h 1075163"/>
                <a:gd name="connsiteX56" fmla="*/ 1054346 w 1079822"/>
                <a:gd name="connsiteY56" fmla="*/ 496440 h 1075163"/>
                <a:gd name="connsiteX57" fmla="*/ 1054346 w 1079822"/>
                <a:gd name="connsiteY57" fmla="*/ 496440 h 1075163"/>
                <a:gd name="connsiteX58" fmla="*/ 599047 w 1079822"/>
                <a:gd name="connsiteY58" fmla="*/ 202965 h 1075163"/>
                <a:gd name="connsiteX59" fmla="*/ 629217 w 1079822"/>
                <a:gd name="connsiteY59" fmla="*/ 202965 h 1075163"/>
                <a:gd name="connsiteX60" fmla="*/ 673101 w 1079822"/>
                <a:gd name="connsiteY60" fmla="*/ 246849 h 1075163"/>
                <a:gd name="connsiteX61" fmla="*/ 673101 w 1079822"/>
                <a:gd name="connsiteY61" fmla="*/ 619864 h 1075163"/>
                <a:gd name="connsiteX62" fmla="*/ 560648 w 1079822"/>
                <a:gd name="connsiteY62" fmla="*/ 619864 h 1075163"/>
                <a:gd name="connsiteX63" fmla="*/ 557905 w 1079822"/>
                <a:gd name="connsiteY63" fmla="*/ 611636 h 1075163"/>
                <a:gd name="connsiteX64" fmla="*/ 590818 w 1079822"/>
                <a:gd name="connsiteY64" fmla="*/ 586951 h 1075163"/>
                <a:gd name="connsiteX65" fmla="*/ 648416 w 1079822"/>
                <a:gd name="connsiteY65" fmla="*/ 488212 h 1075163"/>
                <a:gd name="connsiteX66" fmla="*/ 620989 w 1079822"/>
                <a:gd name="connsiteY66" fmla="*/ 416900 h 1075163"/>
                <a:gd name="connsiteX67" fmla="*/ 552419 w 1079822"/>
                <a:gd name="connsiteY67" fmla="*/ 408672 h 1075163"/>
                <a:gd name="connsiteX68" fmla="*/ 552419 w 1079822"/>
                <a:gd name="connsiteY68" fmla="*/ 249592 h 1075163"/>
                <a:gd name="connsiteX69" fmla="*/ 599047 w 1079822"/>
                <a:gd name="connsiteY69" fmla="*/ 202965 h 1075163"/>
                <a:gd name="connsiteX70" fmla="*/ 599047 w 1079822"/>
                <a:gd name="connsiteY70" fmla="*/ 202965 h 1075163"/>
                <a:gd name="connsiteX71" fmla="*/ 332998 w 1079822"/>
                <a:gd name="connsiteY71" fmla="*/ 386730 h 1075163"/>
                <a:gd name="connsiteX72" fmla="*/ 368654 w 1079822"/>
                <a:gd name="connsiteY72" fmla="*/ 351074 h 1075163"/>
                <a:gd name="connsiteX73" fmla="*/ 415281 w 1079822"/>
                <a:gd name="connsiteY73" fmla="*/ 351074 h 1075163"/>
                <a:gd name="connsiteX74" fmla="*/ 450937 w 1079822"/>
                <a:gd name="connsiteY74" fmla="*/ 386730 h 1075163"/>
                <a:gd name="connsiteX75" fmla="*/ 450937 w 1079822"/>
                <a:gd name="connsiteY75" fmla="*/ 466270 h 1075163"/>
                <a:gd name="connsiteX76" fmla="*/ 330255 w 1079822"/>
                <a:gd name="connsiteY76" fmla="*/ 529353 h 1075163"/>
                <a:gd name="connsiteX77" fmla="*/ 332998 w 1079822"/>
                <a:gd name="connsiteY77" fmla="*/ 386730 h 1075163"/>
                <a:gd name="connsiteX78" fmla="*/ 332998 w 1079822"/>
                <a:gd name="connsiteY78" fmla="*/ 386730 h 1075163"/>
                <a:gd name="connsiteX79" fmla="*/ 1024176 w 1079822"/>
                <a:gd name="connsiteY79" fmla="*/ 595180 h 1075163"/>
                <a:gd name="connsiteX80" fmla="*/ 834924 w 1079822"/>
                <a:gd name="connsiteY80" fmla="*/ 748774 h 1075163"/>
                <a:gd name="connsiteX81" fmla="*/ 760870 w 1079822"/>
                <a:gd name="connsiteY81" fmla="*/ 784430 h 1075163"/>
                <a:gd name="connsiteX82" fmla="*/ 371397 w 1079822"/>
                <a:gd name="connsiteY82" fmla="*/ 880427 h 1075163"/>
                <a:gd name="connsiteX83" fmla="*/ 267172 w 1079822"/>
                <a:gd name="connsiteY83" fmla="*/ 600665 h 1075163"/>
                <a:gd name="connsiteX84" fmla="*/ 566133 w 1079822"/>
                <a:gd name="connsiteY84" fmla="*/ 441585 h 1075163"/>
                <a:gd name="connsiteX85" fmla="*/ 601789 w 1079822"/>
                <a:gd name="connsiteY85" fmla="*/ 444328 h 1075163"/>
                <a:gd name="connsiteX86" fmla="*/ 615503 w 1079822"/>
                <a:gd name="connsiteY86" fmla="*/ 479983 h 1075163"/>
                <a:gd name="connsiteX87" fmla="*/ 568876 w 1079822"/>
                <a:gd name="connsiteY87" fmla="*/ 559524 h 1075163"/>
                <a:gd name="connsiteX88" fmla="*/ 535963 w 1079822"/>
                <a:gd name="connsiteY88" fmla="*/ 584208 h 1075163"/>
                <a:gd name="connsiteX89" fmla="*/ 524992 w 1079822"/>
                <a:gd name="connsiteY89" fmla="*/ 628093 h 1075163"/>
                <a:gd name="connsiteX90" fmla="*/ 563391 w 1079822"/>
                <a:gd name="connsiteY90" fmla="*/ 655520 h 1075163"/>
                <a:gd name="connsiteX91" fmla="*/ 692301 w 1079822"/>
                <a:gd name="connsiteY91" fmla="*/ 655520 h 1075163"/>
                <a:gd name="connsiteX92" fmla="*/ 692301 w 1079822"/>
                <a:gd name="connsiteY92" fmla="*/ 655520 h 1075163"/>
                <a:gd name="connsiteX93" fmla="*/ 818468 w 1079822"/>
                <a:gd name="connsiteY93" fmla="*/ 614379 h 1075163"/>
                <a:gd name="connsiteX94" fmla="*/ 961092 w 1079822"/>
                <a:gd name="connsiteY94" fmla="*/ 512897 h 1075163"/>
                <a:gd name="connsiteX95" fmla="*/ 1024176 w 1079822"/>
                <a:gd name="connsiteY95" fmla="*/ 518382 h 1075163"/>
                <a:gd name="connsiteX96" fmla="*/ 1024176 w 1079822"/>
                <a:gd name="connsiteY96" fmla="*/ 595180 h 1075163"/>
                <a:gd name="connsiteX97" fmla="*/ 1024176 w 1079822"/>
                <a:gd name="connsiteY97" fmla="*/ 595180 h 10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79822" h="1075163">
                  <a:moveTo>
                    <a:pt x="1054346" y="496440"/>
                  </a:moveTo>
                  <a:cubicBezTo>
                    <a:pt x="999490" y="441585"/>
                    <a:pt x="936407" y="493697"/>
                    <a:pt x="936407" y="493697"/>
                  </a:cubicBezTo>
                  <a:lnTo>
                    <a:pt x="936407" y="202965"/>
                  </a:lnTo>
                  <a:cubicBezTo>
                    <a:pt x="936407" y="191993"/>
                    <a:pt x="928179" y="186508"/>
                    <a:pt x="919950" y="186508"/>
                  </a:cubicBezTo>
                  <a:cubicBezTo>
                    <a:pt x="908979" y="186508"/>
                    <a:pt x="903494" y="194736"/>
                    <a:pt x="903494" y="202965"/>
                  </a:cubicBezTo>
                  <a:lnTo>
                    <a:pt x="903494" y="518382"/>
                  </a:lnTo>
                  <a:cubicBezTo>
                    <a:pt x="903494" y="518382"/>
                    <a:pt x="818468" y="584208"/>
                    <a:pt x="782812" y="600665"/>
                  </a:cubicBezTo>
                  <a:lnTo>
                    <a:pt x="782812" y="79540"/>
                  </a:lnTo>
                  <a:cubicBezTo>
                    <a:pt x="782812" y="54855"/>
                    <a:pt x="802011" y="35656"/>
                    <a:pt x="826696" y="35656"/>
                  </a:cubicBezTo>
                  <a:lnTo>
                    <a:pt x="859610" y="35656"/>
                  </a:lnTo>
                  <a:cubicBezTo>
                    <a:pt x="884294" y="35656"/>
                    <a:pt x="903494" y="54855"/>
                    <a:pt x="903494" y="79540"/>
                  </a:cubicBezTo>
                  <a:lnTo>
                    <a:pt x="903494" y="131653"/>
                  </a:lnTo>
                  <a:cubicBezTo>
                    <a:pt x="903494" y="142624"/>
                    <a:pt x="911722" y="148109"/>
                    <a:pt x="919950" y="148109"/>
                  </a:cubicBezTo>
                  <a:cubicBezTo>
                    <a:pt x="930921" y="148109"/>
                    <a:pt x="936407" y="139881"/>
                    <a:pt x="936407" y="131653"/>
                  </a:cubicBezTo>
                  <a:lnTo>
                    <a:pt x="936407" y="79540"/>
                  </a:lnTo>
                  <a:cubicBezTo>
                    <a:pt x="936407" y="35656"/>
                    <a:pt x="900751" y="0"/>
                    <a:pt x="856867" y="0"/>
                  </a:cubicBezTo>
                  <a:lnTo>
                    <a:pt x="823954" y="0"/>
                  </a:lnTo>
                  <a:cubicBezTo>
                    <a:pt x="780069" y="0"/>
                    <a:pt x="744413" y="35656"/>
                    <a:pt x="744413" y="79540"/>
                  </a:cubicBezTo>
                  <a:lnTo>
                    <a:pt x="744413" y="614379"/>
                  </a:lnTo>
                  <a:cubicBezTo>
                    <a:pt x="733442" y="617122"/>
                    <a:pt x="722471" y="619864"/>
                    <a:pt x="711500" y="619864"/>
                  </a:cubicBezTo>
                  <a:lnTo>
                    <a:pt x="711500" y="249592"/>
                  </a:lnTo>
                  <a:cubicBezTo>
                    <a:pt x="711500" y="205707"/>
                    <a:pt x="675844" y="170052"/>
                    <a:pt x="631960" y="170052"/>
                  </a:cubicBezTo>
                  <a:lnTo>
                    <a:pt x="601789" y="170052"/>
                  </a:lnTo>
                  <a:cubicBezTo>
                    <a:pt x="557905" y="170052"/>
                    <a:pt x="522249" y="205707"/>
                    <a:pt x="522249" y="249592"/>
                  </a:cubicBezTo>
                  <a:lnTo>
                    <a:pt x="522249" y="430614"/>
                  </a:lnTo>
                  <a:lnTo>
                    <a:pt x="489336" y="447070"/>
                  </a:lnTo>
                  <a:lnTo>
                    <a:pt x="489336" y="386730"/>
                  </a:lnTo>
                  <a:cubicBezTo>
                    <a:pt x="489336" y="348331"/>
                    <a:pt x="456422" y="315418"/>
                    <a:pt x="418024" y="315418"/>
                  </a:cubicBezTo>
                  <a:lnTo>
                    <a:pt x="371397" y="315418"/>
                  </a:lnTo>
                  <a:cubicBezTo>
                    <a:pt x="332998" y="315418"/>
                    <a:pt x="300085" y="348331"/>
                    <a:pt x="300085" y="386730"/>
                  </a:cubicBezTo>
                  <a:lnTo>
                    <a:pt x="300085" y="548552"/>
                  </a:lnTo>
                  <a:lnTo>
                    <a:pt x="242487" y="578723"/>
                  </a:lnTo>
                  <a:lnTo>
                    <a:pt x="80663" y="625350"/>
                  </a:lnTo>
                  <a:cubicBezTo>
                    <a:pt x="53236" y="633578"/>
                    <a:pt x="28551" y="652778"/>
                    <a:pt x="14837" y="677463"/>
                  </a:cubicBezTo>
                  <a:cubicBezTo>
                    <a:pt x="1123" y="702147"/>
                    <a:pt x="-4362" y="732318"/>
                    <a:pt x="3866" y="759745"/>
                  </a:cubicBezTo>
                  <a:lnTo>
                    <a:pt x="23066" y="828315"/>
                  </a:lnTo>
                  <a:cubicBezTo>
                    <a:pt x="25808" y="836542"/>
                    <a:pt x="34036" y="842028"/>
                    <a:pt x="45007" y="842028"/>
                  </a:cubicBezTo>
                  <a:cubicBezTo>
                    <a:pt x="53236" y="839285"/>
                    <a:pt x="58721" y="831057"/>
                    <a:pt x="58721" y="820086"/>
                  </a:cubicBezTo>
                  <a:lnTo>
                    <a:pt x="39522" y="751517"/>
                  </a:lnTo>
                  <a:cubicBezTo>
                    <a:pt x="28551" y="710376"/>
                    <a:pt x="53236" y="669234"/>
                    <a:pt x="91635" y="658263"/>
                  </a:cubicBezTo>
                  <a:lnTo>
                    <a:pt x="239744" y="617122"/>
                  </a:lnTo>
                  <a:lnTo>
                    <a:pt x="352198" y="913340"/>
                  </a:lnTo>
                  <a:cubicBezTo>
                    <a:pt x="360426" y="932539"/>
                    <a:pt x="357683" y="990137"/>
                    <a:pt x="300085" y="1012080"/>
                  </a:cubicBezTo>
                  <a:lnTo>
                    <a:pt x="187632" y="1036764"/>
                  </a:lnTo>
                  <a:cubicBezTo>
                    <a:pt x="149233" y="1044993"/>
                    <a:pt x="110834" y="1023050"/>
                    <a:pt x="99863" y="984652"/>
                  </a:cubicBezTo>
                  <a:lnTo>
                    <a:pt x="77921" y="896884"/>
                  </a:lnTo>
                  <a:cubicBezTo>
                    <a:pt x="75178" y="888655"/>
                    <a:pt x="66950" y="883170"/>
                    <a:pt x="55979" y="883170"/>
                  </a:cubicBezTo>
                  <a:cubicBezTo>
                    <a:pt x="47750" y="885912"/>
                    <a:pt x="42265" y="894141"/>
                    <a:pt x="42265" y="905112"/>
                  </a:cubicBezTo>
                  <a:lnTo>
                    <a:pt x="64207" y="992880"/>
                  </a:lnTo>
                  <a:cubicBezTo>
                    <a:pt x="77921" y="1042250"/>
                    <a:pt x="121805" y="1075163"/>
                    <a:pt x="168432" y="1075163"/>
                  </a:cubicBezTo>
                  <a:cubicBezTo>
                    <a:pt x="204088" y="1075163"/>
                    <a:pt x="305570" y="1047736"/>
                    <a:pt x="305570" y="1047736"/>
                  </a:cubicBezTo>
                  <a:cubicBezTo>
                    <a:pt x="335741" y="1039507"/>
                    <a:pt x="363169" y="1020308"/>
                    <a:pt x="376882" y="992880"/>
                  </a:cubicBezTo>
                  <a:cubicBezTo>
                    <a:pt x="387853" y="970938"/>
                    <a:pt x="393339" y="943510"/>
                    <a:pt x="387853" y="918825"/>
                  </a:cubicBezTo>
                  <a:lnTo>
                    <a:pt x="774584" y="825572"/>
                  </a:lnTo>
                  <a:cubicBezTo>
                    <a:pt x="807497" y="817343"/>
                    <a:pt x="837667" y="803629"/>
                    <a:pt x="862352" y="781687"/>
                  </a:cubicBezTo>
                  <a:lnTo>
                    <a:pt x="1051603" y="628093"/>
                  </a:lnTo>
                  <a:cubicBezTo>
                    <a:pt x="1103716" y="570495"/>
                    <a:pt x="1070803" y="512897"/>
                    <a:pt x="1054346" y="496440"/>
                  </a:cubicBezTo>
                  <a:lnTo>
                    <a:pt x="1054346" y="496440"/>
                  </a:lnTo>
                  <a:close/>
                  <a:moveTo>
                    <a:pt x="599047" y="202965"/>
                  </a:moveTo>
                  <a:lnTo>
                    <a:pt x="629217" y="202965"/>
                  </a:lnTo>
                  <a:cubicBezTo>
                    <a:pt x="653902" y="202965"/>
                    <a:pt x="673101" y="222164"/>
                    <a:pt x="673101" y="246849"/>
                  </a:cubicBezTo>
                  <a:lnTo>
                    <a:pt x="673101" y="619864"/>
                  </a:lnTo>
                  <a:lnTo>
                    <a:pt x="560648" y="619864"/>
                  </a:lnTo>
                  <a:cubicBezTo>
                    <a:pt x="549677" y="619864"/>
                    <a:pt x="557905" y="614379"/>
                    <a:pt x="557905" y="611636"/>
                  </a:cubicBezTo>
                  <a:lnTo>
                    <a:pt x="590818" y="586951"/>
                  </a:lnTo>
                  <a:cubicBezTo>
                    <a:pt x="620989" y="562266"/>
                    <a:pt x="640188" y="529353"/>
                    <a:pt x="648416" y="488212"/>
                  </a:cubicBezTo>
                  <a:cubicBezTo>
                    <a:pt x="653902" y="460784"/>
                    <a:pt x="642931" y="433357"/>
                    <a:pt x="620989" y="416900"/>
                  </a:cubicBezTo>
                  <a:cubicBezTo>
                    <a:pt x="601789" y="400443"/>
                    <a:pt x="574362" y="397701"/>
                    <a:pt x="552419" y="408672"/>
                  </a:cubicBezTo>
                  <a:lnTo>
                    <a:pt x="552419" y="249592"/>
                  </a:lnTo>
                  <a:cubicBezTo>
                    <a:pt x="555162" y="224907"/>
                    <a:pt x="574362" y="202965"/>
                    <a:pt x="599047" y="202965"/>
                  </a:cubicBezTo>
                  <a:lnTo>
                    <a:pt x="599047" y="202965"/>
                  </a:lnTo>
                  <a:close/>
                  <a:moveTo>
                    <a:pt x="332998" y="386730"/>
                  </a:moveTo>
                  <a:cubicBezTo>
                    <a:pt x="332998" y="367530"/>
                    <a:pt x="349455" y="351074"/>
                    <a:pt x="368654" y="351074"/>
                  </a:cubicBezTo>
                  <a:lnTo>
                    <a:pt x="415281" y="351074"/>
                  </a:lnTo>
                  <a:cubicBezTo>
                    <a:pt x="434481" y="351074"/>
                    <a:pt x="450937" y="367530"/>
                    <a:pt x="450937" y="386730"/>
                  </a:cubicBezTo>
                  <a:lnTo>
                    <a:pt x="450937" y="466270"/>
                  </a:lnTo>
                  <a:lnTo>
                    <a:pt x="330255" y="529353"/>
                  </a:lnTo>
                  <a:lnTo>
                    <a:pt x="332998" y="386730"/>
                  </a:lnTo>
                  <a:lnTo>
                    <a:pt x="332998" y="386730"/>
                  </a:lnTo>
                  <a:close/>
                  <a:moveTo>
                    <a:pt x="1024176" y="595180"/>
                  </a:moveTo>
                  <a:lnTo>
                    <a:pt x="834924" y="748774"/>
                  </a:lnTo>
                  <a:cubicBezTo>
                    <a:pt x="812982" y="765231"/>
                    <a:pt x="788297" y="778945"/>
                    <a:pt x="760870" y="784430"/>
                  </a:cubicBezTo>
                  <a:lnTo>
                    <a:pt x="371397" y="880427"/>
                  </a:lnTo>
                  <a:lnTo>
                    <a:pt x="267172" y="600665"/>
                  </a:lnTo>
                  <a:lnTo>
                    <a:pt x="566133" y="441585"/>
                  </a:lnTo>
                  <a:cubicBezTo>
                    <a:pt x="577104" y="436099"/>
                    <a:pt x="590818" y="436099"/>
                    <a:pt x="601789" y="444328"/>
                  </a:cubicBezTo>
                  <a:cubicBezTo>
                    <a:pt x="612761" y="452556"/>
                    <a:pt x="618246" y="466270"/>
                    <a:pt x="615503" y="479983"/>
                  </a:cubicBezTo>
                  <a:cubicBezTo>
                    <a:pt x="607275" y="512897"/>
                    <a:pt x="593561" y="540325"/>
                    <a:pt x="568876" y="559524"/>
                  </a:cubicBezTo>
                  <a:lnTo>
                    <a:pt x="535963" y="584208"/>
                  </a:lnTo>
                  <a:cubicBezTo>
                    <a:pt x="522249" y="595180"/>
                    <a:pt x="516764" y="611636"/>
                    <a:pt x="524992" y="628093"/>
                  </a:cubicBezTo>
                  <a:cubicBezTo>
                    <a:pt x="530478" y="644549"/>
                    <a:pt x="544191" y="655520"/>
                    <a:pt x="563391" y="655520"/>
                  </a:cubicBezTo>
                  <a:lnTo>
                    <a:pt x="692301" y="655520"/>
                  </a:lnTo>
                  <a:lnTo>
                    <a:pt x="692301" y="655520"/>
                  </a:lnTo>
                  <a:cubicBezTo>
                    <a:pt x="738928" y="655520"/>
                    <a:pt x="782812" y="641807"/>
                    <a:pt x="818468" y="614379"/>
                  </a:cubicBezTo>
                  <a:lnTo>
                    <a:pt x="961092" y="512897"/>
                  </a:lnTo>
                  <a:cubicBezTo>
                    <a:pt x="980291" y="499183"/>
                    <a:pt x="1007719" y="501926"/>
                    <a:pt x="1024176" y="518382"/>
                  </a:cubicBezTo>
                  <a:cubicBezTo>
                    <a:pt x="1037889" y="532096"/>
                    <a:pt x="1057089" y="562266"/>
                    <a:pt x="1024176" y="595180"/>
                  </a:cubicBezTo>
                  <a:lnTo>
                    <a:pt x="1024176" y="595180"/>
                  </a:lnTo>
                  <a:close/>
                </a:path>
              </a:pathLst>
            </a:custGeom>
            <a:solidFill>
              <a:srgbClr val="000000"/>
            </a:solidFill>
            <a:ln w="9525" cap="flat">
              <a:solidFill>
                <a:srgbClr val="000000"/>
              </a:solidFill>
              <a:prstDash val="solid"/>
              <a:miter/>
            </a:ln>
          </p:spPr>
          <p:txBody>
            <a:bodyPr rtlCol="0" anchor="ctr"/>
            <a:lstStyle/>
            <a:p>
              <a:endParaRPr lang="en-US"/>
            </a:p>
          </p:txBody>
        </p:sp>
        <p:sp>
          <p:nvSpPr>
            <p:cNvPr id="34" name="Freeform 1380">
              <a:extLst>
                <a:ext uri="{FF2B5EF4-FFF2-40B4-BE49-F238E27FC236}">
                  <a16:creationId xmlns:a16="http://schemas.microsoft.com/office/drawing/2014/main" id="{15AE963F-19B8-473D-B954-1B8E4352FFAA}"/>
                </a:ext>
              </a:extLst>
            </p:cNvPr>
            <p:cNvSpPr/>
            <p:nvPr/>
          </p:nvSpPr>
          <p:spPr>
            <a:xfrm>
              <a:off x="2463532" y="1854819"/>
              <a:ext cx="718605" cy="569468"/>
            </a:xfrm>
            <a:custGeom>
              <a:avLst/>
              <a:gdLst>
                <a:gd name="connsiteX0" fmla="*/ 93254 w 718605"/>
                <a:gd name="connsiteY0" fmla="*/ 554038 h 569469"/>
                <a:gd name="connsiteX1" fmla="*/ 348332 w 718605"/>
                <a:gd name="connsiteY1" fmla="*/ 296218 h 569469"/>
                <a:gd name="connsiteX2" fmla="*/ 405930 w 718605"/>
                <a:gd name="connsiteY2" fmla="*/ 326389 h 569469"/>
                <a:gd name="connsiteX3" fmla="*/ 469013 w 718605"/>
                <a:gd name="connsiteY3" fmla="*/ 318160 h 569469"/>
                <a:gd name="connsiteX4" fmla="*/ 608895 w 718605"/>
                <a:gd name="connsiteY4" fmla="*/ 183765 h 569469"/>
                <a:gd name="connsiteX5" fmla="*/ 663750 w 718605"/>
                <a:gd name="connsiteY5" fmla="*/ 252334 h 569469"/>
                <a:gd name="connsiteX6" fmla="*/ 718605 w 718605"/>
                <a:gd name="connsiteY6" fmla="*/ 197479 h 569469"/>
                <a:gd name="connsiteX7" fmla="*/ 718605 w 718605"/>
                <a:gd name="connsiteY7" fmla="*/ 54855 h 569469"/>
                <a:gd name="connsiteX8" fmla="*/ 718605 w 718605"/>
                <a:gd name="connsiteY8" fmla="*/ 54855 h 569469"/>
                <a:gd name="connsiteX9" fmla="*/ 663750 w 718605"/>
                <a:gd name="connsiteY9" fmla="*/ 0 h 569469"/>
                <a:gd name="connsiteX10" fmla="*/ 523869 w 718605"/>
                <a:gd name="connsiteY10" fmla="*/ 0 h 569469"/>
                <a:gd name="connsiteX11" fmla="*/ 469013 w 718605"/>
                <a:gd name="connsiteY11" fmla="*/ 54855 h 569469"/>
                <a:gd name="connsiteX12" fmla="*/ 529354 w 718605"/>
                <a:gd name="connsiteY12" fmla="*/ 109710 h 569469"/>
                <a:gd name="connsiteX13" fmla="*/ 422386 w 718605"/>
                <a:gd name="connsiteY13" fmla="*/ 211193 h 569469"/>
                <a:gd name="connsiteX14" fmla="*/ 364788 w 718605"/>
                <a:gd name="connsiteY14" fmla="*/ 181022 h 569469"/>
                <a:gd name="connsiteX15" fmla="*/ 301704 w 718605"/>
                <a:gd name="connsiteY15" fmla="*/ 191993 h 569469"/>
                <a:gd name="connsiteX16" fmla="*/ 16457 w 718605"/>
                <a:gd name="connsiteY16" fmla="*/ 477240 h 569469"/>
                <a:gd name="connsiteX17" fmla="*/ 16457 w 718605"/>
                <a:gd name="connsiteY17" fmla="*/ 554038 h 569469"/>
                <a:gd name="connsiteX18" fmla="*/ 93254 w 718605"/>
                <a:gd name="connsiteY18" fmla="*/ 554038 h 569469"/>
                <a:gd name="connsiteX19" fmla="*/ 93254 w 718605"/>
                <a:gd name="connsiteY19" fmla="*/ 554038 h 569469"/>
                <a:gd name="connsiteX20" fmla="*/ 41141 w 718605"/>
                <a:gd name="connsiteY20" fmla="*/ 501925 h 569469"/>
                <a:gd name="connsiteX21" fmla="*/ 326389 w 718605"/>
                <a:gd name="connsiteY21" fmla="*/ 216678 h 569469"/>
                <a:gd name="connsiteX22" fmla="*/ 348332 w 718605"/>
                <a:gd name="connsiteY22" fmla="*/ 213935 h 569469"/>
                <a:gd name="connsiteX23" fmla="*/ 416901 w 718605"/>
                <a:gd name="connsiteY23" fmla="*/ 249591 h 569469"/>
                <a:gd name="connsiteX24" fmla="*/ 436100 w 718605"/>
                <a:gd name="connsiteY24" fmla="*/ 246849 h 569469"/>
                <a:gd name="connsiteX25" fmla="*/ 584209 w 718605"/>
                <a:gd name="connsiteY25" fmla="*/ 104225 h 569469"/>
                <a:gd name="connsiteX26" fmla="*/ 589695 w 718605"/>
                <a:gd name="connsiteY26" fmla="*/ 85025 h 569469"/>
                <a:gd name="connsiteX27" fmla="*/ 573239 w 718605"/>
                <a:gd name="connsiteY27" fmla="*/ 74054 h 569469"/>
                <a:gd name="connsiteX28" fmla="*/ 523869 w 718605"/>
                <a:gd name="connsiteY28" fmla="*/ 74054 h 569469"/>
                <a:gd name="connsiteX29" fmla="*/ 504669 w 718605"/>
                <a:gd name="connsiteY29" fmla="*/ 54855 h 569469"/>
                <a:gd name="connsiteX30" fmla="*/ 523869 w 718605"/>
                <a:gd name="connsiteY30" fmla="*/ 35656 h 569469"/>
                <a:gd name="connsiteX31" fmla="*/ 663750 w 718605"/>
                <a:gd name="connsiteY31" fmla="*/ 35656 h 569469"/>
                <a:gd name="connsiteX32" fmla="*/ 682949 w 718605"/>
                <a:gd name="connsiteY32" fmla="*/ 54855 h 569469"/>
                <a:gd name="connsiteX33" fmla="*/ 682949 w 718605"/>
                <a:gd name="connsiteY33" fmla="*/ 54855 h 569469"/>
                <a:gd name="connsiteX34" fmla="*/ 682949 w 718605"/>
                <a:gd name="connsiteY34" fmla="*/ 197479 h 569469"/>
                <a:gd name="connsiteX35" fmla="*/ 663750 w 718605"/>
                <a:gd name="connsiteY35" fmla="*/ 216678 h 569469"/>
                <a:gd name="connsiteX36" fmla="*/ 644550 w 718605"/>
                <a:gd name="connsiteY36" fmla="*/ 197479 h 569469"/>
                <a:gd name="connsiteX37" fmla="*/ 644550 w 718605"/>
                <a:gd name="connsiteY37" fmla="*/ 142624 h 569469"/>
                <a:gd name="connsiteX38" fmla="*/ 633579 w 718605"/>
                <a:gd name="connsiteY38" fmla="*/ 126167 h 569469"/>
                <a:gd name="connsiteX39" fmla="*/ 614380 w 718605"/>
                <a:gd name="connsiteY39" fmla="*/ 128910 h 569469"/>
                <a:gd name="connsiteX40" fmla="*/ 444329 w 718605"/>
                <a:gd name="connsiteY40" fmla="*/ 290733 h 569469"/>
                <a:gd name="connsiteX41" fmla="*/ 422386 w 718605"/>
                <a:gd name="connsiteY41" fmla="*/ 293475 h 569469"/>
                <a:gd name="connsiteX42" fmla="*/ 353817 w 718605"/>
                <a:gd name="connsiteY42" fmla="*/ 257819 h 569469"/>
                <a:gd name="connsiteX43" fmla="*/ 331875 w 718605"/>
                <a:gd name="connsiteY43" fmla="*/ 260562 h 569469"/>
                <a:gd name="connsiteX44" fmla="*/ 65827 w 718605"/>
                <a:gd name="connsiteY44" fmla="*/ 529353 h 569469"/>
                <a:gd name="connsiteX45" fmla="*/ 38399 w 718605"/>
                <a:gd name="connsiteY45" fmla="*/ 529353 h 569469"/>
                <a:gd name="connsiteX46" fmla="*/ 41141 w 718605"/>
                <a:gd name="connsiteY46" fmla="*/ 501925 h 569469"/>
                <a:gd name="connsiteX47" fmla="*/ 41141 w 718605"/>
                <a:gd name="connsiteY47" fmla="*/ 501925 h 56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8605" h="569469">
                  <a:moveTo>
                    <a:pt x="93254" y="554038"/>
                  </a:moveTo>
                  <a:lnTo>
                    <a:pt x="348332" y="296218"/>
                  </a:lnTo>
                  <a:lnTo>
                    <a:pt x="405930" y="326389"/>
                  </a:lnTo>
                  <a:cubicBezTo>
                    <a:pt x="427872" y="337359"/>
                    <a:pt x="452557" y="334617"/>
                    <a:pt x="469013" y="318160"/>
                  </a:cubicBezTo>
                  <a:lnTo>
                    <a:pt x="608895" y="183765"/>
                  </a:lnTo>
                  <a:cubicBezTo>
                    <a:pt x="608895" y="183765"/>
                    <a:pt x="606152" y="252334"/>
                    <a:pt x="663750" y="252334"/>
                  </a:cubicBezTo>
                  <a:cubicBezTo>
                    <a:pt x="693920" y="252334"/>
                    <a:pt x="718605" y="227649"/>
                    <a:pt x="718605" y="197479"/>
                  </a:cubicBezTo>
                  <a:lnTo>
                    <a:pt x="718605" y="54855"/>
                  </a:lnTo>
                  <a:cubicBezTo>
                    <a:pt x="718605" y="54855"/>
                    <a:pt x="718605" y="54855"/>
                    <a:pt x="718605" y="54855"/>
                  </a:cubicBezTo>
                  <a:cubicBezTo>
                    <a:pt x="718605" y="16456"/>
                    <a:pt x="691178" y="0"/>
                    <a:pt x="663750" y="0"/>
                  </a:cubicBezTo>
                  <a:lnTo>
                    <a:pt x="523869" y="0"/>
                  </a:lnTo>
                  <a:cubicBezTo>
                    <a:pt x="493698" y="0"/>
                    <a:pt x="469013" y="24685"/>
                    <a:pt x="469013" y="54855"/>
                  </a:cubicBezTo>
                  <a:cubicBezTo>
                    <a:pt x="469013" y="115196"/>
                    <a:pt x="529354" y="109710"/>
                    <a:pt x="529354" y="109710"/>
                  </a:cubicBezTo>
                  <a:lnTo>
                    <a:pt x="422386" y="211193"/>
                  </a:lnTo>
                  <a:lnTo>
                    <a:pt x="364788" y="181022"/>
                  </a:lnTo>
                  <a:cubicBezTo>
                    <a:pt x="342846" y="170051"/>
                    <a:pt x="318161" y="172794"/>
                    <a:pt x="301704" y="191993"/>
                  </a:cubicBezTo>
                  <a:lnTo>
                    <a:pt x="16457" y="477240"/>
                  </a:lnTo>
                  <a:cubicBezTo>
                    <a:pt x="-5486" y="499183"/>
                    <a:pt x="-5486" y="532096"/>
                    <a:pt x="16457" y="554038"/>
                  </a:cubicBezTo>
                  <a:cubicBezTo>
                    <a:pt x="24685" y="562266"/>
                    <a:pt x="60341" y="584208"/>
                    <a:pt x="93254" y="554038"/>
                  </a:cubicBezTo>
                  <a:lnTo>
                    <a:pt x="93254" y="554038"/>
                  </a:lnTo>
                  <a:close/>
                  <a:moveTo>
                    <a:pt x="41141" y="501925"/>
                  </a:moveTo>
                  <a:lnTo>
                    <a:pt x="326389" y="216678"/>
                  </a:lnTo>
                  <a:cubicBezTo>
                    <a:pt x="329132" y="213935"/>
                    <a:pt x="334618" y="205707"/>
                    <a:pt x="348332" y="213935"/>
                  </a:cubicBezTo>
                  <a:lnTo>
                    <a:pt x="416901" y="249591"/>
                  </a:lnTo>
                  <a:cubicBezTo>
                    <a:pt x="422386" y="252334"/>
                    <a:pt x="430615" y="252334"/>
                    <a:pt x="436100" y="246849"/>
                  </a:cubicBezTo>
                  <a:lnTo>
                    <a:pt x="584209" y="104225"/>
                  </a:lnTo>
                  <a:cubicBezTo>
                    <a:pt x="589695" y="98739"/>
                    <a:pt x="589695" y="90511"/>
                    <a:pt x="589695" y="85025"/>
                  </a:cubicBezTo>
                  <a:cubicBezTo>
                    <a:pt x="586952" y="79540"/>
                    <a:pt x="581467" y="74054"/>
                    <a:pt x="573239" y="74054"/>
                  </a:cubicBezTo>
                  <a:lnTo>
                    <a:pt x="523869" y="74054"/>
                  </a:lnTo>
                  <a:cubicBezTo>
                    <a:pt x="512898" y="74054"/>
                    <a:pt x="504669" y="65826"/>
                    <a:pt x="504669" y="54855"/>
                  </a:cubicBezTo>
                  <a:cubicBezTo>
                    <a:pt x="504669" y="43884"/>
                    <a:pt x="512898" y="35656"/>
                    <a:pt x="523869" y="35656"/>
                  </a:cubicBezTo>
                  <a:lnTo>
                    <a:pt x="663750" y="35656"/>
                  </a:lnTo>
                  <a:cubicBezTo>
                    <a:pt x="669235" y="35656"/>
                    <a:pt x="682949" y="35656"/>
                    <a:pt x="682949" y="54855"/>
                  </a:cubicBezTo>
                  <a:cubicBezTo>
                    <a:pt x="682949" y="54855"/>
                    <a:pt x="682949" y="54855"/>
                    <a:pt x="682949" y="54855"/>
                  </a:cubicBezTo>
                  <a:lnTo>
                    <a:pt x="682949" y="197479"/>
                  </a:lnTo>
                  <a:cubicBezTo>
                    <a:pt x="682949" y="208450"/>
                    <a:pt x="674721" y="216678"/>
                    <a:pt x="663750" y="216678"/>
                  </a:cubicBezTo>
                  <a:cubicBezTo>
                    <a:pt x="652779" y="216678"/>
                    <a:pt x="644550" y="208450"/>
                    <a:pt x="644550" y="197479"/>
                  </a:cubicBezTo>
                  <a:lnTo>
                    <a:pt x="644550" y="142624"/>
                  </a:lnTo>
                  <a:cubicBezTo>
                    <a:pt x="644550" y="134395"/>
                    <a:pt x="639065" y="128910"/>
                    <a:pt x="633579" y="126167"/>
                  </a:cubicBezTo>
                  <a:cubicBezTo>
                    <a:pt x="628094" y="123424"/>
                    <a:pt x="619866" y="123424"/>
                    <a:pt x="614380" y="128910"/>
                  </a:cubicBezTo>
                  <a:lnTo>
                    <a:pt x="444329" y="290733"/>
                  </a:lnTo>
                  <a:cubicBezTo>
                    <a:pt x="438843" y="296218"/>
                    <a:pt x="430615" y="298961"/>
                    <a:pt x="422386" y="293475"/>
                  </a:cubicBezTo>
                  <a:lnTo>
                    <a:pt x="353817" y="257819"/>
                  </a:lnTo>
                  <a:cubicBezTo>
                    <a:pt x="348332" y="255077"/>
                    <a:pt x="337360" y="255077"/>
                    <a:pt x="331875" y="260562"/>
                  </a:cubicBezTo>
                  <a:lnTo>
                    <a:pt x="65827" y="529353"/>
                  </a:lnTo>
                  <a:cubicBezTo>
                    <a:pt x="54855" y="540324"/>
                    <a:pt x="43884" y="532096"/>
                    <a:pt x="38399" y="529353"/>
                  </a:cubicBezTo>
                  <a:cubicBezTo>
                    <a:pt x="32913" y="521125"/>
                    <a:pt x="32913" y="510154"/>
                    <a:pt x="41141" y="501925"/>
                  </a:cubicBezTo>
                  <a:lnTo>
                    <a:pt x="41141" y="501925"/>
                  </a:lnTo>
                  <a:close/>
                </a:path>
              </a:pathLst>
            </a:custGeom>
            <a:solidFill>
              <a:srgbClr val="02BBE3"/>
            </a:solidFill>
            <a:ln w="27426" cap="flat">
              <a:noFill/>
              <a:prstDash val="solid"/>
              <a:miter/>
            </a:ln>
          </p:spPr>
          <p:txBody>
            <a:bodyPr rtlCol="0" anchor="ctr"/>
            <a:lstStyle/>
            <a:p>
              <a:endParaRPr lang="en-US"/>
            </a:p>
          </p:txBody>
        </p:sp>
      </p:grpSp>
      <p:sp>
        <p:nvSpPr>
          <p:cNvPr id="39" name="TextBox 38">
            <a:extLst>
              <a:ext uri="{FF2B5EF4-FFF2-40B4-BE49-F238E27FC236}">
                <a16:creationId xmlns:a16="http://schemas.microsoft.com/office/drawing/2014/main" id="{0E8F9277-8A26-434A-B8B3-540313C25739}"/>
              </a:ext>
            </a:extLst>
          </p:cNvPr>
          <p:cNvSpPr txBox="1"/>
          <p:nvPr/>
        </p:nvSpPr>
        <p:spPr>
          <a:xfrm>
            <a:off x="401440" y="5371383"/>
            <a:ext cx="9113916" cy="1015663"/>
          </a:xfrm>
          <a:prstGeom prst="rect">
            <a:avLst/>
          </a:prstGeom>
          <a:noFill/>
          <a:ln>
            <a:solidFill>
              <a:srgbClr val="1188A3"/>
            </a:solidFill>
          </a:ln>
        </p:spPr>
        <p:txBody>
          <a:bodyPr wrap="square" lIns="91440" tIns="45720" rIns="91440" bIns="45720" anchor="t">
            <a:spAutoFit/>
          </a:bodyPr>
          <a:lstStyle/>
          <a:p>
            <a:r>
              <a:rPr lang="en-US" sz="2000" i="0">
                <a:solidFill>
                  <a:srgbClr val="000000"/>
                </a:solidFill>
                <a:effectLst/>
                <a:latin typeface="AvenirNext"/>
              </a:rPr>
              <a:t>Positioning statements are </a:t>
            </a:r>
            <a:r>
              <a:rPr lang="en-US" sz="2000" b="1" i="0">
                <a:solidFill>
                  <a:srgbClr val="000000"/>
                </a:solidFill>
                <a:effectLst/>
                <a:latin typeface="AvenirNext"/>
              </a:rPr>
              <a:t>internal tools </a:t>
            </a:r>
            <a:r>
              <a:rPr lang="en-US" sz="2000" i="0">
                <a:solidFill>
                  <a:srgbClr val="000000"/>
                </a:solidFill>
                <a:effectLst/>
                <a:latin typeface="AvenirNext"/>
              </a:rPr>
              <a:t>that help marketers appeal to their </a:t>
            </a:r>
            <a:r>
              <a:rPr lang="en-US" sz="2000" i="0" strike="noStrike">
                <a:solidFill>
                  <a:srgbClr val="000000"/>
                </a:solidFill>
                <a:effectLst/>
                <a:latin typeface="AvenirNext"/>
                <a:hlinkClick r:id="rId14">
                  <a:extLst>
                    <a:ext uri="{A12FA001-AC4F-418D-AE19-62706E023703}">
                      <ahyp:hlinkClr xmlns:ahyp="http://schemas.microsoft.com/office/drawing/2018/hyperlinkcolor" val="tx"/>
                    </a:ext>
                  </a:extLst>
                </a:hlinkClick>
              </a:rPr>
              <a:t>buyer personas</a:t>
            </a:r>
            <a:r>
              <a:rPr lang="en-US" sz="2000" i="0">
                <a:solidFill>
                  <a:srgbClr val="000000"/>
                </a:solidFill>
                <a:effectLst/>
                <a:latin typeface="AvenirNext"/>
              </a:rPr>
              <a:t> </a:t>
            </a:r>
            <a:r>
              <a:rPr lang="en-US" sz="2000" dirty="0">
                <a:solidFill>
                  <a:srgbClr val="000000"/>
                </a:solidFill>
                <a:latin typeface="AvenirNext"/>
              </a:rPr>
              <a:t>relevantly</a:t>
            </a:r>
            <a:r>
              <a:rPr lang="en-US" sz="2000" i="0">
                <a:solidFill>
                  <a:srgbClr val="000000"/>
                </a:solidFill>
                <a:effectLst/>
                <a:latin typeface="AvenirNext"/>
              </a:rPr>
              <a:t>. </a:t>
            </a:r>
            <a:r>
              <a:rPr lang="en-US" sz="2000" dirty="0">
                <a:solidFill>
                  <a:srgbClr val="000000"/>
                </a:solidFill>
                <a:latin typeface="AvenirNext"/>
              </a:rPr>
              <a:t>They are</a:t>
            </a:r>
            <a:r>
              <a:rPr lang="en-US" sz="2000" i="0" dirty="0">
                <a:solidFill>
                  <a:srgbClr val="000000"/>
                </a:solidFill>
                <a:effectLst/>
                <a:latin typeface="AvenirNext"/>
              </a:rPr>
              <a:t> </a:t>
            </a:r>
            <a:r>
              <a:rPr lang="en-US" sz="2000" i="0">
                <a:solidFill>
                  <a:srgbClr val="000000"/>
                </a:solidFill>
                <a:effectLst/>
                <a:latin typeface="AvenirNext"/>
              </a:rPr>
              <a:t>a must-have for any positioning strategy because they create a clear vision for your </a:t>
            </a:r>
            <a:r>
              <a:rPr lang="en-US" sz="2000" i="0" strike="noStrike">
                <a:solidFill>
                  <a:srgbClr val="000000"/>
                </a:solidFill>
                <a:effectLst/>
                <a:latin typeface="AvenirNext"/>
                <a:hlinkClick r:id="rId15">
                  <a:extLst>
                    <a:ext uri="{A12FA001-AC4F-418D-AE19-62706E023703}">
                      <ahyp:hlinkClr xmlns:ahyp="http://schemas.microsoft.com/office/drawing/2018/hyperlinkcolor" val="tx"/>
                    </a:ext>
                  </a:extLst>
                </a:hlinkClick>
              </a:rPr>
              <a:t>brand</a:t>
            </a:r>
            <a:r>
              <a:rPr lang="en-US" sz="2000" dirty="0">
                <a:solidFill>
                  <a:srgbClr val="000000"/>
                </a:solidFill>
                <a:latin typeface="AvenirNext"/>
              </a:rPr>
              <a:t>!</a:t>
            </a:r>
            <a:endParaRPr lang="en-IE" sz="2000">
              <a:solidFill>
                <a:srgbClr val="000000"/>
              </a:solidFill>
            </a:endParaRPr>
          </a:p>
        </p:txBody>
      </p:sp>
    </p:spTree>
    <p:extLst>
      <p:ext uri="{BB962C8B-B14F-4D97-AF65-F5344CB8AC3E}">
        <p14:creationId xmlns:p14="http://schemas.microsoft.com/office/powerpoint/2010/main" val="1463604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B29FA-C66F-4603-AE3F-60C07640BB85}"/>
              </a:ext>
            </a:extLst>
          </p:cNvPr>
          <p:cNvSpPr>
            <a:spLocks noGrp="1"/>
          </p:cNvSpPr>
          <p:nvPr>
            <p:ph type="body" sz="quarter" idx="18"/>
          </p:nvPr>
        </p:nvSpPr>
        <p:spPr>
          <a:xfrm>
            <a:off x="636736" y="1852618"/>
            <a:ext cx="11105352" cy="4055454"/>
          </a:xfrm>
        </p:spPr>
        <p:txBody>
          <a:bodyPr vert="horz" lIns="91440" tIns="45720" rIns="91440" bIns="45720" rtlCol="0" anchor="t">
            <a:normAutofit fontScale="92500"/>
          </a:bodyPr>
          <a:lstStyle/>
          <a:p>
            <a:r>
              <a:rPr lang="en-US" dirty="0"/>
              <a:t>Draft your </a:t>
            </a:r>
            <a:r>
              <a:rPr lang="en-US" b="1" dirty="0"/>
              <a:t>positioning statement</a:t>
            </a:r>
            <a:r>
              <a:rPr lang="en-US"/>
              <a:t>. Use our templates provided to assist you in this exercise.</a:t>
            </a:r>
            <a:endParaRPr lang="en-US" dirty="0"/>
          </a:p>
          <a:p>
            <a:r>
              <a:rPr lang="en-US"/>
              <a:t>Once you have</a:t>
            </a:r>
            <a:r>
              <a:rPr lang="en-US" dirty="0"/>
              <a:t> </a:t>
            </a:r>
            <a:r>
              <a:rPr lang="en-US" dirty="0">
                <a:ea typeface="+mn-lt"/>
                <a:cs typeface="+mn-lt"/>
              </a:rPr>
              <a:t>completed</a:t>
            </a:r>
            <a:r>
              <a:rPr lang="en-US" dirty="0"/>
              <a:t> the</a:t>
            </a:r>
            <a:r>
              <a:rPr lang="en-US"/>
              <a:t> draft</a:t>
            </a:r>
            <a:r>
              <a:rPr lang="en-US" dirty="0"/>
              <a:t>,</a:t>
            </a:r>
            <a:r>
              <a:rPr lang="en-US"/>
              <a:t> it is easier to adjust your tone and edit accordingly.</a:t>
            </a:r>
            <a:endParaRPr lang="en-US" dirty="0">
              <a:cs typeface="Calibri"/>
            </a:endParaRPr>
          </a:p>
          <a:p>
            <a:pPr algn="l"/>
            <a:r>
              <a:rPr lang="en-US" b="1" i="0">
                <a:solidFill>
                  <a:srgbClr val="2D2D2D"/>
                </a:solidFill>
                <a:effectLst/>
              </a:rPr>
              <a:t>Positioning statement templates:</a:t>
            </a:r>
            <a:endParaRPr lang="en-US" b="1" i="0" dirty="0">
              <a:solidFill>
                <a:srgbClr val="2D2D2D"/>
              </a:solidFill>
              <a:effectLst/>
              <a:cs typeface="Calibri"/>
            </a:endParaRPr>
          </a:p>
          <a:p>
            <a:pPr algn="l"/>
            <a:r>
              <a:rPr lang="en-US" b="1" i="0">
                <a:solidFill>
                  <a:srgbClr val="2D2D2D"/>
                </a:solidFill>
                <a:effectLst/>
              </a:rPr>
              <a:t>Template 1</a:t>
            </a:r>
            <a:endParaRPr lang="en-US" b="1" i="0" dirty="0">
              <a:solidFill>
                <a:srgbClr val="2D2D2D"/>
              </a:solidFill>
              <a:effectLst/>
              <a:cs typeface="Calibri"/>
            </a:endParaRPr>
          </a:p>
          <a:p>
            <a:r>
              <a:rPr lang="en-US" b="0" i="0">
                <a:solidFill>
                  <a:srgbClr val="2D2D2D"/>
                </a:solidFill>
                <a:effectLst/>
              </a:rPr>
              <a:t>For </a:t>
            </a:r>
            <a:r>
              <a:rPr lang="en-US" b="0" i="0">
                <a:solidFill>
                  <a:schemeClr val="bg2">
                    <a:lumMod val="50000"/>
                  </a:schemeClr>
                </a:solidFill>
                <a:effectLst/>
              </a:rPr>
              <a:t>[target market] </a:t>
            </a:r>
            <a:r>
              <a:rPr lang="en-US" b="0" i="0">
                <a:solidFill>
                  <a:srgbClr val="2D2D2D"/>
                </a:solidFill>
                <a:effectLst/>
              </a:rPr>
              <a:t>who </a:t>
            </a:r>
            <a:r>
              <a:rPr lang="en-US" b="0" i="0">
                <a:solidFill>
                  <a:schemeClr val="bg2">
                    <a:lumMod val="50000"/>
                  </a:schemeClr>
                </a:solidFill>
                <a:effectLst/>
              </a:rPr>
              <a:t>[statement of need] </a:t>
            </a:r>
            <a:r>
              <a:rPr lang="en-US" b="0" i="0">
                <a:solidFill>
                  <a:srgbClr val="2D2D2D"/>
                </a:solidFill>
                <a:effectLst/>
              </a:rPr>
              <a:t>the </a:t>
            </a:r>
            <a:r>
              <a:rPr lang="en-US" b="0" i="0">
                <a:solidFill>
                  <a:schemeClr val="bg2">
                    <a:lumMod val="50000"/>
                  </a:schemeClr>
                </a:solidFill>
                <a:effectLst/>
              </a:rPr>
              <a:t>[product or service] </a:t>
            </a:r>
            <a:r>
              <a:rPr lang="en-US" b="0" i="0">
                <a:solidFill>
                  <a:srgbClr val="2D2D2D"/>
                </a:solidFill>
                <a:effectLst/>
              </a:rPr>
              <a:t>is a </a:t>
            </a:r>
            <a:r>
              <a:rPr lang="en-US" b="0" i="0">
                <a:solidFill>
                  <a:schemeClr val="bg2">
                    <a:lumMod val="50000"/>
                  </a:schemeClr>
                </a:solidFill>
                <a:effectLst/>
              </a:rPr>
              <a:t>[type of product]</a:t>
            </a:r>
            <a:r>
              <a:rPr lang="en-US" b="0" i="0">
                <a:solidFill>
                  <a:srgbClr val="2D2D2D"/>
                </a:solidFill>
                <a:effectLst/>
              </a:rPr>
              <a:t> that </a:t>
            </a:r>
            <a:r>
              <a:rPr lang="en-US" b="0" i="0">
                <a:solidFill>
                  <a:schemeClr val="bg2">
                    <a:lumMod val="50000"/>
                  </a:schemeClr>
                </a:solidFill>
                <a:effectLst/>
              </a:rPr>
              <a:t>[key benefit]. </a:t>
            </a:r>
            <a:r>
              <a:rPr lang="en-US" b="0" i="0">
                <a:solidFill>
                  <a:srgbClr val="2D2D2D"/>
                </a:solidFill>
                <a:effectLst/>
              </a:rPr>
              <a:t>Unlike </a:t>
            </a:r>
            <a:r>
              <a:rPr lang="en-US" b="0" i="0">
                <a:solidFill>
                  <a:schemeClr val="bg2">
                    <a:lumMod val="50000"/>
                  </a:schemeClr>
                </a:solidFill>
                <a:effectLst/>
              </a:rPr>
              <a:t>[primary competitor], </a:t>
            </a:r>
            <a:r>
              <a:rPr lang="en-US" b="0" i="0">
                <a:solidFill>
                  <a:srgbClr val="2D2D2D"/>
                </a:solidFill>
                <a:effectLst/>
              </a:rPr>
              <a:t>our product </a:t>
            </a:r>
            <a:r>
              <a:rPr lang="en-US" b="0" i="0">
                <a:solidFill>
                  <a:schemeClr val="bg2">
                    <a:lumMod val="50000"/>
                  </a:schemeClr>
                </a:solidFill>
                <a:effectLst/>
              </a:rPr>
              <a:t>[differentiation statement].</a:t>
            </a:r>
            <a:endParaRPr lang="en-US" b="0" i="0" dirty="0">
              <a:solidFill>
                <a:schemeClr val="bg2">
                  <a:lumMod val="50000"/>
                </a:schemeClr>
              </a:solidFill>
              <a:effectLst/>
              <a:cs typeface="Calibri"/>
            </a:endParaRPr>
          </a:p>
          <a:p>
            <a:pPr algn="l"/>
            <a:r>
              <a:rPr lang="en-US" b="1" i="0">
                <a:solidFill>
                  <a:srgbClr val="2D2D2D"/>
                </a:solidFill>
                <a:effectLst/>
              </a:rPr>
              <a:t>Template 2</a:t>
            </a:r>
            <a:endParaRPr lang="en-US" b="1" i="0" dirty="0">
              <a:solidFill>
                <a:srgbClr val="2D2D2D"/>
              </a:solidFill>
              <a:effectLst/>
              <a:cs typeface="Calibri"/>
            </a:endParaRPr>
          </a:p>
          <a:p>
            <a:pPr algn="l"/>
            <a:r>
              <a:rPr lang="en-US" b="0" i="0">
                <a:solidFill>
                  <a:srgbClr val="2D2D2D"/>
                </a:solidFill>
                <a:effectLst/>
              </a:rPr>
              <a:t>For </a:t>
            </a:r>
            <a:r>
              <a:rPr lang="en-US" b="0" i="0">
                <a:solidFill>
                  <a:schemeClr val="bg2">
                    <a:lumMod val="50000"/>
                  </a:schemeClr>
                </a:solidFill>
                <a:effectLst/>
              </a:rPr>
              <a:t>[target market] </a:t>
            </a:r>
            <a:r>
              <a:rPr lang="en-US" b="0" i="0">
                <a:solidFill>
                  <a:srgbClr val="2D2D2D"/>
                </a:solidFill>
                <a:effectLst/>
              </a:rPr>
              <a:t>the </a:t>
            </a:r>
            <a:r>
              <a:rPr lang="en-US" b="0" i="0">
                <a:solidFill>
                  <a:schemeClr val="bg2">
                    <a:lumMod val="50000"/>
                  </a:schemeClr>
                </a:solidFill>
                <a:effectLst/>
              </a:rPr>
              <a:t>[brand, product, or service] </a:t>
            </a:r>
            <a:r>
              <a:rPr lang="en-US" b="0" i="0">
                <a:solidFill>
                  <a:srgbClr val="2D2D2D"/>
                </a:solidFill>
                <a:effectLst/>
              </a:rPr>
              <a:t>is the </a:t>
            </a:r>
            <a:r>
              <a:rPr lang="en-US" b="0" i="0">
                <a:solidFill>
                  <a:schemeClr val="bg2">
                    <a:lumMod val="50000"/>
                  </a:schemeClr>
                </a:solidFill>
                <a:effectLst/>
              </a:rPr>
              <a:t>[differentiation statement] </a:t>
            </a:r>
            <a:r>
              <a:rPr lang="en-US" b="0" i="0">
                <a:solidFill>
                  <a:srgbClr val="2D2D2D"/>
                </a:solidFill>
                <a:effectLst/>
              </a:rPr>
              <a:t>among all </a:t>
            </a:r>
            <a:r>
              <a:rPr lang="en-US" b="0" i="0">
                <a:solidFill>
                  <a:schemeClr val="bg2">
                    <a:lumMod val="50000"/>
                  </a:schemeClr>
                </a:solidFill>
                <a:effectLst/>
              </a:rPr>
              <a:t>[type of product] </a:t>
            </a:r>
            <a:r>
              <a:rPr lang="en-US" b="0" i="0">
                <a:solidFill>
                  <a:srgbClr val="2D2D2D"/>
                </a:solidFill>
                <a:effectLst/>
              </a:rPr>
              <a:t>because </a:t>
            </a:r>
            <a:r>
              <a:rPr lang="en-US" b="0" i="0">
                <a:solidFill>
                  <a:schemeClr val="bg2">
                    <a:lumMod val="50000"/>
                  </a:schemeClr>
                </a:solidFill>
                <a:effectLst/>
              </a:rPr>
              <a:t>[key benefit].</a:t>
            </a:r>
            <a:endParaRPr lang="en-US" b="0" i="0" dirty="0">
              <a:solidFill>
                <a:schemeClr val="bg2">
                  <a:lumMod val="50000"/>
                </a:schemeClr>
              </a:solidFill>
              <a:effectLst/>
              <a:cs typeface="Calibri"/>
            </a:endParaRPr>
          </a:p>
          <a:p>
            <a:endParaRPr lang="en-US"/>
          </a:p>
        </p:txBody>
      </p:sp>
      <p:sp>
        <p:nvSpPr>
          <p:cNvPr id="3" name="Text Placeholder 2">
            <a:extLst>
              <a:ext uri="{FF2B5EF4-FFF2-40B4-BE49-F238E27FC236}">
                <a16:creationId xmlns:a16="http://schemas.microsoft.com/office/drawing/2014/main" id="{3F076537-B673-4A2F-8896-DFEAD9C9B12E}"/>
              </a:ext>
            </a:extLst>
          </p:cNvPr>
          <p:cNvSpPr>
            <a:spLocks noGrp="1"/>
          </p:cNvSpPr>
          <p:nvPr>
            <p:ph type="body" sz="quarter" idx="16"/>
          </p:nvPr>
        </p:nvSpPr>
        <p:spPr>
          <a:xfrm>
            <a:off x="785361" y="630460"/>
            <a:ext cx="10808102" cy="582221"/>
          </a:xfrm>
        </p:spPr>
        <p:txBody>
          <a:bodyPr>
            <a:normAutofit lnSpcReduction="10000"/>
          </a:bodyPr>
          <a:lstStyle/>
          <a:p>
            <a:r>
              <a:rPr lang="en-US"/>
              <a:t>Exercise:</a:t>
            </a:r>
            <a:endParaRPr lang="en-IE"/>
          </a:p>
        </p:txBody>
      </p:sp>
      <p:sp>
        <p:nvSpPr>
          <p:cNvPr id="4" name="Flowchart: Connector 3">
            <a:extLst>
              <a:ext uri="{FF2B5EF4-FFF2-40B4-BE49-F238E27FC236}">
                <a16:creationId xmlns:a16="http://schemas.microsoft.com/office/drawing/2014/main" id="{BAE4E10F-9BAB-419B-8CFE-1C94C6C07E98}"/>
              </a:ext>
            </a:extLst>
          </p:cNvPr>
          <p:cNvSpPr/>
          <p:nvPr/>
        </p:nvSpPr>
        <p:spPr>
          <a:xfrm>
            <a:off x="9814560" y="471909"/>
            <a:ext cx="1234440" cy="1188720"/>
          </a:xfrm>
          <a:prstGeom prst="flowChartConnector">
            <a:avLst/>
          </a:prstGeom>
          <a:solidFill>
            <a:srgbClr val="FED1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518;p39">
            <a:extLst>
              <a:ext uri="{FF2B5EF4-FFF2-40B4-BE49-F238E27FC236}">
                <a16:creationId xmlns:a16="http://schemas.microsoft.com/office/drawing/2014/main" id="{EC7821B2-777D-4ECB-AA77-B50CFB8BA394}"/>
              </a:ext>
            </a:extLst>
          </p:cNvPr>
          <p:cNvGrpSpPr/>
          <p:nvPr/>
        </p:nvGrpSpPr>
        <p:grpSpPr>
          <a:xfrm>
            <a:off x="10183529" y="757806"/>
            <a:ext cx="496501" cy="563769"/>
            <a:chOff x="1923675" y="1633650"/>
            <a:chExt cx="436000" cy="435975"/>
          </a:xfrm>
          <a:solidFill>
            <a:srgbClr val="000000"/>
          </a:solidFill>
        </p:grpSpPr>
        <p:sp>
          <p:nvSpPr>
            <p:cNvPr id="6" name="Google Shape;519;p39">
              <a:extLst>
                <a:ext uri="{FF2B5EF4-FFF2-40B4-BE49-F238E27FC236}">
                  <a16:creationId xmlns:a16="http://schemas.microsoft.com/office/drawing/2014/main" id="{C64129F2-9EA6-429F-A76A-6EE6FE3BFB7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8E1DDD69-6EDB-4CDC-97B9-548745210CF8}"/>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B6FC1475-483B-41EC-9CAA-F5B8966B0F1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000000"/>
            </a:solid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26904D78-E689-4D8D-A926-C31174E7DAD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E2FA3539-66EC-4CD2-BBA7-435C6247B232}"/>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DD81321A-849F-41C5-AE7C-1740060DE0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39469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4C852-4C0B-40B7-B99B-572D78CE79D5}"/>
              </a:ext>
            </a:extLst>
          </p:cNvPr>
          <p:cNvSpPr>
            <a:spLocks noGrp="1"/>
          </p:cNvSpPr>
          <p:nvPr>
            <p:ph type="body" sz="quarter" idx="14"/>
          </p:nvPr>
        </p:nvSpPr>
        <p:spPr>
          <a:xfrm>
            <a:off x="10382654" y="4908588"/>
            <a:ext cx="785328" cy="1056986"/>
          </a:xfrm>
        </p:spPr>
        <p:txBody>
          <a:bodyPr>
            <a:normAutofit fontScale="62500" lnSpcReduction="20000"/>
          </a:bodyPr>
          <a:lstStyle/>
          <a:p>
            <a:r>
              <a:rPr lang="en-US"/>
              <a:t>”</a:t>
            </a:r>
            <a:endParaRPr lang="en-IE"/>
          </a:p>
        </p:txBody>
      </p:sp>
      <p:sp>
        <p:nvSpPr>
          <p:cNvPr id="3" name="Text Placeholder 2">
            <a:extLst>
              <a:ext uri="{FF2B5EF4-FFF2-40B4-BE49-F238E27FC236}">
                <a16:creationId xmlns:a16="http://schemas.microsoft.com/office/drawing/2014/main" id="{B06C341F-A91E-4066-98F4-9C8672AC2C7E}"/>
              </a:ext>
            </a:extLst>
          </p:cNvPr>
          <p:cNvSpPr>
            <a:spLocks noGrp="1"/>
          </p:cNvSpPr>
          <p:nvPr>
            <p:ph type="body" sz="quarter" idx="13"/>
          </p:nvPr>
        </p:nvSpPr>
        <p:spPr>
          <a:xfrm>
            <a:off x="6807398" y="795622"/>
            <a:ext cx="4369392" cy="4493975"/>
          </a:xfrm>
        </p:spPr>
        <p:txBody>
          <a:bodyPr>
            <a:normAutofit/>
          </a:bodyPr>
          <a:lstStyle/>
          <a:p>
            <a:pPr fontAlgn="base"/>
            <a:r>
              <a:rPr lang="en-US" b="1" i="0">
                <a:solidFill>
                  <a:srgbClr val="000000"/>
                </a:solidFill>
                <a:effectLst/>
                <a:latin typeface="AvenirNext"/>
              </a:rPr>
              <a:t>An </a:t>
            </a:r>
            <a:r>
              <a:rPr lang="en-US" b="1" i="0" dirty="0">
                <a:latin typeface="AvenirNext"/>
              </a:rPr>
              <a:t>example of positioning</a:t>
            </a:r>
            <a:r>
              <a:rPr lang="en-US" b="1" i="0" dirty="0">
                <a:solidFill>
                  <a:srgbClr val="000000"/>
                </a:solidFill>
                <a:effectLst/>
                <a:latin typeface="AvenirNext"/>
              </a:rPr>
              <a:t> </a:t>
            </a:r>
            <a:r>
              <a:rPr lang="en-US" b="1" i="0" dirty="0">
                <a:latin typeface="AvenirNext"/>
              </a:rPr>
              <a:t>statement</a:t>
            </a:r>
            <a:r>
              <a:rPr lang="en-US" b="1" i="0" dirty="0">
                <a:solidFill>
                  <a:srgbClr val="000000"/>
                </a:solidFill>
                <a:effectLst/>
                <a:latin typeface="AvenirNext"/>
              </a:rPr>
              <a:t> </a:t>
            </a:r>
            <a:r>
              <a:rPr lang="en-US" b="1" i="0">
                <a:solidFill>
                  <a:srgbClr val="000000"/>
                </a:solidFill>
                <a:effectLst/>
                <a:latin typeface="AvenirNext"/>
              </a:rPr>
              <a:t>would be:</a:t>
            </a:r>
          </a:p>
          <a:p>
            <a:pPr fontAlgn="base"/>
            <a:r>
              <a:rPr lang="en-US" sz="2200" i="0" dirty="0" err="1">
                <a:solidFill>
                  <a:srgbClr val="111111"/>
                </a:solidFill>
                <a:effectLst/>
                <a:latin typeface="Alegreya Sans"/>
              </a:rPr>
              <a:t>Biozoon</a:t>
            </a:r>
            <a:r>
              <a:rPr lang="en-US" sz="2200" i="0" dirty="0">
                <a:solidFill>
                  <a:srgbClr val="111111"/>
                </a:solidFill>
                <a:effectLst/>
                <a:latin typeface="Alegreya Sans"/>
              </a:rPr>
              <a:t> </a:t>
            </a:r>
            <a:r>
              <a:rPr lang="en-US" sz="2200" b="0" i="0" dirty="0">
                <a:solidFill>
                  <a:srgbClr val="111111"/>
                </a:solidFill>
                <a:effectLst/>
                <a:latin typeface="Alegreya Sans"/>
              </a:rPr>
              <a:t>are leaders </a:t>
            </a:r>
            <a:r>
              <a:rPr lang="en-US" sz="2200" i="0" dirty="0">
                <a:solidFill>
                  <a:srgbClr val="111111"/>
                </a:solidFill>
                <a:latin typeface="Alegreya Sans"/>
              </a:rPr>
              <a:t>in smooth-food </a:t>
            </a:r>
            <a:r>
              <a:rPr lang="en-US" sz="2200" b="0" i="0" dirty="0">
                <a:solidFill>
                  <a:srgbClr val="111111"/>
                </a:solidFill>
                <a:effectLst/>
                <a:latin typeface="Alegreya Sans"/>
              </a:rPr>
              <a:t>products and offer persons who cannot eat and drink normally the opportunity to taste and experience foods that they may not be able to enjoy due to dysphagia and other medical issues</a:t>
            </a:r>
            <a:r>
              <a:rPr lang="en-US" sz="2200" i="0" dirty="0">
                <a:solidFill>
                  <a:srgbClr val="111111"/>
                </a:solidFill>
                <a:latin typeface="Alegreya Sans"/>
              </a:rPr>
              <a:t>,</a:t>
            </a:r>
            <a:r>
              <a:rPr lang="en-US" sz="2200" b="0" i="0" dirty="0">
                <a:solidFill>
                  <a:srgbClr val="111111"/>
                </a:solidFill>
                <a:effectLst/>
                <a:latin typeface="Alegreya Sans"/>
              </a:rPr>
              <a:t> including being nil </a:t>
            </a:r>
            <a:br>
              <a:rPr lang="en-US" sz="2200" i="0" dirty="0">
                <a:solidFill>
                  <a:srgbClr val="111111"/>
                </a:solidFill>
                <a:latin typeface="Alegreya Sans"/>
              </a:rPr>
            </a:br>
            <a:r>
              <a:rPr lang="en-US" sz="2200" b="0" i="0" dirty="0">
                <a:solidFill>
                  <a:srgbClr val="111111"/>
                </a:solidFill>
                <a:effectLst/>
                <a:latin typeface="Alegreya Sans"/>
              </a:rPr>
              <a:t>by mouth</a:t>
            </a:r>
            <a:r>
              <a:rPr lang="en-US" sz="2200" i="0" dirty="0">
                <a:solidFill>
                  <a:srgbClr val="111111"/>
                </a:solidFill>
                <a:latin typeface="Alegreya Sans"/>
              </a:rPr>
              <a:t>.</a:t>
            </a:r>
            <a:endParaRPr lang="en-US" sz="2200" b="0" i="0" dirty="0">
              <a:solidFill>
                <a:srgbClr val="111111"/>
              </a:solidFill>
              <a:effectLst/>
              <a:latin typeface="Alegreya Sans"/>
            </a:endParaRPr>
          </a:p>
        </p:txBody>
      </p:sp>
      <p:sp>
        <p:nvSpPr>
          <p:cNvPr id="4" name="Text Placeholder 3">
            <a:extLst>
              <a:ext uri="{FF2B5EF4-FFF2-40B4-BE49-F238E27FC236}">
                <a16:creationId xmlns:a16="http://schemas.microsoft.com/office/drawing/2014/main" id="{C22A8FB5-E8ED-4941-AB1E-824CE4AD7E8B}"/>
              </a:ext>
            </a:extLst>
          </p:cNvPr>
          <p:cNvSpPr>
            <a:spLocks noGrp="1"/>
          </p:cNvSpPr>
          <p:nvPr>
            <p:ph type="body" sz="quarter" idx="15"/>
          </p:nvPr>
        </p:nvSpPr>
        <p:spPr>
          <a:xfrm>
            <a:off x="6237248" y="1645440"/>
            <a:ext cx="2613204" cy="1221666"/>
          </a:xfrm>
        </p:spPr>
        <p:txBody>
          <a:bodyPr/>
          <a:lstStyle/>
          <a:p>
            <a:r>
              <a:rPr lang="en-US" sz="8100"/>
              <a:t>“</a:t>
            </a:r>
            <a:endParaRPr lang="en-IE" sz="8100"/>
          </a:p>
        </p:txBody>
      </p:sp>
      <p:pic>
        <p:nvPicPr>
          <p:cNvPr id="9" name="Picture Placeholder 8" descr="Woman buying vegetables at supermarket">
            <a:extLst>
              <a:ext uri="{FF2B5EF4-FFF2-40B4-BE49-F238E27FC236}">
                <a16:creationId xmlns:a16="http://schemas.microsoft.com/office/drawing/2014/main" id="{4E528C20-D726-4133-9125-3146EE14E8F9}"/>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705779" y="0"/>
            <a:ext cx="5248975" cy="6858001"/>
          </a:xfrm>
        </p:spPr>
      </p:pic>
      <p:sp>
        <p:nvSpPr>
          <p:cNvPr id="5" name="TextBox 4">
            <a:extLst>
              <a:ext uri="{FF2B5EF4-FFF2-40B4-BE49-F238E27FC236}">
                <a16:creationId xmlns:a16="http://schemas.microsoft.com/office/drawing/2014/main" id="{4310B50F-06AD-4E26-8733-A18780CD13AF}"/>
              </a:ext>
            </a:extLst>
          </p:cNvPr>
          <p:cNvSpPr txBox="1"/>
          <p:nvPr/>
        </p:nvSpPr>
        <p:spPr>
          <a:xfrm>
            <a:off x="8882109" y="536063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Source: Biozoon</a:t>
            </a:r>
            <a:endParaRPr lang="en-US" dirty="0">
              <a:cs typeface="Calibri"/>
              <a:hlinkClick r:id="rId3"/>
            </a:endParaRPr>
          </a:p>
        </p:txBody>
      </p:sp>
    </p:spTree>
    <p:extLst>
      <p:ext uri="{BB962C8B-B14F-4D97-AF65-F5344CB8AC3E}">
        <p14:creationId xmlns:p14="http://schemas.microsoft.com/office/powerpoint/2010/main" val="896333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10;&#10;Description automatically generated">
            <a:extLst>
              <a:ext uri="{FF2B5EF4-FFF2-40B4-BE49-F238E27FC236}">
                <a16:creationId xmlns:a16="http://schemas.microsoft.com/office/drawing/2014/main" id="{7D85BDC7-29F6-4F38-8D74-910A832555F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8" name="TextBox 7">
            <a:extLst>
              <a:ext uri="{FF2B5EF4-FFF2-40B4-BE49-F238E27FC236}">
                <a16:creationId xmlns:a16="http://schemas.microsoft.com/office/drawing/2014/main" id="{B407D337-614E-4DDE-B474-9D468BBFBE31}"/>
              </a:ext>
            </a:extLst>
          </p:cNvPr>
          <p:cNvSpPr txBox="1"/>
          <p:nvPr/>
        </p:nvSpPr>
        <p:spPr>
          <a:xfrm>
            <a:off x="6372520" y="1332561"/>
            <a:ext cx="5113701" cy="358251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a:ln>
                  <a:noFill/>
                </a:ln>
                <a:solidFill>
                  <a:srgbClr val="000000"/>
                </a:solidFill>
                <a:effectLst/>
                <a:uLnTx/>
                <a:uFillTx/>
                <a:latin typeface="Calibri" panose="020F0502020204030204"/>
                <a:ea typeface="+mn-ea"/>
                <a:cs typeface="+mn-cs"/>
              </a:rPr>
              <a:t>Market Positioning </a:t>
            </a:r>
            <a:r>
              <a:rPr kumimoji="0" lang="en-US" sz="2800" b="0" i="1" u="none" strike="noStrike" kern="1200" cap="none" spc="0" normalizeH="0" baseline="0" noProof="0">
                <a:ln>
                  <a:noFill/>
                </a:ln>
                <a:solidFill>
                  <a:srgbClr val="000000"/>
                </a:solidFill>
                <a:effectLst/>
                <a:uLnTx/>
                <a:uFillTx/>
                <a:latin typeface="Calibri" panose="020F0502020204030204"/>
                <a:ea typeface="+mn-ea"/>
                <a:cs typeface="+mn-cs"/>
              </a:rPr>
              <a:t>refers to the ability to </a:t>
            </a:r>
            <a:r>
              <a:rPr kumimoji="0" lang="en-US" sz="2800" b="0" i="1" u="none" strike="noStrike" kern="1200" cap="none" spc="0" normalizeH="0" baseline="0" noProof="0" dirty="0">
                <a:ln>
                  <a:noFill/>
                </a:ln>
                <a:solidFill>
                  <a:srgbClr val="1188A3"/>
                </a:solidFill>
                <a:effectLst/>
                <a:uLnTx/>
                <a:uFillTx/>
                <a:latin typeface="Calibri" panose="020F0502020204030204"/>
                <a:ea typeface="+mn-ea"/>
                <a:cs typeface="+mn-cs"/>
              </a:rPr>
              <a:t>influence consumer perception regarding a brand or product relative to competitors</a:t>
            </a:r>
            <a:r>
              <a:rPr kumimoji="0" lang="en-US" sz="2800" b="0" i="1" u="none" strike="noStrike" kern="1200" cap="none" spc="0" normalizeH="0" baseline="0" noProof="0">
                <a:ln>
                  <a:noFill/>
                </a:ln>
                <a:solidFill>
                  <a:srgbClr val="000000"/>
                </a:solidFill>
                <a:effectLst/>
                <a:uLnTx/>
                <a:uFillTx/>
                <a:latin typeface="Calibri" panose="020F0502020204030204"/>
                <a:ea typeface="+mn-ea"/>
                <a:cs typeface="+mn-cs"/>
              </a:rPr>
              <a:t>. The objective of market positioning is to </a:t>
            </a:r>
            <a:r>
              <a:rPr kumimoji="0" lang="en-US" sz="2800" b="0" i="1" u="none" strike="noStrike" kern="1200" cap="none" spc="0" normalizeH="0" baseline="0" noProof="0" dirty="0">
                <a:ln>
                  <a:noFill/>
                </a:ln>
                <a:solidFill>
                  <a:srgbClr val="1188A3"/>
                </a:solidFill>
                <a:effectLst/>
                <a:uLnTx/>
                <a:uFillTx/>
                <a:latin typeface="Calibri" panose="020F0502020204030204"/>
                <a:ea typeface="+mn-ea"/>
                <a:cs typeface="+mn-cs"/>
              </a:rPr>
              <a:t>establish the image or identity</a:t>
            </a:r>
            <a:r>
              <a:rPr kumimoji="0" lang="en-US" sz="2800" b="0" i="1" u="none" strike="noStrike" kern="1200" cap="none" spc="0" normalizeH="0" baseline="0" noProof="0">
                <a:ln>
                  <a:noFill/>
                </a:ln>
                <a:solidFill>
                  <a:srgbClr val="000000"/>
                </a:solidFill>
                <a:effectLst/>
                <a:uLnTx/>
                <a:uFillTx/>
                <a:latin typeface="Calibri" panose="020F0502020204030204"/>
                <a:ea typeface="+mn-ea"/>
                <a:cs typeface="+mn-cs"/>
              </a:rPr>
              <a:t> of a brand or product so that consumers perceive it in a certain way.</a:t>
            </a:r>
            <a:endParaRPr kumimoji="0" lang="en-IE" sz="2800" b="0" i="1"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855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4A31C3-3CF9-4EFF-9078-0807D488D976}"/>
              </a:ext>
            </a:extLst>
          </p:cNvPr>
          <p:cNvSpPr>
            <a:spLocks noGrp="1"/>
          </p:cNvSpPr>
          <p:nvPr>
            <p:ph type="body" sz="quarter" idx="18"/>
          </p:nvPr>
        </p:nvSpPr>
        <p:spPr>
          <a:xfrm>
            <a:off x="370571" y="1480842"/>
            <a:ext cx="11459985" cy="4847130"/>
          </a:xfrm>
        </p:spPr>
        <p:txBody>
          <a:bodyPr vert="horz" lIns="91440" tIns="45720" rIns="91440" bIns="45720" rtlCol="0" anchor="t">
            <a:normAutofit lnSpcReduction="10000"/>
          </a:bodyPr>
          <a:lstStyle/>
          <a:p>
            <a:pPr indent="0" algn="ctr"/>
            <a:r>
              <a:rPr lang="en-US" sz="2800" dirty="0">
                <a:highlight>
                  <a:srgbClr val="85D2E1"/>
                </a:highlight>
              </a:rPr>
              <a:t>Positioning Statement Vs. Mission Statement:</a:t>
            </a:r>
            <a:endParaRPr lang="en-US" sz="2800">
              <a:highlight>
                <a:srgbClr val="85D2E1"/>
              </a:highlight>
              <a:cs typeface="Calibri"/>
            </a:endParaRPr>
          </a:p>
          <a:p>
            <a:pPr indent="0"/>
            <a:r>
              <a:rPr lang="en-US" b="0" i="0" dirty="0">
                <a:effectLst/>
                <a:latin typeface="Calibri"/>
                <a:cs typeface="Calibri"/>
              </a:rPr>
              <a:t>A mission statement is the purpose</a:t>
            </a:r>
            <a:r>
              <a:rPr lang="en-US" dirty="0">
                <a:latin typeface="Calibri"/>
                <a:cs typeface="Calibri"/>
              </a:rPr>
              <a:t>(s)</a:t>
            </a:r>
            <a:r>
              <a:rPr lang="en-US" b="0" i="0" dirty="0">
                <a:effectLst/>
                <a:latin typeface="Calibri"/>
                <a:cs typeface="Calibri"/>
              </a:rPr>
              <a:t> your business serves in the market — </a:t>
            </a:r>
            <a:r>
              <a:rPr lang="en-US" dirty="0">
                <a:latin typeface="Calibri"/>
                <a:cs typeface="Calibri"/>
              </a:rPr>
              <a:t>it is</a:t>
            </a:r>
            <a:r>
              <a:rPr lang="en-US" b="0" i="0" dirty="0">
                <a:effectLst/>
                <a:latin typeface="Calibri"/>
                <a:cs typeface="Calibri"/>
              </a:rPr>
              <a:t> an inherent part of the </a:t>
            </a:r>
            <a:r>
              <a:rPr lang="en-US" b="0" i="0" dirty="0" err="1">
                <a:effectLst/>
                <a:latin typeface="Calibri"/>
                <a:cs typeface="Calibri"/>
              </a:rPr>
              <a:t>organisation</a:t>
            </a:r>
            <a:r>
              <a:rPr lang="en-US" b="0" i="0" dirty="0">
                <a:effectLst/>
                <a:latin typeface="Calibri"/>
                <a:cs typeface="Calibri"/>
              </a:rPr>
              <a:t> that guides every business function. When considering the “what, why, and how” of your business, a </a:t>
            </a:r>
            <a:r>
              <a:rPr lang="en-US" b="1" i="0" dirty="0">
                <a:effectLst/>
                <a:latin typeface="Calibri"/>
                <a:cs typeface="Calibri"/>
              </a:rPr>
              <a:t>mission statement </a:t>
            </a:r>
            <a:r>
              <a:rPr lang="en-US" b="0" i="0" dirty="0">
                <a:effectLst/>
                <a:latin typeface="Calibri"/>
                <a:cs typeface="Calibri"/>
              </a:rPr>
              <a:t>answers the question “</a:t>
            </a:r>
            <a:r>
              <a:rPr lang="en-US" b="1" i="0" dirty="0">
                <a:effectLst/>
                <a:latin typeface="Calibri"/>
                <a:cs typeface="Calibri"/>
              </a:rPr>
              <a:t>why</a:t>
            </a:r>
            <a:r>
              <a:rPr lang="en-US" dirty="0">
                <a:latin typeface="Calibri"/>
                <a:cs typeface="Calibri"/>
              </a:rPr>
              <a:t>”,</a:t>
            </a:r>
            <a:r>
              <a:rPr lang="en-US" b="0" i="0" dirty="0">
                <a:effectLst/>
                <a:latin typeface="Calibri"/>
                <a:cs typeface="Calibri"/>
              </a:rPr>
              <a:t> while the </a:t>
            </a:r>
            <a:r>
              <a:rPr lang="en-US" b="1" i="0" dirty="0">
                <a:effectLst/>
                <a:latin typeface="Calibri"/>
                <a:cs typeface="Calibri"/>
              </a:rPr>
              <a:t>positioning statement</a:t>
            </a:r>
            <a:r>
              <a:rPr lang="en-US" b="0" i="0" dirty="0">
                <a:effectLst/>
                <a:latin typeface="Calibri"/>
                <a:cs typeface="Calibri"/>
              </a:rPr>
              <a:t> answers the “</a:t>
            </a:r>
            <a:r>
              <a:rPr lang="en-US" b="1" i="0" dirty="0">
                <a:effectLst/>
                <a:latin typeface="Calibri"/>
                <a:cs typeface="Calibri"/>
              </a:rPr>
              <a:t>what</a:t>
            </a:r>
            <a:r>
              <a:rPr lang="en-US" b="0" i="0" dirty="0">
                <a:effectLst/>
                <a:latin typeface="Calibri"/>
                <a:cs typeface="Calibri"/>
              </a:rPr>
              <a:t>.”</a:t>
            </a:r>
          </a:p>
          <a:p>
            <a:pPr indent="0"/>
            <a:r>
              <a:rPr lang="en-US" sz="2000"/>
              <a:t>(Unlike a mission statement, a positioning statement is not public-facing.)</a:t>
            </a:r>
            <a:endParaRPr lang="en-US" sz="2000" dirty="0">
              <a:cs typeface="Calibri"/>
            </a:endParaRPr>
          </a:p>
          <a:p>
            <a:pPr indent="0"/>
            <a:endParaRPr lang="en-US" sz="2000"/>
          </a:p>
          <a:p>
            <a:pPr indent="0" algn="ctr"/>
            <a:r>
              <a:rPr lang="en-US" sz="2800" dirty="0">
                <a:highlight>
                  <a:srgbClr val="85D2E1"/>
                </a:highlight>
              </a:rPr>
              <a:t>Value Proposition Vs. Positioning Statement:</a:t>
            </a:r>
            <a:endParaRPr lang="en-US" sz="2800" dirty="0">
              <a:highlight>
                <a:srgbClr val="85D2E1"/>
              </a:highlight>
              <a:cs typeface="Calibri"/>
            </a:endParaRPr>
          </a:p>
          <a:p>
            <a:pPr indent="0"/>
            <a:r>
              <a:rPr lang="en-US"/>
              <a:t>A </a:t>
            </a:r>
            <a:r>
              <a:rPr lang="en-US" b="1" dirty="0"/>
              <a:t>value proposition</a:t>
            </a:r>
            <a:r>
              <a:rPr lang="en-US"/>
              <a:t> describes what </a:t>
            </a:r>
            <a:r>
              <a:rPr lang="en-US" dirty="0">
                <a:solidFill>
                  <a:srgbClr val="1188A3"/>
                </a:solidFill>
              </a:rPr>
              <a:t>sets your product or service apart from competitors</a:t>
            </a:r>
            <a:r>
              <a:rPr lang="en-US"/>
              <a:t>. It gives an overview of the benefits a product or service provides. A </a:t>
            </a:r>
            <a:r>
              <a:rPr lang="en-US" b="1" dirty="0"/>
              <a:t>positioning statement </a:t>
            </a:r>
            <a:r>
              <a:rPr lang="en-US"/>
              <a:t>is broader and is created after you've developed your business' value proposition. It also identifies the primary customer benefits — </a:t>
            </a:r>
            <a:r>
              <a:rPr lang="en-US" dirty="0">
                <a:solidFill>
                  <a:srgbClr val="1188A3"/>
                </a:solidFill>
              </a:rPr>
              <a:t>why someone needs your product or service</a:t>
            </a:r>
            <a:r>
              <a:rPr lang="en-US"/>
              <a:t>.</a:t>
            </a:r>
            <a:endParaRPr lang="en-IE"/>
          </a:p>
        </p:txBody>
      </p:sp>
      <p:sp>
        <p:nvSpPr>
          <p:cNvPr id="3" name="Text Placeholder 2">
            <a:extLst>
              <a:ext uri="{FF2B5EF4-FFF2-40B4-BE49-F238E27FC236}">
                <a16:creationId xmlns:a16="http://schemas.microsoft.com/office/drawing/2014/main" id="{426D1ADF-9F71-491A-BA2B-F9285B74BAA3}"/>
              </a:ext>
            </a:extLst>
          </p:cNvPr>
          <p:cNvSpPr>
            <a:spLocks noGrp="1"/>
          </p:cNvSpPr>
          <p:nvPr>
            <p:ph type="body" sz="quarter" idx="16"/>
          </p:nvPr>
        </p:nvSpPr>
        <p:spPr>
          <a:xfrm>
            <a:off x="0" y="432579"/>
            <a:ext cx="6928445" cy="582221"/>
          </a:xfrm>
          <a:solidFill>
            <a:srgbClr val="FFD100"/>
          </a:solidFill>
        </p:spPr>
        <p:txBody>
          <a:bodyPr anchor="ctr">
            <a:normAutofit lnSpcReduction="10000"/>
          </a:bodyPr>
          <a:lstStyle/>
          <a:p>
            <a:pPr marL="251460"/>
            <a:r>
              <a:rPr lang="en-US"/>
              <a:t>Understanding </a:t>
            </a:r>
            <a:r>
              <a:rPr lang="en-US" dirty="0"/>
              <a:t>the </a:t>
            </a:r>
            <a:r>
              <a:rPr lang="en-US"/>
              <a:t>differences…</a:t>
            </a:r>
            <a:endParaRPr lang="en-IE" dirty="0">
              <a:cs typeface="Calibri" panose="020F0502020204030204"/>
            </a:endParaRPr>
          </a:p>
        </p:txBody>
      </p:sp>
      <p:sp>
        <p:nvSpPr>
          <p:cNvPr id="4" name="TextBox 3">
            <a:extLst>
              <a:ext uri="{FF2B5EF4-FFF2-40B4-BE49-F238E27FC236}">
                <a16:creationId xmlns:a16="http://schemas.microsoft.com/office/drawing/2014/main" id="{75FF9F9C-1EDF-495C-827D-D431E9B9EFD6}"/>
              </a:ext>
            </a:extLst>
          </p:cNvPr>
          <p:cNvSpPr txBox="1"/>
          <p:nvPr/>
        </p:nvSpPr>
        <p:spPr>
          <a:xfrm>
            <a:off x="10155504" y="6052842"/>
            <a:ext cx="1812616" cy="369332"/>
          </a:xfrm>
          <a:prstGeom prst="rect">
            <a:avLst/>
          </a:prstGeom>
          <a:noFill/>
        </p:spPr>
        <p:txBody>
          <a:bodyPr wrap="square" rtlCol="0">
            <a:spAutoFit/>
          </a:bodyPr>
          <a:lstStyle/>
          <a:p>
            <a:r>
              <a:rPr lang="en-US">
                <a:solidFill>
                  <a:srgbClr val="1188A3"/>
                </a:solidFill>
                <a:hlinkClick r:id="rId2">
                  <a:extLst>
                    <a:ext uri="{A12FA001-AC4F-418D-AE19-62706E023703}">
                      <ahyp:hlinkClr xmlns:ahyp="http://schemas.microsoft.com/office/drawing/2018/hyperlinkcolor" val="tx"/>
                    </a:ext>
                  </a:extLst>
                </a:hlinkClick>
              </a:rPr>
              <a:t>Source</a:t>
            </a:r>
            <a:endParaRPr lang="en-IE">
              <a:solidFill>
                <a:srgbClr val="1188A3"/>
              </a:solidFill>
            </a:endParaRPr>
          </a:p>
        </p:txBody>
      </p:sp>
    </p:spTree>
    <p:extLst>
      <p:ext uri="{BB962C8B-B14F-4D97-AF65-F5344CB8AC3E}">
        <p14:creationId xmlns:p14="http://schemas.microsoft.com/office/powerpoint/2010/main" val="102630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22A035-7D10-4826-9226-0E257CAF4A41}"/>
              </a:ext>
            </a:extLst>
          </p:cNvPr>
          <p:cNvSpPr>
            <a:spLocks noGrp="1"/>
          </p:cNvSpPr>
          <p:nvPr>
            <p:ph type="body" sz="quarter" idx="18"/>
          </p:nvPr>
        </p:nvSpPr>
        <p:spPr>
          <a:xfrm>
            <a:off x="734714" y="1497027"/>
            <a:ext cx="10808102" cy="491070"/>
          </a:xfrm>
        </p:spPr>
        <p:txBody>
          <a:bodyPr>
            <a:normAutofit/>
          </a:bodyPr>
          <a:lstStyle/>
          <a:p>
            <a:pPr algn="l"/>
            <a:r>
              <a:rPr lang="en-US" b="0" i="0">
                <a:solidFill>
                  <a:srgbClr val="1F2937"/>
                </a:solidFill>
                <a:effectLst/>
              </a:rPr>
              <a:t>Businesses use marketing to </a:t>
            </a:r>
            <a:r>
              <a:rPr lang="en-US" b="1" i="0">
                <a:solidFill>
                  <a:srgbClr val="1F2937"/>
                </a:solidFill>
                <a:effectLst/>
              </a:rPr>
              <a:t>create value for customers </a:t>
            </a:r>
            <a:r>
              <a:rPr lang="en-US" b="0" i="0">
                <a:solidFill>
                  <a:srgbClr val="1F2937"/>
                </a:solidFill>
                <a:effectLst/>
              </a:rPr>
              <a:t>by making two key decisions:</a:t>
            </a:r>
          </a:p>
          <a:p>
            <a:endParaRPr lang="en-IE"/>
          </a:p>
        </p:txBody>
      </p:sp>
      <p:sp>
        <p:nvSpPr>
          <p:cNvPr id="3" name="Text Placeholder 2">
            <a:extLst>
              <a:ext uri="{FF2B5EF4-FFF2-40B4-BE49-F238E27FC236}">
                <a16:creationId xmlns:a16="http://schemas.microsoft.com/office/drawing/2014/main" id="{43E05D4D-C81D-4DF9-80A9-C2BD17B4CC5D}"/>
              </a:ext>
            </a:extLst>
          </p:cNvPr>
          <p:cNvSpPr>
            <a:spLocks noGrp="1"/>
          </p:cNvSpPr>
          <p:nvPr>
            <p:ph type="body" sz="quarter" idx="16"/>
          </p:nvPr>
        </p:nvSpPr>
        <p:spPr/>
        <p:txBody>
          <a:bodyPr>
            <a:normAutofit lnSpcReduction="10000"/>
          </a:bodyPr>
          <a:lstStyle/>
          <a:p>
            <a:r>
              <a:rPr lang="en-US" b="1" i="0">
                <a:solidFill>
                  <a:srgbClr val="1F2937"/>
                </a:solidFill>
                <a:effectLst/>
              </a:rPr>
              <a:t>How to use market positioning in marketing strategy…</a:t>
            </a:r>
            <a:endParaRPr lang="en-US" b="0" i="0">
              <a:solidFill>
                <a:srgbClr val="1F2937"/>
              </a:solidFill>
              <a:effectLst/>
            </a:endParaRPr>
          </a:p>
          <a:p>
            <a:endParaRPr lang="en-IE"/>
          </a:p>
        </p:txBody>
      </p:sp>
      <p:sp>
        <p:nvSpPr>
          <p:cNvPr id="4" name="Rectangle: Rounded Corners 3">
            <a:extLst>
              <a:ext uri="{FF2B5EF4-FFF2-40B4-BE49-F238E27FC236}">
                <a16:creationId xmlns:a16="http://schemas.microsoft.com/office/drawing/2014/main" id="{E5C04201-698A-4E72-8CF1-68B7B67D5F11}"/>
              </a:ext>
            </a:extLst>
          </p:cNvPr>
          <p:cNvSpPr/>
          <p:nvPr/>
        </p:nvSpPr>
        <p:spPr>
          <a:xfrm>
            <a:off x="3258081" y="3715369"/>
            <a:ext cx="1966365" cy="1261233"/>
          </a:xfrm>
          <a:prstGeom prst="roundRect">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0000"/>
                </a:solidFill>
              </a:rPr>
              <a:t>Targeting</a:t>
            </a:r>
            <a:r>
              <a:rPr lang="en-US">
                <a:solidFill>
                  <a:srgbClr val="000000"/>
                </a:solidFill>
              </a:rPr>
              <a:t> </a:t>
            </a:r>
          </a:p>
          <a:p>
            <a:pPr algn="ctr"/>
            <a:r>
              <a:rPr lang="en-US" sz="1400">
                <a:solidFill>
                  <a:srgbClr val="000000"/>
                </a:solidFill>
              </a:rPr>
              <a:t>(deciding which segments to enter)</a:t>
            </a:r>
            <a:endParaRPr lang="en-IE" sz="1400">
              <a:solidFill>
                <a:srgbClr val="000000"/>
              </a:solidFill>
            </a:endParaRPr>
          </a:p>
        </p:txBody>
      </p:sp>
      <p:sp>
        <p:nvSpPr>
          <p:cNvPr id="5" name="Oval 4">
            <a:extLst>
              <a:ext uri="{FF2B5EF4-FFF2-40B4-BE49-F238E27FC236}">
                <a16:creationId xmlns:a16="http://schemas.microsoft.com/office/drawing/2014/main" id="{3007E362-8ED1-4B1E-BA4E-7B98397D69DA}"/>
              </a:ext>
            </a:extLst>
          </p:cNvPr>
          <p:cNvSpPr/>
          <p:nvPr/>
        </p:nvSpPr>
        <p:spPr>
          <a:xfrm>
            <a:off x="1519642" y="2259931"/>
            <a:ext cx="2890518" cy="1051964"/>
          </a:xfrm>
          <a:prstGeom prst="ellipse">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u="sng">
                <a:solidFill>
                  <a:srgbClr val="000000"/>
                </a:solidFill>
              </a:rPr>
              <a:t>Decision 1:</a:t>
            </a:r>
          </a:p>
          <a:p>
            <a:pPr algn="ctr"/>
            <a:r>
              <a:rPr lang="en-US">
                <a:solidFill>
                  <a:srgbClr val="000000"/>
                </a:solidFill>
              </a:rPr>
              <a:t>Which customers to serve</a:t>
            </a:r>
            <a:r>
              <a:rPr lang="en-US" dirty="0">
                <a:solidFill>
                  <a:srgbClr val="000000"/>
                </a:solidFill>
              </a:rPr>
              <a:t>?</a:t>
            </a:r>
            <a:endParaRPr lang="en-IE">
              <a:solidFill>
                <a:srgbClr val="000000"/>
              </a:solidFill>
            </a:endParaRPr>
          </a:p>
        </p:txBody>
      </p:sp>
      <p:sp>
        <p:nvSpPr>
          <p:cNvPr id="6" name="Rectangle: Rounded Corners 5">
            <a:extLst>
              <a:ext uri="{FF2B5EF4-FFF2-40B4-BE49-F238E27FC236}">
                <a16:creationId xmlns:a16="http://schemas.microsoft.com/office/drawing/2014/main" id="{E88270AB-1265-4293-8BB0-58EF0E0DAA6A}"/>
              </a:ext>
            </a:extLst>
          </p:cNvPr>
          <p:cNvSpPr/>
          <p:nvPr/>
        </p:nvSpPr>
        <p:spPr>
          <a:xfrm>
            <a:off x="536459" y="3707278"/>
            <a:ext cx="1966365" cy="1269324"/>
          </a:xfrm>
          <a:prstGeom prst="roundRect">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0000"/>
                </a:solidFill>
              </a:rPr>
              <a:t>Market Segmentation</a:t>
            </a:r>
            <a:endParaRPr lang="en-IE" b="1">
              <a:solidFill>
                <a:srgbClr val="000000"/>
              </a:solidFill>
            </a:endParaRPr>
          </a:p>
        </p:txBody>
      </p:sp>
      <p:sp>
        <p:nvSpPr>
          <p:cNvPr id="7" name="Oval 6">
            <a:extLst>
              <a:ext uri="{FF2B5EF4-FFF2-40B4-BE49-F238E27FC236}">
                <a16:creationId xmlns:a16="http://schemas.microsoft.com/office/drawing/2014/main" id="{5CCE6DF4-0459-434B-96A1-7C55BA916BB0}"/>
              </a:ext>
            </a:extLst>
          </p:cNvPr>
          <p:cNvSpPr/>
          <p:nvPr/>
        </p:nvSpPr>
        <p:spPr>
          <a:xfrm>
            <a:off x="7410332" y="2259931"/>
            <a:ext cx="2890518" cy="1051964"/>
          </a:xfrm>
          <a:prstGeom prst="ellipse">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u="sng">
                <a:solidFill>
                  <a:srgbClr val="000000"/>
                </a:solidFill>
              </a:rPr>
              <a:t>Decision 2:</a:t>
            </a:r>
          </a:p>
          <a:p>
            <a:pPr algn="ctr"/>
            <a:r>
              <a:rPr lang="en-US">
                <a:solidFill>
                  <a:srgbClr val="000000"/>
                </a:solidFill>
              </a:rPr>
              <a:t>How to </a:t>
            </a:r>
            <a:r>
              <a:rPr lang="en-US" dirty="0">
                <a:solidFill>
                  <a:srgbClr val="000000"/>
                </a:solidFill>
              </a:rPr>
              <a:t>serve </a:t>
            </a:r>
            <a:r>
              <a:rPr lang="en-US">
                <a:solidFill>
                  <a:srgbClr val="000000"/>
                </a:solidFill>
              </a:rPr>
              <a:t>those customers</a:t>
            </a:r>
            <a:r>
              <a:rPr lang="en-US" dirty="0">
                <a:solidFill>
                  <a:srgbClr val="000000"/>
                </a:solidFill>
              </a:rPr>
              <a:t>?</a:t>
            </a:r>
            <a:endParaRPr lang="en-IE">
              <a:solidFill>
                <a:srgbClr val="000000"/>
              </a:solidFill>
            </a:endParaRPr>
          </a:p>
        </p:txBody>
      </p:sp>
      <p:sp>
        <p:nvSpPr>
          <p:cNvPr id="8" name="Rectangle: Rounded Corners 7">
            <a:extLst>
              <a:ext uri="{FF2B5EF4-FFF2-40B4-BE49-F238E27FC236}">
                <a16:creationId xmlns:a16="http://schemas.microsoft.com/office/drawing/2014/main" id="{B647FDAE-C18A-4A18-9429-DCA6F4D4BD6D}"/>
              </a:ext>
            </a:extLst>
          </p:cNvPr>
          <p:cNvSpPr/>
          <p:nvPr/>
        </p:nvSpPr>
        <p:spPr>
          <a:xfrm>
            <a:off x="6596045" y="3707276"/>
            <a:ext cx="1966365" cy="1269326"/>
          </a:xfrm>
          <a:prstGeom prst="roundRect">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0000"/>
                </a:solidFill>
              </a:rPr>
              <a:t>Product differentiation </a:t>
            </a:r>
            <a:r>
              <a:rPr lang="en-US" sz="1400" b="0" i="0">
                <a:solidFill>
                  <a:srgbClr val="000000"/>
                </a:solidFill>
                <a:effectLst/>
              </a:rPr>
              <a:t>(what makes it different from the competition)</a:t>
            </a:r>
            <a:endParaRPr lang="en-IE" sz="1400">
              <a:solidFill>
                <a:srgbClr val="000000"/>
              </a:solidFill>
            </a:endParaRPr>
          </a:p>
        </p:txBody>
      </p:sp>
      <p:sp>
        <p:nvSpPr>
          <p:cNvPr id="9" name="Rectangle: Rounded Corners 8">
            <a:extLst>
              <a:ext uri="{FF2B5EF4-FFF2-40B4-BE49-F238E27FC236}">
                <a16:creationId xmlns:a16="http://schemas.microsoft.com/office/drawing/2014/main" id="{6CBA0613-509A-4483-BF50-B06B0A1DDC63}"/>
              </a:ext>
            </a:extLst>
          </p:cNvPr>
          <p:cNvSpPr/>
          <p:nvPr/>
        </p:nvSpPr>
        <p:spPr>
          <a:xfrm>
            <a:off x="9317667" y="3707277"/>
            <a:ext cx="1966365" cy="1269325"/>
          </a:xfrm>
          <a:prstGeom prst="roundRect">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0000"/>
                </a:solidFill>
              </a:rPr>
              <a:t>Market positioning </a:t>
            </a:r>
          </a:p>
          <a:p>
            <a:pPr algn="ctr"/>
            <a:r>
              <a:rPr lang="en-US" sz="1400" b="0" i="0">
                <a:solidFill>
                  <a:srgbClr val="000000"/>
                </a:solidFill>
                <a:effectLst/>
              </a:rPr>
              <a:t>(how customers perceive the product)</a:t>
            </a:r>
            <a:endParaRPr lang="en-IE" sz="1400">
              <a:solidFill>
                <a:srgbClr val="000000"/>
              </a:solidFill>
            </a:endParaRPr>
          </a:p>
        </p:txBody>
      </p:sp>
      <p:cxnSp>
        <p:nvCxnSpPr>
          <p:cNvPr id="11" name="Straight Arrow Connector 10">
            <a:extLst>
              <a:ext uri="{FF2B5EF4-FFF2-40B4-BE49-F238E27FC236}">
                <a16:creationId xmlns:a16="http://schemas.microsoft.com/office/drawing/2014/main" id="{5DA13895-318D-412F-8620-2C905FBD64A9}"/>
              </a:ext>
            </a:extLst>
          </p:cNvPr>
          <p:cNvCxnSpPr>
            <a:cxnSpLocks/>
            <a:stCxn id="6" idx="0"/>
            <a:endCxn id="5" idx="3"/>
          </p:cNvCxnSpPr>
          <p:nvPr/>
        </p:nvCxnSpPr>
        <p:spPr>
          <a:xfrm flipV="1">
            <a:off x="1519642" y="3157838"/>
            <a:ext cx="423307" cy="549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5775FB0-89E4-4DFA-B1A6-951DF3D92A2E}"/>
              </a:ext>
            </a:extLst>
          </p:cNvPr>
          <p:cNvCxnSpPr>
            <a:cxnSpLocks/>
            <a:stCxn id="4" idx="0"/>
            <a:endCxn id="5" idx="5"/>
          </p:cNvCxnSpPr>
          <p:nvPr/>
        </p:nvCxnSpPr>
        <p:spPr>
          <a:xfrm flipH="1" flipV="1">
            <a:off x="3986853" y="3157838"/>
            <a:ext cx="254411" cy="557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741766E-789C-4E22-AE47-AAB81AC12425}"/>
              </a:ext>
            </a:extLst>
          </p:cNvPr>
          <p:cNvPicPr>
            <a:picLocks noChangeAspect="1"/>
          </p:cNvPicPr>
          <p:nvPr/>
        </p:nvPicPr>
        <p:blipFill>
          <a:blip r:embed="rId2"/>
          <a:stretch>
            <a:fillRect/>
          </a:stretch>
        </p:blipFill>
        <p:spPr>
          <a:xfrm>
            <a:off x="7483247" y="3142463"/>
            <a:ext cx="487722" cy="573074"/>
          </a:xfrm>
          <a:prstGeom prst="rect">
            <a:avLst/>
          </a:prstGeom>
        </p:spPr>
      </p:pic>
      <p:cxnSp>
        <p:nvCxnSpPr>
          <p:cNvPr id="17" name="Straight Arrow Connector 16">
            <a:extLst>
              <a:ext uri="{FF2B5EF4-FFF2-40B4-BE49-F238E27FC236}">
                <a16:creationId xmlns:a16="http://schemas.microsoft.com/office/drawing/2014/main" id="{0895869A-CCD9-47BD-A6C2-F31A92B9A6FA}"/>
              </a:ext>
            </a:extLst>
          </p:cNvPr>
          <p:cNvCxnSpPr>
            <a:cxnSpLocks/>
          </p:cNvCxnSpPr>
          <p:nvPr/>
        </p:nvCxnSpPr>
        <p:spPr>
          <a:xfrm flipH="1" flipV="1">
            <a:off x="9957427" y="3127572"/>
            <a:ext cx="254411" cy="557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A719CE9-9518-424A-AB38-9907E835B962}"/>
              </a:ext>
            </a:extLst>
          </p:cNvPr>
          <p:cNvSpPr txBox="1"/>
          <p:nvPr/>
        </p:nvSpPr>
        <p:spPr>
          <a:xfrm>
            <a:off x="234669" y="5169613"/>
            <a:ext cx="11692991" cy="923330"/>
          </a:xfrm>
          <a:prstGeom prst="rect">
            <a:avLst/>
          </a:prstGeom>
          <a:solidFill>
            <a:srgbClr val="FFD100"/>
          </a:solidFill>
          <a:ln>
            <a:solidFill>
              <a:srgbClr val="FFD100"/>
            </a:solidFill>
          </a:ln>
        </p:spPr>
        <p:txBody>
          <a:bodyPr wrap="square" lIns="91440" tIns="45720" rIns="91440" bIns="45720" anchor="t">
            <a:spAutoFit/>
          </a:bodyPr>
          <a:lstStyle/>
          <a:p>
            <a:pPr algn="ctr"/>
            <a:r>
              <a:rPr lang="en-US" b="0" i="0">
                <a:solidFill>
                  <a:srgbClr val="000000"/>
                </a:solidFill>
                <a:effectLst/>
              </a:rPr>
              <a:t>How to compete in those </a:t>
            </a:r>
            <a:r>
              <a:rPr lang="en-US" dirty="0">
                <a:solidFill>
                  <a:srgbClr val="000000"/>
                </a:solidFill>
              </a:rPr>
              <a:t>segments…is</a:t>
            </a:r>
            <a:r>
              <a:rPr lang="en-US" b="0" i="0">
                <a:solidFill>
                  <a:srgbClr val="000000"/>
                </a:solidFill>
                <a:effectLst/>
              </a:rPr>
              <a:t> the </a:t>
            </a:r>
            <a:r>
              <a:rPr lang="en-US" b="1" i="0">
                <a:solidFill>
                  <a:srgbClr val="000000"/>
                </a:solidFill>
                <a:effectLst/>
              </a:rPr>
              <a:t>value proposition</a:t>
            </a:r>
            <a:r>
              <a:rPr lang="en-US" b="0" i="0">
                <a:solidFill>
                  <a:srgbClr val="000000"/>
                </a:solidFill>
                <a:effectLst/>
              </a:rPr>
              <a:t>. What position will be taken?</a:t>
            </a:r>
          </a:p>
          <a:p>
            <a:pPr algn="ctr"/>
            <a:r>
              <a:rPr lang="en-US" b="0" i="0">
                <a:solidFill>
                  <a:srgbClr val="000000"/>
                </a:solidFill>
                <a:effectLst/>
              </a:rPr>
              <a:t>The value proposition is defined by </a:t>
            </a:r>
            <a:r>
              <a:rPr lang="en-US" dirty="0">
                <a:solidFill>
                  <a:srgbClr val="000000"/>
                </a:solidFill>
              </a:rPr>
              <a:t>the customers</a:t>
            </a:r>
            <a:r>
              <a:rPr lang="en-US" b="0" i="0">
                <a:solidFill>
                  <a:srgbClr val="000000"/>
                </a:solidFill>
                <a:effectLst/>
              </a:rPr>
              <a:t> – the place a product occupies in </a:t>
            </a:r>
            <a:r>
              <a:rPr lang="en-US" dirty="0">
                <a:solidFill>
                  <a:srgbClr val="000000"/>
                </a:solidFill>
              </a:rPr>
              <a:t>customers'</a:t>
            </a:r>
            <a:r>
              <a:rPr lang="en-US" b="0" i="0" dirty="0">
                <a:solidFill>
                  <a:srgbClr val="000000"/>
                </a:solidFill>
                <a:effectLst/>
              </a:rPr>
              <a:t> </a:t>
            </a:r>
            <a:r>
              <a:rPr lang="en-US" b="0" i="0">
                <a:solidFill>
                  <a:srgbClr val="000000"/>
                </a:solidFill>
                <a:effectLst/>
              </a:rPr>
              <a:t>minds relative to</a:t>
            </a:r>
            <a:r>
              <a:rPr lang="en-US" dirty="0">
                <a:solidFill>
                  <a:srgbClr val="000000"/>
                </a:solidFill>
              </a:rPr>
              <a:t> the other </a:t>
            </a:r>
            <a:r>
              <a:rPr lang="en-US" b="0" i="0">
                <a:solidFill>
                  <a:srgbClr val="000000"/>
                </a:solidFill>
                <a:effectLst/>
              </a:rPr>
              <a:t>competing products.</a:t>
            </a:r>
            <a:endParaRPr lang="en-US" b="0" i="0" dirty="0">
              <a:solidFill>
                <a:srgbClr val="000000"/>
              </a:solidFill>
              <a:effectLst/>
              <a:cs typeface="Calibri"/>
            </a:endParaRPr>
          </a:p>
        </p:txBody>
      </p:sp>
    </p:spTree>
    <p:extLst>
      <p:ext uri="{BB962C8B-B14F-4D97-AF65-F5344CB8AC3E}">
        <p14:creationId xmlns:p14="http://schemas.microsoft.com/office/powerpoint/2010/main" val="439452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A3B08C82-57EF-4661-A14F-73B020C7D626}"/>
              </a:ext>
            </a:extLst>
          </p:cNvPr>
          <p:cNvSpPr/>
          <p:nvPr/>
        </p:nvSpPr>
        <p:spPr>
          <a:xfrm>
            <a:off x="7046315" y="1525377"/>
            <a:ext cx="4887590" cy="3455299"/>
          </a:xfrm>
          <a:prstGeom prst="wedgeRoundRectCallou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5EDAC0D4-769B-4C55-9AA6-1F91D4660F4A}"/>
              </a:ext>
            </a:extLst>
          </p:cNvPr>
          <p:cNvSpPr>
            <a:spLocks noGrp="1"/>
          </p:cNvSpPr>
          <p:nvPr>
            <p:ph type="body" sz="quarter" idx="18"/>
          </p:nvPr>
        </p:nvSpPr>
        <p:spPr>
          <a:xfrm>
            <a:off x="1474159" y="1529395"/>
            <a:ext cx="5242230" cy="4769800"/>
          </a:xfrm>
        </p:spPr>
        <p:txBody>
          <a:bodyPr vert="horz" lIns="91440" tIns="45720" rIns="91440" bIns="45720" rtlCol="0" anchor="t">
            <a:normAutofit/>
          </a:bodyPr>
          <a:lstStyle/>
          <a:p>
            <a:pPr indent="0"/>
            <a:r>
              <a:rPr lang="en-US" b="0" i="0">
                <a:solidFill>
                  <a:srgbClr val="212121"/>
                </a:solidFill>
                <a:effectLst/>
                <a:latin typeface="-apple-system"/>
              </a:rPr>
              <a:t>Branding is the practice of differentiating your business from another through a name, logo design, story, message, </a:t>
            </a:r>
            <a:r>
              <a:rPr lang="en-US" b="0" i="0" dirty="0">
                <a:solidFill>
                  <a:srgbClr val="212121"/>
                </a:solidFill>
                <a:effectLst/>
                <a:latin typeface="-apple-system"/>
              </a:rPr>
              <a:t>etc</a:t>
            </a:r>
            <a:r>
              <a:rPr lang="en-US" dirty="0">
                <a:solidFill>
                  <a:srgbClr val="212121"/>
                </a:solidFill>
                <a:latin typeface="-apple-system"/>
              </a:rPr>
              <a:t>.</a:t>
            </a:r>
            <a:r>
              <a:rPr lang="en-US" b="0" i="0">
                <a:solidFill>
                  <a:srgbClr val="212121"/>
                </a:solidFill>
                <a:effectLst/>
                <a:latin typeface="-apple-system"/>
              </a:rPr>
              <a:t> </a:t>
            </a:r>
            <a:r>
              <a:rPr lang="en-US" b="1" i="0">
                <a:solidFill>
                  <a:srgbClr val="212121"/>
                </a:solidFill>
                <a:effectLst/>
                <a:latin typeface="-apple-system"/>
              </a:rPr>
              <a:t>in </a:t>
            </a:r>
            <a:r>
              <a:rPr lang="en-US" b="1" dirty="0">
                <a:solidFill>
                  <a:srgbClr val="212121"/>
                </a:solidFill>
                <a:latin typeface="-apple-system"/>
              </a:rPr>
              <a:t>customers' minds</a:t>
            </a:r>
            <a:r>
              <a:rPr lang="en-US" b="1" i="0">
                <a:solidFill>
                  <a:srgbClr val="212121"/>
                </a:solidFill>
                <a:effectLst/>
                <a:latin typeface="-apple-system"/>
              </a:rPr>
              <a:t> </a:t>
            </a:r>
            <a:r>
              <a:rPr lang="en-US" b="0" i="0">
                <a:solidFill>
                  <a:srgbClr val="212121"/>
                </a:solidFill>
                <a:effectLst/>
                <a:latin typeface="-apple-system"/>
              </a:rPr>
              <a:t>in the market.</a:t>
            </a:r>
          </a:p>
          <a:p>
            <a:pPr indent="0"/>
            <a:r>
              <a:rPr lang="en-US" b="0" i="0">
                <a:solidFill>
                  <a:srgbClr val="212121"/>
                </a:solidFill>
                <a:effectLst/>
                <a:latin typeface="-apple-system"/>
              </a:rPr>
              <a:t>Branding </a:t>
            </a:r>
            <a:r>
              <a:rPr lang="en-US">
                <a:solidFill>
                  <a:srgbClr val="212121"/>
                </a:solidFill>
                <a:latin typeface="-apple-system"/>
              </a:rPr>
              <a:t>is a </a:t>
            </a:r>
            <a:r>
              <a:rPr lang="en-US" b="0" i="0">
                <a:solidFill>
                  <a:srgbClr val="212121"/>
                </a:solidFill>
                <a:effectLst/>
                <a:latin typeface="-apple-system"/>
              </a:rPr>
              <a:t>tactic to help the customers in the market quickly </a:t>
            </a:r>
            <a:r>
              <a:rPr lang="en-US" b="1" i="0">
                <a:solidFill>
                  <a:srgbClr val="212121"/>
                </a:solidFill>
                <a:effectLst/>
                <a:latin typeface="-apple-system"/>
              </a:rPr>
              <a:t>identify your brand</a:t>
            </a:r>
            <a:r>
              <a:rPr lang="en-US" b="0" i="0">
                <a:solidFill>
                  <a:srgbClr val="212121"/>
                </a:solidFill>
                <a:effectLst/>
                <a:latin typeface="-apple-system"/>
              </a:rPr>
              <a:t>, its offerings, and overall experience giving them a reason to choose </a:t>
            </a:r>
            <a:r>
              <a:rPr lang="en-US" dirty="0">
                <a:solidFill>
                  <a:srgbClr val="212121"/>
                </a:solidFill>
                <a:latin typeface="-apple-system"/>
              </a:rPr>
              <a:t>your company's offerings</a:t>
            </a:r>
            <a:r>
              <a:rPr lang="en-US" b="0" i="0">
                <a:solidFill>
                  <a:srgbClr val="212121"/>
                </a:solidFill>
                <a:effectLst/>
                <a:latin typeface="-apple-system"/>
              </a:rPr>
              <a:t> and not of the competitors. It helps to give a competitive edge and advantage to your company.</a:t>
            </a:r>
            <a:endParaRPr lang="en-IE"/>
          </a:p>
        </p:txBody>
      </p:sp>
      <p:sp>
        <p:nvSpPr>
          <p:cNvPr id="4" name="Text Placeholder 3">
            <a:extLst>
              <a:ext uri="{FF2B5EF4-FFF2-40B4-BE49-F238E27FC236}">
                <a16:creationId xmlns:a16="http://schemas.microsoft.com/office/drawing/2014/main" id="{E931109C-1277-44BF-83C6-082104DB3587}"/>
              </a:ext>
            </a:extLst>
          </p:cNvPr>
          <p:cNvSpPr>
            <a:spLocks noGrp="1"/>
          </p:cNvSpPr>
          <p:nvPr>
            <p:ph type="body" sz="quarter" idx="16"/>
          </p:nvPr>
        </p:nvSpPr>
        <p:spPr/>
        <p:txBody>
          <a:bodyPr>
            <a:normAutofit lnSpcReduction="10000"/>
          </a:bodyPr>
          <a:lstStyle/>
          <a:p>
            <a:r>
              <a:rPr lang="en-US"/>
              <a:t>And now to </a:t>
            </a:r>
            <a:r>
              <a:rPr lang="en-US" b="1"/>
              <a:t>Branding</a:t>
            </a:r>
            <a:endParaRPr lang="en-IE" b="1"/>
          </a:p>
        </p:txBody>
      </p:sp>
      <p:sp>
        <p:nvSpPr>
          <p:cNvPr id="6" name="TextBox 5">
            <a:extLst>
              <a:ext uri="{FF2B5EF4-FFF2-40B4-BE49-F238E27FC236}">
                <a16:creationId xmlns:a16="http://schemas.microsoft.com/office/drawing/2014/main" id="{B0193513-DDC5-4411-8416-F0BC5EF6B63D}"/>
              </a:ext>
            </a:extLst>
          </p:cNvPr>
          <p:cNvSpPr txBox="1"/>
          <p:nvPr/>
        </p:nvSpPr>
        <p:spPr>
          <a:xfrm>
            <a:off x="7313353" y="1809252"/>
            <a:ext cx="4620552" cy="2677656"/>
          </a:xfrm>
          <a:prstGeom prst="rect">
            <a:avLst/>
          </a:prstGeom>
          <a:noFill/>
        </p:spPr>
        <p:txBody>
          <a:bodyPr wrap="square" lIns="91440" tIns="45720" rIns="91440" bIns="45720" anchor="t">
            <a:spAutoFit/>
          </a:bodyPr>
          <a:lstStyle/>
          <a:p>
            <a:pPr algn="ctr"/>
            <a:r>
              <a:rPr lang="en-US" sz="2800" b="0" i="0" dirty="0">
                <a:solidFill>
                  <a:srgbClr val="212121"/>
                </a:solidFill>
                <a:effectLst/>
                <a:latin typeface="-apple-system"/>
              </a:rPr>
              <a:t>The main objective of </a:t>
            </a:r>
            <a:r>
              <a:rPr lang="en-US" sz="2800" dirty="0">
                <a:solidFill>
                  <a:srgbClr val="212121"/>
                </a:solidFill>
                <a:latin typeface="-apple-system"/>
              </a:rPr>
              <a:t>branding</a:t>
            </a:r>
            <a:r>
              <a:rPr lang="en-US" sz="2800" b="0" i="0" dirty="0">
                <a:solidFill>
                  <a:srgbClr val="212121"/>
                </a:solidFill>
                <a:effectLst/>
                <a:latin typeface="-apple-system"/>
              </a:rPr>
              <a:t> is to </a:t>
            </a:r>
            <a:r>
              <a:rPr lang="en-US" sz="2800" b="1" i="0" dirty="0">
                <a:solidFill>
                  <a:srgbClr val="212121"/>
                </a:solidFill>
                <a:effectLst/>
                <a:latin typeface="-apple-system"/>
              </a:rPr>
              <a:t>attract and retain</a:t>
            </a:r>
            <a:r>
              <a:rPr lang="en-US" sz="2800" i="0" dirty="0">
                <a:solidFill>
                  <a:srgbClr val="212121"/>
                </a:solidFill>
                <a:effectLst/>
                <a:latin typeface="-apple-system"/>
              </a:rPr>
              <a:t> customers</a:t>
            </a:r>
            <a:r>
              <a:rPr lang="en-US" sz="2800" b="0" i="0" dirty="0">
                <a:solidFill>
                  <a:srgbClr val="212121"/>
                </a:solidFill>
                <a:effectLst/>
                <a:latin typeface="-apple-system"/>
              </a:rPr>
              <a:t> by delivering product and service offerings that are aligned well with the promises made by the brand.</a:t>
            </a:r>
            <a:endParaRPr lang="en-IE" sz="2800" dirty="0">
              <a:cs typeface="Calibri"/>
            </a:endParaRPr>
          </a:p>
        </p:txBody>
      </p:sp>
    </p:spTree>
    <p:extLst>
      <p:ext uri="{BB962C8B-B14F-4D97-AF65-F5344CB8AC3E}">
        <p14:creationId xmlns:p14="http://schemas.microsoft.com/office/powerpoint/2010/main" val="3189308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009F2-527E-4D6E-B960-F7E2E3B5C652}"/>
              </a:ext>
            </a:extLst>
          </p:cNvPr>
          <p:cNvSpPr>
            <a:spLocks noGrp="1"/>
          </p:cNvSpPr>
          <p:nvPr>
            <p:ph type="body" sz="quarter" idx="13"/>
          </p:nvPr>
        </p:nvSpPr>
        <p:spPr/>
        <p:txBody>
          <a:bodyPr>
            <a:normAutofit/>
          </a:bodyPr>
          <a:lstStyle/>
          <a:p>
            <a:r>
              <a:rPr lang="en-US" b="0" i="0">
                <a:effectLst/>
              </a:rPr>
              <a:t>Branding is not merely the design behind your company. In fact, you </a:t>
            </a:r>
            <a:r>
              <a:rPr lang="en-US" i="0" dirty="0"/>
              <a:t>cannot</a:t>
            </a:r>
            <a:r>
              <a:rPr lang="en-US" b="0" i="0">
                <a:effectLst/>
              </a:rPr>
              <a:t> design a brand. Creating a logo design and visuals is part of branding, but first, you need to </a:t>
            </a:r>
            <a:r>
              <a:rPr lang="en-US" b="1" i="0">
                <a:effectLst/>
              </a:rPr>
              <a:t>define your brand values and identity, voice, and personality</a:t>
            </a:r>
            <a:r>
              <a:rPr lang="en-US" b="0" i="0">
                <a:effectLst/>
              </a:rPr>
              <a:t>.</a:t>
            </a:r>
            <a:endParaRPr lang="en-IE"/>
          </a:p>
        </p:txBody>
      </p:sp>
      <p:pic>
        <p:nvPicPr>
          <p:cNvPr id="6" name="Picture 5">
            <a:extLst>
              <a:ext uri="{FF2B5EF4-FFF2-40B4-BE49-F238E27FC236}">
                <a16:creationId xmlns:a16="http://schemas.microsoft.com/office/drawing/2014/main" id="{89914B32-D753-451B-8740-3912E87039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400"/>
          <a:stretch/>
        </p:blipFill>
        <p:spPr>
          <a:xfrm>
            <a:off x="-1480013" y="653781"/>
            <a:ext cx="8105009" cy="3361358"/>
          </a:xfrm>
          <a:prstGeom prst="rect">
            <a:avLst/>
          </a:prstGeom>
        </p:spPr>
      </p:pic>
      <p:pic>
        <p:nvPicPr>
          <p:cNvPr id="8" name="Picture 7">
            <a:extLst>
              <a:ext uri="{FF2B5EF4-FFF2-40B4-BE49-F238E27FC236}">
                <a16:creationId xmlns:a16="http://schemas.microsoft.com/office/drawing/2014/main" id="{82BF03FB-D177-47BB-9719-7DF09A3A9B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210" y="869991"/>
            <a:ext cx="4726371" cy="2794680"/>
          </a:xfrm>
          <a:prstGeom prst="rect">
            <a:avLst/>
          </a:prstGeom>
        </p:spPr>
      </p:pic>
      <p:sp>
        <p:nvSpPr>
          <p:cNvPr id="9" name="Text Placeholder 2">
            <a:extLst>
              <a:ext uri="{FF2B5EF4-FFF2-40B4-BE49-F238E27FC236}">
                <a16:creationId xmlns:a16="http://schemas.microsoft.com/office/drawing/2014/main" id="{49315672-F025-4B28-A725-79EA953300C4}"/>
              </a:ext>
            </a:extLst>
          </p:cNvPr>
          <p:cNvSpPr txBox="1">
            <a:spLocks/>
          </p:cNvSpPr>
          <p:nvPr/>
        </p:nvSpPr>
        <p:spPr>
          <a:xfrm>
            <a:off x="163214" y="97742"/>
            <a:ext cx="5862030" cy="582221"/>
          </a:xfrm>
          <a:prstGeom prst="rect">
            <a:avLst/>
          </a:prstGeom>
          <a:solidFill>
            <a:srgbClr val="FFD10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000000"/>
                </a:solidFill>
              </a:rPr>
              <a:t>Be Inspired…</a:t>
            </a:r>
            <a:endParaRPr lang="en-IE" b="1">
              <a:solidFill>
                <a:srgbClr val="000000"/>
              </a:solidFill>
            </a:endParaRPr>
          </a:p>
        </p:txBody>
      </p:sp>
      <p:sp>
        <p:nvSpPr>
          <p:cNvPr id="10" name="TextBox 9">
            <a:extLst>
              <a:ext uri="{FF2B5EF4-FFF2-40B4-BE49-F238E27FC236}">
                <a16:creationId xmlns:a16="http://schemas.microsoft.com/office/drawing/2014/main" id="{6145938C-B91B-490D-99F3-C973FABA66D4}"/>
              </a:ext>
            </a:extLst>
          </p:cNvPr>
          <p:cNvSpPr txBox="1"/>
          <p:nvPr/>
        </p:nvSpPr>
        <p:spPr>
          <a:xfrm>
            <a:off x="570093" y="4015139"/>
            <a:ext cx="5336721" cy="1631216"/>
          </a:xfrm>
          <a:prstGeom prst="rect">
            <a:avLst/>
          </a:prstGeom>
          <a:noFill/>
        </p:spPr>
        <p:txBody>
          <a:bodyPr wrap="square" lIns="91440" tIns="45720" rIns="91440" bIns="45720" rtlCol="0" anchor="t">
            <a:spAutoFit/>
          </a:bodyPr>
          <a:lstStyle/>
          <a:p>
            <a:pPr algn="ctr"/>
            <a:r>
              <a:rPr lang="en-US" sz="2000">
                <a:solidFill>
                  <a:srgbClr val="1188A3"/>
                </a:solidFill>
                <a:hlinkClick r:id="rId4">
                  <a:extLst>
                    <a:ext uri="{A12FA001-AC4F-418D-AE19-62706E023703}">
                      <ahyp:hlinkClr xmlns:ahyp="http://schemas.microsoft.com/office/drawing/2018/hyperlinkcolor" val="tx"/>
                    </a:ext>
                  </a:extLst>
                </a:hlinkClick>
              </a:rPr>
              <a:t>AUGA</a:t>
            </a:r>
            <a:r>
              <a:rPr lang="en-US" sz="2000">
                <a:solidFill>
                  <a:srgbClr val="000000"/>
                </a:solidFill>
              </a:rPr>
              <a:t> is one of our </a:t>
            </a:r>
            <a:r>
              <a:rPr lang="en-US" sz="2000" dirty="0">
                <a:solidFill>
                  <a:srgbClr val="000000"/>
                </a:solidFill>
              </a:rPr>
              <a:t>good </a:t>
            </a:r>
            <a:r>
              <a:rPr lang="en-US" sz="2000">
                <a:solidFill>
                  <a:srgbClr val="000000"/>
                </a:solidFill>
              </a:rPr>
              <a:t>practice </a:t>
            </a:r>
            <a:r>
              <a:rPr lang="en-US" sz="2000" dirty="0">
                <a:solidFill>
                  <a:srgbClr val="000000"/>
                </a:solidFill>
              </a:rPr>
              <a:t>examples </a:t>
            </a:r>
            <a:r>
              <a:rPr lang="en-US" sz="2000">
                <a:solidFill>
                  <a:srgbClr val="000000"/>
                </a:solidFill>
              </a:rPr>
              <a:t>where their brand </a:t>
            </a:r>
            <a:r>
              <a:rPr lang="en-US" sz="2000" dirty="0">
                <a:solidFill>
                  <a:srgbClr val="000000"/>
                </a:solidFill>
              </a:rPr>
              <a:t>values </a:t>
            </a:r>
            <a:r>
              <a:rPr lang="en-US" sz="2000">
                <a:solidFill>
                  <a:srgbClr val="000000"/>
                </a:solidFill>
              </a:rPr>
              <a:t>&amp; identity </a:t>
            </a:r>
            <a:r>
              <a:rPr lang="en-US" sz="2000" dirty="0">
                <a:solidFill>
                  <a:srgbClr val="000000"/>
                </a:solidFill>
              </a:rPr>
              <a:t>are well-defined </a:t>
            </a:r>
            <a:r>
              <a:rPr lang="en-US" sz="2000">
                <a:solidFill>
                  <a:srgbClr val="000000"/>
                </a:solidFill>
              </a:rPr>
              <a:t>and are consistent with their message and voice across all media</a:t>
            </a:r>
            <a:r>
              <a:rPr lang="en-US" sz="2000" dirty="0">
                <a:solidFill>
                  <a:srgbClr val="000000"/>
                </a:solidFill>
              </a:rPr>
              <a:t>, i.e., their </a:t>
            </a:r>
            <a:r>
              <a:rPr lang="en-US" sz="2000">
                <a:solidFill>
                  <a:srgbClr val="000000"/>
                </a:solidFill>
              </a:rPr>
              <a:t>products, website, social media and publications</a:t>
            </a:r>
            <a:r>
              <a:rPr lang="en-US" sz="2000" dirty="0">
                <a:solidFill>
                  <a:srgbClr val="000000"/>
                </a:solidFill>
              </a:rPr>
              <a:t>.</a:t>
            </a:r>
            <a:endParaRPr lang="en-IE" sz="2000">
              <a:solidFill>
                <a:srgbClr val="000000"/>
              </a:solidFill>
            </a:endParaRPr>
          </a:p>
        </p:txBody>
      </p:sp>
      <p:sp>
        <p:nvSpPr>
          <p:cNvPr id="11" name="TextBox 10">
            <a:extLst>
              <a:ext uri="{FF2B5EF4-FFF2-40B4-BE49-F238E27FC236}">
                <a16:creationId xmlns:a16="http://schemas.microsoft.com/office/drawing/2014/main" id="{7B2C8816-8D2A-4E1B-988F-E60CE8682563}"/>
              </a:ext>
            </a:extLst>
          </p:cNvPr>
          <p:cNvSpPr txBox="1"/>
          <p:nvPr/>
        </p:nvSpPr>
        <p:spPr>
          <a:xfrm>
            <a:off x="10042071" y="97742"/>
            <a:ext cx="1877786" cy="646331"/>
          </a:xfrm>
          <a:prstGeom prst="rect">
            <a:avLst/>
          </a:prstGeom>
          <a:solidFill>
            <a:srgbClr val="FFFF00"/>
          </a:solidFill>
        </p:spPr>
        <p:txBody>
          <a:bodyPr wrap="square" rtlCol="0">
            <a:spAutoFit/>
          </a:bodyPr>
          <a:lstStyle/>
          <a:p>
            <a:r>
              <a:rPr lang="en-US"/>
              <a:t>LINK TO GP GUIDE</a:t>
            </a:r>
            <a:endParaRPr lang="en-IE"/>
          </a:p>
        </p:txBody>
      </p:sp>
    </p:spTree>
    <p:extLst>
      <p:ext uri="{BB962C8B-B14F-4D97-AF65-F5344CB8AC3E}">
        <p14:creationId xmlns:p14="http://schemas.microsoft.com/office/powerpoint/2010/main" val="2675775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B193FB-6355-4980-8F08-2CB5A89DFC65}"/>
              </a:ext>
            </a:extLst>
          </p:cNvPr>
          <p:cNvSpPr>
            <a:spLocks noGrp="1"/>
          </p:cNvSpPr>
          <p:nvPr>
            <p:ph type="body" sz="quarter" idx="18"/>
          </p:nvPr>
        </p:nvSpPr>
        <p:spPr>
          <a:xfrm>
            <a:off x="378042" y="1700366"/>
            <a:ext cx="10594346" cy="3867704"/>
          </a:xfrm>
        </p:spPr>
        <p:txBody>
          <a:bodyPr vert="horz" lIns="91440" tIns="45720" rIns="91440" bIns="45720" rtlCol="0" anchor="t">
            <a:normAutofit/>
          </a:bodyPr>
          <a:lstStyle/>
          <a:p>
            <a:pPr indent="0"/>
            <a:r>
              <a:rPr lang="en-US"/>
              <a:t>All versions of their logo portray a </a:t>
            </a:r>
            <a:r>
              <a:rPr lang="en-US" dirty="0"/>
              <a:t>simple </a:t>
            </a:r>
            <a:r>
              <a:rPr lang="en-US"/>
              <a:t>message </a:t>
            </a:r>
            <a:r>
              <a:rPr lang="en-US" dirty="0"/>
              <a:t>- </a:t>
            </a:r>
            <a:r>
              <a:rPr lang="en-US" b="1"/>
              <a:t>Clean and Green</a:t>
            </a:r>
            <a:r>
              <a:rPr lang="en-US" dirty="0"/>
              <a:t>,</a:t>
            </a:r>
            <a:r>
              <a:rPr lang="en-US" b="1" dirty="0"/>
              <a:t> </a:t>
            </a:r>
            <a:r>
              <a:rPr lang="en-US"/>
              <a:t>giving consumers </a:t>
            </a:r>
            <a:r>
              <a:rPr lang="en-US" dirty="0"/>
              <a:t>a clear </a:t>
            </a:r>
            <a:r>
              <a:rPr lang="en-US"/>
              <a:t>insight into their values and ethos. </a:t>
            </a:r>
            <a:r>
              <a:rPr lang="en-US" dirty="0"/>
              <a:t>They </a:t>
            </a:r>
            <a:r>
              <a:rPr lang="en-US"/>
              <a:t>use a tagline</a:t>
            </a:r>
            <a:r>
              <a:rPr lang="en-US" dirty="0"/>
              <a:t> to </a:t>
            </a:r>
            <a:r>
              <a:rPr lang="en-US" dirty="0" err="1"/>
              <a:t>emphasise</a:t>
            </a:r>
            <a:r>
              <a:rPr lang="en-US" dirty="0"/>
              <a:t> this</a:t>
            </a:r>
            <a:r>
              <a:rPr lang="en-US"/>
              <a:t>…</a:t>
            </a:r>
          </a:p>
          <a:p>
            <a:pPr indent="0" algn="ctr"/>
            <a:r>
              <a:rPr lang="en-US" b="1" i="1"/>
              <a:t>“Organic food with no cost to nature”</a:t>
            </a:r>
            <a:endParaRPr lang="en-IE" b="1" i="1"/>
          </a:p>
        </p:txBody>
      </p:sp>
      <p:sp>
        <p:nvSpPr>
          <p:cNvPr id="3" name="Text Placeholder 2">
            <a:extLst>
              <a:ext uri="{FF2B5EF4-FFF2-40B4-BE49-F238E27FC236}">
                <a16:creationId xmlns:a16="http://schemas.microsoft.com/office/drawing/2014/main" id="{44C3C40A-4FA2-42D4-80B8-0161098F807C}"/>
              </a:ext>
            </a:extLst>
          </p:cNvPr>
          <p:cNvSpPr>
            <a:spLocks noGrp="1"/>
          </p:cNvSpPr>
          <p:nvPr>
            <p:ph type="body" sz="quarter" idx="16"/>
          </p:nvPr>
        </p:nvSpPr>
        <p:spPr>
          <a:xfrm>
            <a:off x="378042" y="382878"/>
            <a:ext cx="5164381" cy="582221"/>
          </a:xfrm>
          <a:solidFill>
            <a:srgbClr val="85D2E1"/>
          </a:solidFill>
        </p:spPr>
        <p:txBody>
          <a:bodyPr anchor="ctr">
            <a:normAutofit lnSpcReduction="10000"/>
          </a:bodyPr>
          <a:lstStyle/>
          <a:p>
            <a:r>
              <a:rPr lang="en-US"/>
              <a:t>AUGA and their Logo…</a:t>
            </a:r>
            <a:endParaRPr lang="en-IE"/>
          </a:p>
        </p:txBody>
      </p:sp>
      <p:pic>
        <p:nvPicPr>
          <p:cNvPr id="5" name="Picture 4">
            <a:extLst>
              <a:ext uri="{FF2B5EF4-FFF2-40B4-BE49-F238E27FC236}">
                <a16:creationId xmlns:a16="http://schemas.microsoft.com/office/drawing/2014/main" id="{2F0D96C3-B479-43FD-A049-1B620EDDA2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6269" y="346809"/>
            <a:ext cx="5035913" cy="1174546"/>
          </a:xfrm>
          <a:prstGeom prst="rect">
            <a:avLst/>
          </a:prstGeom>
        </p:spPr>
      </p:pic>
      <p:pic>
        <p:nvPicPr>
          <p:cNvPr id="9" name="Picture 8">
            <a:extLst>
              <a:ext uri="{FF2B5EF4-FFF2-40B4-BE49-F238E27FC236}">
                <a16:creationId xmlns:a16="http://schemas.microsoft.com/office/drawing/2014/main" id="{E74F52CE-D934-4013-8BF2-D957B40F2559}"/>
              </a:ext>
            </a:extLst>
          </p:cNvPr>
          <p:cNvPicPr>
            <a:picLocks noChangeAspect="1"/>
          </p:cNvPicPr>
          <p:nvPr/>
        </p:nvPicPr>
        <p:blipFill>
          <a:blip r:embed="rId3"/>
          <a:stretch>
            <a:fillRect/>
          </a:stretch>
        </p:blipFill>
        <p:spPr>
          <a:xfrm>
            <a:off x="8241004" y="3193130"/>
            <a:ext cx="3397425" cy="3054507"/>
          </a:xfrm>
          <a:prstGeom prst="rect">
            <a:avLst/>
          </a:prstGeom>
        </p:spPr>
      </p:pic>
      <p:sp>
        <p:nvSpPr>
          <p:cNvPr id="10" name="TextBox 9">
            <a:extLst>
              <a:ext uri="{FF2B5EF4-FFF2-40B4-BE49-F238E27FC236}">
                <a16:creationId xmlns:a16="http://schemas.microsoft.com/office/drawing/2014/main" id="{1B020787-EB9A-4353-B26A-BE72D2A99CB2}"/>
              </a:ext>
            </a:extLst>
          </p:cNvPr>
          <p:cNvSpPr txBox="1"/>
          <p:nvPr/>
        </p:nvSpPr>
        <p:spPr>
          <a:xfrm>
            <a:off x="593745" y="4834468"/>
            <a:ext cx="6753824" cy="830997"/>
          </a:xfrm>
          <a:prstGeom prst="rect">
            <a:avLst/>
          </a:prstGeom>
          <a:noFill/>
        </p:spPr>
        <p:txBody>
          <a:bodyPr wrap="square" lIns="91440" tIns="45720" rIns="91440" bIns="45720" rtlCol="0" anchor="t">
            <a:spAutoFit/>
          </a:bodyPr>
          <a:lstStyle/>
          <a:p>
            <a:r>
              <a:rPr lang="en-US" sz="2400">
                <a:solidFill>
                  <a:srgbClr val="000000"/>
                </a:solidFill>
              </a:rPr>
              <a:t>This </a:t>
            </a:r>
            <a:r>
              <a:rPr lang="en-US" sz="2400" dirty="0">
                <a:solidFill>
                  <a:srgbClr val="000000"/>
                </a:solidFill>
              </a:rPr>
              <a:t>tagline </a:t>
            </a:r>
            <a:r>
              <a:rPr lang="en-US" sz="2400">
                <a:solidFill>
                  <a:srgbClr val="000000"/>
                </a:solidFill>
              </a:rPr>
              <a:t>is used across all </a:t>
            </a:r>
            <a:r>
              <a:rPr lang="en-US" sz="2400" dirty="0">
                <a:solidFill>
                  <a:srgbClr val="000000"/>
                </a:solidFill>
              </a:rPr>
              <a:t>social media </a:t>
            </a:r>
            <a:r>
              <a:rPr lang="en-US" sz="2400">
                <a:solidFill>
                  <a:srgbClr val="000000"/>
                </a:solidFill>
              </a:rPr>
              <a:t>platforms as you can see here on their LinkedIn Page</a:t>
            </a:r>
            <a:r>
              <a:rPr lang="en-US" sz="2400" dirty="0">
                <a:solidFill>
                  <a:srgbClr val="000000"/>
                </a:solidFill>
              </a:rPr>
              <a:t>.</a:t>
            </a:r>
            <a:endParaRPr lang="en-IE" sz="2400" dirty="0">
              <a:solidFill>
                <a:srgbClr val="000000"/>
              </a:solidFill>
              <a:cs typeface="Calibri"/>
            </a:endParaRPr>
          </a:p>
        </p:txBody>
      </p:sp>
      <p:sp>
        <p:nvSpPr>
          <p:cNvPr id="11" name="Arrow: Right 10">
            <a:extLst>
              <a:ext uri="{FF2B5EF4-FFF2-40B4-BE49-F238E27FC236}">
                <a16:creationId xmlns:a16="http://schemas.microsoft.com/office/drawing/2014/main" id="{24564D1B-1733-42B7-BA2B-7DDCD56671C2}"/>
              </a:ext>
            </a:extLst>
          </p:cNvPr>
          <p:cNvSpPr/>
          <p:nvPr/>
        </p:nvSpPr>
        <p:spPr>
          <a:xfrm>
            <a:off x="7574963" y="4960417"/>
            <a:ext cx="784110" cy="275129"/>
          </a:xfrm>
          <a:prstGeom prst="rightArrow">
            <a:avLst/>
          </a:prstGeom>
          <a:solidFill>
            <a:srgbClr val="85D2E1"/>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85064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BAC98-1213-466F-8FED-C8EBF60B39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3873" y="1808828"/>
            <a:ext cx="3581547" cy="3456740"/>
          </a:xfrm>
          <a:prstGeom prst="rect">
            <a:avLst/>
          </a:prstGeom>
        </p:spPr>
      </p:pic>
      <p:sp>
        <p:nvSpPr>
          <p:cNvPr id="2" name="Text Placeholder 1">
            <a:extLst>
              <a:ext uri="{FF2B5EF4-FFF2-40B4-BE49-F238E27FC236}">
                <a16:creationId xmlns:a16="http://schemas.microsoft.com/office/drawing/2014/main" id="{5B42DD96-0552-4B94-8D1B-7EE4E5D72E23}"/>
              </a:ext>
            </a:extLst>
          </p:cNvPr>
          <p:cNvSpPr>
            <a:spLocks noGrp="1"/>
          </p:cNvSpPr>
          <p:nvPr>
            <p:ph type="body" sz="quarter" idx="18"/>
          </p:nvPr>
        </p:nvSpPr>
        <p:spPr>
          <a:xfrm>
            <a:off x="5883935" y="288019"/>
            <a:ext cx="5946830" cy="1552396"/>
          </a:xfrm>
          <a:solidFill>
            <a:srgbClr val="85D2E1"/>
          </a:solidFill>
        </p:spPr>
        <p:txBody>
          <a:bodyPr anchor="ctr">
            <a:normAutofit fontScale="92500"/>
          </a:bodyPr>
          <a:lstStyle/>
          <a:p>
            <a:pPr indent="0"/>
            <a:r>
              <a:rPr lang="en-US"/>
              <a:t>Throughout their </a:t>
            </a:r>
            <a:r>
              <a:rPr lang="en-US" b="1"/>
              <a:t>Instagram</a:t>
            </a:r>
            <a:r>
              <a:rPr lang="en-US"/>
              <a:t> posts the language and message are consistent</a:t>
            </a:r>
            <a:r>
              <a:rPr lang="en-US" dirty="0"/>
              <a:t> that </a:t>
            </a:r>
            <a:r>
              <a:rPr lang="en-US"/>
              <a:t>they are a farm-to-fork </a:t>
            </a:r>
            <a:r>
              <a:rPr lang="en-US" err="1"/>
              <a:t>organisation</a:t>
            </a:r>
            <a:r>
              <a:rPr lang="en-US" dirty="0"/>
              <a:t> which values</a:t>
            </a:r>
            <a:r>
              <a:rPr lang="en-US"/>
              <a:t> sustainable practices.</a:t>
            </a:r>
            <a:endParaRPr lang="en-IE"/>
          </a:p>
        </p:txBody>
      </p:sp>
      <p:sp>
        <p:nvSpPr>
          <p:cNvPr id="3" name="Text Placeholder 2">
            <a:extLst>
              <a:ext uri="{FF2B5EF4-FFF2-40B4-BE49-F238E27FC236}">
                <a16:creationId xmlns:a16="http://schemas.microsoft.com/office/drawing/2014/main" id="{AC1D803E-8787-4F28-9663-4D95AA8C175A}"/>
              </a:ext>
            </a:extLst>
          </p:cNvPr>
          <p:cNvSpPr>
            <a:spLocks noGrp="1"/>
          </p:cNvSpPr>
          <p:nvPr>
            <p:ph type="body" sz="quarter" idx="16"/>
          </p:nvPr>
        </p:nvSpPr>
        <p:spPr>
          <a:xfrm>
            <a:off x="361235" y="351861"/>
            <a:ext cx="5034908" cy="582221"/>
          </a:xfrm>
          <a:solidFill>
            <a:srgbClr val="85D2E1"/>
          </a:solidFill>
        </p:spPr>
        <p:txBody>
          <a:bodyPr>
            <a:normAutofit lnSpcReduction="10000"/>
          </a:bodyPr>
          <a:lstStyle/>
          <a:p>
            <a:r>
              <a:rPr lang="en-US"/>
              <a:t>AUGA on Instagram…</a:t>
            </a:r>
            <a:endParaRPr lang="en-IE"/>
          </a:p>
        </p:txBody>
      </p:sp>
      <p:pic>
        <p:nvPicPr>
          <p:cNvPr id="6" name="Picture 5">
            <a:extLst>
              <a:ext uri="{FF2B5EF4-FFF2-40B4-BE49-F238E27FC236}">
                <a16:creationId xmlns:a16="http://schemas.microsoft.com/office/drawing/2014/main" id="{37C59DE4-35A4-49D0-A4C4-81E362F8F2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1954" y="2601963"/>
            <a:ext cx="2327586" cy="3825760"/>
          </a:xfrm>
          <a:prstGeom prst="rect">
            <a:avLst/>
          </a:prstGeom>
        </p:spPr>
      </p:pic>
      <p:pic>
        <p:nvPicPr>
          <p:cNvPr id="12" name="Picture 11">
            <a:extLst>
              <a:ext uri="{FF2B5EF4-FFF2-40B4-BE49-F238E27FC236}">
                <a16:creationId xmlns:a16="http://schemas.microsoft.com/office/drawing/2014/main" id="{C6FF0D6F-CC07-47E4-A855-FD0DBA6AB542}"/>
              </a:ext>
            </a:extLst>
          </p:cNvPr>
          <p:cNvPicPr>
            <a:picLocks noChangeAspect="1"/>
          </p:cNvPicPr>
          <p:nvPr/>
        </p:nvPicPr>
        <p:blipFill>
          <a:blip r:embed="rId4"/>
          <a:stretch>
            <a:fillRect/>
          </a:stretch>
        </p:blipFill>
        <p:spPr>
          <a:xfrm>
            <a:off x="361235" y="934082"/>
            <a:ext cx="2567439" cy="1749493"/>
          </a:xfrm>
          <a:prstGeom prst="rect">
            <a:avLst/>
          </a:prstGeom>
          <a:solidFill>
            <a:schemeClr val="bg1"/>
          </a:solidFill>
        </p:spPr>
      </p:pic>
      <p:pic>
        <p:nvPicPr>
          <p:cNvPr id="8" name="Picture 7">
            <a:extLst>
              <a:ext uri="{FF2B5EF4-FFF2-40B4-BE49-F238E27FC236}">
                <a16:creationId xmlns:a16="http://schemas.microsoft.com/office/drawing/2014/main" id="{509C0295-0CAC-4245-950E-40E0C3E5BC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04514" y="2492347"/>
            <a:ext cx="2262479" cy="3939548"/>
          </a:xfrm>
          <a:prstGeom prst="rect">
            <a:avLst/>
          </a:prstGeom>
        </p:spPr>
      </p:pic>
      <p:sp>
        <p:nvSpPr>
          <p:cNvPr id="13" name="Arrow: Right 12">
            <a:extLst>
              <a:ext uri="{FF2B5EF4-FFF2-40B4-BE49-F238E27FC236}">
                <a16:creationId xmlns:a16="http://schemas.microsoft.com/office/drawing/2014/main" id="{60AAEDCC-88C3-42C3-A646-96219B75D01E}"/>
              </a:ext>
            </a:extLst>
          </p:cNvPr>
          <p:cNvSpPr/>
          <p:nvPr/>
        </p:nvSpPr>
        <p:spPr>
          <a:xfrm>
            <a:off x="1112014" y="3153871"/>
            <a:ext cx="784110" cy="275129"/>
          </a:xfrm>
          <a:prstGeom prst="rightArrow">
            <a:avLst/>
          </a:prstGeom>
          <a:solidFill>
            <a:srgbClr val="85D2E1"/>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2BA68A22-6DD1-48E7-9988-6720A90A1EF9}"/>
              </a:ext>
            </a:extLst>
          </p:cNvPr>
          <p:cNvSpPr txBox="1"/>
          <p:nvPr/>
        </p:nvSpPr>
        <p:spPr>
          <a:xfrm>
            <a:off x="361235" y="2844225"/>
            <a:ext cx="1151224" cy="584775"/>
          </a:xfrm>
          <a:prstGeom prst="rect">
            <a:avLst/>
          </a:prstGeom>
          <a:noFill/>
        </p:spPr>
        <p:txBody>
          <a:bodyPr wrap="square" lIns="91440" tIns="45720" rIns="91440" bIns="45720" rtlCol="0" anchor="t">
            <a:spAutoFit/>
          </a:bodyPr>
          <a:lstStyle/>
          <a:p>
            <a:r>
              <a:rPr lang="en-US" sz="1600">
                <a:solidFill>
                  <a:srgbClr val="000000"/>
                </a:solidFill>
              </a:rPr>
              <a:t>Their </a:t>
            </a:r>
            <a:r>
              <a:rPr lang="en-US" sz="1600" dirty="0">
                <a:solidFill>
                  <a:srgbClr val="000000"/>
                </a:solidFill>
              </a:rPr>
              <a:t>tagline</a:t>
            </a:r>
            <a:endParaRPr lang="en-IE" sz="1600">
              <a:solidFill>
                <a:srgbClr val="000000"/>
              </a:solidFill>
            </a:endParaRPr>
          </a:p>
        </p:txBody>
      </p:sp>
      <p:sp>
        <p:nvSpPr>
          <p:cNvPr id="15" name="TextBox 14">
            <a:extLst>
              <a:ext uri="{FF2B5EF4-FFF2-40B4-BE49-F238E27FC236}">
                <a16:creationId xmlns:a16="http://schemas.microsoft.com/office/drawing/2014/main" id="{D88608EB-EFEB-45E0-8EB3-24BC14C5A2D0}"/>
              </a:ext>
            </a:extLst>
          </p:cNvPr>
          <p:cNvSpPr txBox="1"/>
          <p:nvPr/>
        </p:nvSpPr>
        <p:spPr>
          <a:xfrm>
            <a:off x="8350981" y="4867199"/>
            <a:ext cx="3738520" cy="1569660"/>
          </a:xfrm>
          <a:prstGeom prst="rect">
            <a:avLst/>
          </a:prstGeom>
          <a:solidFill>
            <a:srgbClr val="85D2E1"/>
          </a:solidFill>
        </p:spPr>
        <p:txBody>
          <a:bodyPr wrap="square" lIns="91440" tIns="45720" rIns="91440" bIns="45720" rtlCol="0" anchor="t">
            <a:spAutoFit/>
          </a:bodyPr>
          <a:lstStyle/>
          <a:p>
            <a:r>
              <a:rPr lang="en-US" sz="2400">
                <a:solidFill>
                  <a:srgbClr val="000000"/>
                </a:solidFill>
              </a:rPr>
              <a:t>Their </a:t>
            </a:r>
            <a:r>
              <a:rPr lang="en-US" sz="2400" b="1">
                <a:solidFill>
                  <a:srgbClr val="000000"/>
                </a:solidFill>
              </a:rPr>
              <a:t>packaging</a:t>
            </a:r>
            <a:r>
              <a:rPr lang="en-US" sz="2400">
                <a:solidFill>
                  <a:srgbClr val="000000"/>
                </a:solidFill>
              </a:rPr>
              <a:t> is simple, clean and green</a:t>
            </a:r>
            <a:r>
              <a:rPr lang="en-US" sz="2400" dirty="0">
                <a:solidFill>
                  <a:srgbClr val="000000"/>
                </a:solidFill>
              </a:rPr>
              <a:t>, </a:t>
            </a:r>
            <a:br>
              <a:rPr lang="en-US" sz="2400" dirty="0">
                <a:solidFill>
                  <a:srgbClr val="000000"/>
                </a:solidFill>
              </a:rPr>
            </a:br>
            <a:r>
              <a:rPr lang="en-US" sz="2400" dirty="0">
                <a:solidFill>
                  <a:srgbClr val="000000"/>
                </a:solidFill>
              </a:rPr>
              <a:t>containing </a:t>
            </a:r>
            <a:r>
              <a:rPr lang="en-US" sz="2400">
                <a:solidFill>
                  <a:srgbClr val="000000"/>
                </a:solidFill>
              </a:rPr>
              <a:t>clear and concise messaging.</a:t>
            </a:r>
            <a:endParaRPr lang="en-IE" sz="2400">
              <a:solidFill>
                <a:srgbClr val="000000"/>
              </a:solidFill>
            </a:endParaRPr>
          </a:p>
        </p:txBody>
      </p:sp>
    </p:spTree>
    <p:extLst>
      <p:ext uri="{BB962C8B-B14F-4D97-AF65-F5344CB8AC3E}">
        <p14:creationId xmlns:p14="http://schemas.microsoft.com/office/powerpoint/2010/main" val="22515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4E2F8-68F7-48F5-AFFB-2B903FAA8261}"/>
              </a:ext>
            </a:extLst>
          </p:cNvPr>
          <p:cNvSpPr>
            <a:spLocks noGrp="1"/>
          </p:cNvSpPr>
          <p:nvPr>
            <p:ph type="body" sz="quarter" idx="18"/>
          </p:nvPr>
        </p:nvSpPr>
        <p:spPr>
          <a:xfrm>
            <a:off x="1602223" y="1354064"/>
            <a:ext cx="5249839" cy="5439200"/>
          </a:xfrm>
        </p:spPr>
        <p:txBody>
          <a:bodyPr vert="horz" lIns="91440" tIns="45720" rIns="91440" bIns="45720" rtlCol="0" anchor="t">
            <a:noAutofit/>
          </a:bodyPr>
          <a:lstStyle/>
          <a:p>
            <a:pPr marL="0" indent="0">
              <a:lnSpc>
                <a:spcPct val="100000"/>
              </a:lnSpc>
              <a:spcBef>
                <a:spcPts val="0"/>
              </a:spcBef>
            </a:pPr>
            <a:r>
              <a:rPr lang="en-US" sz="1800" b="1"/>
              <a:t>Findings:</a:t>
            </a:r>
          </a:p>
          <a:p>
            <a:pPr marL="0" indent="0">
              <a:lnSpc>
                <a:spcPct val="100000"/>
              </a:lnSpc>
              <a:spcBef>
                <a:spcPts val="600"/>
              </a:spcBef>
            </a:pPr>
            <a:r>
              <a:rPr lang="en-US" sz="1800" b="1"/>
              <a:t>Elderly nutritional needs should be well communicated to the population. </a:t>
            </a:r>
            <a:r>
              <a:rPr lang="en-US" sz="1800"/>
              <a:t>In 2050, the European population is expected ~33% of individuals will be &gt;65 years old. As people are healthier and more active now, their expected lifespan also increases. Therefore, </a:t>
            </a:r>
            <a:r>
              <a:rPr lang="en-US" sz="1800" b="1"/>
              <a:t>the market for </a:t>
            </a:r>
            <a:r>
              <a:rPr lang="en-US" sz="1800" b="1" err="1"/>
              <a:t>personalised</a:t>
            </a:r>
            <a:r>
              <a:rPr lang="en-US" sz="1800" b="1"/>
              <a:t> nutrition for older people should grow </a:t>
            </a:r>
            <a:r>
              <a:rPr lang="en-US" sz="1800"/>
              <a:t>too. However, it was found that </a:t>
            </a:r>
            <a:r>
              <a:rPr lang="en-US" sz="1800" b="1"/>
              <a:t>geography plays a major role in their purchasing power.</a:t>
            </a:r>
            <a:endParaRPr lang="en-US" sz="1800" b="1">
              <a:cs typeface="Calibri"/>
            </a:endParaRPr>
          </a:p>
          <a:p>
            <a:pPr marL="0" indent="0">
              <a:lnSpc>
                <a:spcPct val="100000"/>
              </a:lnSpc>
            </a:pPr>
            <a:r>
              <a:rPr lang="en-US" sz="1800"/>
              <a:t>An obstacle is that ageing adults are </a:t>
            </a:r>
            <a:r>
              <a:rPr lang="en-US" sz="1800" b="1"/>
              <a:t>not aware</a:t>
            </a:r>
            <a:r>
              <a:rPr lang="en-US" sz="1800"/>
              <a:t> of their nutritional needs and are therefore</a:t>
            </a:r>
            <a:r>
              <a:rPr lang="en-US" sz="1800" b="1"/>
              <a:t> reluctant to use products labelled as “elderly food”. </a:t>
            </a:r>
            <a:r>
              <a:rPr lang="en-US" sz="1800"/>
              <a:t>These are currently viewed as food for sick people when they are still ‘young’ and active. However, finding a way to increase their knowledge in nutrition for the elderly, there is an open market waiting to be invaded</a:t>
            </a:r>
            <a:r>
              <a:rPr lang="en-US" sz="1600"/>
              <a:t>. </a:t>
            </a:r>
            <a:endParaRPr lang="en-IE" sz="1600">
              <a:solidFill>
                <a:srgbClr val="1188A3"/>
              </a:solidFill>
            </a:endParaRPr>
          </a:p>
          <a:p>
            <a:pPr marL="0" indent="0">
              <a:lnSpc>
                <a:spcPct val="100000"/>
              </a:lnSpc>
            </a:pPr>
            <a:r>
              <a:rPr lang="en-US" sz="1600"/>
              <a:t>Source:</a:t>
            </a:r>
            <a:r>
              <a:rPr lang="en-IE" sz="1600">
                <a:solidFill>
                  <a:srgbClr val="1188A3"/>
                </a:solidFill>
                <a:hlinkClick r:id="rId2">
                  <a:extLst>
                    <a:ext uri="{A12FA001-AC4F-418D-AE19-62706E023703}">
                      <ahyp:hlinkClr xmlns:ahyp="http://schemas.microsoft.com/office/drawing/2018/hyperlinkcolor" val="tx"/>
                    </a:ext>
                  </a:extLst>
                </a:hlinkClick>
              </a:rPr>
              <a:t> Etude de marché (inclusilver.eu)</a:t>
            </a:r>
            <a:endParaRPr lang="en-IE" sz="1600">
              <a:solidFill>
                <a:srgbClr val="1188A3"/>
              </a:solidFill>
              <a:cs typeface="Calibri"/>
            </a:endParaRPr>
          </a:p>
        </p:txBody>
      </p:sp>
      <p:sp>
        <p:nvSpPr>
          <p:cNvPr id="4" name="Text Placeholder 3">
            <a:extLst>
              <a:ext uri="{FF2B5EF4-FFF2-40B4-BE49-F238E27FC236}">
                <a16:creationId xmlns:a16="http://schemas.microsoft.com/office/drawing/2014/main" id="{3B42A8B1-79F2-435F-9220-1073830208E2}"/>
              </a:ext>
            </a:extLst>
          </p:cNvPr>
          <p:cNvSpPr>
            <a:spLocks noGrp="1"/>
          </p:cNvSpPr>
          <p:nvPr>
            <p:ph type="body" sz="quarter" idx="16"/>
          </p:nvPr>
        </p:nvSpPr>
        <p:spPr>
          <a:xfrm>
            <a:off x="1602223" y="160488"/>
            <a:ext cx="5071846" cy="1268427"/>
          </a:xfrm>
        </p:spPr>
        <p:txBody>
          <a:bodyPr>
            <a:normAutofit fontScale="92500" lnSpcReduction="20000"/>
          </a:bodyPr>
          <a:lstStyle/>
          <a:p>
            <a:r>
              <a:rPr lang="en-US"/>
              <a:t>1. Market analysis in the silver economy via the </a:t>
            </a:r>
            <a:r>
              <a:rPr lang="en-US">
                <a:solidFill>
                  <a:srgbClr val="1188A3"/>
                </a:solidFill>
                <a:hlinkClick r:id="rId3">
                  <a:extLst>
                    <a:ext uri="{A12FA001-AC4F-418D-AE19-62706E023703}">
                      <ahyp:hlinkClr xmlns:ahyp="http://schemas.microsoft.com/office/drawing/2018/hyperlinkcolor" val="tx"/>
                    </a:ext>
                  </a:extLst>
                </a:hlinkClick>
              </a:rPr>
              <a:t>InCluSilver</a:t>
            </a:r>
            <a:r>
              <a:rPr lang="en-US"/>
              <a:t> Project</a:t>
            </a:r>
            <a:endParaRPr lang="en-IE"/>
          </a:p>
        </p:txBody>
      </p:sp>
      <p:pic>
        <p:nvPicPr>
          <p:cNvPr id="9" name="Picture 8">
            <a:hlinkClick r:id="rId3"/>
            <a:extLst>
              <a:ext uri="{FF2B5EF4-FFF2-40B4-BE49-F238E27FC236}">
                <a16:creationId xmlns:a16="http://schemas.microsoft.com/office/drawing/2014/main" id="{78E7DF94-6B5C-4BD5-A240-1647DA112CE7}"/>
              </a:ext>
            </a:extLst>
          </p:cNvPr>
          <p:cNvPicPr>
            <a:picLocks noChangeAspect="1"/>
          </p:cNvPicPr>
          <p:nvPr/>
        </p:nvPicPr>
        <p:blipFill>
          <a:blip r:embed="rId4"/>
          <a:stretch>
            <a:fillRect/>
          </a:stretch>
        </p:blipFill>
        <p:spPr>
          <a:xfrm>
            <a:off x="6894414" y="257363"/>
            <a:ext cx="5135435" cy="1541939"/>
          </a:xfrm>
          <a:prstGeom prst="rect">
            <a:avLst/>
          </a:prstGeom>
        </p:spPr>
      </p:pic>
      <p:pic>
        <p:nvPicPr>
          <p:cNvPr id="5" name="Picture 4">
            <a:extLst>
              <a:ext uri="{FF2B5EF4-FFF2-40B4-BE49-F238E27FC236}">
                <a16:creationId xmlns:a16="http://schemas.microsoft.com/office/drawing/2014/main" id="{25C94D38-5054-4C7D-AE45-D2805C2601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4414" y="2487561"/>
            <a:ext cx="5280902" cy="3672892"/>
          </a:xfrm>
          <a:prstGeom prst="rect">
            <a:avLst/>
          </a:prstGeom>
        </p:spPr>
      </p:pic>
    </p:spTree>
    <p:extLst>
      <p:ext uri="{BB962C8B-B14F-4D97-AF65-F5344CB8AC3E}">
        <p14:creationId xmlns:p14="http://schemas.microsoft.com/office/powerpoint/2010/main" val="3250055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005FA6-E901-4A65-9CA1-4E06558CB717}"/>
              </a:ext>
            </a:extLst>
          </p:cNvPr>
          <p:cNvSpPr>
            <a:spLocks noGrp="1"/>
          </p:cNvSpPr>
          <p:nvPr>
            <p:ph type="body" sz="quarter" idx="31"/>
          </p:nvPr>
        </p:nvSpPr>
        <p:spPr>
          <a:xfrm>
            <a:off x="1014672" y="4163009"/>
            <a:ext cx="2133600" cy="2581920"/>
          </a:xfrm>
        </p:spPr>
        <p:txBody>
          <a:bodyPr vert="horz" lIns="91440" tIns="45720" rIns="91440" bIns="45720" rtlCol="0" anchor="t">
            <a:noAutofit/>
          </a:bodyPr>
          <a:lstStyle/>
          <a:p>
            <a:pPr marL="0" indent="0"/>
            <a:r>
              <a:rPr lang="en-US" sz="1800" b="0" i="0">
                <a:solidFill>
                  <a:srgbClr val="212121"/>
                </a:solidFill>
                <a:effectLst/>
              </a:rPr>
              <a:t>It helps </a:t>
            </a:r>
            <a:r>
              <a:rPr lang="en-US" sz="1800" dirty="0">
                <a:solidFill>
                  <a:srgbClr val="212121"/>
                </a:solidFill>
              </a:rPr>
              <a:t>both brand</a:t>
            </a:r>
            <a:r>
              <a:rPr lang="en-US" sz="1800" b="0" i="0">
                <a:solidFill>
                  <a:srgbClr val="212121"/>
                </a:solidFill>
                <a:effectLst/>
              </a:rPr>
              <a:t> and company to get recognition in the market amid tough competition from other players in the industry. The logo becomes the face of the brand.</a:t>
            </a:r>
            <a:endParaRPr lang="en-IE" sz="1800"/>
          </a:p>
        </p:txBody>
      </p:sp>
      <p:sp>
        <p:nvSpPr>
          <p:cNvPr id="7" name="Text Placeholder 6">
            <a:extLst>
              <a:ext uri="{FF2B5EF4-FFF2-40B4-BE49-F238E27FC236}">
                <a16:creationId xmlns:a16="http://schemas.microsoft.com/office/drawing/2014/main" id="{ECB8C146-08BD-4202-837A-131300FE4484}"/>
              </a:ext>
            </a:extLst>
          </p:cNvPr>
          <p:cNvSpPr>
            <a:spLocks noGrp="1"/>
          </p:cNvSpPr>
          <p:nvPr>
            <p:ph type="body" sz="quarter" idx="29"/>
          </p:nvPr>
        </p:nvSpPr>
        <p:spPr/>
        <p:txBody>
          <a:bodyPr>
            <a:normAutofit lnSpcReduction="10000"/>
          </a:bodyPr>
          <a:lstStyle/>
          <a:p>
            <a:r>
              <a:rPr lang="en-US"/>
              <a:t>The Importance of Branding…</a:t>
            </a:r>
            <a:endParaRPr lang="en-IE"/>
          </a:p>
        </p:txBody>
      </p:sp>
      <p:sp>
        <p:nvSpPr>
          <p:cNvPr id="8" name="TextBox 7">
            <a:extLst>
              <a:ext uri="{FF2B5EF4-FFF2-40B4-BE49-F238E27FC236}">
                <a16:creationId xmlns:a16="http://schemas.microsoft.com/office/drawing/2014/main" id="{67863467-8408-422E-8BCC-1C3AB57BA9D9}"/>
              </a:ext>
            </a:extLst>
          </p:cNvPr>
          <p:cNvSpPr txBox="1"/>
          <p:nvPr/>
        </p:nvSpPr>
        <p:spPr>
          <a:xfrm>
            <a:off x="1497027" y="2632646"/>
            <a:ext cx="1568879" cy="646331"/>
          </a:xfrm>
          <a:prstGeom prst="rect">
            <a:avLst/>
          </a:prstGeom>
          <a:noFill/>
        </p:spPr>
        <p:txBody>
          <a:bodyPr wrap="square" rtlCol="0">
            <a:spAutoFit/>
          </a:bodyPr>
          <a:lstStyle/>
          <a:p>
            <a:pPr algn="ctr"/>
            <a:r>
              <a:rPr lang="en-US" b="1">
                <a:solidFill>
                  <a:srgbClr val="000000"/>
                </a:solidFill>
              </a:rPr>
              <a:t>Recognition in the market</a:t>
            </a:r>
            <a:endParaRPr lang="en-IE" b="1">
              <a:solidFill>
                <a:srgbClr val="000000"/>
              </a:solidFill>
            </a:endParaRPr>
          </a:p>
        </p:txBody>
      </p:sp>
      <p:sp>
        <p:nvSpPr>
          <p:cNvPr id="9" name="TextBox 8">
            <a:extLst>
              <a:ext uri="{FF2B5EF4-FFF2-40B4-BE49-F238E27FC236}">
                <a16:creationId xmlns:a16="http://schemas.microsoft.com/office/drawing/2014/main" id="{0999F945-861F-4DF1-876C-8591440857D4}"/>
              </a:ext>
            </a:extLst>
          </p:cNvPr>
          <p:cNvSpPr txBox="1"/>
          <p:nvPr/>
        </p:nvSpPr>
        <p:spPr>
          <a:xfrm>
            <a:off x="3432962" y="2608370"/>
            <a:ext cx="1568879" cy="923330"/>
          </a:xfrm>
          <a:prstGeom prst="rect">
            <a:avLst/>
          </a:prstGeom>
          <a:noFill/>
        </p:spPr>
        <p:txBody>
          <a:bodyPr wrap="square" rtlCol="0">
            <a:spAutoFit/>
          </a:bodyPr>
          <a:lstStyle/>
          <a:p>
            <a:pPr algn="ctr"/>
            <a:r>
              <a:rPr lang="en-US" b="1">
                <a:solidFill>
                  <a:srgbClr val="000000"/>
                </a:solidFill>
              </a:rPr>
              <a:t>Elevates the value of the business</a:t>
            </a:r>
            <a:endParaRPr lang="en-IE" b="1">
              <a:solidFill>
                <a:srgbClr val="000000"/>
              </a:solidFill>
            </a:endParaRPr>
          </a:p>
        </p:txBody>
      </p:sp>
      <p:sp>
        <p:nvSpPr>
          <p:cNvPr id="10" name="TextBox 9">
            <a:extLst>
              <a:ext uri="{FF2B5EF4-FFF2-40B4-BE49-F238E27FC236}">
                <a16:creationId xmlns:a16="http://schemas.microsoft.com/office/drawing/2014/main" id="{66D23E76-E4ED-400E-AF09-081F64562C77}"/>
              </a:ext>
            </a:extLst>
          </p:cNvPr>
          <p:cNvSpPr txBox="1"/>
          <p:nvPr/>
        </p:nvSpPr>
        <p:spPr>
          <a:xfrm>
            <a:off x="5340228" y="2744831"/>
            <a:ext cx="1568879" cy="646331"/>
          </a:xfrm>
          <a:prstGeom prst="rect">
            <a:avLst/>
          </a:prstGeom>
          <a:noFill/>
        </p:spPr>
        <p:txBody>
          <a:bodyPr wrap="square" rtlCol="0">
            <a:spAutoFit/>
          </a:bodyPr>
          <a:lstStyle/>
          <a:p>
            <a:pPr algn="ctr"/>
            <a:r>
              <a:rPr lang="en-US" b="1">
                <a:solidFill>
                  <a:srgbClr val="000000"/>
                </a:solidFill>
              </a:rPr>
              <a:t>Attracts new customers</a:t>
            </a:r>
            <a:endParaRPr lang="en-IE" b="1">
              <a:solidFill>
                <a:srgbClr val="000000"/>
              </a:solidFill>
            </a:endParaRPr>
          </a:p>
        </p:txBody>
      </p:sp>
      <p:sp>
        <p:nvSpPr>
          <p:cNvPr id="11" name="TextBox 10">
            <a:extLst>
              <a:ext uri="{FF2B5EF4-FFF2-40B4-BE49-F238E27FC236}">
                <a16:creationId xmlns:a16="http://schemas.microsoft.com/office/drawing/2014/main" id="{40439250-1DAD-4B8A-A89E-C57EBE33FD5D}"/>
              </a:ext>
            </a:extLst>
          </p:cNvPr>
          <p:cNvSpPr txBox="1"/>
          <p:nvPr/>
        </p:nvSpPr>
        <p:spPr>
          <a:xfrm>
            <a:off x="7247494" y="2606332"/>
            <a:ext cx="1568879" cy="923330"/>
          </a:xfrm>
          <a:prstGeom prst="rect">
            <a:avLst/>
          </a:prstGeom>
          <a:noFill/>
        </p:spPr>
        <p:txBody>
          <a:bodyPr wrap="square" rtlCol="0">
            <a:spAutoFit/>
          </a:bodyPr>
          <a:lstStyle/>
          <a:p>
            <a:pPr algn="ctr"/>
            <a:r>
              <a:rPr lang="en-US" b="1">
                <a:solidFill>
                  <a:srgbClr val="000000"/>
                </a:solidFill>
              </a:rPr>
              <a:t>Employee pride &amp; satisfaction</a:t>
            </a:r>
            <a:endParaRPr lang="en-IE" b="1">
              <a:solidFill>
                <a:srgbClr val="000000"/>
              </a:solidFill>
            </a:endParaRPr>
          </a:p>
        </p:txBody>
      </p:sp>
      <p:sp>
        <p:nvSpPr>
          <p:cNvPr id="12" name="TextBox 11">
            <a:extLst>
              <a:ext uri="{FF2B5EF4-FFF2-40B4-BE49-F238E27FC236}">
                <a16:creationId xmlns:a16="http://schemas.microsoft.com/office/drawing/2014/main" id="{82C95FBE-3AE9-4126-ACC6-07E4755729C9}"/>
              </a:ext>
            </a:extLst>
          </p:cNvPr>
          <p:cNvSpPr txBox="1"/>
          <p:nvPr/>
        </p:nvSpPr>
        <p:spPr>
          <a:xfrm>
            <a:off x="9183428" y="2632646"/>
            <a:ext cx="1568879" cy="646331"/>
          </a:xfrm>
          <a:prstGeom prst="rect">
            <a:avLst/>
          </a:prstGeom>
          <a:noFill/>
        </p:spPr>
        <p:txBody>
          <a:bodyPr wrap="square" rtlCol="0">
            <a:spAutoFit/>
          </a:bodyPr>
          <a:lstStyle/>
          <a:p>
            <a:pPr algn="ctr"/>
            <a:r>
              <a:rPr lang="en-US" b="1">
                <a:solidFill>
                  <a:srgbClr val="000000"/>
                </a:solidFill>
              </a:rPr>
              <a:t>Supports advertising</a:t>
            </a:r>
            <a:endParaRPr lang="en-IE" b="1">
              <a:solidFill>
                <a:srgbClr val="000000"/>
              </a:solidFill>
            </a:endParaRPr>
          </a:p>
        </p:txBody>
      </p:sp>
      <p:sp>
        <p:nvSpPr>
          <p:cNvPr id="13" name="Arrow: Curved Up 12">
            <a:extLst>
              <a:ext uri="{FF2B5EF4-FFF2-40B4-BE49-F238E27FC236}">
                <a16:creationId xmlns:a16="http://schemas.microsoft.com/office/drawing/2014/main" id="{2E88AF38-BADD-4181-B80B-49707D0B7DAE}"/>
              </a:ext>
            </a:extLst>
          </p:cNvPr>
          <p:cNvSpPr/>
          <p:nvPr/>
        </p:nvSpPr>
        <p:spPr>
          <a:xfrm>
            <a:off x="5113868" y="3115733"/>
            <a:ext cx="2133600" cy="889000"/>
          </a:xfrm>
          <a:prstGeom prst="curved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4" name="Arrow: Curved Up 13">
            <a:extLst>
              <a:ext uri="{FF2B5EF4-FFF2-40B4-BE49-F238E27FC236}">
                <a16:creationId xmlns:a16="http://schemas.microsoft.com/office/drawing/2014/main" id="{45D0B411-92EB-4EC0-A8CA-DE503C245D4A}"/>
              </a:ext>
            </a:extLst>
          </p:cNvPr>
          <p:cNvSpPr/>
          <p:nvPr/>
        </p:nvSpPr>
        <p:spPr>
          <a:xfrm>
            <a:off x="8928426" y="3134524"/>
            <a:ext cx="2133600" cy="889000"/>
          </a:xfrm>
          <a:prstGeom prst="curved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5" name="Arrow: Curved Up 14">
            <a:extLst>
              <a:ext uri="{FF2B5EF4-FFF2-40B4-BE49-F238E27FC236}">
                <a16:creationId xmlns:a16="http://schemas.microsoft.com/office/drawing/2014/main" id="{8564EDB8-BBA3-4440-A871-D4417C796167}"/>
              </a:ext>
            </a:extLst>
          </p:cNvPr>
          <p:cNvSpPr/>
          <p:nvPr/>
        </p:nvSpPr>
        <p:spPr>
          <a:xfrm>
            <a:off x="1186182" y="3115733"/>
            <a:ext cx="2133600" cy="889000"/>
          </a:xfrm>
          <a:prstGeom prst="curved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6" name="Arrow: Curved Down 15">
            <a:extLst>
              <a:ext uri="{FF2B5EF4-FFF2-40B4-BE49-F238E27FC236}">
                <a16:creationId xmlns:a16="http://schemas.microsoft.com/office/drawing/2014/main" id="{7BEF3F83-9BAB-410B-96A7-333E37D56B88}"/>
              </a:ext>
            </a:extLst>
          </p:cNvPr>
          <p:cNvSpPr/>
          <p:nvPr/>
        </p:nvSpPr>
        <p:spPr>
          <a:xfrm>
            <a:off x="3152627" y="1938121"/>
            <a:ext cx="2074421" cy="802533"/>
          </a:xfrm>
          <a:prstGeom prst="curvedDownArrow">
            <a:avLst/>
          </a:prstGeom>
          <a:solidFill>
            <a:srgbClr val="1188A3"/>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7" name="Arrow: Curved Down 16">
            <a:extLst>
              <a:ext uri="{FF2B5EF4-FFF2-40B4-BE49-F238E27FC236}">
                <a16:creationId xmlns:a16="http://schemas.microsoft.com/office/drawing/2014/main" id="{BF1BFB69-3F3B-4BB9-B1A9-34AB1BD5BF9C}"/>
              </a:ext>
            </a:extLst>
          </p:cNvPr>
          <p:cNvSpPr/>
          <p:nvPr/>
        </p:nvSpPr>
        <p:spPr>
          <a:xfrm>
            <a:off x="7027082" y="1942298"/>
            <a:ext cx="2074421" cy="802533"/>
          </a:xfrm>
          <a:prstGeom prst="curvedDownArrow">
            <a:avLst/>
          </a:prstGeom>
          <a:solidFill>
            <a:srgbClr val="1188A3"/>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8" name="Text Placeholder 2">
            <a:extLst>
              <a:ext uri="{FF2B5EF4-FFF2-40B4-BE49-F238E27FC236}">
                <a16:creationId xmlns:a16="http://schemas.microsoft.com/office/drawing/2014/main" id="{5DC689DB-318C-49F7-AA12-3B93449B094C}"/>
              </a:ext>
            </a:extLst>
          </p:cNvPr>
          <p:cNvSpPr>
            <a:spLocks noGrp="1"/>
          </p:cNvSpPr>
          <p:nvPr>
            <p:ph type="body" sz="quarter" idx="30"/>
          </p:nvPr>
        </p:nvSpPr>
        <p:spPr>
          <a:xfrm>
            <a:off x="3170135" y="4234657"/>
            <a:ext cx="1949575" cy="1998453"/>
          </a:xfrm>
        </p:spPr>
        <p:txBody>
          <a:bodyPr vert="horz" lIns="91440" tIns="45720" rIns="91440" bIns="45720" rtlCol="0" anchor="t">
            <a:noAutofit/>
          </a:bodyPr>
          <a:lstStyle/>
          <a:p>
            <a:pPr marL="0" indent="0"/>
            <a:r>
              <a:rPr lang="en-US" sz="1800" b="0" i="0">
                <a:solidFill>
                  <a:srgbClr val="212121"/>
                </a:solidFill>
                <a:effectLst/>
              </a:rPr>
              <a:t>A strong brand elevates</a:t>
            </a:r>
            <a:r>
              <a:rPr lang="en-US" sz="1800" dirty="0">
                <a:solidFill>
                  <a:srgbClr val="212121"/>
                </a:solidFill>
              </a:rPr>
              <a:t> the </a:t>
            </a:r>
            <a:br>
              <a:rPr lang="en-US" sz="1800" dirty="0">
                <a:solidFill>
                  <a:srgbClr val="212121"/>
                </a:solidFill>
                <a:ea typeface="+mn-lt"/>
                <a:cs typeface="+mn-lt"/>
              </a:rPr>
            </a:br>
            <a:r>
              <a:rPr lang="en-US" sz="1800" dirty="0">
                <a:solidFill>
                  <a:srgbClr val="212121"/>
                </a:solidFill>
                <a:ea typeface="+mn-lt"/>
                <a:cs typeface="+mn-lt"/>
              </a:rPr>
              <a:t>business's</a:t>
            </a:r>
            <a:r>
              <a:rPr lang="en-US" sz="1800" dirty="0">
                <a:solidFill>
                  <a:srgbClr val="212121"/>
                </a:solidFill>
              </a:rPr>
              <a:t> </a:t>
            </a:r>
            <a:r>
              <a:rPr lang="en-US" sz="1800" b="0" i="0">
                <a:solidFill>
                  <a:srgbClr val="212121"/>
                </a:solidFill>
                <a:effectLst/>
              </a:rPr>
              <a:t>value</a:t>
            </a:r>
            <a:r>
              <a:rPr lang="en-US" sz="1800" dirty="0">
                <a:solidFill>
                  <a:srgbClr val="212121"/>
                </a:solidFill>
              </a:rPr>
              <a:t> </a:t>
            </a:r>
            <a:r>
              <a:rPr lang="en-US" sz="1800" b="0" i="0">
                <a:solidFill>
                  <a:srgbClr val="212121"/>
                </a:solidFill>
                <a:effectLst/>
              </a:rPr>
              <a:t>in the market by giving leverage to the firm within the industry.</a:t>
            </a:r>
            <a:endParaRPr lang="en-IE" sz="1800"/>
          </a:p>
        </p:txBody>
      </p:sp>
      <p:sp>
        <p:nvSpPr>
          <p:cNvPr id="20" name="Text Placeholder 2">
            <a:extLst>
              <a:ext uri="{FF2B5EF4-FFF2-40B4-BE49-F238E27FC236}">
                <a16:creationId xmlns:a16="http://schemas.microsoft.com/office/drawing/2014/main" id="{0565427A-2D8D-4E11-9147-9D7188E44970}"/>
              </a:ext>
            </a:extLst>
          </p:cNvPr>
          <p:cNvSpPr>
            <a:spLocks noGrp="1"/>
          </p:cNvSpPr>
          <p:nvPr>
            <p:ph type="body" sz="quarter" idx="32"/>
          </p:nvPr>
        </p:nvSpPr>
        <p:spPr>
          <a:xfrm>
            <a:off x="7139633" y="4225719"/>
            <a:ext cx="2073483" cy="2374479"/>
          </a:xfrm>
        </p:spPr>
        <p:txBody>
          <a:bodyPr vert="horz" lIns="91440" tIns="45720" rIns="91440" bIns="45720" rtlCol="0" anchor="t">
            <a:noAutofit/>
          </a:bodyPr>
          <a:lstStyle/>
          <a:p>
            <a:pPr marL="0" indent="0"/>
            <a:r>
              <a:rPr lang="en-US" sz="1800" b="0" i="0">
                <a:solidFill>
                  <a:srgbClr val="212121"/>
                </a:solidFill>
                <a:effectLst/>
              </a:rPr>
              <a:t>Employees like to be associated and work </a:t>
            </a:r>
            <a:r>
              <a:rPr lang="en-US" sz="1800" dirty="0">
                <a:solidFill>
                  <a:srgbClr val="212121"/>
                </a:solidFill>
              </a:rPr>
              <a:t>for a</a:t>
            </a:r>
            <a:r>
              <a:rPr lang="en-US" sz="1800" b="0" i="0">
                <a:solidFill>
                  <a:srgbClr val="212121"/>
                </a:solidFill>
                <a:effectLst/>
              </a:rPr>
              <a:t> company that has good brand value and strength in the </a:t>
            </a:r>
            <a:r>
              <a:rPr lang="en-US" sz="1800" dirty="0">
                <a:solidFill>
                  <a:srgbClr val="212121"/>
                </a:solidFill>
              </a:rPr>
              <a:t>marketplace</a:t>
            </a:r>
            <a:r>
              <a:rPr lang="en-US" sz="1800" b="0" i="0">
                <a:solidFill>
                  <a:srgbClr val="212121"/>
                </a:solidFill>
                <a:effectLst/>
              </a:rPr>
              <a:t>. They take pride in sharing their company name.</a:t>
            </a:r>
            <a:endParaRPr lang="en-IE" sz="1800"/>
          </a:p>
        </p:txBody>
      </p:sp>
      <p:sp>
        <p:nvSpPr>
          <p:cNvPr id="21" name="Text Placeholder 2">
            <a:extLst>
              <a:ext uri="{FF2B5EF4-FFF2-40B4-BE49-F238E27FC236}">
                <a16:creationId xmlns:a16="http://schemas.microsoft.com/office/drawing/2014/main" id="{A65DBD8C-0FCC-458C-B068-4603C581E8F8}"/>
              </a:ext>
            </a:extLst>
          </p:cNvPr>
          <p:cNvSpPr>
            <a:spLocks noGrp="1"/>
          </p:cNvSpPr>
          <p:nvPr>
            <p:ph type="body" sz="quarter" idx="34"/>
          </p:nvPr>
        </p:nvSpPr>
        <p:spPr>
          <a:xfrm>
            <a:off x="9101138" y="4226681"/>
            <a:ext cx="2225623" cy="2311684"/>
          </a:xfrm>
        </p:spPr>
        <p:txBody>
          <a:bodyPr vert="horz" lIns="91440" tIns="45720" rIns="91440" bIns="45720" rtlCol="0" anchor="t">
            <a:noAutofit/>
          </a:bodyPr>
          <a:lstStyle/>
          <a:p>
            <a:pPr marL="0" indent="0"/>
            <a:r>
              <a:rPr lang="en-US" sz="1800" dirty="0">
                <a:solidFill>
                  <a:srgbClr val="212121"/>
                </a:solidFill>
              </a:rPr>
              <a:t>Advertising</a:t>
            </a:r>
            <a:r>
              <a:rPr lang="en-US" sz="1800" b="0" i="0">
                <a:solidFill>
                  <a:srgbClr val="212121"/>
                </a:solidFill>
                <a:effectLst/>
              </a:rPr>
              <a:t> and branding work as</a:t>
            </a:r>
            <a:r>
              <a:rPr lang="en-US" sz="1800" dirty="0">
                <a:solidFill>
                  <a:srgbClr val="212121"/>
                </a:solidFill>
              </a:rPr>
              <a:t> </a:t>
            </a:r>
            <a:r>
              <a:rPr lang="en-US" sz="1800" b="0" i="0">
                <a:solidFill>
                  <a:srgbClr val="212121"/>
                </a:solidFill>
                <a:effectLst/>
              </a:rPr>
              <a:t>support </a:t>
            </a:r>
            <a:r>
              <a:rPr lang="en-US" sz="1800" dirty="0">
                <a:solidFill>
                  <a:srgbClr val="212121"/>
                </a:solidFill>
              </a:rPr>
              <a:t>systems </a:t>
            </a:r>
            <a:r>
              <a:rPr lang="en-US" sz="1800" b="0" i="0">
                <a:solidFill>
                  <a:srgbClr val="212121"/>
                </a:solidFill>
                <a:effectLst/>
              </a:rPr>
              <a:t>and help the firm to accomplish its branding and marketing objectives in </a:t>
            </a:r>
            <a:r>
              <a:rPr lang="en-US" sz="1800" dirty="0">
                <a:solidFill>
                  <a:srgbClr val="212121"/>
                </a:solidFill>
              </a:rPr>
              <a:t>efficiently and</a:t>
            </a:r>
            <a:r>
              <a:rPr lang="en-US" sz="1800" b="0" i="0">
                <a:solidFill>
                  <a:srgbClr val="212121"/>
                </a:solidFill>
                <a:effectLst/>
              </a:rPr>
              <a:t> </a:t>
            </a:r>
            <a:r>
              <a:rPr lang="en-US" sz="1800" dirty="0">
                <a:solidFill>
                  <a:srgbClr val="212121"/>
                </a:solidFill>
              </a:rPr>
              <a:t>effectively</a:t>
            </a:r>
            <a:r>
              <a:rPr lang="en-US" sz="1800" b="0" i="0">
                <a:solidFill>
                  <a:srgbClr val="212121"/>
                </a:solidFill>
                <a:effectLst/>
              </a:rPr>
              <a:t>.</a:t>
            </a:r>
            <a:endParaRPr lang="en-IE" sz="1800"/>
          </a:p>
        </p:txBody>
      </p:sp>
      <p:sp>
        <p:nvSpPr>
          <p:cNvPr id="22" name="TextBox 21">
            <a:extLst>
              <a:ext uri="{FF2B5EF4-FFF2-40B4-BE49-F238E27FC236}">
                <a16:creationId xmlns:a16="http://schemas.microsoft.com/office/drawing/2014/main" id="{9FDD1BD1-7D86-4F89-842B-5142DC0462F8}"/>
              </a:ext>
            </a:extLst>
          </p:cNvPr>
          <p:cNvSpPr txBox="1"/>
          <p:nvPr/>
        </p:nvSpPr>
        <p:spPr>
          <a:xfrm>
            <a:off x="5113894" y="6230866"/>
            <a:ext cx="2133600" cy="369332"/>
          </a:xfrm>
          <a:prstGeom prst="rect">
            <a:avLst/>
          </a:prstGeom>
          <a:solidFill>
            <a:schemeClr val="bg1"/>
          </a:solidFill>
        </p:spPr>
        <p:txBody>
          <a:bodyPr wrap="square" rtlCol="0">
            <a:spAutoFit/>
          </a:bodyPr>
          <a:lstStyle/>
          <a:p>
            <a:endParaRPr lang="en-IE"/>
          </a:p>
        </p:txBody>
      </p:sp>
      <p:sp>
        <p:nvSpPr>
          <p:cNvPr id="19" name="Text Placeholder 2">
            <a:extLst>
              <a:ext uri="{FF2B5EF4-FFF2-40B4-BE49-F238E27FC236}">
                <a16:creationId xmlns:a16="http://schemas.microsoft.com/office/drawing/2014/main" id="{78707C0E-D1A1-4658-9BAD-CB6050015ED8}"/>
              </a:ext>
            </a:extLst>
          </p:cNvPr>
          <p:cNvSpPr>
            <a:spLocks noGrp="1"/>
          </p:cNvSpPr>
          <p:nvPr>
            <p:ph type="body" sz="quarter" idx="33"/>
          </p:nvPr>
        </p:nvSpPr>
        <p:spPr>
          <a:xfrm>
            <a:off x="5113869" y="4209069"/>
            <a:ext cx="1996516" cy="2374479"/>
          </a:xfrm>
        </p:spPr>
        <p:txBody>
          <a:bodyPr>
            <a:noAutofit/>
          </a:bodyPr>
          <a:lstStyle/>
          <a:p>
            <a:pPr marL="0" indent="0"/>
            <a:r>
              <a:rPr lang="en-US" sz="1800" b="0" i="0">
                <a:solidFill>
                  <a:srgbClr val="212121"/>
                </a:solidFill>
                <a:effectLst/>
              </a:rPr>
              <a:t>A good brand will always </a:t>
            </a:r>
            <a:r>
              <a:rPr lang="en-US" sz="1800" b="1" i="0">
                <a:solidFill>
                  <a:srgbClr val="212121"/>
                </a:solidFill>
                <a:effectLst/>
              </a:rPr>
              <a:t>attract referral business </a:t>
            </a:r>
            <a:r>
              <a:rPr lang="en-US" sz="1800" b="0" i="0">
                <a:solidFill>
                  <a:srgbClr val="212121"/>
                </a:solidFill>
                <a:effectLst/>
              </a:rPr>
              <a:t>as branding creates a positive impression/ trust about the company in the minds of the customers</a:t>
            </a:r>
            <a:endParaRPr lang="en-IE" sz="1800"/>
          </a:p>
        </p:txBody>
      </p:sp>
      <p:cxnSp>
        <p:nvCxnSpPr>
          <p:cNvPr id="24" name="Straight Connector 23">
            <a:extLst>
              <a:ext uri="{FF2B5EF4-FFF2-40B4-BE49-F238E27FC236}">
                <a16:creationId xmlns:a16="http://schemas.microsoft.com/office/drawing/2014/main" id="{66601A77-AD9B-4753-8EFA-A29440F31753}"/>
              </a:ext>
            </a:extLst>
          </p:cNvPr>
          <p:cNvCxnSpPr/>
          <p:nvPr/>
        </p:nvCxnSpPr>
        <p:spPr>
          <a:xfrm>
            <a:off x="3155299" y="4226681"/>
            <a:ext cx="4355" cy="2125567"/>
          </a:xfrm>
          <a:prstGeom prst="line">
            <a:avLst/>
          </a:prstGeom>
        </p:spPr>
        <p:style>
          <a:lnRef idx="1">
            <a:schemeClr val="accent5"/>
          </a:lnRef>
          <a:fillRef idx="0">
            <a:schemeClr val="accent5"/>
          </a:fillRef>
          <a:effectRef idx="0">
            <a:schemeClr val="accent5"/>
          </a:effectRef>
          <a:fontRef idx="minor">
            <a:schemeClr val="tx1"/>
          </a:fontRef>
        </p:style>
      </p:cxnSp>
      <p:cxnSp>
        <p:nvCxnSpPr>
          <p:cNvPr id="25" name="Straight Connector 24">
            <a:extLst>
              <a:ext uri="{FF2B5EF4-FFF2-40B4-BE49-F238E27FC236}">
                <a16:creationId xmlns:a16="http://schemas.microsoft.com/office/drawing/2014/main" id="{724AE81F-7163-463B-BBF7-0F6EA43A6857}"/>
              </a:ext>
            </a:extLst>
          </p:cNvPr>
          <p:cNvCxnSpPr/>
          <p:nvPr/>
        </p:nvCxnSpPr>
        <p:spPr>
          <a:xfrm>
            <a:off x="9130386" y="4171101"/>
            <a:ext cx="4355" cy="2125567"/>
          </a:xfrm>
          <a:prstGeom prst="line">
            <a:avLst/>
          </a:prstGeom>
        </p:spPr>
        <p:style>
          <a:lnRef idx="1">
            <a:schemeClr val="accent5"/>
          </a:lnRef>
          <a:fillRef idx="0">
            <a:schemeClr val="accent5"/>
          </a:fillRef>
          <a:effectRef idx="0">
            <a:schemeClr val="accent5"/>
          </a:effectRef>
          <a:fontRef idx="minor">
            <a:schemeClr val="tx1"/>
          </a:fontRef>
        </p:style>
      </p:cxnSp>
      <p:cxnSp>
        <p:nvCxnSpPr>
          <p:cNvPr id="26" name="Straight Connector 25">
            <a:extLst>
              <a:ext uri="{FF2B5EF4-FFF2-40B4-BE49-F238E27FC236}">
                <a16:creationId xmlns:a16="http://schemas.microsoft.com/office/drawing/2014/main" id="{11961E7E-D5D6-4F97-ACA9-C6688806A279}"/>
              </a:ext>
            </a:extLst>
          </p:cNvPr>
          <p:cNvCxnSpPr/>
          <p:nvPr/>
        </p:nvCxnSpPr>
        <p:spPr>
          <a:xfrm>
            <a:off x="7165975" y="4225719"/>
            <a:ext cx="4355" cy="2125567"/>
          </a:xfrm>
          <a:prstGeom prst="line">
            <a:avLst/>
          </a:prstGeom>
        </p:spPr>
        <p:style>
          <a:lnRef idx="1">
            <a:schemeClr val="accent5"/>
          </a:lnRef>
          <a:fillRef idx="0">
            <a:schemeClr val="accent5"/>
          </a:fillRef>
          <a:effectRef idx="0">
            <a:schemeClr val="accent5"/>
          </a:effectRef>
          <a:fontRef idx="minor">
            <a:schemeClr val="tx1"/>
          </a:fontRef>
        </p:style>
      </p:cxnSp>
      <p:cxnSp>
        <p:nvCxnSpPr>
          <p:cNvPr id="27" name="Straight Connector 26">
            <a:extLst>
              <a:ext uri="{FF2B5EF4-FFF2-40B4-BE49-F238E27FC236}">
                <a16:creationId xmlns:a16="http://schemas.microsoft.com/office/drawing/2014/main" id="{10770FE7-662C-4721-B2C2-7DBB7F70D2A4}"/>
              </a:ext>
            </a:extLst>
          </p:cNvPr>
          <p:cNvCxnSpPr/>
          <p:nvPr/>
        </p:nvCxnSpPr>
        <p:spPr>
          <a:xfrm>
            <a:off x="5139026" y="4226681"/>
            <a:ext cx="4355" cy="2125567"/>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298194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B56716A-8AFD-4C35-AA1B-69B3EEF97E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6607" y="91930"/>
            <a:ext cx="4716425" cy="2006989"/>
          </a:xfrm>
          <a:prstGeom prst="rect">
            <a:avLst/>
          </a:prstGeom>
        </p:spPr>
      </p:pic>
      <p:sp>
        <p:nvSpPr>
          <p:cNvPr id="3" name="Text Placeholder 2">
            <a:extLst>
              <a:ext uri="{FF2B5EF4-FFF2-40B4-BE49-F238E27FC236}">
                <a16:creationId xmlns:a16="http://schemas.microsoft.com/office/drawing/2014/main" id="{5DC2B463-24FF-48D6-B2AD-DAA6B1F8FA87}"/>
              </a:ext>
            </a:extLst>
          </p:cNvPr>
          <p:cNvSpPr>
            <a:spLocks noGrp="1"/>
          </p:cNvSpPr>
          <p:nvPr>
            <p:ph type="body" sz="quarter" idx="18"/>
          </p:nvPr>
        </p:nvSpPr>
        <p:spPr>
          <a:xfrm>
            <a:off x="1454953" y="1462172"/>
            <a:ext cx="5243639" cy="5226370"/>
          </a:xfrm>
        </p:spPr>
        <p:txBody>
          <a:bodyPr>
            <a:normAutofit/>
          </a:bodyPr>
          <a:lstStyle/>
          <a:p>
            <a:pPr indent="0"/>
            <a:r>
              <a:rPr lang="en-US" b="0" i="0">
                <a:effectLst/>
              </a:rPr>
              <a:t>In 2014, a </a:t>
            </a:r>
            <a:r>
              <a:rPr lang="en-US" b="0" i="0">
                <a:solidFill>
                  <a:srgbClr val="1188A3"/>
                </a:solidFill>
                <a:effectLst/>
                <a:hlinkClick r:id="rId3">
                  <a:extLst>
                    <a:ext uri="{A12FA001-AC4F-418D-AE19-62706E023703}">
                      <ahyp:hlinkClr xmlns:ahyp="http://schemas.microsoft.com/office/drawing/2018/hyperlinkcolor" val="tx"/>
                    </a:ext>
                  </a:extLst>
                </a:hlinkClick>
              </a:rPr>
              <a:t>study</a:t>
            </a:r>
            <a:r>
              <a:rPr lang="en-US" b="0" i="0">
                <a:solidFill>
                  <a:srgbClr val="1188A3"/>
                </a:solidFill>
                <a:effectLst/>
              </a:rPr>
              <a:t> </a:t>
            </a:r>
            <a:r>
              <a:rPr lang="en-US" b="0" i="0">
                <a:effectLst/>
              </a:rPr>
              <a:t>revealed that 66% of consumers felt customer-brand relationships were one-sided. Nearly 70% believed a brand’s only goal of communication was to increase profits. </a:t>
            </a:r>
            <a:r>
              <a:rPr lang="en-US" b="1" i="0">
                <a:effectLst/>
              </a:rPr>
              <a:t>Since then, companies across the board have been making strides to show their softer sides— all to connect with their audiences.</a:t>
            </a:r>
          </a:p>
          <a:p>
            <a:pPr indent="0"/>
            <a:r>
              <a:rPr lang="en-US"/>
              <a:t>Cadbury Chocolate is one such company and they are now constantly reinventing themselves through their consumers and for the wider community. Their collaboration with  </a:t>
            </a:r>
            <a:r>
              <a:rPr lang="en-US" err="1"/>
              <a:t>AgeUK</a:t>
            </a:r>
            <a:r>
              <a:rPr lang="en-US"/>
              <a:t> is so interesting </a:t>
            </a:r>
            <a:endParaRPr lang="en-US" i="0">
              <a:effectLst/>
            </a:endParaRPr>
          </a:p>
        </p:txBody>
      </p:sp>
      <p:sp>
        <p:nvSpPr>
          <p:cNvPr id="4" name="Text Placeholder 3">
            <a:extLst>
              <a:ext uri="{FF2B5EF4-FFF2-40B4-BE49-F238E27FC236}">
                <a16:creationId xmlns:a16="http://schemas.microsoft.com/office/drawing/2014/main" id="{59B43E44-A50A-43D1-BF23-BDA51165D980}"/>
              </a:ext>
            </a:extLst>
          </p:cNvPr>
          <p:cNvSpPr>
            <a:spLocks noGrp="1"/>
          </p:cNvSpPr>
          <p:nvPr>
            <p:ph type="body" sz="quarter" idx="16"/>
          </p:nvPr>
        </p:nvSpPr>
        <p:spPr/>
        <p:txBody>
          <a:bodyPr>
            <a:normAutofit fontScale="92500"/>
          </a:bodyPr>
          <a:lstStyle/>
          <a:p>
            <a:r>
              <a:rPr lang="en-US"/>
              <a:t>Giving the right Message!</a:t>
            </a:r>
            <a:endParaRPr lang="en-IE"/>
          </a:p>
        </p:txBody>
      </p:sp>
      <p:sp>
        <p:nvSpPr>
          <p:cNvPr id="7" name="TextBox 6">
            <a:extLst>
              <a:ext uri="{FF2B5EF4-FFF2-40B4-BE49-F238E27FC236}">
                <a16:creationId xmlns:a16="http://schemas.microsoft.com/office/drawing/2014/main" id="{437CFD6F-60EA-463F-94AF-05411C94BDC9}"/>
              </a:ext>
            </a:extLst>
          </p:cNvPr>
          <p:cNvSpPr txBox="1"/>
          <p:nvPr/>
        </p:nvSpPr>
        <p:spPr>
          <a:xfrm>
            <a:off x="7000568" y="2241754"/>
            <a:ext cx="5014451" cy="4524315"/>
          </a:xfrm>
          <a:prstGeom prst="rect">
            <a:avLst/>
          </a:prstGeom>
          <a:solidFill>
            <a:srgbClr val="472480"/>
          </a:solidFill>
        </p:spPr>
        <p:txBody>
          <a:bodyPr wrap="square" rtlCol="0">
            <a:spAutoFit/>
          </a:bodyPr>
          <a:lstStyle/>
          <a:p>
            <a:pPr algn="ctr"/>
            <a:r>
              <a:rPr lang="en-US">
                <a:solidFill>
                  <a:schemeClr val="bg2"/>
                </a:solidFill>
              </a:rPr>
              <a:t>Cadbury is currently involved in an initiative with </a:t>
            </a:r>
            <a:r>
              <a:rPr lang="en-US">
                <a:solidFill>
                  <a:srgbClr val="1188A3"/>
                </a:solidFill>
                <a:hlinkClick r:id="rId4">
                  <a:extLst>
                    <a:ext uri="{A12FA001-AC4F-418D-AE19-62706E023703}">
                      <ahyp:hlinkClr xmlns:ahyp="http://schemas.microsoft.com/office/drawing/2018/hyperlinkcolor" val="tx"/>
                    </a:ext>
                  </a:extLst>
                </a:hlinkClick>
              </a:rPr>
              <a:t>Age-UK</a:t>
            </a:r>
            <a:endParaRPr lang="en-US">
              <a:solidFill>
                <a:srgbClr val="1188A3"/>
              </a:solidFill>
            </a:endParaRPr>
          </a:p>
          <a:p>
            <a:pPr algn="ctr" fontAlgn="base"/>
            <a:r>
              <a:rPr lang="en-US" b="1" i="1">
                <a:solidFill>
                  <a:schemeClr val="bg2"/>
                </a:solidFill>
                <a:effectLst/>
              </a:rPr>
              <a:t>“Discover the stories of amazing older people”</a:t>
            </a:r>
          </a:p>
          <a:p>
            <a:pPr algn="ctr" fontAlgn="base"/>
            <a:endParaRPr lang="en-US">
              <a:solidFill>
                <a:schemeClr val="bg2"/>
              </a:solidFill>
            </a:endParaRPr>
          </a:p>
          <a:p>
            <a:pPr algn="ctr" fontAlgn="base"/>
            <a:r>
              <a:rPr lang="en-US" b="0" i="0">
                <a:solidFill>
                  <a:schemeClr val="bg2"/>
                </a:solidFill>
                <a:effectLst/>
              </a:rPr>
              <a:t> </a:t>
            </a:r>
            <a:r>
              <a:rPr lang="en-US" b="1" i="0">
                <a:solidFill>
                  <a:schemeClr val="bg2"/>
                </a:solidFill>
                <a:effectLst/>
              </a:rPr>
              <a:t>225,000 older people often go a whole week without speaking to anyone at all. At Age UK we support hundreds of thousands of older people every year. We know that they have so many amazing stories to tell.</a:t>
            </a:r>
            <a:endParaRPr lang="en-US" b="0" i="0">
              <a:solidFill>
                <a:schemeClr val="bg2"/>
              </a:solidFill>
              <a:effectLst/>
            </a:endParaRPr>
          </a:p>
          <a:p>
            <a:pPr algn="ctr" fontAlgn="base"/>
            <a:r>
              <a:rPr lang="en-US" b="0" i="0">
                <a:solidFill>
                  <a:schemeClr val="bg2"/>
                </a:solidFill>
                <a:effectLst/>
              </a:rPr>
              <a:t>We've partnered with Cadbury to encourage everyone to engage in conversations with older people.</a:t>
            </a:r>
          </a:p>
          <a:p>
            <a:pPr algn="ctr" fontAlgn="base"/>
            <a:r>
              <a:rPr lang="en-US" b="0" i="0">
                <a:solidFill>
                  <a:schemeClr val="bg2"/>
                </a:solidFill>
                <a:effectLst/>
              </a:rPr>
              <a:t>Join us by celebrating the stories of older people you know and supporting Age UK's vital services to tackle loneliness.</a:t>
            </a:r>
          </a:p>
          <a:p>
            <a:pPr algn="ctr"/>
            <a:r>
              <a:rPr lang="en-US">
                <a:solidFill>
                  <a:schemeClr val="bg2"/>
                </a:solidFill>
              </a:rPr>
              <a:t> </a:t>
            </a:r>
            <a:endParaRPr lang="en-IE">
              <a:solidFill>
                <a:schemeClr val="bg2"/>
              </a:solidFill>
            </a:endParaRPr>
          </a:p>
        </p:txBody>
      </p:sp>
    </p:spTree>
    <p:extLst>
      <p:ext uri="{BB962C8B-B14F-4D97-AF65-F5344CB8AC3E}">
        <p14:creationId xmlns:p14="http://schemas.microsoft.com/office/powerpoint/2010/main" val="1810915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605B7-0778-4E43-8E13-83656B20C821}"/>
              </a:ext>
            </a:extLst>
          </p:cNvPr>
          <p:cNvSpPr>
            <a:spLocks noGrp="1"/>
          </p:cNvSpPr>
          <p:nvPr>
            <p:ph type="body" sz="quarter" idx="16"/>
          </p:nvPr>
        </p:nvSpPr>
        <p:spPr>
          <a:xfrm>
            <a:off x="1790986" y="499007"/>
            <a:ext cx="7037130" cy="582221"/>
          </a:xfrm>
          <a:solidFill>
            <a:srgbClr val="FFD100"/>
          </a:solidFill>
        </p:spPr>
        <p:txBody>
          <a:bodyPr>
            <a:normAutofit fontScale="92500"/>
          </a:bodyPr>
          <a:lstStyle/>
          <a:p>
            <a:r>
              <a:rPr lang="en-IE"/>
              <a:t>More about Rose and that Rock Star…</a:t>
            </a:r>
          </a:p>
        </p:txBody>
      </p:sp>
      <p:pic>
        <p:nvPicPr>
          <p:cNvPr id="5" name="Online Media 4" title="The Originals | Rose">
            <a:hlinkClick r:id="" action="ppaction://media"/>
            <a:extLst>
              <a:ext uri="{FF2B5EF4-FFF2-40B4-BE49-F238E27FC236}">
                <a16:creationId xmlns:a16="http://schemas.microsoft.com/office/drawing/2014/main" id="{76751DB4-3D5C-42EA-9C21-AFFD6C616ADA}"/>
              </a:ext>
            </a:extLst>
          </p:cNvPr>
          <p:cNvPicPr>
            <a:picLocks noRot="1" noChangeAspect="1"/>
          </p:cNvPicPr>
          <p:nvPr>
            <a:videoFile r:link="rId1"/>
          </p:nvPr>
        </p:nvPicPr>
        <p:blipFill>
          <a:blip r:embed="rId3"/>
          <a:stretch>
            <a:fillRect/>
          </a:stretch>
        </p:blipFill>
        <p:spPr>
          <a:xfrm>
            <a:off x="3166771" y="1704110"/>
            <a:ext cx="7298994" cy="4123932"/>
          </a:xfrm>
          <a:prstGeom prst="rect">
            <a:avLst/>
          </a:prstGeom>
        </p:spPr>
      </p:pic>
    </p:spTree>
    <p:extLst>
      <p:ext uri="{BB962C8B-B14F-4D97-AF65-F5344CB8AC3E}">
        <p14:creationId xmlns:p14="http://schemas.microsoft.com/office/powerpoint/2010/main" val="94218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86A5A8F2-C9FD-4C28-A21E-23213913E064}"/>
              </a:ext>
            </a:extLst>
          </p:cNvPr>
          <p:cNvSpPr txBox="1">
            <a:spLocks/>
          </p:cNvSpPr>
          <p:nvPr/>
        </p:nvSpPr>
        <p:spPr>
          <a:xfrm>
            <a:off x="291313" y="3158401"/>
            <a:ext cx="1859833" cy="88106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000000"/>
                </a:solidFill>
              </a:rPr>
              <a:t>Environment</a:t>
            </a:r>
            <a:r>
              <a:rPr lang="en-US" sz="1600" b="1" dirty="0">
                <a:solidFill>
                  <a:srgbClr val="000000"/>
                </a:solidFill>
              </a:rPr>
              <a:t> </a:t>
            </a:r>
            <a:endParaRPr lang="en-US" sz="1600" b="1">
              <a:solidFill>
                <a:srgbClr val="000000"/>
              </a:solidFill>
            </a:endParaRPr>
          </a:p>
          <a:p>
            <a:pPr marL="0" indent="0">
              <a:buNone/>
            </a:pPr>
            <a:r>
              <a:rPr lang="en-US" sz="1800">
                <a:solidFill>
                  <a:srgbClr val="000000"/>
                </a:solidFill>
              </a:rPr>
              <a:t>(in-store</a:t>
            </a:r>
            <a:r>
              <a:rPr lang="en-US" sz="1800" dirty="0">
                <a:solidFill>
                  <a:srgbClr val="000000"/>
                </a:solidFill>
              </a:rPr>
              <a:t>/</a:t>
            </a:r>
            <a:r>
              <a:rPr lang="en-US" sz="1800">
                <a:solidFill>
                  <a:srgbClr val="000000"/>
                </a:solidFill>
              </a:rPr>
              <a:t>on your platforms)</a:t>
            </a:r>
            <a:endParaRPr lang="en-IE" sz="1800">
              <a:solidFill>
                <a:srgbClr val="000000"/>
              </a:solidFill>
            </a:endParaRPr>
          </a:p>
        </p:txBody>
      </p:sp>
      <p:grpSp>
        <p:nvGrpSpPr>
          <p:cNvPr id="4" name="Graphic 3">
            <a:extLst>
              <a:ext uri="{FF2B5EF4-FFF2-40B4-BE49-F238E27FC236}">
                <a16:creationId xmlns:a16="http://schemas.microsoft.com/office/drawing/2014/main" id="{37DD2E3A-C36D-460F-9112-BC24EEFD8843}"/>
              </a:ext>
            </a:extLst>
          </p:cNvPr>
          <p:cNvGrpSpPr/>
          <p:nvPr/>
        </p:nvGrpSpPr>
        <p:grpSpPr>
          <a:xfrm>
            <a:off x="1371028" y="4366653"/>
            <a:ext cx="529932" cy="669553"/>
            <a:chOff x="986212" y="4755836"/>
            <a:chExt cx="715862" cy="735059"/>
          </a:xfrm>
        </p:grpSpPr>
        <p:sp>
          <p:nvSpPr>
            <p:cNvPr id="5" name="Freeform 4">
              <a:extLst>
                <a:ext uri="{FF2B5EF4-FFF2-40B4-BE49-F238E27FC236}">
                  <a16:creationId xmlns:a16="http://schemas.microsoft.com/office/drawing/2014/main" id="{69356CD5-64A5-4B3F-B54C-3522623424AF}"/>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00BADE"/>
            </a:solidFill>
            <a:ln w="27426"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7A26E44-2887-4F76-8D70-77A233621963}"/>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27426"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3276849B-8F75-46C3-AD49-65EF608504E1}"/>
              </a:ext>
            </a:extLst>
          </p:cNvPr>
          <p:cNvSpPr txBox="1"/>
          <p:nvPr/>
        </p:nvSpPr>
        <p:spPr>
          <a:xfrm>
            <a:off x="2371480" y="2887968"/>
            <a:ext cx="1512697" cy="1421928"/>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1" i="0" u="none" strike="noStrike" kern="1200" cap="none" spc="0" normalizeH="0" baseline="0" noProof="0">
                <a:ln>
                  <a:noFill/>
                </a:ln>
                <a:solidFill>
                  <a:srgbClr val="000000"/>
                </a:solidFill>
                <a:effectLst/>
                <a:uLnTx/>
                <a:uFillTx/>
                <a:latin typeface="Calibri" panose="020F0502020204030204"/>
                <a:ea typeface="+mn-ea"/>
                <a:cs typeface="+mn-cs"/>
              </a:rPr>
              <a:t>Print collateral, signage, packaging</a:t>
            </a:r>
          </a:p>
        </p:txBody>
      </p:sp>
      <p:sp>
        <p:nvSpPr>
          <p:cNvPr id="9" name="TextBox 8">
            <a:extLst>
              <a:ext uri="{FF2B5EF4-FFF2-40B4-BE49-F238E27FC236}">
                <a16:creationId xmlns:a16="http://schemas.microsoft.com/office/drawing/2014/main" id="{40D3137E-1959-4A64-B27C-48D134E7D40F}"/>
              </a:ext>
            </a:extLst>
          </p:cNvPr>
          <p:cNvSpPr txBox="1"/>
          <p:nvPr/>
        </p:nvSpPr>
        <p:spPr>
          <a:xfrm>
            <a:off x="598810" y="2072933"/>
            <a:ext cx="485522" cy="707886"/>
          </a:xfrm>
          <a:prstGeom prst="rect">
            <a:avLst/>
          </a:prstGeom>
          <a:noFill/>
        </p:spPr>
        <p:txBody>
          <a:bodyPr wrap="square" rtlCol="0">
            <a:spAutoFit/>
          </a:bodyPr>
          <a:lstStyle/>
          <a:p>
            <a:r>
              <a:rPr lang="en-US" sz="4000">
                <a:solidFill>
                  <a:schemeClr val="bg2">
                    <a:lumMod val="50000"/>
                  </a:schemeClr>
                </a:solidFill>
              </a:rPr>
              <a:t>1</a:t>
            </a:r>
            <a:endParaRPr lang="en-IE" sz="4000">
              <a:solidFill>
                <a:schemeClr val="bg2">
                  <a:lumMod val="50000"/>
                </a:schemeClr>
              </a:solidFill>
            </a:endParaRPr>
          </a:p>
        </p:txBody>
      </p:sp>
      <p:sp>
        <p:nvSpPr>
          <p:cNvPr id="10" name="TextBox 9">
            <a:extLst>
              <a:ext uri="{FF2B5EF4-FFF2-40B4-BE49-F238E27FC236}">
                <a16:creationId xmlns:a16="http://schemas.microsoft.com/office/drawing/2014/main" id="{0CD777A5-818B-49E3-B2AD-E232C1B94B53}"/>
              </a:ext>
            </a:extLst>
          </p:cNvPr>
          <p:cNvSpPr txBox="1"/>
          <p:nvPr/>
        </p:nvSpPr>
        <p:spPr>
          <a:xfrm>
            <a:off x="2572432" y="2072933"/>
            <a:ext cx="485522" cy="707886"/>
          </a:xfrm>
          <a:prstGeom prst="rect">
            <a:avLst/>
          </a:prstGeom>
          <a:noFill/>
        </p:spPr>
        <p:txBody>
          <a:bodyPr wrap="square" rtlCol="0">
            <a:spAutoFit/>
          </a:bodyPr>
          <a:lstStyle/>
          <a:p>
            <a:r>
              <a:rPr lang="en-US" sz="4000">
                <a:solidFill>
                  <a:schemeClr val="bg2">
                    <a:lumMod val="50000"/>
                  </a:schemeClr>
                </a:solidFill>
              </a:rPr>
              <a:t>2</a:t>
            </a:r>
            <a:endParaRPr lang="en-IE" sz="4000">
              <a:solidFill>
                <a:schemeClr val="bg2">
                  <a:lumMod val="50000"/>
                </a:schemeClr>
              </a:solidFill>
            </a:endParaRPr>
          </a:p>
        </p:txBody>
      </p:sp>
      <p:sp>
        <p:nvSpPr>
          <p:cNvPr id="11" name="TextBox 10">
            <a:extLst>
              <a:ext uri="{FF2B5EF4-FFF2-40B4-BE49-F238E27FC236}">
                <a16:creationId xmlns:a16="http://schemas.microsoft.com/office/drawing/2014/main" id="{71625FFA-592F-45DC-9FC7-00C9727896A4}"/>
              </a:ext>
            </a:extLst>
          </p:cNvPr>
          <p:cNvSpPr txBox="1"/>
          <p:nvPr/>
        </p:nvSpPr>
        <p:spPr>
          <a:xfrm>
            <a:off x="4577754" y="2072933"/>
            <a:ext cx="485522" cy="707886"/>
          </a:xfrm>
          <a:prstGeom prst="rect">
            <a:avLst/>
          </a:prstGeom>
          <a:noFill/>
        </p:spPr>
        <p:txBody>
          <a:bodyPr wrap="square" rtlCol="0">
            <a:spAutoFit/>
          </a:bodyPr>
          <a:lstStyle/>
          <a:p>
            <a:r>
              <a:rPr lang="en-US" sz="4000">
                <a:solidFill>
                  <a:schemeClr val="bg2">
                    <a:lumMod val="50000"/>
                  </a:schemeClr>
                </a:solidFill>
              </a:rPr>
              <a:t>3</a:t>
            </a:r>
            <a:endParaRPr lang="en-IE" sz="4000">
              <a:solidFill>
                <a:schemeClr val="bg2">
                  <a:lumMod val="50000"/>
                </a:schemeClr>
              </a:solidFill>
            </a:endParaRPr>
          </a:p>
        </p:txBody>
      </p:sp>
      <p:sp>
        <p:nvSpPr>
          <p:cNvPr id="12" name="TextBox 11">
            <a:extLst>
              <a:ext uri="{FF2B5EF4-FFF2-40B4-BE49-F238E27FC236}">
                <a16:creationId xmlns:a16="http://schemas.microsoft.com/office/drawing/2014/main" id="{2422AD9E-6C0D-4EBC-AE60-90EB062E0941}"/>
              </a:ext>
            </a:extLst>
          </p:cNvPr>
          <p:cNvSpPr txBox="1"/>
          <p:nvPr/>
        </p:nvSpPr>
        <p:spPr>
          <a:xfrm>
            <a:off x="6431819" y="2072933"/>
            <a:ext cx="485522" cy="707886"/>
          </a:xfrm>
          <a:prstGeom prst="rect">
            <a:avLst/>
          </a:prstGeom>
          <a:noFill/>
        </p:spPr>
        <p:txBody>
          <a:bodyPr wrap="square" rtlCol="0">
            <a:spAutoFit/>
          </a:bodyPr>
          <a:lstStyle/>
          <a:p>
            <a:r>
              <a:rPr lang="en-US" sz="4000">
                <a:solidFill>
                  <a:schemeClr val="bg2">
                    <a:lumMod val="50000"/>
                  </a:schemeClr>
                </a:solidFill>
              </a:rPr>
              <a:t>4</a:t>
            </a:r>
            <a:endParaRPr lang="en-IE" sz="4000">
              <a:solidFill>
                <a:schemeClr val="bg2">
                  <a:lumMod val="50000"/>
                </a:schemeClr>
              </a:solidFill>
            </a:endParaRPr>
          </a:p>
        </p:txBody>
      </p:sp>
      <p:sp>
        <p:nvSpPr>
          <p:cNvPr id="13" name="TextBox 12">
            <a:extLst>
              <a:ext uri="{FF2B5EF4-FFF2-40B4-BE49-F238E27FC236}">
                <a16:creationId xmlns:a16="http://schemas.microsoft.com/office/drawing/2014/main" id="{E07DAE43-448A-4FA1-9E18-8596E794D8FD}"/>
              </a:ext>
            </a:extLst>
          </p:cNvPr>
          <p:cNvSpPr txBox="1"/>
          <p:nvPr/>
        </p:nvSpPr>
        <p:spPr>
          <a:xfrm>
            <a:off x="10521867" y="2068005"/>
            <a:ext cx="485522" cy="707886"/>
          </a:xfrm>
          <a:prstGeom prst="rect">
            <a:avLst/>
          </a:prstGeom>
          <a:noFill/>
        </p:spPr>
        <p:txBody>
          <a:bodyPr wrap="square" rtlCol="0">
            <a:spAutoFit/>
          </a:bodyPr>
          <a:lstStyle/>
          <a:p>
            <a:r>
              <a:rPr lang="en-US" sz="4000">
                <a:solidFill>
                  <a:schemeClr val="bg2">
                    <a:lumMod val="50000"/>
                  </a:schemeClr>
                </a:solidFill>
              </a:rPr>
              <a:t>6</a:t>
            </a:r>
            <a:endParaRPr lang="en-IE" sz="4000">
              <a:solidFill>
                <a:schemeClr val="bg2">
                  <a:lumMod val="50000"/>
                </a:schemeClr>
              </a:solidFill>
            </a:endParaRPr>
          </a:p>
        </p:txBody>
      </p:sp>
      <p:sp>
        <p:nvSpPr>
          <p:cNvPr id="14" name="TextBox 13">
            <a:extLst>
              <a:ext uri="{FF2B5EF4-FFF2-40B4-BE49-F238E27FC236}">
                <a16:creationId xmlns:a16="http://schemas.microsoft.com/office/drawing/2014/main" id="{59A38348-811A-4040-AFA0-C16082291647}"/>
              </a:ext>
            </a:extLst>
          </p:cNvPr>
          <p:cNvSpPr txBox="1"/>
          <p:nvPr/>
        </p:nvSpPr>
        <p:spPr>
          <a:xfrm>
            <a:off x="8453479" y="2072933"/>
            <a:ext cx="485522" cy="707886"/>
          </a:xfrm>
          <a:prstGeom prst="rect">
            <a:avLst/>
          </a:prstGeom>
          <a:noFill/>
        </p:spPr>
        <p:txBody>
          <a:bodyPr wrap="square" rtlCol="0">
            <a:spAutoFit/>
          </a:bodyPr>
          <a:lstStyle/>
          <a:p>
            <a:r>
              <a:rPr lang="en-US" sz="4000">
                <a:solidFill>
                  <a:schemeClr val="bg2">
                    <a:lumMod val="50000"/>
                  </a:schemeClr>
                </a:solidFill>
              </a:rPr>
              <a:t>5</a:t>
            </a:r>
            <a:endParaRPr lang="en-IE" sz="4000">
              <a:solidFill>
                <a:schemeClr val="bg2">
                  <a:lumMod val="50000"/>
                </a:schemeClr>
              </a:solidFill>
            </a:endParaRPr>
          </a:p>
        </p:txBody>
      </p:sp>
      <p:grpSp>
        <p:nvGrpSpPr>
          <p:cNvPr id="15" name="Graphic 3">
            <a:extLst>
              <a:ext uri="{FF2B5EF4-FFF2-40B4-BE49-F238E27FC236}">
                <a16:creationId xmlns:a16="http://schemas.microsoft.com/office/drawing/2014/main" id="{6F622B66-706B-42F1-B200-9118AEF82B3F}"/>
              </a:ext>
            </a:extLst>
          </p:cNvPr>
          <p:cNvGrpSpPr/>
          <p:nvPr/>
        </p:nvGrpSpPr>
        <p:grpSpPr>
          <a:xfrm>
            <a:off x="3358479" y="4416035"/>
            <a:ext cx="572485" cy="601647"/>
            <a:chOff x="789989" y="537063"/>
            <a:chExt cx="907856" cy="940767"/>
          </a:xfrm>
        </p:grpSpPr>
        <p:sp>
          <p:nvSpPr>
            <p:cNvPr id="16" name="Freeform 1078">
              <a:extLst>
                <a:ext uri="{FF2B5EF4-FFF2-40B4-BE49-F238E27FC236}">
                  <a16:creationId xmlns:a16="http://schemas.microsoft.com/office/drawing/2014/main" id="{5A225F34-5872-4F96-BF09-0B171EC1E75E}"/>
                </a:ext>
              </a:extLst>
            </p:cNvPr>
            <p:cNvSpPr/>
            <p:nvPr/>
          </p:nvSpPr>
          <p:spPr>
            <a:xfrm>
              <a:off x="913414" y="712600"/>
              <a:ext cx="191993" cy="191993"/>
            </a:xfrm>
            <a:custGeom>
              <a:avLst/>
              <a:gdLst>
                <a:gd name="connsiteX0" fmla="*/ 95997 w 191993"/>
                <a:gd name="connsiteY0" fmla="*/ 0 h 191993"/>
                <a:gd name="connsiteX1" fmla="*/ 191994 w 191993"/>
                <a:gd name="connsiteY1" fmla="*/ 95997 h 191993"/>
                <a:gd name="connsiteX2" fmla="*/ 95997 w 191993"/>
                <a:gd name="connsiteY2" fmla="*/ 191993 h 191993"/>
                <a:gd name="connsiteX3" fmla="*/ 0 w 191993"/>
                <a:gd name="connsiteY3" fmla="*/ 95997 h 191993"/>
                <a:gd name="connsiteX4" fmla="*/ 0 w 191993"/>
                <a:gd name="connsiteY4" fmla="*/ 95997 h 191993"/>
                <a:gd name="connsiteX5" fmla="*/ 95997 w 191993"/>
                <a:gd name="connsiteY5" fmla="*/ 0 h 19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93" h="191993">
                  <a:moveTo>
                    <a:pt x="95997" y="0"/>
                  </a:moveTo>
                  <a:cubicBezTo>
                    <a:pt x="148110" y="0"/>
                    <a:pt x="191994" y="43884"/>
                    <a:pt x="191994" y="95997"/>
                  </a:cubicBezTo>
                  <a:cubicBezTo>
                    <a:pt x="191994" y="148109"/>
                    <a:pt x="148110" y="191993"/>
                    <a:pt x="95997" y="191993"/>
                  </a:cubicBezTo>
                  <a:cubicBezTo>
                    <a:pt x="43885" y="191993"/>
                    <a:pt x="0" y="148109"/>
                    <a:pt x="0" y="95997"/>
                  </a:cubicBezTo>
                  <a:cubicBezTo>
                    <a:pt x="0" y="95997"/>
                    <a:pt x="0" y="95997"/>
                    <a:pt x="0" y="95997"/>
                  </a:cubicBezTo>
                  <a:cubicBezTo>
                    <a:pt x="0" y="41141"/>
                    <a:pt x="43885" y="0"/>
                    <a:pt x="95997" y="0"/>
                  </a:cubicBezTo>
                  <a:close/>
                </a:path>
              </a:pathLst>
            </a:custGeom>
            <a:solidFill>
              <a:srgbClr val="00BADE"/>
            </a:solidFill>
            <a:ln w="27426" cap="flat">
              <a:noFill/>
              <a:prstDash val="solid"/>
              <a:miter/>
            </a:ln>
          </p:spPr>
          <p:txBody>
            <a:bodyPr rtlCol="0" anchor="ctr"/>
            <a:lstStyle/>
            <a:p>
              <a:endParaRPr lang="en-US"/>
            </a:p>
          </p:txBody>
        </p:sp>
        <p:sp>
          <p:nvSpPr>
            <p:cNvPr id="17" name="Freeform 1079">
              <a:extLst>
                <a:ext uri="{FF2B5EF4-FFF2-40B4-BE49-F238E27FC236}">
                  <a16:creationId xmlns:a16="http://schemas.microsoft.com/office/drawing/2014/main" id="{9F4373C9-52FE-4AD0-A7F9-A702565B0483}"/>
                </a:ext>
              </a:extLst>
            </p:cNvPr>
            <p:cNvSpPr/>
            <p:nvPr/>
          </p:nvSpPr>
          <p:spPr>
            <a:xfrm>
              <a:off x="789989" y="537063"/>
              <a:ext cx="907856" cy="940767"/>
            </a:xfrm>
            <a:custGeom>
              <a:avLst/>
              <a:gdLst>
                <a:gd name="connsiteX0" fmla="*/ 13714 w 907856"/>
                <a:gd name="connsiteY0" fmla="*/ 940767 h 940767"/>
                <a:gd name="connsiteX1" fmla="*/ 718605 w 907856"/>
                <a:gd name="connsiteY1" fmla="*/ 940767 h 940767"/>
                <a:gd name="connsiteX2" fmla="*/ 729577 w 907856"/>
                <a:gd name="connsiteY2" fmla="*/ 929796 h 940767"/>
                <a:gd name="connsiteX3" fmla="*/ 729577 w 907856"/>
                <a:gd name="connsiteY3" fmla="*/ 795401 h 940767"/>
                <a:gd name="connsiteX4" fmla="*/ 847516 w 907856"/>
                <a:gd name="connsiteY4" fmla="*/ 795401 h 940767"/>
                <a:gd name="connsiteX5" fmla="*/ 858486 w 907856"/>
                <a:gd name="connsiteY5" fmla="*/ 781687 h 940767"/>
                <a:gd name="connsiteX6" fmla="*/ 858486 w 907856"/>
                <a:gd name="connsiteY6" fmla="*/ 732317 h 940767"/>
                <a:gd name="connsiteX7" fmla="*/ 894143 w 907856"/>
                <a:gd name="connsiteY7" fmla="*/ 732317 h 940767"/>
                <a:gd name="connsiteX8" fmla="*/ 907857 w 907856"/>
                <a:gd name="connsiteY8" fmla="*/ 721346 h 940767"/>
                <a:gd name="connsiteX9" fmla="*/ 907857 w 907856"/>
                <a:gd name="connsiteY9" fmla="*/ 721346 h 940767"/>
                <a:gd name="connsiteX10" fmla="*/ 907857 w 907856"/>
                <a:gd name="connsiteY10" fmla="*/ 641806 h 940767"/>
                <a:gd name="connsiteX11" fmla="*/ 858486 w 907856"/>
                <a:gd name="connsiteY11" fmla="*/ 592437 h 940767"/>
                <a:gd name="connsiteX12" fmla="*/ 784432 w 907856"/>
                <a:gd name="connsiteY12" fmla="*/ 592437 h 940767"/>
                <a:gd name="connsiteX13" fmla="*/ 817344 w 907856"/>
                <a:gd name="connsiteY13" fmla="*/ 386729 h 940767"/>
                <a:gd name="connsiteX14" fmla="*/ 817344 w 907856"/>
                <a:gd name="connsiteY14" fmla="*/ 386729 h 940767"/>
                <a:gd name="connsiteX15" fmla="*/ 746033 w 907856"/>
                <a:gd name="connsiteY15" fmla="*/ 298961 h 940767"/>
                <a:gd name="connsiteX16" fmla="*/ 737805 w 907856"/>
                <a:gd name="connsiteY16" fmla="*/ 298961 h 940767"/>
                <a:gd name="connsiteX17" fmla="*/ 729577 w 907856"/>
                <a:gd name="connsiteY17" fmla="*/ 298961 h 940767"/>
                <a:gd name="connsiteX18" fmla="*/ 729577 w 907856"/>
                <a:gd name="connsiteY18" fmla="*/ 10971 h 940767"/>
                <a:gd name="connsiteX19" fmla="*/ 718605 w 907856"/>
                <a:gd name="connsiteY19" fmla="*/ 0 h 940767"/>
                <a:gd name="connsiteX20" fmla="*/ 159080 w 907856"/>
                <a:gd name="connsiteY20" fmla="*/ 0 h 940767"/>
                <a:gd name="connsiteX21" fmla="*/ 150852 w 907856"/>
                <a:gd name="connsiteY21" fmla="*/ 2743 h 940767"/>
                <a:gd name="connsiteX22" fmla="*/ 2744 w 907856"/>
                <a:gd name="connsiteY22" fmla="*/ 145366 h 940767"/>
                <a:gd name="connsiteX23" fmla="*/ 0 w 907856"/>
                <a:gd name="connsiteY23" fmla="*/ 153595 h 940767"/>
                <a:gd name="connsiteX24" fmla="*/ 0 w 907856"/>
                <a:gd name="connsiteY24" fmla="*/ 929796 h 940767"/>
                <a:gd name="connsiteX25" fmla="*/ 13714 w 907856"/>
                <a:gd name="connsiteY25" fmla="*/ 940767 h 940767"/>
                <a:gd name="connsiteX26" fmla="*/ 885914 w 907856"/>
                <a:gd name="connsiteY26" fmla="*/ 710375 h 940767"/>
                <a:gd name="connsiteX27" fmla="*/ 671978 w 907856"/>
                <a:gd name="connsiteY27" fmla="*/ 710375 h 940767"/>
                <a:gd name="connsiteX28" fmla="*/ 661008 w 907856"/>
                <a:gd name="connsiteY28" fmla="*/ 721346 h 940767"/>
                <a:gd name="connsiteX29" fmla="*/ 671978 w 907856"/>
                <a:gd name="connsiteY29" fmla="*/ 732317 h 940767"/>
                <a:gd name="connsiteX30" fmla="*/ 839288 w 907856"/>
                <a:gd name="connsiteY30" fmla="*/ 732317 h 940767"/>
                <a:gd name="connsiteX31" fmla="*/ 839288 w 907856"/>
                <a:gd name="connsiteY31" fmla="*/ 767973 h 940767"/>
                <a:gd name="connsiteX32" fmla="*/ 586953 w 907856"/>
                <a:gd name="connsiteY32" fmla="*/ 767973 h 940767"/>
                <a:gd name="connsiteX33" fmla="*/ 586953 w 907856"/>
                <a:gd name="connsiteY33" fmla="*/ 732317 h 940767"/>
                <a:gd name="connsiteX34" fmla="*/ 614381 w 907856"/>
                <a:gd name="connsiteY34" fmla="*/ 732317 h 940767"/>
                <a:gd name="connsiteX35" fmla="*/ 625351 w 907856"/>
                <a:gd name="connsiteY35" fmla="*/ 721346 h 940767"/>
                <a:gd name="connsiteX36" fmla="*/ 614381 w 907856"/>
                <a:gd name="connsiteY36" fmla="*/ 710375 h 940767"/>
                <a:gd name="connsiteX37" fmla="*/ 537583 w 907856"/>
                <a:gd name="connsiteY37" fmla="*/ 710375 h 940767"/>
                <a:gd name="connsiteX38" fmla="*/ 537583 w 907856"/>
                <a:gd name="connsiteY38" fmla="*/ 688433 h 940767"/>
                <a:gd name="connsiteX39" fmla="*/ 883171 w 907856"/>
                <a:gd name="connsiteY39" fmla="*/ 688433 h 940767"/>
                <a:gd name="connsiteX40" fmla="*/ 883171 w 907856"/>
                <a:gd name="connsiteY40" fmla="*/ 710375 h 940767"/>
                <a:gd name="connsiteX41" fmla="*/ 858486 w 907856"/>
                <a:gd name="connsiteY41" fmla="*/ 619864 h 940767"/>
                <a:gd name="connsiteX42" fmla="*/ 883171 w 907856"/>
                <a:gd name="connsiteY42" fmla="*/ 644549 h 940767"/>
                <a:gd name="connsiteX43" fmla="*/ 883171 w 907856"/>
                <a:gd name="connsiteY43" fmla="*/ 663748 h 940767"/>
                <a:gd name="connsiteX44" fmla="*/ 537583 w 907856"/>
                <a:gd name="connsiteY44" fmla="*/ 663748 h 940767"/>
                <a:gd name="connsiteX45" fmla="*/ 537583 w 907856"/>
                <a:gd name="connsiteY45" fmla="*/ 644549 h 940767"/>
                <a:gd name="connsiteX46" fmla="*/ 540326 w 907856"/>
                <a:gd name="connsiteY46" fmla="*/ 636321 h 940767"/>
                <a:gd name="connsiteX47" fmla="*/ 565011 w 907856"/>
                <a:gd name="connsiteY47" fmla="*/ 619864 h 940767"/>
                <a:gd name="connsiteX48" fmla="*/ 858486 w 907856"/>
                <a:gd name="connsiteY48" fmla="*/ 619864 h 940767"/>
                <a:gd name="connsiteX49" fmla="*/ 737805 w 907856"/>
                <a:gd name="connsiteY49" fmla="*/ 326389 h 940767"/>
                <a:gd name="connsiteX50" fmla="*/ 778947 w 907856"/>
                <a:gd name="connsiteY50" fmla="*/ 342845 h 940767"/>
                <a:gd name="connsiteX51" fmla="*/ 792660 w 907856"/>
                <a:gd name="connsiteY51" fmla="*/ 383987 h 940767"/>
                <a:gd name="connsiteX52" fmla="*/ 759747 w 907856"/>
                <a:gd name="connsiteY52" fmla="*/ 592437 h 940767"/>
                <a:gd name="connsiteX53" fmla="*/ 663750 w 907856"/>
                <a:gd name="connsiteY53" fmla="*/ 592437 h 940767"/>
                <a:gd name="connsiteX54" fmla="*/ 630837 w 907856"/>
                <a:gd name="connsiteY54" fmla="*/ 383987 h 940767"/>
                <a:gd name="connsiteX55" fmla="*/ 644550 w 907856"/>
                <a:gd name="connsiteY55" fmla="*/ 342845 h 940767"/>
                <a:gd name="connsiteX56" fmla="*/ 685692 w 907856"/>
                <a:gd name="connsiteY56" fmla="*/ 326389 h 940767"/>
                <a:gd name="connsiteX57" fmla="*/ 737805 w 907856"/>
                <a:gd name="connsiteY57" fmla="*/ 326389 h 940767"/>
                <a:gd name="connsiteX58" fmla="*/ 148110 w 907856"/>
                <a:gd name="connsiteY58" fmla="*/ 38399 h 940767"/>
                <a:gd name="connsiteX59" fmla="*/ 148110 w 907856"/>
                <a:gd name="connsiteY59" fmla="*/ 139881 h 940767"/>
                <a:gd name="connsiteX60" fmla="*/ 41142 w 907856"/>
                <a:gd name="connsiteY60" fmla="*/ 139881 h 940767"/>
                <a:gd name="connsiteX61" fmla="*/ 148110 w 907856"/>
                <a:gd name="connsiteY61" fmla="*/ 38399 h 940767"/>
                <a:gd name="connsiteX62" fmla="*/ 24686 w 907856"/>
                <a:gd name="connsiteY62" fmla="*/ 164566 h 940767"/>
                <a:gd name="connsiteX63" fmla="*/ 161824 w 907856"/>
                <a:gd name="connsiteY63" fmla="*/ 164566 h 940767"/>
                <a:gd name="connsiteX64" fmla="*/ 172794 w 907856"/>
                <a:gd name="connsiteY64" fmla="*/ 153595 h 940767"/>
                <a:gd name="connsiteX65" fmla="*/ 172794 w 907856"/>
                <a:gd name="connsiteY65" fmla="*/ 24685 h 940767"/>
                <a:gd name="connsiteX66" fmla="*/ 707634 w 907856"/>
                <a:gd name="connsiteY66" fmla="*/ 24685 h 940767"/>
                <a:gd name="connsiteX67" fmla="*/ 707634 w 907856"/>
                <a:gd name="connsiteY67" fmla="*/ 304447 h 940767"/>
                <a:gd name="connsiteX68" fmla="*/ 682950 w 907856"/>
                <a:gd name="connsiteY68" fmla="*/ 304447 h 940767"/>
                <a:gd name="connsiteX69" fmla="*/ 603409 w 907856"/>
                <a:gd name="connsiteY69" fmla="*/ 383987 h 940767"/>
                <a:gd name="connsiteX70" fmla="*/ 603409 w 907856"/>
                <a:gd name="connsiteY70" fmla="*/ 392215 h 940767"/>
                <a:gd name="connsiteX71" fmla="*/ 603409 w 907856"/>
                <a:gd name="connsiteY71" fmla="*/ 392215 h 940767"/>
                <a:gd name="connsiteX72" fmla="*/ 606153 w 907856"/>
                <a:gd name="connsiteY72" fmla="*/ 414157 h 940767"/>
                <a:gd name="connsiteX73" fmla="*/ 128910 w 907856"/>
                <a:gd name="connsiteY73" fmla="*/ 414157 h 940767"/>
                <a:gd name="connsiteX74" fmla="*/ 117939 w 907856"/>
                <a:gd name="connsiteY74" fmla="*/ 425128 h 940767"/>
                <a:gd name="connsiteX75" fmla="*/ 128910 w 907856"/>
                <a:gd name="connsiteY75" fmla="*/ 436099 h 940767"/>
                <a:gd name="connsiteX76" fmla="*/ 611637 w 907856"/>
                <a:gd name="connsiteY76" fmla="*/ 436099 h 940767"/>
                <a:gd name="connsiteX77" fmla="*/ 619866 w 907856"/>
                <a:gd name="connsiteY77" fmla="*/ 479983 h 940767"/>
                <a:gd name="connsiteX78" fmla="*/ 131653 w 907856"/>
                <a:gd name="connsiteY78" fmla="*/ 479983 h 940767"/>
                <a:gd name="connsiteX79" fmla="*/ 120682 w 907856"/>
                <a:gd name="connsiteY79" fmla="*/ 490954 h 940767"/>
                <a:gd name="connsiteX80" fmla="*/ 131653 w 907856"/>
                <a:gd name="connsiteY80" fmla="*/ 501925 h 940767"/>
                <a:gd name="connsiteX81" fmla="*/ 625351 w 907856"/>
                <a:gd name="connsiteY81" fmla="*/ 501925 h 940767"/>
                <a:gd name="connsiteX82" fmla="*/ 633580 w 907856"/>
                <a:gd name="connsiteY82" fmla="*/ 545810 h 940767"/>
                <a:gd name="connsiteX83" fmla="*/ 131653 w 907856"/>
                <a:gd name="connsiteY83" fmla="*/ 545810 h 940767"/>
                <a:gd name="connsiteX84" fmla="*/ 120682 w 907856"/>
                <a:gd name="connsiteY84" fmla="*/ 556781 h 940767"/>
                <a:gd name="connsiteX85" fmla="*/ 131653 w 907856"/>
                <a:gd name="connsiteY85" fmla="*/ 567752 h 940767"/>
                <a:gd name="connsiteX86" fmla="*/ 636322 w 907856"/>
                <a:gd name="connsiteY86" fmla="*/ 567752 h 940767"/>
                <a:gd name="connsiteX87" fmla="*/ 639064 w 907856"/>
                <a:gd name="connsiteY87" fmla="*/ 586951 h 940767"/>
                <a:gd name="connsiteX88" fmla="*/ 565011 w 907856"/>
                <a:gd name="connsiteY88" fmla="*/ 586951 h 940767"/>
                <a:gd name="connsiteX89" fmla="*/ 521126 w 907856"/>
                <a:gd name="connsiteY89" fmla="*/ 611636 h 940767"/>
                <a:gd name="connsiteX90" fmla="*/ 131653 w 907856"/>
                <a:gd name="connsiteY90" fmla="*/ 611636 h 940767"/>
                <a:gd name="connsiteX91" fmla="*/ 120682 w 907856"/>
                <a:gd name="connsiteY91" fmla="*/ 622607 h 940767"/>
                <a:gd name="connsiteX92" fmla="*/ 131653 w 907856"/>
                <a:gd name="connsiteY92" fmla="*/ 633578 h 940767"/>
                <a:gd name="connsiteX93" fmla="*/ 515640 w 907856"/>
                <a:gd name="connsiteY93" fmla="*/ 633578 h 940767"/>
                <a:gd name="connsiteX94" fmla="*/ 515640 w 907856"/>
                <a:gd name="connsiteY94" fmla="*/ 677462 h 940767"/>
                <a:gd name="connsiteX95" fmla="*/ 131653 w 907856"/>
                <a:gd name="connsiteY95" fmla="*/ 677462 h 940767"/>
                <a:gd name="connsiteX96" fmla="*/ 120682 w 907856"/>
                <a:gd name="connsiteY96" fmla="*/ 688433 h 940767"/>
                <a:gd name="connsiteX97" fmla="*/ 131653 w 907856"/>
                <a:gd name="connsiteY97" fmla="*/ 699404 h 940767"/>
                <a:gd name="connsiteX98" fmla="*/ 515640 w 907856"/>
                <a:gd name="connsiteY98" fmla="*/ 699404 h 940767"/>
                <a:gd name="connsiteX99" fmla="*/ 515640 w 907856"/>
                <a:gd name="connsiteY99" fmla="*/ 707633 h 940767"/>
                <a:gd name="connsiteX100" fmla="*/ 529354 w 907856"/>
                <a:gd name="connsiteY100" fmla="*/ 718604 h 940767"/>
                <a:gd name="connsiteX101" fmla="*/ 529354 w 907856"/>
                <a:gd name="connsiteY101" fmla="*/ 718604 h 940767"/>
                <a:gd name="connsiteX102" fmla="*/ 565011 w 907856"/>
                <a:gd name="connsiteY102" fmla="*/ 718604 h 940767"/>
                <a:gd name="connsiteX103" fmla="*/ 565011 w 907856"/>
                <a:gd name="connsiteY103" fmla="*/ 767973 h 940767"/>
                <a:gd name="connsiteX104" fmla="*/ 575981 w 907856"/>
                <a:gd name="connsiteY104" fmla="*/ 781687 h 940767"/>
                <a:gd name="connsiteX105" fmla="*/ 575981 w 907856"/>
                <a:gd name="connsiteY105" fmla="*/ 781687 h 940767"/>
                <a:gd name="connsiteX106" fmla="*/ 710377 w 907856"/>
                <a:gd name="connsiteY106" fmla="*/ 781687 h 940767"/>
                <a:gd name="connsiteX107" fmla="*/ 710377 w 907856"/>
                <a:gd name="connsiteY107" fmla="*/ 902369 h 940767"/>
                <a:gd name="connsiteX108" fmla="*/ 27428 w 907856"/>
                <a:gd name="connsiteY108" fmla="*/ 902369 h 940767"/>
                <a:gd name="connsiteX109" fmla="*/ 27428 w 907856"/>
                <a:gd name="connsiteY109" fmla="*/ 164566 h 94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907856" h="940767">
                  <a:moveTo>
                    <a:pt x="13714" y="940767"/>
                  </a:moveTo>
                  <a:lnTo>
                    <a:pt x="718605" y="940767"/>
                  </a:lnTo>
                  <a:cubicBezTo>
                    <a:pt x="724091" y="940767"/>
                    <a:pt x="729577" y="935282"/>
                    <a:pt x="729577" y="929796"/>
                  </a:cubicBezTo>
                  <a:lnTo>
                    <a:pt x="729577" y="795401"/>
                  </a:lnTo>
                  <a:lnTo>
                    <a:pt x="847516" y="795401"/>
                  </a:lnTo>
                  <a:cubicBezTo>
                    <a:pt x="853002" y="795401"/>
                    <a:pt x="858486" y="789915"/>
                    <a:pt x="858486" y="781687"/>
                  </a:cubicBezTo>
                  <a:lnTo>
                    <a:pt x="858486" y="732317"/>
                  </a:lnTo>
                  <a:lnTo>
                    <a:pt x="894143" y="732317"/>
                  </a:lnTo>
                  <a:cubicBezTo>
                    <a:pt x="899627" y="732317"/>
                    <a:pt x="905113" y="726832"/>
                    <a:pt x="907857" y="721346"/>
                  </a:cubicBezTo>
                  <a:cubicBezTo>
                    <a:pt x="907857" y="721346"/>
                    <a:pt x="907857" y="721346"/>
                    <a:pt x="907857" y="721346"/>
                  </a:cubicBezTo>
                  <a:lnTo>
                    <a:pt x="907857" y="641806"/>
                  </a:lnTo>
                  <a:cubicBezTo>
                    <a:pt x="907857" y="614379"/>
                    <a:pt x="885914" y="592437"/>
                    <a:pt x="858486" y="592437"/>
                  </a:cubicBezTo>
                  <a:lnTo>
                    <a:pt x="784432" y="592437"/>
                  </a:lnTo>
                  <a:lnTo>
                    <a:pt x="817344" y="386729"/>
                  </a:lnTo>
                  <a:cubicBezTo>
                    <a:pt x="817344" y="386729"/>
                    <a:pt x="817344" y="386729"/>
                    <a:pt x="817344" y="386729"/>
                  </a:cubicBezTo>
                  <a:cubicBezTo>
                    <a:pt x="822830" y="342845"/>
                    <a:pt x="789917" y="304447"/>
                    <a:pt x="746033" y="298961"/>
                  </a:cubicBezTo>
                  <a:cubicBezTo>
                    <a:pt x="743291" y="298961"/>
                    <a:pt x="740547" y="298961"/>
                    <a:pt x="737805" y="298961"/>
                  </a:cubicBezTo>
                  <a:lnTo>
                    <a:pt x="729577" y="298961"/>
                  </a:lnTo>
                  <a:lnTo>
                    <a:pt x="729577" y="10971"/>
                  </a:lnTo>
                  <a:cubicBezTo>
                    <a:pt x="729577" y="5485"/>
                    <a:pt x="724091" y="0"/>
                    <a:pt x="718605" y="0"/>
                  </a:cubicBezTo>
                  <a:lnTo>
                    <a:pt x="159080" y="0"/>
                  </a:lnTo>
                  <a:cubicBezTo>
                    <a:pt x="156338" y="0"/>
                    <a:pt x="153596" y="0"/>
                    <a:pt x="150852" y="2743"/>
                  </a:cubicBezTo>
                  <a:lnTo>
                    <a:pt x="2744" y="145366"/>
                  </a:lnTo>
                  <a:cubicBezTo>
                    <a:pt x="0" y="148109"/>
                    <a:pt x="0" y="150852"/>
                    <a:pt x="0" y="153595"/>
                  </a:cubicBezTo>
                  <a:lnTo>
                    <a:pt x="0" y="929796"/>
                  </a:lnTo>
                  <a:cubicBezTo>
                    <a:pt x="0" y="935282"/>
                    <a:pt x="5486" y="940767"/>
                    <a:pt x="13714" y="940767"/>
                  </a:cubicBezTo>
                  <a:close/>
                  <a:moveTo>
                    <a:pt x="885914" y="710375"/>
                  </a:moveTo>
                  <a:lnTo>
                    <a:pt x="671978" y="710375"/>
                  </a:lnTo>
                  <a:cubicBezTo>
                    <a:pt x="666492" y="710375"/>
                    <a:pt x="661008" y="715861"/>
                    <a:pt x="661008" y="721346"/>
                  </a:cubicBezTo>
                  <a:cubicBezTo>
                    <a:pt x="661008" y="726832"/>
                    <a:pt x="666492" y="732317"/>
                    <a:pt x="671978" y="732317"/>
                  </a:cubicBezTo>
                  <a:lnTo>
                    <a:pt x="839288" y="732317"/>
                  </a:lnTo>
                  <a:lnTo>
                    <a:pt x="839288" y="767973"/>
                  </a:lnTo>
                  <a:lnTo>
                    <a:pt x="586953" y="767973"/>
                  </a:lnTo>
                  <a:lnTo>
                    <a:pt x="586953" y="732317"/>
                  </a:lnTo>
                  <a:lnTo>
                    <a:pt x="614381" y="732317"/>
                  </a:lnTo>
                  <a:cubicBezTo>
                    <a:pt x="619866" y="732317"/>
                    <a:pt x="625351" y="726832"/>
                    <a:pt x="625351" y="721346"/>
                  </a:cubicBezTo>
                  <a:cubicBezTo>
                    <a:pt x="625351" y="715861"/>
                    <a:pt x="619866" y="710375"/>
                    <a:pt x="614381" y="710375"/>
                  </a:cubicBezTo>
                  <a:lnTo>
                    <a:pt x="537583" y="710375"/>
                  </a:lnTo>
                  <a:lnTo>
                    <a:pt x="537583" y="688433"/>
                  </a:lnTo>
                  <a:lnTo>
                    <a:pt x="883171" y="688433"/>
                  </a:lnTo>
                  <a:lnTo>
                    <a:pt x="883171" y="710375"/>
                  </a:lnTo>
                  <a:close/>
                  <a:moveTo>
                    <a:pt x="858486" y="619864"/>
                  </a:moveTo>
                  <a:cubicBezTo>
                    <a:pt x="872200" y="619864"/>
                    <a:pt x="883171" y="630835"/>
                    <a:pt x="883171" y="644549"/>
                  </a:cubicBezTo>
                  <a:lnTo>
                    <a:pt x="883171" y="663748"/>
                  </a:lnTo>
                  <a:lnTo>
                    <a:pt x="537583" y="663748"/>
                  </a:lnTo>
                  <a:lnTo>
                    <a:pt x="537583" y="644549"/>
                  </a:lnTo>
                  <a:cubicBezTo>
                    <a:pt x="537583" y="641806"/>
                    <a:pt x="537583" y="639063"/>
                    <a:pt x="540326" y="636321"/>
                  </a:cubicBezTo>
                  <a:cubicBezTo>
                    <a:pt x="543068" y="625350"/>
                    <a:pt x="554039" y="619864"/>
                    <a:pt x="565011" y="619864"/>
                  </a:cubicBezTo>
                  <a:lnTo>
                    <a:pt x="858486" y="619864"/>
                  </a:lnTo>
                  <a:close/>
                  <a:moveTo>
                    <a:pt x="737805" y="326389"/>
                  </a:moveTo>
                  <a:cubicBezTo>
                    <a:pt x="754261" y="326389"/>
                    <a:pt x="767975" y="331874"/>
                    <a:pt x="778947" y="342845"/>
                  </a:cubicBezTo>
                  <a:cubicBezTo>
                    <a:pt x="789917" y="353816"/>
                    <a:pt x="795403" y="370273"/>
                    <a:pt x="792660" y="383987"/>
                  </a:cubicBezTo>
                  <a:lnTo>
                    <a:pt x="759747" y="592437"/>
                  </a:lnTo>
                  <a:lnTo>
                    <a:pt x="663750" y="592437"/>
                  </a:lnTo>
                  <a:lnTo>
                    <a:pt x="630837" y="383987"/>
                  </a:lnTo>
                  <a:cubicBezTo>
                    <a:pt x="628094" y="367530"/>
                    <a:pt x="633580" y="353816"/>
                    <a:pt x="644550" y="342845"/>
                  </a:cubicBezTo>
                  <a:cubicBezTo>
                    <a:pt x="655522" y="331874"/>
                    <a:pt x="669236" y="323646"/>
                    <a:pt x="685692" y="326389"/>
                  </a:cubicBezTo>
                  <a:lnTo>
                    <a:pt x="737805" y="326389"/>
                  </a:lnTo>
                  <a:close/>
                  <a:moveTo>
                    <a:pt x="148110" y="38399"/>
                  </a:moveTo>
                  <a:lnTo>
                    <a:pt x="148110" y="139881"/>
                  </a:lnTo>
                  <a:lnTo>
                    <a:pt x="41142" y="139881"/>
                  </a:lnTo>
                  <a:lnTo>
                    <a:pt x="148110" y="38399"/>
                  </a:lnTo>
                  <a:close/>
                  <a:moveTo>
                    <a:pt x="24686" y="164566"/>
                  </a:moveTo>
                  <a:lnTo>
                    <a:pt x="161824" y="164566"/>
                  </a:lnTo>
                  <a:cubicBezTo>
                    <a:pt x="167310" y="164566"/>
                    <a:pt x="172794" y="159080"/>
                    <a:pt x="172794" y="153595"/>
                  </a:cubicBezTo>
                  <a:lnTo>
                    <a:pt x="172794" y="24685"/>
                  </a:lnTo>
                  <a:lnTo>
                    <a:pt x="707634" y="24685"/>
                  </a:lnTo>
                  <a:lnTo>
                    <a:pt x="707634" y="304447"/>
                  </a:lnTo>
                  <a:lnTo>
                    <a:pt x="682950" y="304447"/>
                  </a:lnTo>
                  <a:cubicBezTo>
                    <a:pt x="639064" y="304447"/>
                    <a:pt x="603409" y="340103"/>
                    <a:pt x="603409" y="383987"/>
                  </a:cubicBezTo>
                  <a:cubicBezTo>
                    <a:pt x="603409" y="386729"/>
                    <a:pt x="603409" y="389472"/>
                    <a:pt x="603409" y="392215"/>
                  </a:cubicBezTo>
                  <a:cubicBezTo>
                    <a:pt x="603409" y="392215"/>
                    <a:pt x="603409" y="392215"/>
                    <a:pt x="603409" y="392215"/>
                  </a:cubicBezTo>
                  <a:lnTo>
                    <a:pt x="606153" y="414157"/>
                  </a:lnTo>
                  <a:lnTo>
                    <a:pt x="128910" y="414157"/>
                  </a:lnTo>
                  <a:cubicBezTo>
                    <a:pt x="123425" y="414157"/>
                    <a:pt x="117939" y="419643"/>
                    <a:pt x="117939" y="425128"/>
                  </a:cubicBezTo>
                  <a:cubicBezTo>
                    <a:pt x="117939" y="430614"/>
                    <a:pt x="123425" y="436099"/>
                    <a:pt x="128910" y="436099"/>
                  </a:cubicBezTo>
                  <a:lnTo>
                    <a:pt x="611637" y="436099"/>
                  </a:lnTo>
                  <a:lnTo>
                    <a:pt x="619866" y="479983"/>
                  </a:lnTo>
                  <a:lnTo>
                    <a:pt x="131653" y="479983"/>
                  </a:lnTo>
                  <a:cubicBezTo>
                    <a:pt x="126168" y="479983"/>
                    <a:pt x="120682" y="485469"/>
                    <a:pt x="120682" y="490954"/>
                  </a:cubicBezTo>
                  <a:cubicBezTo>
                    <a:pt x="120682" y="496440"/>
                    <a:pt x="126168" y="501925"/>
                    <a:pt x="131653" y="501925"/>
                  </a:cubicBezTo>
                  <a:lnTo>
                    <a:pt x="625351" y="501925"/>
                  </a:lnTo>
                  <a:lnTo>
                    <a:pt x="633580" y="545810"/>
                  </a:lnTo>
                  <a:lnTo>
                    <a:pt x="131653" y="545810"/>
                  </a:lnTo>
                  <a:cubicBezTo>
                    <a:pt x="126168" y="545810"/>
                    <a:pt x="120682" y="551295"/>
                    <a:pt x="120682" y="556781"/>
                  </a:cubicBezTo>
                  <a:cubicBezTo>
                    <a:pt x="120682" y="562266"/>
                    <a:pt x="126168" y="567752"/>
                    <a:pt x="131653" y="567752"/>
                  </a:cubicBezTo>
                  <a:lnTo>
                    <a:pt x="636322" y="567752"/>
                  </a:lnTo>
                  <a:lnTo>
                    <a:pt x="639064" y="586951"/>
                  </a:lnTo>
                  <a:lnTo>
                    <a:pt x="565011" y="586951"/>
                  </a:lnTo>
                  <a:cubicBezTo>
                    <a:pt x="548553" y="586951"/>
                    <a:pt x="532098" y="595179"/>
                    <a:pt x="521126" y="611636"/>
                  </a:cubicBezTo>
                  <a:lnTo>
                    <a:pt x="131653" y="611636"/>
                  </a:lnTo>
                  <a:cubicBezTo>
                    <a:pt x="126168" y="611636"/>
                    <a:pt x="120682" y="617122"/>
                    <a:pt x="120682" y="622607"/>
                  </a:cubicBezTo>
                  <a:cubicBezTo>
                    <a:pt x="120682" y="628093"/>
                    <a:pt x="126168" y="633578"/>
                    <a:pt x="131653" y="633578"/>
                  </a:cubicBezTo>
                  <a:lnTo>
                    <a:pt x="515640" y="633578"/>
                  </a:lnTo>
                  <a:lnTo>
                    <a:pt x="515640" y="677462"/>
                  </a:lnTo>
                  <a:lnTo>
                    <a:pt x="131653" y="677462"/>
                  </a:lnTo>
                  <a:cubicBezTo>
                    <a:pt x="126168" y="677462"/>
                    <a:pt x="120682" y="682948"/>
                    <a:pt x="120682" y="688433"/>
                  </a:cubicBezTo>
                  <a:cubicBezTo>
                    <a:pt x="120682" y="693919"/>
                    <a:pt x="126168" y="699404"/>
                    <a:pt x="131653" y="699404"/>
                  </a:cubicBezTo>
                  <a:lnTo>
                    <a:pt x="515640" y="699404"/>
                  </a:lnTo>
                  <a:lnTo>
                    <a:pt x="515640" y="707633"/>
                  </a:lnTo>
                  <a:cubicBezTo>
                    <a:pt x="515640" y="713118"/>
                    <a:pt x="521126" y="718604"/>
                    <a:pt x="529354" y="718604"/>
                  </a:cubicBezTo>
                  <a:cubicBezTo>
                    <a:pt x="529354" y="718604"/>
                    <a:pt x="529354" y="718604"/>
                    <a:pt x="529354" y="718604"/>
                  </a:cubicBezTo>
                  <a:lnTo>
                    <a:pt x="565011" y="718604"/>
                  </a:lnTo>
                  <a:lnTo>
                    <a:pt x="565011" y="767973"/>
                  </a:lnTo>
                  <a:cubicBezTo>
                    <a:pt x="565011" y="773459"/>
                    <a:pt x="570495" y="781687"/>
                    <a:pt x="575981" y="781687"/>
                  </a:cubicBezTo>
                  <a:cubicBezTo>
                    <a:pt x="575981" y="781687"/>
                    <a:pt x="575981" y="781687"/>
                    <a:pt x="575981" y="781687"/>
                  </a:cubicBezTo>
                  <a:lnTo>
                    <a:pt x="710377" y="781687"/>
                  </a:lnTo>
                  <a:lnTo>
                    <a:pt x="710377" y="902369"/>
                  </a:lnTo>
                  <a:lnTo>
                    <a:pt x="27428" y="902369"/>
                  </a:lnTo>
                  <a:lnTo>
                    <a:pt x="27428" y="164566"/>
                  </a:lnTo>
                  <a:close/>
                </a:path>
              </a:pathLst>
            </a:custGeom>
            <a:solidFill>
              <a:srgbClr val="000000"/>
            </a:solidFill>
            <a:ln w="27426" cap="flat">
              <a:noFill/>
              <a:prstDash val="solid"/>
              <a:miter/>
            </a:ln>
          </p:spPr>
          <p:txBody>
            <a:bodyPr rtlCol="0" anchor="ctr"/>
            <a:lstStyle/>
            <a:p>
              <a:endParaRPr lang="en-US"/>
            </a:p>
          </p:txBody>
        </p:sp>
        <p:sp>
          <p:nvSpPr>
            <p:cNvPr id="18" name="Freeform 1080">
              <a:extLst>
                <a:ext uri="{FF2B5EF4-FFF2-40B4-BE49-F238E27FC236}">
                  <a16:creationId xmlns:a16="http://schemas.microsoft.com/office/drawing/2014/main" id="{D64CFFD8-FF2D-4D48-9B60-3C6EEB45A8D9}"/>
                </a:ext>
              </a:extLst>
            </p:cNvPr>
            <p:cNvSpPr/>
            <p:nvPr/>
          </p:nvSpPr>
          <p:spPr>
            <a:xfrm>
              <a:off x="907928" y="1296808"/>
              <a:ext cx="313389" cy="21942"/>
            </a:xfrm>
            <a:custGeom>
              <a:avLst/>
              <a:gdLst>
                <a:gd name="connsiteX0" fmla="*/ 301704 w 313389"/>
                <a:gd name="connsiteY0" fmla="*/ 0 h 21942"/>
                <a:gd name="connsiteX1" fmla="*/ 10972 w 313389"/>
                <a:gd name="connsiteY1" fmla="*/ 0 h 21942"/>
                <a:gd name="connsiteX2" fmla="*/ 0 w 313389"/>
                <a:gd name="connsiteY2" fmla="*/ 10971 h 21942"/>
                <a:gd name="connsiteX3" fmla="*/ 10972 w 313389"/>
                <a:gd name="connsiteY3" fmla="*/ 21942 h 21942"/>
                <a:gd name="connsiteX4" fmla="*/ 301704 w 313389"/>
                <a:gd name="connsiteY4" fmla="*/ 21942 h 21942"/>
                <a:gd name="connsiteX5" fmla="*/ 312676 w 313389"/>
                <a:gd name="connsiteY5" fmla="*/ 10971 h 21942"/>
                <a:gd name="connsiteX6" fmla="*/ 301704 w 313389"/>
                <a:gd name="connsiteY6" fmla="*/ 0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9" h="21942">
                  <a:moveTo>
                    <a:pt x="301704" y="0"/>
                  </a:moveTo>
                  <a:lnTo>
                    <a:pt x="10972" y="0"/>
                  </a:lnTo>
                  <a:cubicBezTo>
                    <a:pt x="5486" y="0"/>
                    <a:pt x="0" y="5486"/>
                    <a:pt x="0" y="10971"/>
                  </a:cubicBezTo>
                  <a:cubicBezTo>
                    <a:pt x="0" y="16457"/>
                    <a:pt x="5486" y="21942"/>
                    <a:pt x="10972" y="21942"/>
                  </a:cubicBezTo>
                  <a:lnTo>
                    <a:pt x="301704" y="21942"/>
                  </a:lnTo>
                  <a:cubicBezTo>
                    <a:pt x="307190" y="21942"/>
                    <a:pt x="312676" y="16457"/>
                    <a:pt x="312676" y="10971"/>
                  </a:cubicBezTo>
                  <a:cubicBezTo>
                    <a:pt x="315418" y="5486"/>
                    <a:pt x="309934" y="0"/>
                    <a:pt x="301704" y="0"/>
                  </a:cubicBezTo>
                  <a:close/>
                </a:path>
              </a:pathLst>
            </a:custGeom>
            <a:solidFill>
              <a:srgbClr val="000000"/>
            </a:solidFill>
            <a:ln w="27426" cap="flat">
              <a:noFill/>
              <a:prstDash val="solid"/>
              <a:miter/>
            </a:ln>
          </p:spPr>
          <p:txBody>
            <a:bodyPr rtlCol="0" anchor="ctr"/>
            <a:lstStyle/>
            <a:p>
              <a:endParaRPr lang="en-US"/>
            </a:p>
          </p:txBody>
        </p:sp>
        <p:sp>
          <p:nvSpPr>
            <p:cNvPr id="19" name="Freeform 1081">
              <a:extLst>
                <a:ext uri="{FF2B5EF4-FFF2-40B4-BE49-F238E27FC236}">
                  <a16:creationId xmlns:a16="http://schemas.microsoft.com/office/drawing/2014/main" id="{3761BDB3-144C-47BC-A9D5-CB0D24DB54E3}"/>
                </a:ext>
              </a:extLst>
            </p:cNvPr>
            <p:cNvSpPr/>
            <p:nvPr/>
          </p:nvSpPr>
          <p:spPr>
            <a:xfrm>
              <a:off x="913414" y="712600"/>
              <a:ext cx="216679" cy="216678"/>
            </a:xfrm>
            <a:custGeom>
              <a:avLst/>
              <a:gdLst>
                <a:gd name="connsiteX0" fmla="*/ 106969 w 216679"/>
                <a:gd name="connsiteY0" fmla="*/ 216678 h 216678"/>
                <a:gd name="connsiteX1" fmla="*/ 216679 w 216679"/>
                <a:gd name="connsiteY1" fmla="*/ 109710 h 216678"/>
                <a:gd name="connsiteX2" fmla="*/ 109711 w 216679"/>
                <a:gd name="connsiteY2" fmla="*/ 0 h 216678"/>
                <a:gd name="connsiteX3" fmla="*/ 0 w 216679"/>
                <a:gd name="connsiteY3" fmla="*/ 106968 h 216678"/>
                <a:gd name="connsiteX4" fmla="*/ 0 w 216679"/>
                <a:gd name="connsiteY4" fmla="*/ 106968 h 216678"/>
                <a:gd name="connsiteX5" fmla="*/ 106969 w 216679"/>
                <a:gd name="connsiteY5" fmla="*/ 216678 h 216678"/>
                <a:gd name="connsiteX6" fmla="*/ 106969 w 216679"/>
                <a:gd name="connsiteY6" fmla="*/ 21942 h 216678"/>
                <a:gd name="connsiteX7" fmla="*/ 191994 w 216679"/>
                <a:gd name="connsiteY7" fmla="*/ 104225 h 216678"/>
                <a:gd name="connsiteX8" fmla="*/ 109711 w 216679"/>
                <a:gd name="connsiteY8" fmla="*/ 189250 h 216678"/>
                <a:gd name="connsiteX9" fmla="*/ 24686 w 216679"/>
                <a:gd name="connsiteY9" fmla="*/ 106968 h 216678"/>
                <a:gd name="connsiteX10" fmla="*/ 24686 w 216679"/>
                <a:gd name="connsiteY10" fmla="*/ 106968 h 216678"/>
                <a:gd name="connsiteX11" fmla="*/ 106969 w 216679"/>
                <a:gd name="connsiteY11" fmla="*/ 21942 h 2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79" h="216678">
                  <a:moveTo>
                    <a:pt x="106969" y="216678"/>
                  </a:moveTo>
                  <a:cubicBezTo>
                    <a:pt x="167310" y="216678"/>
                    <a:pt x="216679" y="167308"/>
                    <a:pt x="216679" y="109710"/>
                  </a:cubicBezTo>
                  <a:cubicBezTo>
                    <a:pt x="216679" y="52112"/>
                    <a:pt x="167310" y="0"/>
                    <a:pt x="109711" y="0"/>
                  </a:cubicBezTo>
                  <a:cubicBezTo>
                    <a:pt x="49369" y="0"/>
                    <a:pt x="0" y="49370"/>
                    <a:pt x="0" y="106968"/>
                  </a:cubicBezTo>
                  <a:cubicBezTo>
                    <a:pt x="0" y="106968"/>
                    <a:pt x="0" y="106968"/>
                    <a:pt x="0" y="106968"/>
                  </a:cubicBezTo>
                  <a:cubicBezTo>
                    <a:pt x="0" y="167308"/>
                    <a:pt x="49369" y="216678"/>
                    <a:pt x="106969" y="216678"/>
                  </a:cubicBezTo>
                  <a:close/>
                  <a:moveTo>
                    <a:pt x="106969" y="21942"/>
                  </a:moveTo>
                  <a:cubicBezTo>
                    <a:pt x="153596" y="21942"/>
                    <a:pt x="191994" y="60341"/>
                    <a:pt x="191994" y="104225"/>
                  </a:cubicBezTo>
                  <a:cubicBezTo>
                    <a:pt x="191994" y="150852"/>
                    <a:pt x="153596" y="189250"/>
                    <a:pt x="109711" y="189250"/>
                  </a:cubicBezTo>
                  <a:cubicBezTo>
                    <a:pt x="65827" y="189250"/>
                    <a:pt x="24686" y="150852"/>
                    <a:pt x="24686" y="106968"/>
                  </a:cubicBezTo>
                  <a:cubicBezTo>
                    <a:pt x="24686" y="106968"/>
                    <a:pt x="24686" y="106968"/>
                    <a:pt x="24686" y="106968"/>
                  </a:cubicBezTo>
                  <a:cubicBezTo>
                    <a:pt x="24686" y="60341"/>
                    <a:pt x="63083" y="21942"/>
                    <a:pt x="106969" y="21942"/>
                  </a:cubicBezTo>
                  <a:close/>
                </a:path>
              </a:pathLst>
            </a:custGeom>
            <a:solidFill>
              <a:srgbClr val="000000"/>
            </a:solidFill>
            <a:ln w="27426" cap="flat">
              <a:noFill/>
              <a:prstDash val="solid"/>
              <a:miter/>
            </a:ln>
          </p:spPr>
          <p:txBody>
            <a:bodyPr rtlCol="0" anchor="ctr"/>
            <a:lstStyle/>
            <a:p>
              <a:endParaRPr lang="en-US"/>
            </a:p>
          </p:txBody>
        </p:sp>
        <p:sp>
          <p:nvSpPr>
            <p:cNvPr id="20" name="Freeform 1082">
              <a:extLst>
                <a:ext uri="{FF2B5EF4-FFF2-40B4-BE49-F238E27FC236}">
                  <a16:creationId xmlns:a16="http://schemas.microsoft.com/office/drawing/2014/main" id="{FE4F98A8-6C2B-4CEB-98E7-33D9F3FAFAD3}"/>
                </a:ext>
              </a:extLst>
            </p:cNvPr>
            <p:cNvSpPr/>
            <p:nvPr/>
          </p:nvSpPr>
          <p:spPr>
            <a:xfrm>
              <a:off x="951813" y="750998"/>
              <a:ext cx="134394" cy="134568"/>
            </a:xfrm>
            <a:custGeom>
              <a:avLst/>
              <a:gdLst>
                <a:gd name="connsiteX0" fmla="*/ 68569 w 134394"/>
                <a:gd name="connsiteY0" fmla="*/ 134395 h 134568"/>
                <a:gd name="connsiteX1" fmla="*/ 134395 w 134394"/>
                <a:gd name="connsiteY1" fmla="*/ 65826 h 134568"/>
                <a:gd name="connsiteX2" fmla="*/ 65825 w 134394"/>
                <a:gd name="connsiteY2" fmla="*/ 0 h 134568"/>
                <a:gd name="connsiteX3" fmla="*/ 0 w 134394"/>
                <a:gd name="connsiteY3" fmla="*/ 65826 h 134568"/>
                <a:gd name="connsiteX4" fmla="*/ 68569 w 134394"/>
                <a:gd name="connsiteY4" fmla="*/ 134395 h 134568"/>
                <a:gd name="connsiteX5" fmla="*/ 68569 w 134394"/>
                <a:gd name="connsiteY5" fmla="*/ 24685 h 134568"/>
                <a:gd name="connsiteX6" fmla="*/ 109711 w 134394"/>
                <a:gd name="connsiteY6" fmla="*/ 68569 h 134568"/>
                <a:gd name="connsiteX7" fmla="*/ 65825 w 134394"/>
                <a:gd name="connsiteY7" fmla="*/ 109710 h 134568"/>
                <a:gd name="connsiteX8" fmla="*/ 24684 w 134394"/>
                <a:gd name="connsiteY8" fmla="*/ 65826 h 134568"/>
                <a:gd name="connsiteX9" fmla="*/ 68569 w 134394"/>
                <a:gd name="connsiteY9" fmla="*/ 24685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4" h="134568">
                  <a:moveTo>
                    <a:pt x="68569" y="134395"/>
                  </a:moveTo>
                  <a:cubicBezTo>
                    <a:pt x="106967" y="134395"/>
                    <a:pt x="134395" y="104225"/>
                    <a:pt x="134395" y="65826"/>
                  </a:cubicBezTo>
                  <a:cubicBezTo>
                    <a:pt x="134395" y="27428"/>
                    <a:pt x="104225" y="0"/>
                    <a:pt x="65825" y="0"/>
                  </a:cubicBezTo>
                  <a:cubicBezTo>
                    <a:pt x="30170" y="0"/>
                    <a:pt x="0" y="30171"/>
                    <a:pt x="0" y="65826"/>
                  </a:cubicBezTo>
                  <a:cubicBezTo>
                    <a:pt x="2742" y="106968"/>
                    <a:pt x="32914" y="137138"/>
                    <a:pt x="68569" y="134395"/>
                  </a:cubicBezTo>
                  <a:close/>
                  <a:moveTo>
                    <a:pt x="68569" y="24685"/>
                  </a:moveTo>
                  <a:cubicBezTo>
                    <a:pt x="93253" y="24685"/>
                    <a:pt x="112453" y="43884"/>
                    <a:pt x="109711" y="68569"/>
                  </a:cubicBezTo>
                  <a:cubicBezTo>
                    <a:pt x="109711" y="93254"/>
                    <a:pt x="90511" y="112453"/>
                    <a:pt x="65825" y="109710"/>
                  </a:cubicBezTo>
                  <a:cubicBezTo>
                    <a:pt x="41142" y="109710"/>
                    <a:pt x="24684" y="90511"/>
                    <a:pt x="24684" y="65826"/>
                  </a:cubicBezTo>
                  <a:cubicBezTo>
                    <a:pt x="27428" y="43884"/>
                    <a:pt x="46627" y="24685"/>
                    <a:pt x="68569" y="24685"/>
                  </a:cubicBezTo>
                  <a:close/>
                </a:path>
              </a:pathLst>
            </a:custGeom>
            <a:solidFill>
              <a:srgbClr val="000000"/>
            </a:solidFill>
            <a:ln w="27426" cap="flat">
              <a:noFill/>
              <a:prstDash val="solid"/>
              <a:miter/>
            </a:ln>
          </p:spPr>
          <p:txBody>
            <a:bodyPr rtlCol="0" anchor="ctr"/>
            <a:lstStyle/>
            <a:p>
              <a:endParaRPr lang="en-US"/>
            </a:p>
          </p:txBody>
        </p:sp>
        <p:sp>
          <p:nvSpPr>
            <p:cNvPr id="21" name="Freeform 1083">
              <a:extLst>
                <a:ext uri="{FF2B5EF4-FFF2-40B4-BE49-F238E27FC236}">
                  <a16:creationId xmlns:a16="http://schemas.microsoft.com/office/drawing/2014/main" id="{1F99CB41-F0ED-4837-BCBB-22505186E6DE}"/>
                </a:ext>
              </a:extLst>
            </p:cNvPr>
            <p:cNvSpPr/>
            <p:nvPr/>
          </p:nvSpPr>
          <p:spPr>
            <a:xfrm>
              <a:off x="1459225" y="1038988"/>
              <a:ext cx="27427" cy="38398"/>
            </a:xfrm>
            <a:custGeom>
              <a:avLst/>
              <a:gdLst>
                <a:gd name="connsiteX0" fmla="*/ 10970 w 27427"/>
                <a:gd name="connsiteY0" fmla="*/ 0 h 38398"/>
                <a:gd name="connsiteX1" fmla="*/ 0 w 27427"/>
                <a:gd name="connsiteY1" fmla="*/ 13714 h 38398"/>
                <a:gd name="connsiteX2" fmla="*/ 2742 w 27427"/>
                <a:gd name="connsiteY2" fmla="*/ 27428 h 38398"/>
                <a:gd name="connsiteX3" fmla="*/ 16456 w 27427"/>
                <a:gd name="connsiteY3" fmla="*/ 38399 h 38398"/>
                <a:gd name="connsiteX4" fmla="*/ 27428 w 27427"/>
                <a:gd name="connsiteY4" fmla="*/ 24685 h 38398"/>
                <a:gd name="connsiteX5" fmla="*/ 27428 w 27427"/>
                <a:gd name="connsiteY5" fmla="*/ 24685 h 38398"/>
                <a:gd name="connsiteX6" fmla="*/ 24684 w 27427"/>
                <a:gd name="connsiteY6" fmla="*/ 10971 h 38398"/>
                <a:gd name="connsiteX7" fmla="*/ 10970 w 2742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27" h="38398">
                  <a:moveTo>
                    <a:pt x="10970" y="0"/>
                  </a:moveTo>
                  <a:cubicBezTo>
                    <a:pt x="5486" y="0"/>
                    <a:pt x="0" y="8228"/>
                    <a:pt x="0" y="13714"/>
                  </a:cubicBezTo>
                  <a:lnTo>
                    <a:pt x="2742" y="27428"/>
                  </a:lnTo>
                  <a:cubicBezTo>
                    <a:pt x="2742" y="32913"/>
                    <a:pt x="10970" y="38399"/>
                    <a:pt x="16456" y="38399"/>
                  </a:cubicBezTo>
                  <a:cubicBezTo>
                    <a:pt x="21942" y="38399"/>
                    <a:pt x="27428" y="30171"/>
                    <a:pt x="27428" y="24685"/>
                  </a:cubicBezTo>
                  <a:lnTo>
                    <a:pt x="27428" y="24685"/>
                  </a:lnTo>
                  <a:lnTo>
                    <a:pt x="24684" y="10971"/>
                  </a:lnTo>
                  <a:cubicBezTo>
                    <a:pt x="24684" y="5486"/>
                    <a:pt x="19200" y="0"/>
                    <a:pt x="10970" y="0"/>
                  </a:cubicBezTo>
                  <a:close/>
                </a:path>
              </a:pathLst>
            </a:custGeom>
            <a:solidFill>
              <a:srgbClr val="000000"/>
            </a:solidFill>
            <a:ln w="27426" cap="flat">
              <a:noFill/>
              <a:prstDash val="solid"/>
              <a:miter/>
            </a:ln>
          </p:spPr>
          <p:txBody>
            <a:bodyPr rtlCol="0" anchor="ctr"/>
            <a:lstStyle/>
            <a:p>
              <a:endParaRPr lang="en-US"/>
            </a:p>
          </p:txBody>
        </p:sp>
        <p:sp>
          <p:nvSpPr>
            <p:cNvPr id="22" name="Freeform 1084">
              <a:extLst>
                <a:ext uri="{FF2B5EF4-FFF2-40B4-BE49-F238E27FC236}">
                  <a16:creationId xmlns:a16="http://schemas.microsoft.com/office/drawing/2014/main" id="{C22F4324-E452-4E4B-ACD1-B48C86746F5C}"/>
                </a:ext>
              </a:extLst>
            </p:cNvPr>
            <p:cNvSpPr/>
            <p:nvPr/>
          </p:nvSpPr>
          <p:spPr>
            <a:xfrm>
              <a:off x="1440026" y="884680"/>
              <a:ext cx="46627" cy="137851"/>
            </a:xfrm>
            <a:custGeom>
              <a:avLst/>
              <a:gdLst>
                <a:gd name="connsiteX0" fmla="*/ 8228 w 46627"/>
                <a:gd name="connsiteY0" fmla="*/ 11685 h 137851"/>
                <a:gd name="connsiteX1" fmla="*/ 0 w 46627"/>
                <a:gd name="connsiteY1" fmla="*/ 36369 h 137851"/>
                <a:gd name="connsiteX2" fmla="*/ 0 w 46627"/>
                <a:gd name="connsiteY2" fmla="*/ 36369 h 137851"/>
                <a:gd name="connsiteX3" fmla="*/ 13714 w 46627"/>
                <a:gd name="connsiteY3" fmla="*/ 126880 h 137851"/>
                <a:gd name="connsiteX4" fmla="*/ 27428 w 46627"/>
                <a:gd name="connsiteY4" fmla="*/ 137852 h 137851"/>
                <a:gd name="connsiteX5" fmla="*/ 38399 w 46627"/>
                <a:gd name="connsiteY5" fmla="*/ 124138 h 137851"/>
                <a:gd name="connsiteX6" fmla="*/ 38399 w 46627"/>
                <a:gd name="connsiteY6" fmla="*/ 124138 h 137851"/>
                <a:gd name="connsiteX7" fmla="*/ 24686 w 46627"/>
                <a:gd name="connsiteY7" fmla="*/ 33627 h 137851"/>
                <a:gd name="connsiteX8" fmla="*/ 35656 w 46627"/>
                <a:gd name="connsiteY8" fmla="*/ 22656 h 137851"/>
                <a:gd name="connsiteX9" fmla="*/ 46627 w 46627"/>
                <a:gd name="connsiteY9" fmla="*/ 11685 h 137851"/>
                <a:gd name="connsiteX10" fmla="*/ 35656 w 46627"/>
                <a:gd name="connsiteY10" fmla="*/ 713 h 137851"/>
                <a:gd name="connsiteX11" fmla="*/ 8228 w 46627"/>
                <a:gd name="connsiteY11" fmla="*/ 11685 h 13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27" h="137851">
                  <a:moveTo>
                    <a:pt x="8228" y="11685"/>
                  </a:moveTo>
                  <a:cubicBezTo>
                    <a:pt x="2742" y="19913"/>
                    <a:pt x="0" y="28141"/>
                    <a:pt x="0" y="36369"/>
                  </a:cubicBezTo>
                  <a:cubicBezTo>
                    <a:pt x="0" y="36369"/>
                    <a:pt x="0" y="36369"/>
                    <a:pt x="0" y="36369"/>
                  </a:cubicBezTo>
                  <a:lnTo>
                    <a:pt x="13714" y="126880"/>
                  </a:lnTo>
                  <a:cubicBezTo>
                    <a:pt x="13714" y="132366"/>
                    <a:pt x="21942" y="137852"/>
                    <a:pt x="27428" y="137852"/>
                  </a:cubicBezTo>
                  <a:cubicBezTo>
                    <a:pt x="32914" y="137852"/>
                    <a:pt x="38399" y="129623"/>
                    <a:pt x="38399" y="124138"/>
                  </a:cubicBezTo>
                  <a:cubicBezTo>
                    <a:pt x="38399" y="124138"/>
                    <a:pt x="38399" y="124138"/>
                    <a:pt x="38399" y="124138"/>
                  </a:cubicBezTo>
                  <a:lnTo>
                    <a:pt x="24686" y="33627"/>
                  </a:lnTo>
                  <a:cubicBezTo>
                    <a:pt x="24686" y="28141"/>
                    <a:pt x="30170" y="22656"/>
                    <a:pt x="35656" y="22656"/>
                  </a:cubicBezTo>
                  <a:cubicBezTo>
                    <a:pt x="41142" y="22656"/>
                    <a:pt x="46627" y="17170"/>
                    <a:pt x="46627" y="11685"/>
                  </a:cubicBezTo>
                  <a:cubicBezTo>
                    <a:pt x="46627" y="6199"/>
                    <a:pt x="41142" y="713"/>
                    <a:pt x="35656" y="713"/>
                  </a:cubicBezTo>
                  <a:cubicBezTo>
                    <a:pt x="24686" y="-2029"/>
                    <a:pt x="13714" y="3456"/>
                    <a:pt x="8228" y="11685"/>
                  </a:cubicBezTo>
                  <a:close/>
                </a:path>
              </a:pathLst>
            </a:custGeom>
            <a:solidFill>
              <a:srgbClr val="000000"/>
            </a:solidFill>
            <a:ln w="27426" cap="flat">
              <a:noFill/>
              <a:prstDash val="solid"/>
              <a:miter/>
            </a:ln>
          </p:spPr>
          <p:txBody>
            <a:bodyPr rtlCol="0" anchor="ctr"/>
            <a:lstStyle/>
            <a:p>
              <a:endParaRPr lang="en-US"/>
            </a:p>
          </p:txBody>
        </p:sp>
      </p:grpSp>
      <p:sp>
        <p:nvSpPr>
          <p:cNvPr id="24" name="TextBox 23">
            <a:extLst>
              <a:ext uri="{FF2B5EF4-FFF2-40B4-BE49-F238E27FC236}">
                <a16:creationId xmlns:a16="http://schemas.microsoft.com/office/drawing/2014/main" id="{877BA101-05D3-44AF-AC27-91883E67EE15}"/>
              </a:ext>
            </a:extLst>
          </p:cNvPr>
          <p:cNvSpPr txBox="1"/>
          <p:nvPr/>
        </p:nvSpPr>
        <p:spPr>
          <a:xfrm>
            <a:off x="4253500" y="2999890"/>
            <a:ext cx="1664915" cy="108952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1" i="0" u="none" strike="noStrike" kern="1200" cap="none" spc="0" normalizeH="0" baseline="0" noProof="0">
                <a:ln>
                  <a:noFill/>
                </a:ln>
                <a:solidFill>
                  <a:srgbClr val="000000"/>
                </a:solidFill>
                <a:effectLst/>
                <a:uLnTx/>
                <a:uFillTx/>
                <a:latin typeface="Calibri" panose="020F0502020204030204"/>
                <a:ea typeface="+mn-ea"/>
                <a:cs typeface="+mn-cs"/>
              </a:rPr>
              <a:t>Website &amp; </a:t>
            </a:r>
            <a:r>
              <a:rPr lang="en-IE" sz="2400" b="1" dirty="0">
                <a:solidFill>
                  <a:srgbClr val="000000"/>
                </a:solidFill>
                <a:latin typeface="Calibri" panose="020F0502020204030204"/>
              </a:rPr>
              <a:t>online</a:t>
            </a:r>
            <a:r>
              <a:rPr kumimoji="0" lang="en-IE" sz="2400" b="1" i="0" u="none" strike="noStrike" kern="1200" cap="none" spc="0" normalizeH="0" baseline="0" noProof="0">
                <a:ln>
                  <a:noFill/>
                </a:ln>
                <a:solidFill>
                  <a:srgbClr val="000000"/>
                </a:solidFill>
                <a:effectLst/>
                <a:uLnTx/>
                <a:uFillTx/>
                <a:latin typeface="Calibri" panose="020F0502020204030204"/>
                <a:ea typeface="+mn-ea"/>
                <a:cs typeface="+mn-cs"/>
              </a:rPr>
              <a:t> advertising</a:t>
            </a:r>
          </a:p>
        </p:txBody>
      </p:sp>
      <p:grpSp>
        <p:nvGrpSpPr>
          <p:cNvPr id="25" name="Graphic 3">
            <a:extLst>
              <a:ext uri="{FF2B5EF4-FFF2-40B4-BE49-F238E27FC236}">
                <a16:creationId xmlns:a16="http://schemas.microsoft.com/office/drawing/2014/main" id="{54E60F32-70B2-4C46-BBCD-6D66C9CDE60A}"/>
              </a:ext>
            </a:extLst>
          </p:cNvPr>
          <p:cNvGrpSpPr/>
          <p:nvPr/>
        </p:nvGrpSpPr>
        <p:grpSpPr>
          <a:xfrm>
            <a:off x="5388483" y="4366654"/>
            <a:ext cx="529932" cy="622947"/>
            <a:chOff x="665400" y="3833425"/>
            <a:chExt cx="948997" cy="948995"/>
          </a:xfrm>
        </p:grpSpPr>
        <p:sp>
          <p:nvSpPr>
            <p:cNvPr id="26" name="Freeform 1464">
              <a:extLst>
                <a:ext uri="{FF2B5EF4-FFF2-40B4-BE49-F238E27FC236}">
                  <a16:creationId xmlns:a16="http://schemas.microsoft.com/office/drawing/2014/main" id="{92FA6F6A-0EA3-4AEA-A5B8-8C54D39D9AE9}"/>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solidFill>
              <a:srgbClr val="000000"/>
            </a:solidFill>
            <a:ln w="27426" cap="flat">
              <a:noFill/>
              <a:prstDash val="solid"/>
              <a:miter/>
            </a:ln>
          </p:spPr>
          <p:txBody>
            <a:bodyPr rtlCol="0" anchor="ctr"/>
            <a:lstStyle/>
            <a:p>
              <a:endParaRPr lang="en-US"/>
            </a:p>
          </p:txBody>
        </p:sp>
        <p:sp>
          <p:nvSpPr>
            <p:cNvPr id="27" name="Freeform 1465">
              <a:extLst>
                <a:ext uri="{FF2B5EF4-FFF2-40B4-BE49-F238E27FC236}">
                  <a16:creationId xmlns:a16="http://schemas.microsoft.com/office/drawing/2014/main" id="{D3848FA5-B64B-4A33-821B-74D2D4602D12}"/>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000000"/>
            </a:solidFill>
            <a:ln w="27426" cap="flat">
              <a:noFill/>
              <a:prstDash val="solid"/>
              <a:miter/>
            </a:ln>
          </p:spPr>
          <p:txBody>
            <a:bodyPr rtlCol="0" anchor="ctr"/>
            <a:lstStyle/>
            <a:p>
              <a:endParaRPr lang="en-US"/>
            </a:p>
          </p:txBody>
        </p:sp>
        <p:grpSp>
          <p:nvGrpSpPr>
            <p:cNvPr id="28" name="Graphic 3">
              <a:extLst>
                <a:ext uri="{FF2B5EF4-FFF2-40B4-BE49-F238E27FC236}">
                  <a16:creationId xmlns:a16="http://schemas.microsoft.com/office/drawing/2014/main" id="{99F57283-668C-4EA6-B3AB-9ED95AB1D594}"/>
                </a:ext>
              </a:extLst>
            </p:cNvPr>
            <p:cNvGrpSpPr/>
            <p:nvPr/>
          </p:nvGrpSpPr>
          <p:grpSpPr>
            <a:xfrm>
              <a:off x="788824" y="4019932"/>
              <a:ext cx="244106" cy="641806"/>
              <a:chOff x="788824" y="4019932"/>
              <a:chExt cx="244106" cy="641806"/>
            </a:xfrm>
            <a:solidFill>
              <a:srgbClr val="00BADE"/>
            </a:solidFill>
          </p:grpSpPr>
          <p:sp>
            <p:nvSpPr>
              <p:cNvPr id="29" name="Freeform 1467">
                <a:extLst>
                  <a:ext uri="{FF2B5EF4-FFF2-40B4-BE49-F238E27FC236}">
                    <a16:creationId xmlns:a16="http://schemas.microsoft.com/office/drawing/2014/main" id="{8AD52364-CF27-4AA9-BCF7-F6C46528BB7F}"/>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a:p>
            </p:txBody>
          </p:sp>
          <p:sp>
            <p:nvSpPr>
              <p:cNvPr id="30" name="Freeform 1468">
                <a:extLst>
                  <a:ext uri="{FF2B5EF4-FFF2-40B4-BE49-F238E27FC236}">
                    <a16:creationId xmlns:a16="http://schemas.microsoft.com/office/drawing/2014/main" id="{693CA274-84CB-4F89-8163-1771E87BE09D}"/>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a:p>
            </p:txBody>
          </p:sp>
          <p:sp>
            <p:nvSpPr>
              <p:cNvPr id="31" name="Freeform 1469">
                <a:extLst>
                  <a:ext uri="{FF2B5EF4-FFF2-40B4-BE49-F238E27FC236}">
                    <a16:creationId xmlns:a16="http://schemas.microsoft.com/office/drawing/2014/main" id="{06F07233-5865-4B45-BA5F-11375E29AFED}"/>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32" name="Freeform 1470">
                <a:extLst>
                  <a:ext uri="{FF2B5EF4-FFF2-40B4-BE49-F238E27FC236}">
                    <a16:creationId xmlns:a16="http://schemas.microsoft.com/office/drawing/2014/main" id="{C88E1070-95D8-437C-A729-0A3F735CD511}"/>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33" name="Freeform 1471">
                <a:extLst>
                  <a:ext uri="{FF2B5EF4-FFF2-40B4-BE49-F238E27FC236}">
                    <a16:creationId xmlns:a16="http://schemas.microsoft.com/office/drawing/2014/main" id="{8628B994-14A9-42E4-AED9-77C029619D31}"/>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34" name="Freeform 1472">
                <a:extLst>
                  <a:ext uri="{FF2B5EF4-FFF2-40B4-BE49-F238E27FC236}">
                    <a16:creationId xmlns:a16="http://schemas.microsoft.com/office/drawing/2014/main" id="{F2625A69-9B32-4838-BD1D-450FA9E98671}"/>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00BADE"/>
              </a:solidFill>
              <a:ln w="27426" cap="flat">
                <a:noFill/>
                <a:prstDash val="solid"/>
                <a:miter/>
              </a:ln>
            </p:spPr>
            <p:txBody>
              <a:bodyPr rtlCol="0" anchor="ctr"/>
              <a:lstStyle/>
              <a:p>
                <a:endParaRPr lang="en-US"/>
              </a:p>
            </p:txBody>
          </p:sp>
        </p:grpSp>
      </p:grpSp>
      <p:sp>
        <p:nvSpPr>
          <p:cNvPr id="35" name="Text Placeholder 3">
            <a:extLst>
              <a:ext uri="{FF2B5EF4-FFF2-40B4-BE49-F238E27FC236}">
                <a16:creationId xmlns:a16="http://schemas.microsoft.com/office/drawing/2014/main" id="{9BD6961F-7DB7-4BE5-B6C4-5D20F6D6BF66}"/>
              </a:ext>
            </a:extLst>
          </p:cNvPr>
          <p:cNvSpPr txBox="1">
            <a:spLocks/>
          </p:cNvSpPr>
          <p:nvPr/>
        </p:nvSpPr>
        <p:spPr>
          <a:xfrm>
            <a:off x="6160737" y="3080183"/>
            <a:ext cx="1740791" cy="697634"/>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IE" sz="2400" b="1"/>
              <a:t>Content publishing</a:t>
            </a:r>
          </a:p>
        </p:txBody>
      </p:sp>
      <p:grpSp>
        <p:nvGrpSpPr>
          <p:cNvPr id="36" name="Group 35">
            <a:extLst>
              <a:ext uri="{FF2B5EF4-FFF2-40B4-BE49-F238E27FC236}">
                <a16:creationId xmlns:a16="http://schemas.microsoft.com/office/drawing/2014/main" id="{3FB7D1B6-76CD-4A45-9A94-B2947167F885}"/>
              </a:ext>
            </a:extLst>
          </p:cNvPr>
          <p:cNvGrpSpPr/>
          <p:nvPr/>
        </p:nvGrpSpPr>
        <p:grpSpPr>
          <a:xfrm>
            <a:off x="7145937" y="4395594"/>
            <a:ext cx="608469" cy="599149"/>
            <a:chOff x="5700273" y="5386353"/>
            <a:chExt cx="766016" cy="767823"/>
          </a:xfrm>
        </p:grpSpPr>
        <p:grpSp>
          <p:nvGrpSpPr>
            <p:cNvPr id="37" name="Graphic 2">
              <a:extLst>
                <a:ext uri="{FF2B5EF4-FFF2-40B4-BE49-F238E27FC236}">
                  <a16:creationId xmlns:a16="http://schemas.microsoft.com/office/drawing/2014/main" id="{784E73FD-1540-4F05-A950-AE5A84DECA69}"/>
                </a:ext>
              </a:extLst>
            </p:cNvPr>
            <p:cNvGrpSpPr/>
            <p:nvPr/>
          </p:nvGrpSpPr>
          <p:grpSpPr>
            <a:xfrm>
              <a:off x="5844804" y="5531788"/>
              <a:ext cx="476953" cy="420947"/>
              <a:chOff x="5844804" y="5531788"/>
              <a:chExt cx="476953" cy="420947"/>
            </a:xfrm>
            <a:solidFill>
              <a:srgbClr val="60A9DD"/>
            </a:solidFill>
          </p:grpSpPr>
          <p:sp>
            <p:nvSpPr>
              <p:cNvPr id="53" name="Freeform 352">
                <a:extLst>
                  <a:ext uri="{FF2B5EF4-FFF2-40B4-BE49-F238E27FC236}">
                    <a16:creationId xmlns:a16="http://schemas.microsoft.com/office/drawing/2014/main" id="{A1512FBC-6214-4C57-89F0-5AD578BD95AF}"/>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00BADE"/>
              </a:solidFill>
              <a:ln w="9028" cap="flat">
                <a:noFill/>
                <a:prstDash val="solid"/>
                <a:miter/>
              </a:ln>
            </p:spPr>
            <p:txBody>
              <a:bodyPr rtlCol="0" anchor="ctr"/>
              <a:lstStyle/>
              <a:p>
                <a:endParaRPr lang="en-US"/>
              </a:p>
            </p:txBody>
          </p:sp>
          <p:sp>
            <p:nvSpPr>
              <p:cNvPr id="54" name="Freeform 353">
                <a:extLst>
                  <a:ext uri="{FF2B5EF4-FFF2-40B4-BE49-F238E27FC236}">
                    <a16:creationId xmlns:a16="http://schemas.microsoft.com/office/drawing/2014/main" id="{01ED8D3A-05E7-4C17-BD91-99F33D8BB584}"/>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00BADE"/>
              </a:solidFill>
              <a:ln w="9028" cap="flat">
                <a:noFill/>
                <a:prstDash val="solid"/>
                <a:miter/>
              </a:ln>
            </p:spPr>
            <p:txBody>
              <a:bodyPr rtlCol="0" anchor="ctr"/>
              <a:lstStyle/>
              <a:p>
                <a:endParaRPr lang="en-US"/>
              </a:p>
            </p:txBody>
          </p:sp>
        </p:grpSp>
        <p:grpSp>
          <p:nvGrpSpPr>
            <p:cNvPr id="38" name="Graphic 2">
              <a:extLst>
                <a:ext uri="{FF2B5EF4-FFF2-40B4-BE49-F238E27FC236}">
                  <a16:creationId xmlns:a16="http://schemas.microsoft.com/office/drawing/2014/main" id="{D55A5758-B3A5-4FC3-B2FA-B7551C496404}"/>
                </a:ext>
              </a:extLst>
            </p:cNvPr>
            <p:cNvGrpSpPr/>
            <p:nvPr/>
          </p:nvGrpSpPr>
          <p:grpSpPr>
            <a:xfrm>
              <a:off x="5700273" y="5386353"/>
              <a:ext cx="766016" cy="767823"/>
              <a:chOff x="5700273" y="5386353"/>
              <a:chExt cx="766016" cy="767823"/>
            </a:xfrm>
            <a:solidFill>
              <a:srgbClr val="000000"/>
            </a:solidFill>
          </p:grpSpPr>
          <p:sp>
            <p:nvSpPr>
              <p:cNvPr id="39" name="Freeform 338">
                <a:extLst>
                  <a:ext uri="{FF2B5EF4-FFF2-40B4-BE49-F238E27FC236}">
                    <a16:creationId xmlns:a16="http://schemas.microsoft.com/office/drawing/2014/main" id="{4C78A068-5204-44A3-9569-10442962A49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p>
            </p:txBody>
          </p:sp>
          <p:sp>
            <p:nvSpPr>
              <p:cNvPr id="40" name="Freeform 339">
                <a:extLst>
                  <a:ext uri="{FF2B5EF4-FFF2-40B4-BE49-F238E27FC236}">
                    <a16:creationId xmlns:a16="http://schemas.microsoft.com/office/drawing/2014/main" id="{FBA0F6DA-A93F-4B5E-892D-44DE8F6EAEC4}"/>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solidFill>
                <a:srgbClr val="000000"/>
              </a:solidFill>
              <a:ln w="9028" cap="flat">
                <a:noFill/>
                <a:prstDash val="solid"/>
                <a:miter/>
              </a:ln>
            </p:spPr>
            <p:txBody>
              <a:bodyPr rtlCol="0" anchor="ctr"/>
              <a:lstStyle/>
              <a:p>
                <a:endParaRPr lang="en-US"/>
              </a:p>
            </p:txBody>
          </p:sp>
          <p:sp>
            <p:nvSpPr>
              <p:cNvPr id="41" name="Freeform 340">
                <a:extLst>
                  <a:ext uri="{FF2B5EF4-FFF2-40B4-BE49-F238E27FC236}">
                    <a16:creationId xmlns:a16="http://schemas.microsoft.com/office/drawing/2014/main" id="{A5C991EB-9F3F-44A9-9D84-5D2424653910}"/>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solidFill>
                <a:srgbClr val="000000"/>
              </a:solidFill>
              <a:ln w="9028" cap="flat">
                <a:noFill/>
                <a:prstDash val="solid"/>
                <a:miter/>
              </a:ln>
            </p:spPr>
            <p:txBody>
              <a:bodyPr rtlCol="0" anchor="ctr"/>
              <a:lstStyle/>
              <a:p>
                <a:endParaRPr lang="en-US"/>
              </a:p>
            </p:txBody>
          </p:sp>
          <p:sp>
            <p:nvSpPr>
              <p:cNvPr id="42" name="Freeform 341">
                <a:extLst>
                  <a:ext uri="{FF2B5EF4-FFF2-40B4-BE49-F238E27FC236}">
                    <a16:creationId xmlns:a16="http://schemas.microsoft.com/office/drawing/2014/main" id="{8589C546-00AD-4CDE-ADCD-1C0FA2175BA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solidFill>
                <a:srgbClr val="000000"/>
              </a:solidFill>
              <a:ln w="9028" cap="flat">
                <a:noFill/>
                <a:prstDash val="solid"/>
                <a:miter/>
              </a:ln>
            </p:spPr>
            <p:txBody>
              <a:bodyPr rtlCol="0" anchor="ctr"/>
              <a:lstStyle/>
              <a:p>
                <a:endParaRPr lang="en-US"/>
              </a:p>
            </p:txBody>
          </p:sp>
          <p:sp>
            <p:nvSpPr>
              <p:cNvPr id="43" name="Freeform 342">
                <a:extLst>
                  <a:ext uri="{FF2B5EF4-FFF2-40B4-BE49-F238E27FC236}">
                    <a16:creationId xmlns:a16="http://schemas.microsoft.com/office/drawing/2014/main" id="{B7175921-A5AD-4C9B-9C51-7C1DBCA8853C}"/>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p>
            </p:txBody>
          </p:sp>
          <p:sp>
            <p:nvSpPr>
              <p:cNvPr id="44" name="Freeform 343">
                <a:extLst>
                  <a:ext uri="{FF2B5EF4-FFF2-40B4-BE49-F238E27FC236}">
                    <a16:creationId xmlns:a16="http://schemas.microsoft.com/office/drawing/2014/main" id="{38F48F22-761D-4821-BFEE-070455AC73CE}"/>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solidFill>
                <a:srgbClr val="000000"/>
              </a:solidFill>
              <a:ln w="9028" cap="flat">
                <a:noFill/>
                <a:prstDash val="solid"/>
                <a:miter/>
              </a:ln>
            </p:spPr>
            <p:txBody>
              <a:bodyPr rtlCol="0" anchor="ctr"/>
              <a:lstStyle/>
              <a:p>
                <a:endParaRPr lang="en-US"/>
              </a:p>
            </p:txBody>
          </p:sp>
          <p:sp>
            <p:nvSpPr>
              <p:cNvPr id="45" name="Freeform 344">
                <a:extLst>
                  <a:ext uri="{FF2B5EF4-FFF2-40B4-BE49-F238E27FC236}">
                    <a16:creationId xmlns:a16="http://schemas.microsoft.com/office/drawing/2014/main" id="{DD6B6DA2-2C5D-495D-AA50-64C902D954CB}"/>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solidFill>
                <a:srgbClr val="000000"/>
              </a:solidFill>
              <a:ln w="9028" cap="flat">
                <a:noFill/>
                <a:prstDash val="solid"/>
                <a:miter/>
              </a:ln>
            </p:spPr>
            <p:txBody>
              <a:bodyPr rtlCol="0" anchor="ctr"/>
              <a:lstStyle/>
              <a:p>
                <a:endParaRPr lang="en-US"/>
              </a:p>
            </p:txBody>
          </p:sp>
          <p:sp>
            <p:nvSpPr>
              <p:cNvPr id="46" name="Freeform 345">
                <a:extLst>
                  <a:ext uri="{FF2B5EF4-FFF2-40B4-BE49-F238E27FC236}">
                    <a16:creationId xmlns:a16="http://schemas.microsoft.com/office/drawing/2014/main" id="{F3FADBA3-33E7-47CD-83A3-45CFC8AD38FE}"/>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solidFill>
                <a:srgbClr val="000000"/>
              </a:solidFill>
              <a:ln w="9028" cap="flat">
                <a:noFill/>
                <a:prstDash val="solid"/>
                <a:miter/>
              </a:ln>
            </p:spPr>
            <p:txBody>
              <a:bodyPr rtlCol="0" anchor="ctr"/>
              <a:lstStyle/>
              <a:p>
                <a:endParaRPr lang="en-US"/>
              </a:p>
            </p:txBody>
          </p:sp>
          <p:sp>
            <p:nvSpPr>
              <p:cNvPr id="47" name="Freeform 346">
                <a:extLst>
                  <a:ext uri="{FF2B5EF4-FFF2-40B4-BE49-F238E27FC236}">
                    <a16:creationId xmlns:a16="http://schemas.microsoft.com/office/drawing/2014/main" id="{2D21A60A-4170-4E30-828B-AF197B205870}"/>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solidFill>
                <a:srgbClr val="000000"/>
              </a:solidFill>
              <a:ln w="9028" cap="flat">
                <a:noFill/>
                <a:prstDash val="solid"/>
                <a:miter/>
              </a:ln>
            </p:spPr>
            <p:txBody>
              <a:bodyPr rtlCol="0" anchor="ctr"/>
              <a:lstStyle/>
              <a:p>
                <a:endParaRPr lang="en-US"/>
              </a:p>
            </p:txBody>
          </p:sp>
          <p:sp>
            <p:nvSpPr>
              <p:cNvPr id="48" name="Freeform 347">
                <a:extLst>
                  <a:ext uri="{FF2B5EF4-FFF2-40B4-BE49-F238E27FC236}">
                    <a16:creationId xmlns:a16="http://schemas.microsoft.com/office/drawing/2014/main" id="{9A91C3A7-E0E9-4235-9BBC-E5B9F39E0373}"/>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solidFill>
                <a:srgbClr val="000000"/>
              </a:solidFill>
              <a:ln w="9028" cap="flat">
                <a:noFill/>
                <a:prstDash val="solid"/>
                <a:miter/>
              </a:ln>
            </p:spPr>
            <p:txBody>
              <a:bodyPr rtlCol="0" anchor="ctr"/>
              <a:lstStyle/>
              <a:p>
                <a:endParaRPr lang="en-US"/>
              </a:p>
            </p:txBody>
          </p:sp>
          <p:sp>
            <p:nvSpPr>
              <p:cNvPr id="49" name="Freeform 348">
                <a:extLst>
                  <a:ext uri="{FF2B5EF4-FFF2-40B4-BE49-F238E27FC236}">
                    <a16:creationId xmlns:a16="http://schemas.microsoft.com/office/drawing/2014/main" id="{E611EE0C-CC2E-4A5C-B617-4B1C5F940636}"/>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solidFill>
                <a:srgbClr val="000000"/>
              </a:solidFill>
              <a:ln w="9028" cap="flat">
                <a:noFill/>
                <a:prstDash val="solid"/>
                <a:miter/>
              </a:ln>
            </p:spPr>
            <p:txBody>
              <a:bodyPr rtlCol="0" anchor="ctr"/>
              <a:lstStyle/>
              <a:p>
                <a:endParaRPr lang="en-US"/>
              </a:p>
            </p:txBody>
          </p:sp>
          <p:sp>
            <p:nvSpPr>
              <p:cNvPr id="50" name="Freeform 349">
                <a:extLst>
                  <a:ext uri="{FF2B5EF4-FFF2-40B4-BE49-F238E27FC236}">
                    <a16:creationId xmlns:a16="http://schemas.microsoft.com/office/drawing/2014/main" id="{AF2892DA-FBDA-4E2F-918A-BBA587AE973D}"/>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solidFill>
                <a:srgbClr val="000000"/>
              </a:solidFill>
              <a:ln w="9028" cap="flat">
                <a:noFill/>
                <a:prstDash val="solid"/>
                <a:miter/>
              </a:ln>
            </p:spPr>
            <p:txBody>
              <a:bodyPr rtlCol="0" anchor="ctr"/>
              <a:lstStyle/>
              <a:p>
                <a:endParaRPr lang="en-US"/>
              </a:p>
            </p:txBody>
          </p:sp>
          <p:sp>
            <p:nvSpPr>
              <p:cNvPr id="51" name="Freeform 350">
                <a:extLst>
                  <a:ext uri="{FF2B5EF4-FFF2-40B4-BE49-F238E27FC236}">
                    <a16:creationId xmlns:a16="http://schemas.microsoft.com/office/drawing/2014/main" id="{6F9EFF36-48D1-4715-A4E7-0E3F2AC60E20}"/>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solidFill>
                <a:srgbClr val="000000"/>
              </a:solidFill>
              <a:ln w="9028" cap="flat">
                <a:noFill/>
                <a:prstDash val="solid"/>
                <a:miter/>
              </a:ln>
            </p:spPr>
            <p:txBody>
              <a:bodyPr rtlCol="0" anchor="ctr"/>
              <a:lstStyle/>
              <a:p>
                <a:endParaRPr lang="en-US"/>
              </a:p>
            </p:txBody>
          </p:sp>
          <p:sp>
            <p:nvSpPr>
              <p:cNvPr id="52" name="Freeform 351">
                <a:extLst>
                  <a:ext uri="{FF2B5EF4-FFF2-40B4-BE49-F238E27FC236}">
                    <a16:creationId xmlns:a16="http://schemas.microsoft.com/office/drawing/2014/main" id="{9B58B2AE-61F6-4852-A7D9-2D2AF939521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solidFill>
                <a:srgbClr val="000000"/>
              </a:solidFill>
              <a:ln w="9028" cap="flat">
                <a:noFill/>
                <a:prstDash val="solid"/>
                <a:miter/>
              </a:ln>
            </p:spPr>
            <p:txBody>
              <a:bodyPr rtlCol="0" anchor="ctr"/>
              <a:lstStyle/>
              <a:p>
                <a:endParaRPr lang="en-US"/>
              </a:p>
            </p:txBody>
          </p:sp>
        </p:grpSp>
      </p:grpSp>
      <p:sp>
        <p:nvSpPr>
          <p:cNvPr id="55" name="Text Placeholder 3">
            <a:extLst>
              <a:ext uri="{FF2B5EF4-FFF2-40B4-BE49-F238E27FC236}">
                <a16:creationId xmlns:a16="http://schemas.microsoft.com/office/drawing/2014/main" id="{A1E660EA-AE50-4066-A081-7D65469FA505}"/>
              </a:ext>
            </a:extLst>
          </p:cNvPr>
          <p:cNvSpPr txBox="1">
            <a:spLocks/>
          </p:cNvSpPr>
          <p:nvPr/>
        </p:nvSpPr>
        <p:spPr>
          <a:xfrm>
            <a:off x="8068605" y="3080183"/>
            <a:ext cx="1740791" cy="697634"/>
          </a:xfrm>
          <a:prstGeom prst="rect">
            <a:avLst/>
          </a:prstGeom>
        </p:spPr>
        <p:txBody>
          <a:bodyPr vert="horz" lIns="91440" tIns="45720" rIns="91440" bIns="45720" rtlCol="0" anchor="t">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IE" sz="2400" b="1"/>
              <a:t>Sales &amp; </a:t>
            </a:r>
            <a:r>
              <a:rPr lang="en-IE" sz="2400" b="1" dirty="0"/>
              <a:t>customer</a:t>
            </a:r>
            <a:r>
              <a:rPr lang="en-IE" sz="2400" b="1"/>
              <a:t> service</a:t>
            </a:r>
          </a:p>
        </p:txBody>
      </p:sp>
      <p:grpSp>
        <p:nvGrpSpPr>
          <p:cNvPr id="56" name="Group 55">
            <a:extLst>
              <a:ext uri="{FF2B5EF4-FFF2-40B4-BE49-F238E27FC236}">
                <a16:creationId xmlns:a16="http://schemas.microsoft.com/office/drawing/2014/main" id="{8005CEFC-E158-433C-877E-151A663FD965}"/>
              </a:ext>
            </a:extLst>
          </p:cNvPr>
          <p:cNvGrpSpPr/>
          <p:nvPr/>
        </p:nvGrpSpPr>
        <p:grpSpPr>
          <a:xfrm>
            <a:off x="9139113" y="4453034"/>
            <a:ext cx="510729" cy="564648"/>
            <a:chOff x="7190753" y="5365577"/>
            <a:chExt cx="745522" cy="754273"/>
          </a:xfrm>
        </p:grpSpPr>
        <p:grpSp>
          <p:nvGrpSpPr>
            <p:cNvPr id="57" name="Graphic 2">
              <a:extLst>
                <a:ext uri="{FF2B5EF4-FFF2-40B4-BE49-F238E27FC236}">
                  <a16:creationId xmlns:a16="http://schemas.microsoft.com/office/drawing/2014/main" id="{D3C299F4-40B8-4ABE-B71B-C0D352D62C15}"/>
                </a:ext>
              </a:extLst>
            </p:cNvPr>
            <p:cNvGrpSpPr/>
            <p:nvPr/>
          </p:nvGrpSpPr>
          <p:grpSpPr>
            <a:xfrm>
              <a:off x="7353351" y="5647412"/>
              <a:ext cx="420044" cy="75879"/>
              <a:chOff x="7353351" y="5647412"/>
              <a:chExt cx="420044" cy="75879"/>
            </a:xfrm>
            <a:solidFill>
              <a:srgbClr val="00BADE"/>
            </a:solidFill>
          </p:grpSpPr>
          <p:sp>
            <p:nvSpPr>
              <p:cNvPr id="68" name="Freeform 385">
                <a:extLst>
                  <a:ext uri="{FF2B5EF4-FFF2-40B4-BE49-F238E27FC236}">
                    <a16:creationId xmlns:a16="http://schemas.microsoft.com/office/drawing/2014/main" id="{65CE1B73-A37E-4FE5-9718-414BEB3CDA8A}"/>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grpFill/>
              <a:ln w="9028" cap="flat">
                <a:noFill/>
                <a:prstDash val="solid"/>
                <a:miter/>
              </a:ln>
            </p:spPr>
            <p:txBody>
              <a:bodyPr rtlCol="0" anchor="ctr"/>
              <a:lstStyle/>
              <a:p>
                <a:endParaRPr lang="en-US"/>
              </a:p>
            </p:txBody>
          </p:sp>
          <p:sp>
            <p:nvSpPr>
              <p:cNvPr id="69" name="Freeform 386">
                <a:extLst>
                  <a:ext uri="{FF2B5EF4-FFF2-40B4-BE49-F238E27FC236}">
                    <a16:creationId xmlns:a16="http://schemas.microsoft.com/office/drawing/2014/main" id="{E659CA95-B872-4917-AEC6-00DB30523513}"/>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grpFill/>
              <a:ln w="9028"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F67ECF2-7D7B-4D5B-9B59-2162C334F24F}"/>
                </a:ext>
              </a:extLst>
            </p:cNvPr>
            <p:cNvGrpSpPr/>
            <p:nvPr/>
          </p:nvGrpSpPr>
          <p:grpSpPr>
            <a:xfrm>
              <a:off x="7190753" y="5365577"/>
              <a:ext cx="745522" cy="754273"/>
              <a:chOff x="7190753" y="5365577"/>
              <a:chExt cx="745522" cy="754273"/>
            </a:xfrm>
            <a:solidFill>
              <a:srgbClr val="000000"/>
            </a:solidFill>
          </p:grpSpPr>
          <p:sp>
            <p:nvSpPr>
              <p:cNvPr id="59" name="Freeform 376">
                <a:extLst>
                  <a:ext uri="{FF2B5EF4-FFF2-40B4-BE49-F238E27FC236}">
                    <a16:creationId xmlns:a16="http://schemas.microsoft.com/office/drawing/2014/main" id="{32447AFA-AB66-4F46-8FFE-6F9ADD6733CA}"/>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000000"/>
              </a:solidFill>
              <a:ln w="9028" cap="flat">
                <a:noFill/>
                <a:prstDash val="solid"/>
                <a:miter/>
              </a:ln>
            </p:spPr>
            <p:txBody>
              <a:bodyPr rtlCol="0" anchor="ctr"/>
              <a:lstStyle/>
              <a:p>
                <a:endParaRPr lang="en-US"/>
              </a:p>
            </p:txBody>
          </p:sp>
          <p:sp>
            <p:nvSpPr>
              <p:cNvPr id="60" name="Freeform 377">
                <a:extLst>
                  <a:ext uri="{FF2B5EF4-FFF2-40B4-BE49-F238E27FC236}">
                    <a16:creationId xmlns:a16="http://schemas.microsoft.com/office/drawing/2014/main" id="{463BC278-1770-4525-94C2-8E9BA6E26DEB}"/>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000000"/>
              </a:solidFill>
              <a:ln w="9028" cap="flat">
                <a:noFill/>
                <a:prstDash val="solid"/>
                <a:miter/>
              </a:ln>
            </p:spPr>
            <p:txBody>
              <a:bodyPr rtlCol="0" anchor="ctr"/>
              <a:lstStyle/>
              <a:p>
                <a:endParaRPr lang="en-US"/>
              </a:p>
            </p:txBody>
          </p:sp>
          <p:sp>
            <p:nvSpPr>
              <p:cNvPr id="61" name="Freeform 378">
                <a:extLst>
                  <a:ext uri="{FF2B5EF4-FFF2-40B4-BE49-F238E27FC236}">
                    <a16:creationId xmlns:a16="http://schemas.microsoft.com/office/drawing/2014/main" id="{663C35AC-57C4-4E2E-A1B0-1A01913C0E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000000"/>
              </a:solidFill>
              <a:ln w="9028" cap="flat">
                <a:noFill/>
                <a:prstDash val="solid"/>
                <a:miter/>
              </a:ln>
            </p:spPr>
            <p:txBody>
              <a:bodyPr rtlCol="0" anchor="ctr"/>
              <a:lstStyle/>
              <a:p>
                <a:endParaRPr lang="en-US"/>
              </a:p>
            </p:txBody>
          </p:sp>
          <p:sp>
            <p:nvSpPr>
              <p:cNvPr id="62" name="Freeform 379">
                <a:extLst>
                  <a:ext uri="{FF2B5EF4-FFF2-40B4-BE49-F238E27FC236}">
                    <a16:creationId xmlns:a16="http://schemas.microsoft.com/office/drawing/2014/main" id="{2B5ED582-278B-4B96-9742-62BB874AC91F}"/>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000000"/>
              </a:solidFill>
              <a:ln w="9028" cap="flat">
                <a:noFill/>
                <a:prstDash val="solid"/>
                <a:miter/>
              </a:ln>
            </p:spPr>
            <p:txBody>
              <a:bodyPr rtlCol="0" anchor="ctr"/>
              <a:lstStyle/>
              <a:p>
                <a:endParaRPr lang="en-US"/>
              </a:p>
            </p:txBody>
          </p:sp>
          <p:sp>
            <p:nvSpPr>
              <p:cNvPr id="63" name="Freeform 380">
                <a:extLst>
                  <a:ext uri="{FF2B5EF4-FFF2-40B4-BE49-F238E27FC236}">
                    <a16:creationId xmlns:a16="http://schemas.microsoft.com/office/drawing/2014/main" id="{4E2B4476-E435-4940-BC1C-6404B0390991}"/>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000000"/>
              </a:solidFill>
              <a:ln w="9028" cap="flat">
                <a:noFill/>
                <a:prstDash val="solid"/>
                <a:miter/>
              </a:ln>
            </p:spPr>
            <p:txBody>
              <a:bodyPr rtlCol="0" anchor="ctr"/>
              <a:lstStyle/>
              <a:p>
                <a:endParaRPr lang="en-US"/>
              </a:p>
            </p:txBody>
          </p:sp>
          <p:sp>
            <p:nvSpPr>
              <p:cNvPr id="64" name="Freeform 381">
                <a:extLst>
                  <a:ext uri="{FF2B5EF4-FFF2-40B4-BE49-F238E27FC236}">
                    <a16:creationId xmlns:a16="http://schemas.microsoft.com/office/drawing/2014/main" id="{E5040CEF-47EE-432A-8F3F-00F2E7EED387}"/>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000000"/>
              </a:solidFill>
              <a:ln w="9028" cap="flat">
                <a:noFill/>
                <a:prstDash val="solid"/>
                <a:miter/>
              </a:ln>
            </p:spPr>
            <p:txBody>
              <a:bodyPr rtlCol="0" anchor="ctr"/>
              <a:lstStyle/>
              <a:p>
                <a:endParaRPr lang="en-US"/>
              </a:p>
            </p:txBody>
          </p:sp>
          <p:sp>
            <p:nvSpPr>
              <p:cNvPr id="65" name="Freeform 382">
                <a:extLst>
                  <a:ext uri="{FF2B5EF4-FFF2-40B4-BE49-F238E27FC236}">
                    <a16:creationId xmlns:a16="http://schemas.microsoft.com/office/drawing/2014/main" id="{A6E605F7-12BE-4B4C-AA22-2B334B5AD359}"/>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000000"/>
              </a:solidFill>
              <a:ln w="9028" cap="flat">
                <a:noFill/>
                <a:prstDash val="solid"/>
                <a:miter/>
              </a:ln>
            </p:spPr>
            <p:txBody>
              <a:bodyPr rtlCol="0" anchor="ctr"/>
              <a:lstStyle/>
              <a:p>
                <a:endParaRPr lang="en-US"/>
              </a:p>
            </p:txBody>
          </p:sp>
          <p:sp>
            <p:nvSpPr>
              <p:cNvPr id="66" name="Freeform 383">
                <a:extLst>
                  <a:ext uri="{FF2B5EF4-FFF2-40B4-BE49-F238E27FC236}">
                    <a16:creationId xmlns:a16="http://schemas.microsoft.com/office/drawing/2014/main" id="{BE4B16C2-6867-498E-AF27-A1E46C9B5B0B}"/>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000000"/>
              </a:solidFill>
              <a:ln w="9028" cap="flat">
                <a:noFill/>
                <a:prstDash val="solid"/>
                <a:miter/>
              </a:ln>
            </p:spPr>
            <p:txBody>
              <a:bodyPr rtlCol="0" anchor="ctr"/>
              <a:lstStyle/>
              <a:p>
                <a:endParaRPr lang="en-US"/>
              </a:p>
            </p:txBody>
          </p:sp>
          <p:sp>
            <p:nvSpPr>
              <p:cNvPr id="67" name="Freeform 384">
                <a:extLst>
                  <a:ext uri="{FF2B5EF4-FFF2-40B4-BE49-F238E27FC236}">
                    <a16:creationId xmlns:a16="http://schemas.microsoft.com/office/drawing/2014/main" id="{701F8E4B-3C68-4078-BA18-9F02A6C290A4}"/>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000000"/>
              </a:solidFill>
              <a:ln w="9028" cap="flat">
                <a:noFill/>
                <a:prstDash val="solid"/>
                <a:miter/>
              </a:ln>
            </p:spPr>
            <p:txBody>
              <a:bodyPr rtlCol="0" anchor="ctr"/>
              <a:lstStyle/>
              <a:p>
                <a:endParaRPr lang="en-US"/>
              </a:p>
            </p:txBody>
          </p:sp>
        </p:grpSp>
      </p:grpSp>
      <p:sp>
        <p:nvSpPr>
          <p:cNvPr id="70" name="Text Placeholder 3">
            <a:extLst>
              <a:ext uri="{FF2B5EF4-FFF2-40B4-BE49-F238E27FC236}">
                <a16:creationId xmlns:a16="http://schemas.microsoft.com/office/drawing/2014/main" id="{0F346025-9DBD-41DA-9AF0-5BF2459D8F27}"/>
              </a:ext>
            </a:extLst>
          </p:cNvPr>
          <p:cNvSpPr txBox="1">
            <a:spLocks/>
          </p:cNvSpPr>
          <p:nvPr/>
        </p:nvSpPr>
        <p:spPr>
          <a:xfrm>
            <a:off x="10163596" y="3160908"/>
            <a:ext cx="1826103" cy="697634"/>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IE" sz="2400" b="1"/>
              <a:t>Internally </a:t>
            </a:r>
          </a:p>
          <a:p>
            <a:pPr marL="0" indent="0"/>
            <a:r>
              <a:rPr lang="en-IE" sz="1800"/>
              <a:t>(with employees)</a:t>
            </a:r>
          </a:p>
        </p:txBody>
      </p:sp>
      <p:grpSp>
        <p:nvGrpSpPr>
          <p:cNvPr id="71" name="Group 70">
            <a:extLst>
              <a:ext uri="{FF2B5EF4-FFF2-40B4-BE49-F238E27FC236}">
                <a16:creationId xmlns:a16="http://schemas.microsoft.com/office/drawing/2014/main" id="{65009270-A32A-4452-927A-F18F106637BE}"/>
              </a:ext>
            </a:extLst>
          </p:cNvPr>
          <p:cNvGrpSpPr/>
          <p:nvPr/>
        </p:nvGrpSpPr>
        <p:grpSpPr>
          <a:xfrm>
            <a:off x="11300693" y="4510105"/>
            <a:ext cx="485522" cy="526456"/>
            <a:chOff x="5632524" y="3887743"/>
            <a:chExt cx="867188" cy="794922"/>
          </a:xfrm>
        </p:grpSpPr>
        <p:sp>
          <p:nvSpPr>
            <p:cNvPr id="72" name="Freeform 264">
              <a:extLst>
                <a:ext uri="{FF2B5EF4-FFF2-40B4-BE49-F238E27FC236}">
                  <a16:creationId xmlns:a16="http://schemas.microsoft.com/office/drawing/2014/main" id="{662B5ACF-2BCA-4B05-BC33-3024D518316A}"/>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00BADE"/>
            </a:solidFill>
            <a:ln w="9028" cap="flat">
              <a:noFill/>
              <a:prstDash val="solid"/>
              <a:miter/>
            </a:ln>
          </p:spPr>
          <p:txBody>
            <a:bodyPr rtlCol="0" anchor="ctr"/>
            <a:lstStyle/>
            <a:p>
              <a:endParaRPr lang="en-US"/>
            </a:p>
          </p:txBody>
        </p:sp>
        <p:sp>
          <p:nvSpPr>
            <p:cNvPr id="73" name="Freeform 265">
              <a:extLst>
                <a:ext uri="{FF2B5EF4-FFF2-40B4-BE49-F238E27FC236}">
                  <a16:creationId xmlns:a16="http://schemas.microsoft.com/office/drawing/2014/main" id="{68AE1826-6463-4C2E-A1C7-910E581F89B3}"/>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00BADE"/>
            </a:solidFill>
            <a:ln w="9028" cap="flat">
              <a:noFill/>
              <a:prstDash val="solid"/>
              <a:miter/>
            </a:ln>
          </p:spPr>
          <p:txBody>
            <a:bodyPr rtlCol="0" anchor="ctr"/>
            <a:lstStyle/>
            <a:p>
              <a:endParaRPr lang="en-US"/>
            </a:p>
          </p:txBody>
        </p:sp>
        <p:sp>
          <p:nvSpPr>
            <p:cNvPr id="74" name="Freeform 266">
              <a:extLst>
                <a:ext uri="{FF2B5EF4-FFF2-40B4-BE49-F238E27FC236}">
                  <a16:creationId xmlns:a16="http://schemas.microsoft.com/office/drawing/2014/main" id="{2BBC6928-53B9-40DD-A451-4FFD8BC88113}"/>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00BADE"/>
            </a:solidFill>
            <a:ln w="9028" cap="flat">
              <a:noFill/>
              <a:prstDash val="solid"/>
              <a:miter/>
            </a:ln>
          </p:spPr>
          <p:txBody>
            <a:bodyPr rtlCol="0" anchor="ctr"/>
            <a:lstStyle/>
            <a:p>
              <a:endParaRPr lang="en-US"/>
            </a:p>
          </p:txBody>
        </p:sp>
        <p:grpSp>
          <p:nvGrpSpPr>
            <p:cNvPr id="75" name="Graphic 2">
              <a:extLst>
                <a:ext uri="{FF2B5EF4-FFF2-40B4-BE49-F238E27FC236}">
                  <a16:creationId xmlns:a16="http://schemas.microsoft.com/office/drawing/2014/main" id="{83337DAD-B5DD-4D2B-8449-FEA40B9E951C}"/>
                </a:ext>
              </a:extLst>
            </p:cNvPr>
            <p:cNvGrpSpPr/>
            <p:nvPr/>
          </p:nvGrpSpPr>
          <p:grpSpPr>
            <a:xfrm>
              <a:off x="5632524" y="3887743"/>
              <a:ext cx="867188" cy="794922"/>
              <a:chOff x="5632524" y="3887743"/>
              <a:chExt cx="867188" cy="794922"/>
            </a:xfrm>
            <a:solidFill>
              <a:srgbClr val="010101"/>
            </a:solidFill>
          </p:grpSpPr>
          <p:sp>
            <p:nvSpPr>
              <p:cNvPr id="76" name="Freeform 268">
                <a:extLst>
                  <a:ext uri="{FF2B5EF4-FFF2-40B4-BE49-F238E27FC236}">
                    <a16:creationId xmlns:a16="http://schemas.microsoft.com/office/drawing/2014/main" id="{C5CD2783-A0ED-47A3-A983-33AA6B5AEF3E}"/>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010101"/>
              </a:solidFill>
              <a:ln w="9028" cap="flat">
                <a:noFill/>
                <a:prstDash val="solid"/>
                <a:miter/>
              </a:ln>
            </p:spPr>
            <p:txBody>
              <a:bodyPr rtlCol="0" anchor="ctr"/>
              <a:lstStyle/>
              <a:p>
                <a:endParaRPr lang="en-US"/>
              </a:p>
            </p:txBody>
          </p:sp>
          <p:sp>
            <p:nvSpPr>
              <p:cNvPr id="77" name="Freeform 269">
                <a:extLst>
                  <a:ext uri="{FF2B5EF4-FFF2-40B4-BE49-F238E27FC236}">
                    <a16:creationId xmlns:a16="http://schemas.microsoft.com/office/drawing/2014/main" id="{02B3216F-93B0-4E23-99C0-DB0685247B9B}"/>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010101"/>
              </a:solidFill>
              <a:ln w="9028" cap="flat">
                <a:noFill/>
                <a:prstDash val="solid"/>
                <a:miter/>
              </a:ln>
            </p:spPr>
            <p:txBody>
              <a:bodyPr rtlCol="0" anchor="ctr"/>
              <a:lstStyle/>
              <a:p>
                <a:endParaRPr lang="en-US"/>
              </a:p>
            </p:txBody>
          </p:sp>
          <p:sp>
            <p:nvSpPr>
              <p:cNvPr id="78" name="Freeform 270">
                <a:extLst>
                  <a:ext uri="{FF2B5EF4-FFF2-40B4-BE49-F238E27FC236}">
                    <a16:creationId xmlns:a16="http://schemas.microsoft.com/office/drawing/2014/main" id="{422BA969-D274-4405-898D-7FC850A9BFE2}"/>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010101"/>
              </a:solidFill>
              <a:ln w="9028" cap="flat">
                <a:noFill/>
                <a:prstDash val="solid"/>
                <a:miter/>
              </a:ln>
            </p:spPr>
            <p:txBody>
              <a:bodyPr rtlCol="0" anchor="ctr"/>
              <a:lstStyle/>
              <a:p>
                <a:endParaRPr lang="en-US"/>
              </a:p>
            </p:txBody>
          </p:sp>
          <p:sp>
            <p:nvSpPr>
              <p:cNvPr id="79" name="Freeform 271">
                <a:extLst>
                  <a:ext uri="{FF2B5EF4-FFF2-40B4-BE49-F238E27FC236}">
                    <a16:creationId xmlns:a16="http://schemas.microsoft.com/office/drawing/2014/main" id="{D2D1EABC-6C1C-410A-A65E-14F8FC8B843D}"/>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80" name="Freeform 272">
                <a:extLst>
                  <a:ext uri="{FF2B5EF4-FFF2-40B4-BE49-F238E27FC236}">
                    <a16:creationId xmlns:a16="http://schemas.microsoft.com/office/drawing/2014/main" id="{A0827385-7369-4A04-BE1F-7C16DBEA93B0}"/>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81" name="Freeform 273">
                <a:extLst>
                  <a:ext uri="{FF2B5EF4-FFF2-40B4-BE49-F238E27FC236}">
                    <a16:creationId xmlns:a16="http://schemas.microsoft.com/office/drawing/2014/main" id="{F6DEE535-C22D-4CDD-A879-B6F45BA5E3A5}"/>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82" name="Freeform 274">
                <a:extLst>
                  <a:ext uri="{FF2B5EF4-FFF2-40B4-BE49-F238E27FC236}">
                    <a16:creationId xmlns:a16="http://schemas.microsoft.com/office/drawing/2014/main" id="{E402F7D5-D22B-4DDA-B46B-BFDFCCAB85DE}"/>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83" name="Freeform 275">
                <a:extLst>
                  <a:ext uri="{FF2B5EF4-FFF2-40B4-BE49-F238E27FC236}">
                    <a16:creationId xmlns:a16="http://schemas.microsoft.com/office/drawing/2014/main" id="{EB700CFA-F579-4274-80B7-37EF5B8A8C95}"/>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84" name="Freeform 276">
                <a:extLst>
                  <a:ext uri="{FF2B5EF4-FFF2-40B4-BE49-F238E27FC236}">
                    <a16:creationId xmlns:a16="http://schemas.microsoft.com/office/drawing/2014/main" id="{93DF44A4-AEB3-4318-9CC4-A2F15AA4A66C}"/>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grpSp>
      </p:grpSp>
      <p:sp>
        <p:nvSpPr>
          <p:cNvPr id="85" name="Text Placeholder 2">
            <a:extLst>
              <a:ext uri="{FF2B5EF4-FFF2-40B4-BE49-F238E27FC236}">
                <a16:creationId xmlns:a16="http://schemas.microsoft.com/office/drawing/2014/main" id="{04309A36-3D11-4696-93A4-2D3B0A8ABA30}"/>
              </a:ext>
            </a:extLst>
          </p:cNvPr>
          <p:cNvSpPr>
            <a:spLocks noGrp="1"/>
          </p:cNvSpPr>
          <p:nvPr>
            <p:ph type="body" sz="quarter" idx="16"/>
          </p:nvPr>
        </p:nvSpPr>
        <p:spPr>
          <a:xfrm>
            <a:off x="0" y="292648"/>
            <a:ext cx="5876349" cy="581025"/>
          </a:xfrm>
          <a:solidFill>
            <a:srgbClr val="FFD100"/>
          </a:solidFill>
        </p:spPr>
        <p:txBody>
          <a:bodyPr anchor="ctr">
            <a:normAutofit lnSpcReduction="10000"/>
          </a:bodyPr>
          <a:lstStyle/>
          <a:p>
            <a:r>
              <a:rPr lang="en-US"/>
              <a:t>Your brand is your reputation!</a:t>
            </a:r>
            <a:endParaRPr lang="en-IE"/>
          </a:p>
        </p:txBody>
      </p:sp>
      <p:sp>
        <p:nvSpPr>
          <p:cNvPr id="86" name="Text Placeholder 1">
            <a:extLst>
              <a:ext uri="{FF2B5EF4-FFF2-40B4-BE49-F238E27FC236}">
                <a16:creationId xmlns:a16="http://schemas.microsoft.com/office/drawing/2014/main" id="{2826DA91-55BD-4FB0-A489-7321A8C68C70}"/>
              </a:ext>
            </a:extLst>
          </p:cNvPr>
          <p:cNvSpPr txBox="1">
            <a:spLocks/>
          </p:cNvSpPr>
          <p:nvPr/>
        </p:nvSpPr>
        <p:spPr>
          <a:xfrm>
            <a:off x="0" y="5672925"/>
            <a:ext cx="9721321" cy="1085422"/>
          </a:xfrm>
          <a:prstGeom prst="rect">
            <a:avLst/>
          </a:prstGeom>
          <a:solidFill>
            <a:srgbClr val="FFD100"/>
          </a:solidFill>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en-US">
                <a:solidFill>
                  <a:srgbClr val="000000"/>
                </a:solidFill>
              </a:rPr>
              <a:t>In today’s market, a successful brand </a:t>
            </a:r>
            <a:r>
              <a:rPr lang="en-US" dirty="0">
                <a:solidFill>
                  <a:srgbClr val="000000"/>
                </a:solidFill>
              </a:rPr>
              <a:t>must </a:t>
            </a:r>
            <a:r>
              <a:rPr lang="en-US">
                <a:solidFill>
                  <a:srgbClr val="000000"/>
                </a:solidFill>
              </a:rPr>
              <a:t>be </a:t>
            </a:r>
            <a:r>
              <a:rPr lang="en-US" b="1">
                <a:solidFill>
                  <a:srgbClr val="000000"/>
                </a:solidFill>
              </a:rPr>
              <a:t>consistent in communication and </a:t>
            </a:r>
            <a:r>
              <a:rPr lang="en-US" b="1" dirty="0">
                <a:solidFill>
                  <a:srgbClr val="000000"/>
                </a:solidFill>
              </a:rPr>
              <a:t>user </a:t>
            </a:r>
            <a:r>
              <a:rPr lang="en-US" b="1">
                <a:solidFill>
                  <a:srgbClr val="000000"/>
                </a:solidFill>
              </a:rPr>
              <a:t>experience</a:t>
            </a:r>
            <a:r>
              <a:rPr lang="en-US" b="1" dirty="0">
                <a:solidFill>
                  <a:srgbClr val="000000"/>
                </a:solidFill>
              </a:rPr>
              <a:t>.</a:t>
            </a:r>
            <a:r>
              <a:rPr lang="en-US" dirty="0">
                <a:solidFill>
                  <a:srgbClr val="000000"/>
                </a:solidFill>
              </a:rPr>
              <a:t> Across </a:t>
            </a:r>
            <a:r>
              <a:rPr lang="en-US">
                <a:solidFill>
                  <a:srgbClr val="000000"/>
                </a:solidFill>
              </a:rPr>
              <a:t>many applications, </a:t>
            </a:r>
            <a:r>
              <a:rPr lang="en-US" dirty="0">
                <a:solidFill>
                  <a:srgbClr val="000000"/>
                </a:solidFill>
              </a:rPr>
              <a:t>six </a:t>
            </a:r>
            <a:r>
              <a:rPr lang="en-US">
                <a:solidFill>
                  <a:srgbClr val="000000"/>
                </a:solidFill>
              </a:rPr>
              <a:t>of these applications are mentioned here…</a:t>
            </a:r>
            <a:endParaRPr lang="en-IE">
              <a:solidFill>
                <a:srgbClr val="000000"/>
              </a:solidFill>
            </a:endParaRPr>
          </a:p>
        </p:txBody>
      </p:sp>
    </p:spTree>
    <p:extLst>
      <p:ext uri="{BB962C8B-B14F-4D97-AF65-F5344CB8AC3E}">
        <p14:creationId xmlns:p14="http://schemas.microsoft.com/office/powerpoint/2010/main" val="959049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3E5EAD4-E996-4689-9B64-8D5C36116140}"/>
              </a:ext>
            </a:extLst>
          </p:cNvPr>
          <p:cNvSpPr/>
          <p:nvPr/>
        </p:nvSpPr>
        <p:spPr>
          <a:xfrm>
            <a:off x="322020" y="1738284"/>
            <a:ext cx="6386277" cy="3381431"/>
          </a:xfrm>
          <a:prstGeom prst="round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95F12ED1-EF87-403C-A14D-A8F201E6DC2D}"/>
              </a:ext>
            </a:extLst>
          </p:cNvPr>
          <p:cNvSpPr>
            <a:spLocks noGrp="1"/>
          </p:cNvSpPr>
          <p:nvPr>
            <p:ph type="body" sz="quarter" idx="18"/>
          </p:nvPr>
        </p:nvSpPr>
        <p:spPr>
          <a:xfrm>
            <a:off x="386755" y="1923393"/>
            <a:ext cx="6256805" cy="2956104"/>
          </a:xfrm>
        </p:spPr>
        <p:txBody>
          <a:bodyPr vert="horz" lIns="91440" tIns="45720" rIns="91440" bIns="45720" rtlCol="0" anchor="t">
            <a:normAutofit fontScale="85000" lnSpcReduction="10000"/>
          </a:bodyPr>
          <a:lstStyle/>
          <a:p>
            <a:pPr marL="179705"/>
            <a:r>
              <a:rPr lang="en-US"/>
              <a:t>Now that you know</a:t>
            </a:r>
            <a:r>
              <a:rPr lang="en-US" dirty="0"/>
              <a:t> </a:t>
            </a:r>
          </a:p>
          <a:p>
            <a:pPr marL="522605" indent="-342900">
              <a:buFont typeface="Arial" panose="020B0604020202020204" pitchFamily="34" charset="0"/>
              <a:buChar char="•"/>
            </a:pPr>
            <a:r>
              <a:rPr lang="en-US" b="1" dirty="0"/>
              <a:t>WHO </a:t>
            </a:r>
            <a:r>
              <a:rPr lang="en-US"/>
              <a:t>you want to </a:t>
            </a:r>
            <a:r>
              <a:rPr lang="en-US" b="1" dirty="0"/>
              <a:t>TARGET</a:t>
            </a:r>
            <a:r>
              <a:rPr lang="en-US"/>
              <a:t>…</a:t>
            </a:r>
            <a:endParaRPr lang="en-US" dirty="0">
              <a:cs typeface="Calibri"/>
            </a:endParaRPr>
          </a:p>
          <a:p>
            <a:pPr marL="522605" indent="-342900">
              <a:buFont typeface="Arial" panose="020B0604020202020204" pitchFamily="34" charset="0"/>
              <a:buChar char="•"/>
            </a:pPr>
            <a:r>
              <a:rPr lang="en-US" b="1" dirty="0"/>
              <a:t>What </a:t>
            </a:r>
            <a:r>
              <a:rPr lang="en-US" dirty="0">
                <a:ea typeface="+mn-lt"/>
                <a:cs typeface="+mn-lt"/>
              </a:rPr>
              <a:t>their</a:t>
            </a:r>
            <a:r>
              <a:rPr lang="en-US"/>
              <a:t> purchasing </a:t>
            </a:r>
            <a:r>
              <a:rPr lang="en-US" err="1"/>
              <a:t>behaviours</a:t>
            </a:r>
            <a:r>
              <a:rPr lang="en-US"/>
              <a:t> are…</a:t>
            </a:r>
            <a:endParaRPr lang="en-US">
              <a:cs typeface="Calibri"/>
            </a:endParaRPr>
          </a:p>
          <a:p>
            <a:pPr marL="522605" indent="-342900">
              <a:buFont typeface="Arial" panose="020B0604020202020204" pitchFamily="34" charset="0"/>
              <a:buChar char="•"/>
            </a:pPr>
            <a:r>
              <a:rPr lang="en-US" b="1" dirty="0"/>
              <a:t>WHAT </a:t>
            </a:r>
            <a:r>
              <a:rPr lang="en-US" dirty="0"/>
              <a:t>solutions</a:t>
            </a:r>
            <a:r>
              <a:rPr lang="en-US"/>
              <a:t>/ </a:t>
            </a:r>
            <a:r>
              <a:rPr lang="en-US" dirty="0"/>
              <a:t>products </a:t>
            </a:r>
            <a:r>
              <a:rPr lang="en-US"/>
              <a:t>you want to sell them…</a:t>
            </a:r>
            <a:endParaRPr lang="en-US">
              <a:cs typeface="Calibri" panose="020F0502020204030204"/>
            </a:endParaRPr>
          </a:p>
          <a:p>
            <a:pPr marL="522605" indent="-342900">
              <a:buFont typeface="Arial" panose="020B0604020202020204" pitchFamily="34" charset="0"/>
              <a:buChar char="•"/>
            </a:pPr>
            <a:r>
              <a:rPr lang="en-US"/>
              <a:t>How you are </a:t>
            </a:r>
            <a:r>
              <a:rPr lang="en-US" b="1" dirty="0"/>
              <a:t>DIFFERENT </a:t>
            </a:r>
            <a:r>
              <a:rPr lang="en-US"/>
              <a:t>from your competitors…</a:t>
            </a:r>
            <a:endParaRPr lang="en-US" dirty="0">
              <a:cs typeface="Calibri"/>
            </a:endParaRPr>
          </a:p>
          <a:p>
            <a:pPr marL="522605" indent="-342900">
              <a:buFont typeface="Arial" panose="020B0604020202020204" pitchFamily="34" charset="0"/>
              <a:buChar char="•"/>
            </a:pPr>
            <a:r>
              <a:rPr lang="en-US"/>
              <a:t>What their </a:t>
            </a:r>
            <a:r>
              <a:rPr lang="en-US" b="1" dirty="0"/>
              <a:t>WORRIES / PERCEPTIONS</a:t>
            </a:r>
            <a:r>
              <a:rPr lang="en-US"/>
              <a:t> are…</a:t>
            </a:r>
            <a:endParaRPr lang="en-US" dirty="0">
              <a:cs typeface="Calibri"/>
            </a:endParaRPr>
          </a:p>
          <a:p>
            <a:pPr marL="522605" indent="-342900">
              <a:buFont typeface="Arial" panose="020B0604020202020204" pitchFamily="34" charset="0"/>
              <a:buChar char="•"/>
            </a:pPr>
            <a:r>
              <a:rPr lang="en-US"/>
              <a:t>What your </a:t>
            </a:r>
            <a:r>
              <a:rPr lang="en-US" b="1" dirty="0"/>
              <a:t>VALUES </a:t>
            </a:r>
            <a:r>
              <a:rPr lang="en-US"/>
              <a:t>are…</a:t>
            </a:r>
            <a:endParaRPr lang="en-US" dirty="0">
              <a:cs typeface="Calibri"/>
            </a:endParaRPr>
          </a:p>
          <a:p>
            <a:pPr marL="522605" indent="-342900">
              <a:buFont typeface="Arial" panose="020B0604020202020204" pitchFamily="34" charset="0"/>
              <a:buChar char="•"/>
            </a:pPr>
            <a:r>
              <a:rPr lang="en-US"/>
              <a:t>Where you want to be </a:t>
            </a:r>
            <a:r>
              <a:rPr lang="en-US" b="1" dirty="0"/>
              <a:t>POSITIONED</a:t>
            </a:r>
            <a:r>
              <a:rPr lang="en-US"/>
              <a:t>…</a:t>
            </a:r>
            <a:endParaRPr lang="en-IE" dirty="0">
              <a:cs typeface="Calibri" panose="020F0502020204030204"/>
            </a:endParaRPr>
          </a:p>
        </p:txBody>
      </p:sp>
      <p:sp>
        <p:nvSpPr>
          <p:cNvPr id="3" name="Text Placeholder 2">
            <a:extLst>
              <a:ext uri="{FF2B5EF4-FFF2-40B4-BE49-F238E27FC236}">
                <a16:creationId xmlns:a16="http://schemas.microsoft.com/office/drawing/2014/main" id="{15E3FF62-55B1-4A11-90B1-3DEE16753919}"/>
              </a:ext>
            </a:extLst>
          </p:cNvPr>
          <p:cNvSpPr>
            <a:spLocks noGrp="1"/>
          </p:cNvSpPr>
          <p:nvPr>
            <p:ph type="body" sz="quarter" idx="16"/>
          </p:nvPr>
        </p:nvSpPr>
        <p:spPr/>
        <p:txBody>
          <a:bodyPr>
            <a:normAutofit lnSpcReduction="10000"/>
          </a:bodyPr>
          <a:lstStyle/>
          <a:p>
            <a:r>
              <a:rPr lang="en-US"/>
              <a:t>Build your Brand…</a:t>
            </a:r>
            <a:endParaRPr lang="en-IE"/>
          </a:p>
        </p:txBody>
      </p:sp>
      <p:sp>
        <p:nvSpPr>
          <p:cNvPr id="5" name="Arrow: Notched Right 4">
            <a:extLst>
              <a:ext uri="{FF2B5EF4-FFF2-40B4-BE49-F238E27FC236}">
                <a16:creationId xmlns:a16="http://schemas.microsoft.com/office/drawing/2014/main" id="{12CC5D48-7113-4A03-BFF3-5CE7238C939E}"/>
              </a:ext>
            </a:extLst>
          </p:cNvPr>
          <p:cNvSpPr/>
          <p:nvPr/>
        </p:nvSpPr>
        <p:spPr>
          <a:xfrm>
            <a:off x="6773032" y="3137887"/>
            <a:ext cx="1375648" cy="916223"/>
          </a:xfrm>
          <a:prstGeom prst="notched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0000"/>
                </a:solidFill>
              </a:rPr>
              <a:t>You can start to</a:t>
            </a:r>
            <a:endParaRPr lang="en-IE" sz="1600" b="1">
              <a:solidFill>
                <a:srgbClr val="000000"/>
              </a:solidFill>
            </a:endParaRPr>
          </a:p>
        </p:txBody>
      </p:sp>
      <p:pic>
        <p:nvPicPr>
          <p:cNvPr id="7" name="Graphic 6" descr="Puzzle outline">
            <a:extLst>
              <a:ext uri="{FF2B5EF4-FFF2-40B4-BE49-F238E27FC236}">
                <a16:creationId xmlns:a16="http://schemas.microsoft.com/office/drawing/2014/main" id="{B844D539-466B-4759-81C5-AB452655A8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7465" y="1738284"/>
            <a:ext cx="3424280" cy="3424280"/>
          </a:xfrm>
          <a:prstGeom prst="rect">
            <a:avLst/>
          </a:prstGeom>
        </p:spPr>
      </p:pic>
      <p:sp>
        <p:nvSpPr>
          <p:cNvPr id="8" name="TextBox 7">
            <a:extLst>
              <a:ext uri="{FF2B5EF4-FFF2-40B4-BE49-F238E27FC236}">
                <a16:creationId xmlns:a16="http://schemas.microsoft.com/office/drawing/2014/main" id="{DC776B60-EEE2-4A53-86CA-25950C338208}"/>
              </a:ext>
            </a:extLst>
          </p:cNvPr>
          <p:cNvSpPr txBox="1"/>
          <p:nvPr/>
        </p:nvSpPr>
        <p:spPr>
          <a:xfrm rot="18946635">
            <a:off x="8435273" y="3168651"/>
            <a:ext cx="2168666" cy="369332"/>
          </a:xfrm>
          <a:prstGeom prst="rect">
            <a:avLst/>
          </a:prstGeom>
          <a:noFill/>
        </p:spPr>
        <p:txBody>
          <a:bodyPr wrap="square" rtlCol="0">
            <a:spAutoFit/>
          </a:bodyPr>
          <a:lstStyle/>
          <a:p>
            <a:pPr algn="ctr"/>
            <a:r>
              <a:rPr lang="en-US" b="1"/>
              <a:t>BUILD YOUR BRAND</a:t>
            </a:r>
            <a:endParaRPr lang="en-IE" b="1"/>
          </a:p>
        </p:txBody>
      </p:sp>
    </p:spTree>
    <p:extLst>
      <p:ext uri="{BB962C8B-B14F-4D97-AF65-F5344CB8AC3E}">
        <p14:creationId xmlns:p14="http://schemas.microsoft.com/office/powerpoint/2010/main" val="41883510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2C469A-6EB1-4456-8013-800701C5D471}"/>
              </a:ext>
            </a:extLst>
          </p:cNvPr>
          <p:cNvSpPr>
            <a:spLocks noGrp="1"/>
          </p:cNvSpPr>
          <p:nvPr>
            <p:ph type="body" sz="quarter" idx="18"/>
          </p:nvPr>
        </p:nvSpPr>
        <p:spPr>
          <a:xfrm>
            <a:off x="639271" y="1545724"/>
            <a:ext cx="10903545" cy="4304818"/>
          </a:xfrm>
        </p:spPr>
        <p:txBody>
          <a:bodyPr vert="horz" lIns="91440" tIns="45720" rIns="91440" bIns="45720" rtlCol="0" anchor="t">
            <a:normAutofit fontScale="92500" lnSpcReduction="10000"/>
          </a:bodyPr>
          <a:lstStyle/>
          <a:p>
            <a:r>
              <a:rPr lang="en-US" b="0" i="0">
                <a:solidFill>
                  <a:srgbClr val="202527"/>
                </a:solidFill>
                <a:effectLst/>
              </a:rPr>
              <a:t>The definition of brand building is to generate awareness about your business using strategies and campaigns </a:t>
            </a:r>
            <a:r>
              <a:rPr lang="en-US" dirty="0">
                <a:solidFill>
                  <a:srgbClr val="202527"/>
                </a:solidFill>
              </a:rPr>
              <a:t>aiming to create</a:t>
            </a:r>
            <a:r>
              <a:rPr lang="en-US" b="0" i="0">
                <a:solidFill>
                  <a:srgbClr val="202527"/>
                </a:solidFill>
                <a:effectLst/>
              </a:rPr>
              <a:t> a unique and lasting image in the marketplace. </a:t>
            </a:r>
            <a:r>
              <a:rPr lang="en-US" b="0" i="0">
                <a:solidFill>
                  <a:srgbClr val="1188A3"/>
                </a:solidFill>
                <a:effectLst/>
                <a:hlinkClick r:id="rId2">
                  <a:extLst>
                    <a:ext uri="{A12FA001-AC4F-418D-AE19-62706E023703}">
                      <ahyp:hlinkClr xmlns:ahyp="http://schemas.microsoft.com/office/drawing/2018/hyperlinkcolor" val="tx"/>
                    </a:ext>
                  </a:extLst>
                </a:hlinkClick>
              </a:rPr>
              <a:t>Source</a:t>
            </a:r>
            <a:endParaRPr lang="en-US" b="0" i="0">
              <a:solidFill>
                <a:srgbClr val="1188A3"/>
              </a:solidFill>
              <a:effectLst/>
            </a:endParaRPr>
          </a:p>
          <a:p>
            <a:endParaRPr lang="en-US">
              <a:solidFill>
                <a:srgbClr val="1188A3"/>
              </a:solidFill>
              <a:latin typeface="proxima-nova"/>
            </a:endParaRPr>
          </a:p>
          <a:p>
            <a:endParaRPr lang="en-US">
              <a:solidFill>
                <a:srgbClr val="1188A3"/>
              </a:solidFill>
              <a:latin typeface="proxima-nova"/>
            </a:endParaRPr>
          </a:p>
          <a:p>
            <a:endParaRPr lang="en-US">
              <a:solidFill>
                <a:srgbClr val="1188A3"/>
              </a:solidFill>
              <a:latin typeface="proxima-nova"/>
            </a:endParaRPr>
          </a:p>
          <a:p>
            <a:endParaRPr lang="en-US">
              <a:solidFill>
                <a:srgbClr val="1188A3"/>
              </a:solidFill>
              <a:latin typeface="proxima-nova"/>
            </a:endParaRPr>
          </a:p>
          <a:p>
            <a:pPr algn="l"/>
            <a:endParaRPr lang="en-US" sz="2200" b="0" i="0">
              <a:solidFill>
                <a:srgbClr val="202527"/>
              </a:solidFill>
              <a:effectLst/>
            </a:endParaRPr>
          </a:p>
          <a:p>
            <a:pPr algn="l"/>
            <a:endParaRPr lang="en-US" sz="900" b="0" i="0">
              <a:solidFill>
                <a:srgbClr val="202527"/>
              </a:solidFill>
              <a:effectLst/>
            </a:endParaRPr>
          </a:p>
          <a:p>
            <a:pPr algn="ctr"/>
            <a:r>
              <a:rPr lang="en-US" sz="2200" b="0" i="0">
                <a:solidFill>
                  <a:srgbClr val="202527"/>
                </a:solidFill>
                <a:effectLst/>
              </a:rPr>
              <a:t>Branding can be broken down into three high-level phases:</a:t>
            </a:r>
            <a:endParaRPr lang="en-US" sz="2200" b="0" i="0" dirty="0">
              <a:solidFill>
                <a:srgbClr val="202527"/>
              </a:solidFill>
              <a:effectLst/>
              <a:cs typeface="Calibri"/>
            </a:endParaRPr>
          </a:p>
          <a:p>
            <a:pPr algn="ctr">
              <a:buFont typeface="+mj-lt"/>
              <a:buAutoNum type="arabicPeriod"/>
            </a:pPr>
            <a:r>
              <a:rPr lang="en-US" sz="2200" b="1" i="0">
                <a:solidFill>
                  <a:srgbClr val="202527"/>
                </a:solidFill>
                <a:effectLst/>
              </a:rPr>
              <a:t>Brand Strategy</a:t>
            </a:r>
            <a:endParaRPr lang="en-US" sz="2200" b="1" i="0" dirty="0">
              <a:solidFill>
                <a:srgbClr val="202527"/>
              </a:solidFill>
              <a:effectLst/>
              <a:cs typeface="Calibri"/>
            </a:endParaRPr>
          </a:p>
          <a:p>
            <a:pPr algn="ctr">
              <a:buFont typeface="+mj-lt"/>
              <a:buAutoNum type="arabicPeriod"/>
            </a:pPr>
            <a:r>
              <a:rPr lang="en-US" sz="2200" b="1" i="0">
                <a:solidFill>
                  <a:srgbClr val="202527"/>
                </a:solidFill>
                <a:effectLst/>
              </a:rPr>
              <a:t>Brand Identity</a:t>
            </a:r>
            <a:endParaRPr lang="en-US" sz="2200" b="1" i="0" dirty="0">
              <a:solidFill>
                <a:srgbClr val="202527"/>
              </a:solidFill>
              <a:effectLst/>
              <a:cs typeface="Calibri"/>
            </a:endParaRPr>
          </a:p>
          <a:p>
            <a:pPr algn="ctr">
              <a:buFont typeface="+mj-lt"/>
              <a:buAutoNum type="arabicPeriod"/>
            </a:pPr>
            <a:r>
              <a:rPr lang="en-US" sz="2200" b="1" i="0">
                <a:solidFill>
                  <a:srgbClr val="202527"/>
                </a:solidFill>
                <a:effectLst/>
              </a:rPr>
              <a:t>Brand Marketing</a:t>
            </a:r>
            <a:endParaRPr lang="en-US" sz="2200" b="1" i="0" dirty="0">
              <a:solidFill>
                <a:srgbClr val="202527"/>
              </a:solidFill>
              <a:effectLst/>
              <a:cs typeface="Calibri"/>
            </a:endParaRPr>
          </a:p>
          <a:p>
            <a:endParaRPr lang="en-IE">
              <a:solidFill>
                <a:srgbClr val="1188A3"/>
              </a:solidFill>
            </a:endParaRPr>
          </a:p>
        </p:txBody>
      </p:sp>
      <p:sp>
        <p:nvSpPr>
          <p:cNvPr id="3" name="Text Placeholder 2">
            <a:extLst>
              <a:ext uri="{FF2B5EF4-FFF2-40B4-BE49-F238E27FC236}">
                <a16:creationId xmlns:a16="http://schemas.microsoft.com/office/drawing/2014/main" id="{37D25C6E-AE97-481C-872E-255360B4E988}"/>
              </a:ext>
            </a:extLst>
          </p:cNvPr>
          <p:cNvSpPr>
            <a:spLocks noGrp="1"/>
          </p:cNvSpPr>
          <p:nvPr>
            <p:ph type="body" sz="quarter" idx="16"/>
          </p:nvPr>
        </p:nvSpPr>
        <p:spPr/>
        <p:txBody>
          <a:bodyPr>
            <a:normAutofit lnSpcReduction="10000"/>
          </a:bodyPr>
          <a:lstStyle/>
          <a:p>
            <a:r>
              <a:rPr lang="en-IE"/>
              <a:t>What is brand building?</a:t>
            </a:r>
          </a:p>
        </p:txBody>
      </p:sp>
      <p:sp>
        <p:nvSpPr>
          <p:cNvPr id="4" name="Smiley Face 3">
            <a:extLst>
              <a:ext uri="{FF2B5EF4-FFF2-40B4-BE49-F238E27FC236}">
                <a16:creationId xmlns:a16="http://schemas.microsoft.com/office/drawing/2014/main" id="{6231CDA0-3EBA-4161-ACBD-C142483DF655}"/>
              </a:ext>
            </a:extLst>
          </p:cNvPr>
          <p:cNvSpPr/>
          <p:nvPr/>
        </p:nvSpPr>
        <p:spPr>
          <a:xfrm>
            <a:off x="1351370" y="2711844"/>
            <a:ext cx="1197621" cy="922492"/>
          </a:xfrm>
          <a:prstGeom prst="smileyFace">
            <a:avLst/>
          </a:prstGeom>
          <a:solidFill>
            <a:srgbClr val="FFD1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Sun 4">
            <a:extLst>
              <a:ext uri="{FF2B5EF4-FFF2-40B4-BE49-F238E27FC236}">
                <a16:creationId xmlns:a16="http://schemas.microsoft.com/office/drawing/2014/main" id="{9C38CC66-5D0E-4FB0-97D9-E6481E84AC9C}"/>
              </a:ext>
            </a:extLst>
          </p:cNvPr>
          <p:cNvSpPr/>
          <p:nvPr/>
        </p:nvSpPr>
        <p:spPr>
          <a:xfrm>
            <a:off x="5204779" y="2618198"/>
            <a:ext cx="1432290" cy="1189529"/>
          </a:xfrm>
          <a:prstGeom prst="sun">
            <a:avLst/>
          </a:prstGeom>
          <a:solidFill>
            <a:srgbClr val="FFD1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Plus Sign 5">
            <a:extLst>
              <a:ext uri="{FF2B5EF4-FFF2-40B4-BE49-F238E27FC236}">
                <a16:creationId xmlns:a16="http://schemas.microsoft.com/office/drawing/2014/main" id="{C52AE0F4-7D7C-4168-A574-EC8665E9F9B8}"/>
              </a:ext>
            </a:extLst>
          </p:cNvPr>
          <p:cNvSpPr/>
          <p:nvPr/>
        </p:nvSpPr>
        <p:spPr>
          <a:xfrm>
            <a:off x="3719340" y="2999109"/>
            <a:ext cx="441016" cy="362119"/>
          </a:xfrm>
          <a:prstGeom prst="mathPlus">
            <a:avLst/>
          </a:prstGeom>
          <a:solidFill>
            <a:srgbClr val="FFD1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Equals 6">
            <a:extLst>
              <a:ext uri="{FF2B5EF4-FFF2-40B4-BE49-F238E27FC236}">
                <a16:creationId xmlns:a16="http://schemas.microsoft.com/office/drawing/2014/main" id="{0A1C3C38-FA4D-4DD7-951D-1FFEDE66390F}"/>
              </a:ext>
            </a:extLst>
          </p:cNvPr>
          <p:cNvSpPr/>
          <p:nvPr/>
        </p:nvSpPr>
        <p:spPr>
          <a:xfrm flipV="1">
            <a:off x="7888387" y="3038559"/>
            <a:ext cx="509799" cy="283221"/>
          </a:xfrm>
          <a:prstGeom prst="mathEqual">
            <a:avLst>
              <a:gd name="adj1" fmla="val 23520"/>
              <a:gd name="adj2" fmla="val 34617"/>
            </a:avLst>
          </a:prstGeom>
          <a:solidFill>
            <a:srgbClr val="FFD1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pic>
        <p:nvPicPr>
          <p:cNvPr id="11" name="Graphic 10" descr="Trophy outline">
            <a:extLst>
              <a:ext uri="{FF2B5EF4-FFF2-40B4-BE49-F238E27FC236}">
                <a16:creationId xmlns:a16="http://schemas.microsoft.com/office/drawing/2014/main" id="{66979103-E18E-4ED7-9BC2-94A14784A2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6007" y="2591475"/>
            <a:ext cx="914400" cy="1163230"/>
          </a:xfrm>
          <a:prstGeom prst="rect">
            <a:avLst/>
          </a:prstGeom>
        </p:spPr>
      </p:pic>
      <p:sp>
        <p:nvSpPr>
          <p:cNvPr id="12" name="TextBox 11">
            <a:extLst>
              <a:ext uri="{FF2B5EF4-FFF2-40B4-BE49-F238E27FC236}">
                <a16:creationId xmlns:a16="http://schemas.microsoft.com/office/drawing/2014/main" id="{A8BF28AA-1E01-47AC-B493-8D697C473408}"/>
              </a:ext>
            </a:extLst>
          </p:cNvPr>
          <p:cNvSpPr txBox="1"/>
          <p:nvPr/>
        </p:nvSpPr>
        <p:spPr>
          <a:xfrm>
            <a:off x="1181940" y="3790533"/>
            <a:ext cx="1573901" cy="378070"/>
          </a:xfrm>
          <a:prstGeom prst="rect">
            <a:avLst/>
          </a:prstGeom>
          <a:noFill/>
        </p:spPr>
        <p:txBody>
          <a:bodyPr wrap="square" rtlCol="0">
            <a:spAutoFit/>
          </a:bodyPr>
          <a:lstStyle/>
          <a:p>
            <a:r>
              <a:rPr lang="en-US" b="1">
                <a:solidFill>
                  <a:srgbClr val="000000"/>
                </a:solidFill>
              </a:rPr>
              <a:t>Positive Image</a:t>
            </a:r>
            <a:endParaRPr lang="en-IE" b="1">
              <a:solidFill>
                <a:srgbClr val="000000"/>
              </a:solidFill>
            </a:endParaRPr>
          </a:p>
        </p:txBody>
      </p:sp>
      <p:sp>
        <p:nvSpPr>
          <p:cNvPr id="13" name="TextBox 12">
            <a:extLst>
              <a:ext uri="{FF2B5EF4-FFF2-40B4-BE49-F238E27FC236}">
                <a16:creationId xmlns:a16="http://schemas.microsoft.com/office/drawing/2014/main" id="{D399B2AF-0ACB-4624-A6DD-45D55EC4867F}"/>
              </a:ext>
            </a:extLst>
          </p:cNvPr>
          <p:cNvSpPr txBox="1"/>
          <p:nvPr/>
        </p:nvSpPr>
        <p:spPr>
          <a:xfrm>
            <a:off x="5236617" y="3807727"/>
            <a:ext cx="1573901" cy="378070"/>
          </a:xfrm>
          <a:prstGeom prst="rect">
            <a:avLst/>
          </a:prstGeom>
          <a:noFill/>
        </p:spPr>
        <p:txBody>
          <a:bodyPr wrap="square" rtlCol="0">
            <a:spAutoFit/>
          </a:bodyPr>
          <a:lstStyle/>
          <a:p>
            <a:r>
              <a:rPr lang="en-US" b="1">
                <a:solidFill>
                  <a:srgbClr val="000000"/>
                </a:solidFill>
              </a:rPr>
              <a:t>Standing out</a:t>
            </a:r>
            <a:endParaRPr lang="en-IE" b="1">
              <a:solidFill>
                <a:srgbClr val="000000"/>
              </a:solidFill>
            </a:endParaRPr>
          </a:p>
        </p:txBody>
      </p:sp>
      <p:sp>
        <p:nvSpPr>
          <p:cNvPr id="14" name="TextBox 13">
            <a:extLst>
              <a:ext uri="{FF2B5EF4-FFF2-40B4-BE49-F238E27FC236}">
                <a16:creationId xmlns:a16="http://schemas.microsoft.com/office/drawing/2014/main" id="{3A1FDCED-2702-4031-B397-A0294F8D2A75}"/>
              </a:ext>
            </a:extLst>
          </p:cNvPr>
          <p:cNvSpPr txBox="1"/>
          <p:nvPr/>
        </p:nvSpPr>
        <p:spPr>
          <a:xfrm>
            <a:off x="8851340" y="3790533"/>
            <a:ext cx="1573901" cy="378070"/>
          </a:xfrm>
          <a:prstGeom prst="rect">
            <a:avLst/>
          </a:prstGeom>
          <a:noFill/>
        </p:spPr>
        <p:txBody>
          <a:bodyPr wrap="square" rtlCol="0">
            <a:spAutoFit/>
          </a:bodyPr>
          <a:lstStyle/>
          <a:p>
            <a:r>
              <a:rPr lang="en-US" b="1">
                <a:solidFill>
                  <a:srgbClr val="000000"/>
                </a:solidFill>
              </a:rPr>
              <a:t>Brand Success</a:t>
            </a:r>
            <a:endParaRPr lang="en-IE" b="1">
              <a:solidFill>
                <a:srgbClr val="000000"/>
              </a:solidFill>
            </a:endParaRPr>
          </a:p>
        </p:txBody>
      </p:sp>
    </p:spTree>
    <p:extLst>
      <p:ext uri="{BB962C8B-B14F-4D97-AF65-F5344CB8AC3E}">
        <p14:creationId xmlns:p14="http://schemas.microsoft.com/office/powerpoint/2010/main" val="3711206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A3B4DB-F477-4F23-84A9-0C0A867EB429}"/>
              </a:ext>
            </a:extLst>
          </p:cNvPr>
          <p:cNvSpPr>
            <a:spLocks noGrp="1"/>
          </p:cNvSpPr>
          <p:nvPr>
            <p:ph type="body" sz="quarter" idx="18"/>
          </p:nvPr>
        </p:nvSpPr>
        <p:spPr>
          <a:xfrm>
            <a:off x="566442" y="1453216"/>
            <a:ext cx="11296482" cy="3867704"/>
          </a:xfrm>
        </p:spPr>
        <p:txBody>
          <a:bodyPr vert="horz" lIns="91440" tIns="45720" rIns="91440" bIns="45720" rtlCol="0" anchor="t">
            <a:normAutofit/>
          </a:bodyPr>
          <a:lstStyle/>
          <a:p>
            <a:r>
              <a:rPr lang="en-US" sz="2200" b="0" i="0">
                <a:solidFill>
                  <a:srgbClr val="202527"/>
                </a:solidFill>
                <a:effectLst/>
              </a:rPr>
              <a:t>Your Brand Strategy maps out how you are different, trustworthy, memorable, and </a:t>
            </a:r>
            <a:r>
              <a:rPr lang="en-US" sz="2200" dirty="0">
                <a:solidFill>
                  <a:srgbClr val="202527"/>
                </a:solidFill>
              </a:rPr>
              <a:t>likeable</a:t>
            </a:r>
            <a:r>
              <a:rPr lang="en-US" sz="2200" b="0" i="0" dirty="0">
                <a:solidFill>
                  <a:srgbClr val="202527"/>
                </a:solidFill>
                <a:effectLst/>
              </a:rPr>
              <a:t> </a:t>
            </a:r>
            <a:r>
              <a:rPr lang="en-US" sz="2200" b="0" i="0">
                <a:solidFill>
                  <a:srgbClr val="202527"/>
                </a:solidFill>
                <a:effectLst/>
              </a:rPr>
              <a:t>by your ideal customer. It will convey your purpose, promises, and how you solve problems for people.</a:t>
            </a:r>
            <a:r>
              <a:rPr lang="en-US" sz="2200" dirty="0">
                <a:solidFill>
                  <a:srgbClr val="202527"/>
                </a:solidFill>
              </a:rPr>
              <a:t> This</a:t>
            </a:r>
            <a:r>
              <a:rPr lang="en-US" sz="2200" b="0" i="0">
                <a:solidFill>
                  <a:srgbClr val="202527"/>
                </a:solidFill>
                <a:effectLst/>
              </a:rPr>
              <a:t> is the FIRST step you need to take when creating a brand from </a:t>
            </a:r>
            <a:r>
              <a:rPr lang="en-US" sz="2200" dirty="0">
                <a:solidFill>
                  <a:srgbClr val="202527"/>
                </a:solidFill>
              </a:rPr>
              <a:t>scratch </a:t>
            </a:r>
            <a:r>
              <a:rPr lang="en-US" sz="2200" b="0" i="0">
                <a:solidFill>
                  <a:srgbClr val="202527"/>
                </a:solidFill>
                <a:effectLst/>
              </a:rPr>
              <a:t>(whether you are just starting or already established).</a:t>
            </a:r>
            <a:endParaRPr lang="en-US" dirty="0">
              <a:cs typeface="Calibri" panose="020F0502020204030204"/>
            </a:endParaRPr>
          </a:p>
          <a:p>
            <a:r>
              <a:rPr lang="en-US" sz="2200" b="1" i="0">
                <a:solidFill>
                  <a:srgbClr val="202527"/>
                </a:solidFill>
                <a:effectLst/>
              </a:rPr>
              <a:t>You can think of brand strategy as the blueprint for how you want the world to see your business.</a:t>
            </a:r>
            <a:r>
              <a:rPr lang="en-US" sz="2200" b="0" i="0">
                <a:solidFill>
                  <a:srgbClr val="202527"/>
                </a:solidFill>
                <a:effectLst/>
              </a:rPr>
              <a:t> An effective and comprehensive</a:t>
            </a:r>
            <a:r>
              <a:rPr lang="en-US" sz="2200" b="1" i="0">
                <a:solidFill>
                  <a:srgbClr val="202527"/>
                </a:solidFill>
                <a:effectLst/>
              </a:rPr>
              <a:t> </a:t>
            </a:r>
            <a:r>
              <a:rPr lang="en-US" sz="2200" b="1" i="0" u="none" strike="noStrike">
                <a:solidFill>
                  <a:srgbClr val="1188A3"/>
                </a:solidFill>
                <a:effectLst/>
                <a:hlinkClick r:id="rId2">
                  <a:extLst>
                    <a:ext uri="{A12FA001-AC4F-418D-AE19-62706E023703}">
                      <ahyp:hlinkClr xmlns:ahyp="http://schemas.microsoft.com/office/drawing/2018/hyperlinkcolor" val="tx"/>
                    </a:ext>
                  </a:extLst>
                </a:hlinkClick>
              </a:rPr>
              <a:t>brand strategy</a:t>
            </a:r>
            <a:r>
              <a:rPr lang="en-US" sz="2200" b="0" i="0">
                <a:solidFill>
                  <a:srgbClr val="1188A3"/>
                </a:solidFill>
                <a:effectLst/>
              </a:rPr>
              <a:t> </a:t>
            </a:r>
            <a:r>
              <a:rPr lang="en-US" sz="2200" b="0" i="0">
                <a:solidFill>
                  <a:srgbClr val="202527"/>
                </a:solidFill>
                <a:effectLst/>
              </a:rPr>
              <a:t>should include the following components/ pieces as part of the process:</a:t>
            </a:r>
            <a:endParaRPr lang="en-US" sz="2200" b="0" i="0" dirty="0">
              <a:solidFill>
                <a:srgbClr val="202527"/>
              </a:solidFill>
              <a:effectLst/>
              <a:cs typeface="Calibri"/>
            </a:endParaRPr>
          </a:p>
        </p:txBody>
      </p:sp>
      <p:sp>
        <p:nvSpPr>
          <p:cNvPr id="3" name="Text Placeholder 2">
            <a:extLst>
              <a:ext uri="{FF2B5EF4-FFF2-40B4-BE49-F238E27FC236}">
                <a16:creationId xmlns:a16="http://schemas.microsoft.com/office/drawing/2014/main" id="{171ACE7A-03BE-43FA-9F95-E31C9D5FE08B}"/>
              </a:ext>
            </a:extLst>
          </p:cNvPr>
          <p:cNvSpPr>
            <a:spLocks noGrp="1"/>
          </p:cNvSpPr>
          <p:nvPr>
            <p:ph type="body" sz="quarter" idx="16"/>
          </p:nvPr>
        </p:nvSpPr>
        <p:spPr/>
        <p:txBody>
          <a:bodyPr>
            <a:normAutofit lnSpcReduction="10000"/>
          </a:bodyPr>
          <a:lstStyle/>
          <a:p>
            <a:r>
              <a:rPr lang="en-US"/>
              <a:t>Brand Strategy:</a:t>
            </a:r>
            <a:endParaRPr lang="en-IE"/>
          </a:p>
        </p:txBody>
      </p:sp>
      <p:grpSp>
        <p:nvGrpSpPr>
          <p:cNvPr id="4" name="Graphic 3">
            <a:extLst>
              <a:ext uri="{FF2B5EF4-FFF2-40B4-BE49-F238E27FC236}">
                <a16:creationId xmlns:a16="http://schemas.microsoft.com/office/drawing/2014/main" id="{A5AD7CA9-7D0B-4455-A9BE-4C7BCE120AA4}"/>
              </a:ext>
            </a:extLst>
          </p:cNvPr>
          <p:cNvGrpSpPr/>
          <p:nvPr/>
        </p:nvGrpSpPr>
        <p:grpSpPr>
          <a:xfrm>
            <a:off x="9921373" y="564049"/>
            <a:ext cx="1135695" cy="927053"/>
            <a:chOff x="4588722" y="5454835"/>
            <a:chExt cx="1135695" cy="927053"/>
          </a:xfrm>
        </p:grpSpPr>
        <p:sp>
          <p:nvSpPr>
            <p:cNvPr id="5" name="Freeform 1093">
              <a:extLst>
                <a:ext uri="{FF2B5EF4-FFF2-40B4-BE49-F238E27FC236}">
                  <a16:creationId xmlns:a16="http://schemas.microsoft.com/office/drawing/2014/main" id="{9062B017-169E-4FBB-9416-2A16EF17BC8D}"/>
                </a:ext>
              </a:extLst>
            </p:cNvPr>
            <p:cNvSpPr/>
            <p:nvPr/>
          </p:nvSpPr>
          <p:spPr>
            <a:xfrm>
              <a:off x="5441723" y="6107613"/>
              <a:ext cx="145366" cy="46626"/>
            </a:xfrm>
            <a:custGeom>
              <a:avLst/>
              <a:gdLst>
                <a:gd name="connsiteX0" fmla="*/ 1 w 145366"/>
                <a:gd name="connsiteY0" fmla="*/ 0 h 46626"/>
                <a:gd name="connsiteX1" fmla="*/ 145367 w 145366"/>
                <a:gd name="connsiteY1" fmla="*/ 0 h 46626"/>
                <a:gd name="connsiteX2" fmla="*/ 145367 w 145366"/>
                <a:gd name="connsiteY2" fmla="*/ 46627 h 46626"/>
                <a:gd name="connsiteX3" fmla="*/ 1 w 145366"/>
                <a:gd name="connsiteY3" fmla="*/ 46627 h 46626"/>
              </a:gdLst>
              <a:ahLst/>
              <a:cxnLst>
                <a:cxn ang="0">
                  <a:pos x="connsiteX0" y="connsiteY0"/>
                </a:cxn>
                <a:cxn ang="0">
                  <a:pos x="connsiteX1" y="connsiteY1"/>
                </a:cxn>
                <a:cxn ang="0">
                  <a:pos x="connsiteX2" y="connsiteY2"/>
                </a:cxn>
                <a:cxn ang="0">
                  <a:pos x="connsiteX3" y="connsiteY3"/>
                </a:cxn>
              </a:cxnLst>
              <a:rect l="l" t="t" r="r" b="b"/>
              <a:pathLst>
                <a:path w="145366" h="46626">
                  <a:moveTo>
                    <a:pt x="1" y="0"/>
                  </a:moveTo>
                  <a:lnTo>
                    <a:pt x="145367" y="0"/>
                  </a:lnTo>
                  <a:lnTo>
                    <a:pt x="145367" y="46627"/>
                  </a:lnTo>
                  <a:lnTo>
                    <a:pt x="1" y="46627"/>
                  </a:lnTo>
                  <a:close/>
                </a:path>
              </a:pathLst>
            </a:custGeom>
            <a:solidFill>
              <a:srgbClr val="FFC000"/>
            </a:solidFill>
            <a:ln w="27426" cap="flat">
              <a:noFill/>
              <a:prstDash val="solid"/>
              <a:miter/>
            </a:ln>
          </p:spPr>
          <p:txBody>
            <a:bodyPr rtlCol="0" anchor="ctr"/>
            <a:lstStyle/>
            <a:p>
              <a:endParaRPr lang="en-US"/>
            </a:p>
          </p:txBody>
        </p:sp>
        <p:sp>
          <p:nvSpPr>
            <p:cNvPr id="6" name="Freeform 1094">
              <a:extLst>
                <a:ext uri="{FF2B5EF4-FFF2-40B4-BE49-F238E27FC236}">
                  <a16:creationId xmlns:a16="http://schemas.microsoft.com/office/drawing/2014/main" id="{89624C25-8249-4BF1-83AF-411A8FBFF707}"/>
                </a:ext>
              </a:extLst>
            </p:cNvPr>
            <p:cNvSpPr/>
            <p:nvPr/>
          </p:nvSpPr>
          <p:spPr>
            <a:xfrm>
              <a:off x="5170189" y="5635858"/>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sp>
          <p:nvSpPr>
            <p:cNvPr id="7" name="Freeform 1095">
              <a:extLst>
                <a:ext uri="{FF2B5EF4-FFF2-40B4-BE49-F238E27FC236}">
                  <a16:creationId xmlns:a16="http://schemas.microsoft.com/office/drawing/2014/main" id="{0671E743-A852-4773-AC8D-0F5781C29338}"/>
                </a:ext>
              </a:extLst>
            </p:cNvPr>
            <p:cNvSpPr/>
            <p:nvPr/>
          </p:nvSpPr>
          <p:spPr>
            <a:xfrm>
              <a:off x="5170189" y="5762025"/>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1485A388-A592-4E70-9787-3E3BB6B267CD}"/>
                </a:ext>
              </a:extLst>
            </p:cNvPr>
            <p:cNvGrpSpPr/>
            <p:nvPr/>
          </p:nvGrpSpPr>
          <p:grpSpPr>
            <a:xfrm>
              <a:off x="4588722" y="5454835"/>
              <a:ext cx="1135695" cy="927053"/>
              <a:chOff x="4588722" y="5454835"/>
              <a:chExt cx="1135695" cy="927053"/>
            </a:xfrm>
            <a:solidFill>
              <a:srgbClr val="000000"/>
            </a:solidFill>
          </p:grpSpPr>
          <p:sp>
            <p:nvSpPr>
              <p:cNvPr id="9" name="Freeform 1097">
                <a:extLst>
                  <a:ext uri="{FF2B5EF4-FFF2-40B4-BE49-F238E27FC236}">
                    <a16:creationId xmlns:a16="http://schemas.microsoft.com/office/drawing/2014/main" id="{E0982127-C57F-40B7-A599-D1977FF0FCB2}"/>
                  </a:ext>
                </a:extLst>
              </p:cNvPr>
              <p:cNvSpPr/>
              <p:nvPr/>
            </p:nvSpPr>
            <p:spPr>
              <a:xfrm>
                <a:off x="4681977" y="5454835"/>
                <a:ext cx="1042440" cy="927053"/>
              </a:xfrm>
              <a:custGeom>
                <a:avLst/>
                <a:gdLst>
                  <a:gd name="connsiteX0" fmla="*/ 979168 w 1042440"/>
                  <a:gd name="connsiteY0" fmla="*/ 60341 h 927053"/>
                  <a:gd name="connsiteX1" fmla="*/ 932541 w 1042440"/>
                  <a:gd name="connsiteY1" fmla="*/ 60341 h 927053"/>
                  <a:gd name="connsiteX2" fmla="*/ 932541 w 1042440"/>
                  <a:gd name="connsiteY2" fmla="*/ 16456 h 927053"/>
                  <a:gd name="connsiteX3" fmla="*/ 916083 w 1042440"/>
                  <a:gd name="connsiteY3" fmla="*/ 0 h 927053"/>
                  <a:gd name="connsiteX4" fmla="*/ 814602 w 1042440"/>
                  <a:gd name="connsiteY4" fmla="*/ 0 h 927053"/>
                  <a:gd name="connsiteX5" fmla="*/ 798145 w 1042440"/>
                  <a:gd name="connsiteY5" fmla="*/ 16456 h 927053"/>
                  <a:gd name="connsiteX6" fmla="*/ 798145 w 1042440"/>
                  <a:gd name="connsiteY6" fmla="*/ 60341 h 927053"/>
                  <a:gd name="connsiteX7" fmla="*/ 246849 w 1042440"/>
                  <a:gd name="connsiteY7" fmla="*/ 60341 h 927053"/>
                  <a:gd name="connsiteX8" fmla="*/ 246849 w 1042440"/>
                  <a:gd name="connsiteY8" fmla="*/ 16456 h 927053"/>
                  <a:gd name="connsiteX9" fmla="*/ 230391 w 1042440"/>
                  <a:gd name="connsiteY9" fmla="*/ 0 h 927053"/>
                  <a:gd name="connsiteX10" fmla="*/ 128910 w 1042440"/>
                  <a:gd name="connsiteY10" fmla="*/ 0 h 927053"/>
                  <a:gd name="connsiteX11" fmla="*/ 112453 w 1042440"/>
                  <a:gd name="connsiteY11" fmla="*/ 16456 h 927053"/>
                  <a:gd name="connsiteX12" fmla="*/ 112453 w 1042440"/>
                  <a:gd name="connsiteY12" fmla="*/ 60341 h 927053"/>
                  <a:gd name="connsiteX13" fmla="*/ 74055 w 1042440"/>
                  <a:gd name="connsiteY13" fmla="*/ 60341 h 927053"/>
                  <a:gd name="connsiteX14" fmla="*/ 0 w 1042440"/>
                  <a:gd name="connsiteY14" fmla="*/ 134396 h 927053"/>
                  <a:gd name="connsiteX15" fmla="*/ 0 w 1042440"/>
                  <a:gd name="connsiteY15" fmla="*/ 540324 h 927053"/>
                  <a:gd name="connsiteX16" fmla="*/ 16456 w 1042440"/>
                  <a:gd name="connsiteY16" fmla="*/ 556781 h 927053"/>
                  <a:gd name="connsiteX17" fmla="*/ 32914 w 1042440"/>
                  <a:gd name="connsiteY17" fmla="*/ 540324 h 927053"/>
                  <a:gd name="connsiteX18" fmla="*/ 32914 w 1042440"/>
                  <a:gd name="connsiteY18" fmla="*/ 134396 h 927053"/>
                  <a:gd name="connsiteX19" fmla="*/ 74055 w 1042440"/>
                  <a:gd name="connsiteY19" fmla="*/ 93254 h 927053"/>
                  <a:gd name="connsiteX20" fmla="*/ 981910 w 1042440"/>
                  <a:gd name="connsiteY20" fmla="*/ 93254 h 927053"/>
                  <a:gd name="connsiteX21" fmla="*/ 1014824 w 1042440"/>
                  <a:gd name="connsiteY21" fmla="*/ 126167 h 927053"/>
                  <a:gd name="connsiteX22" fmla="*/ 1014824 w 1042440"/>
                  <a:gd name="connsiteY22" fmla="*/ 680205 h 927053"/>
                  <a:gd name="connsiteX23" fmla="*/ 981910 w 1042440"/>
                  <a:gd name="connsiteY23" fmla="*/ 713119 h 927053"/>
                  <a:gd name="connsiteX24" fmla="*/ 946255 w 1042440"/>
                  <a:gd name="connsiteY24" fmla="*/ 713119 h 927053"/>
                  <a:gd name="connsiteX25" fmla="*/ 946255 w 1042440"/>
                  <a:gd name="connsiteY25" fmla="*/ 650035 h 927053"/>
                  <a:gd name="connsiteX26" fmla="*/ 929797 w 1042440"/>
                  <a:gd name="connsiteY26" fmla="*/ 633578 h 927053"/>
                  <a:gd name="connsiteX27" fmla="*/ 748775 w 1042440"/>
                  <a:gd name="connsiteY27" fmla="*/ 633578 h 927053"/>
                  <a:gd name="connsiteX28" fmla="*/ 732319 w 1042440"/>
                  <a:gd name="connsiteY28" fmla="*/ 650035 h 927053"/>
                  <a:gd name="connsiteX29" fmla="*/ 732319 w 1042440"/>
                  <a:gd name="connsiteY29" fmla="*/ 713119 h 927053"/>
                  <a:gd name="connsiteX30" fmla="*/ 463527 w 1042440"/>
                  <a:gd name="connsiteY30" fmla="*/ 713119 h 927053"/>
                  <a:gd name="connsiteX31" fmla="*/ 526612 w 1042440"/>
                  <a:gd name="connsiteY31" fmla="*/ 696662 h 927053"/>
                  <a:gd name="connsiteX32" fmla="*/ 608895 w 1042440"/>
                  <a:gd name="connsiteY32" fmla="*/ 641807 h 927053"/>
                  <a:gd name="connsiteX33" fmla="*/ 715862 w 1042440"/>
                  <a:gd name="connsiteY33" fmla="*/ 510154 h 927053"/>
                  <a:gd name="connsiteX34" fmla="*/ 718605 w 1042440"/>
                  <a:gd name="connsiteY34" fmla="*/ 501926 h 927053"/>
                  <a:gd name="connsiteX35" fmla="*/ 726833 w 1042440"/>
                  <a:gd name="connsiteY35" fmla="*/ 375758 h 927053"/>
                  <a:gd name="connsiteX36" fmla="*/ 707634 w 1042440"/>
                  <a:gd name="connsiteY36" fmla="*/ 345588 h 927053"/>
                  <a:gd name="connsiteX37" fmla="*/ 715862 w 1042440"/>
                  <a:gd name="connsiteY37" fmla="*/ 331874 h 927053"/>
                  <a:gd name="connsiteX38" fmla="*/ 699406 w 1042440"/>
                  <a:gd name="connsiteY38" fmla="*/ 315418 h 927053"/>
                  <a:gd name="connsiteX39" fmla="*/ 625351 w 1042440"/>
                  <a:gd name="connsiteY39" fmla="*/ 315418 h 927053"/>
                  <a:gd name="connsiteX40" fmla="*/ 608895 w 1042440"/>
                  <a:gd name="connsiteY40" fmla="*/ 331874 h 927053"/>
                  <a:gd name="connsiteX41" fmla="*/ 625351 w 1042440"/>
                  <a:gd name="connsiteY41" fmla="*/ 348331 h 927053"/>
                  <a:gd name="connsiteX42" fmla="*/ 680206 w 1042440"/>
                  <a:gd name="connsiteY42" fmla="*/ 348331 h 927053"/>
                  <a:gd name="connsiteX43" fmla="*/ 674720 w 1042440"/>
                  <a:gd name="connsiteY43" fmla="*/ 353817 h 927053"/>
                  <a:gd name="connsiteX44" fmla="*/ 614379 w 1042440"/>
                  <a:gd name="connsiteY44" fmla="*/ 414157 h 927053"/>
                  <a:gd name="connsiteX45" fmla="*/ 581467 w 1042440"/>
                  <a:gd name="connsiteY45" fmla="*/ 455298 h 927053"/>
                  <a:gd name="connsiteX46" fmla="*/ 584209 w 1042440"/>
                  <a:gd name="connsiteY46" fmla="*/ 479984 h 927053"/>
                  <a:gd name="connsiteX47" fmla="*/ 608895 w 1042440"/>
                  <a:gd name="connsiteY47" fmla="*/ 477241 h 927053"/>
                  <a:gd name="connsiteX48" fmla="*/ 628093 w 1042440"/>
                  <a:gd name="connsiteY48" fmla="*/ 452556 h 927053"/>
                  <a:gd name="connsiteX49" fmla="*/ 677464 w 1042440"/>
                  <a:gd name="connsiteY49" fmla="*/ 501926 h 927053"/>
                  <a:gd name="connsiteX50" fmla="*/ 578723 w 1042440"/>
                  <a:gd name="connsiteY50" fmla="*/ 619864 h 927053"/>
                  <a:gd name="connsiteX51" fmla="*/ 512898 w 1042440"/>
                  <a:gd name="connsiteY51" fmla="*/ 663748 h 927053"/>
                  <a:gd name="connsiteX52" fmla="*/ 249591 w 1042440"/>
                  <a:gd name="connsiteY52" fmla="*/ 740546 h 927053"/>
                  <a:gd name="connsiteX53" fmla="*/ 260563 w 1042440"/>
                  <a:gd name="connsiteY53" fmla="*/ 773459 h 927053"/>
                  <a:gd name="connsiteX54" fmla="*/ 318160 w 1042440"/>
                  <a:gd name="connsiteY54" fmla="*/ 754260 h 927053"/>
                  <a:gd name="connsiteX55" fmla="*/ 318160 w 1042440"/>
                  <a:gd name="connsiteY55" fmla="*/ 894140 h 927053"/>
                  <a:gd name="connsiteX56" fmla="*/ 296219 w 1042440"/>
                  <a:gd name="connsiteY56" fmla="*/ 894140 h 927053"/>
                  <a:gd name="connsiteX57" fmla="*/ 279763 w 1042440"/>
                  <a:gd name="connsiteY57" fmla="*/ 910597 h 927053"/>
                  <a:gd name="connsiteX58" fmla="*/ 296219 w 1042440"/>
                  <a:gd name="connsiteY58" fmla="*/ 927054 h 927053"/>
                  <a:gd name="connsiteX59" fmla="*/ 397701 w 1042440"/>
                  <a:gd name="connsiteY59" fmla="*/ 927054 h 927053"/>
                  <a:gd name="connsiteX60" fmla="*/ 414157 w 1042440"/>
                  <a:gd name="connsiteY60" fmla="*/ 910597 h 927053"/>
                  <a:gd name="connsiteX61" fmla="*/ 397701 w 1042440"/>
                  <a:gd name="connsiteY61" fmla="*/ 894140 h 927053"/>
                  <a:gd name="connsiteX62" fmla="*/ 351074 w 1042440"/>
                  <a:gd name="connsiteY62" fmla="*/ 894140 h 927053"/>
                  <a:gd name="connsiteX63" fmla="*/ 351074 w 1042440"/>
                  <a:gd name="connsiteY63" fmla="*/ 748774 h 927053"/>
                  <a:gd name="connsiteX64" fmla="*/ 976425 w 1042440"/>
                  <a:gd name="connsiteY64" fmla="*/ 748774 h 927053"/>
                  <a:gd name="connsiteX65" fmla="*/ 1042252 w 1042440"/>
                  <a:gd name="connsiteY65" fmla="*/ 682948 h 927053"/>
                  <a:gd name="connsiteX66" fmla="*/ 1042252 w 1042440"/>
                  <a:gd name="connsiteY66" fmla="*/ 128910 h 927053"/>
                  <a:gd name="connsiteX67" fmla="*/ 979168 w 1042440"/>
                  <a:gd name="connsiteY67" fmla="*/ 60341 h 927053"/>
                  <a:gd name="connsiteX68" fmla="*/ 979168 w 1042440"/>
                  <a:gd name="connsiteY68" fmla="*/ 60341 h 927053"/>
                  <a:gd name="connsiteX69" fmla="*/ 831058 w 1042440"/>
                  <a:gd name="connsiteY69" fmla="*/ 30170 h 927053"/>
                  <a:gd name="connsiteX70" fmla="*/ 899627 w 1042440"/>
                  <a:gd name="connsiteY70" fmla="*/ 30170 h 927053"/>
                  <a:gd name="connsiteX71" fmla="*/ 899627 w 1042440"/>
                  <a:gd name="connsiteY71" fmla="*/ 57598 h 927053"/>
                  <a:gd name="connsiteX72" fmla="*/ 831058 w 1042440"/>
                  <a:gd name="connsiteY72" fmla="*/ 57598 h 927053"/>
                  <a:gd name="connsiteX73" fmla="*/ 831058 w 1042440"/>
                  <a:gd name="connsiteY73" fmla="*/ 30170 h 927053"/>
                  <a:gd name="connsiteX74" fmla="*/ 145366 w 1042440"/>
                  <a:gd name="connsiteY74" fmla="*/ 30170 h 927053"/>
                  <a:gd name="connsiteX75" fmla="*/ 213936 w 1042440"/>
                  <a:gd name="connsiteY75" fmla="*/ 30170 h 927053"/>
                  <a:gd name="connsiteX76" fmla="*/ 213936 w 1042440"/>
                  <a:gd name="connsiteY76" fmla="*/ 57598 h 927053"/>
                  <a:gd name="connsiteX77" fmla="*/ 145366 w 1042440"/>
                  <a:gd name="connsiteY77" fmla="*/ 57598 h 927053"/>
                  <a:gd name="connsiteX78" fmla="*/ 145366 w 1042440"/>
                  <a:gd name="connsiteY78" fmla="*/ 30170 h 927053"/>
                  <a:gd name="connsiteX79" fmla="*/ 696662 w 1042440"/>
                  <a:gd name="connsiteY79" fmla="*/ 383987 h 927053"/>
                  <a:gd name="connsiteX80" fmla="*/ 691178 w 1042440"/>
                  <a:gd name="connsiteY80" fmla="*/ 460784 h 927053"/>
                  <a:gd name="connsiteX81" fmla="*/ 655520 w 1042440"/>
                  <a:gd name="connsiteY81" fmla="*/ 425129 h 927053"/>
                  <a:gd name="connsiteX82" fmla="*/ 696662 w 1042440"/>
                  <a:gd name="connsiteY82" fmla="*/ 383987 h 927053"/>
                  <a:gd name="connsiteX83" fmla="*/ 765231 w 1042440"/>
                  <a:gd name="connsiteY83" fmla="*/ 710376 h 927053"/>
                  <a:gd name="connsiteX84" fmla="*/ 765231 w 1042440"/>
                  <a:gd name="connsiteY84" fmla="*/ 663748 h 927053"/>
                  <a:gd name="connsiteX85" fmla="*/ 910599 w 1042440"/>
                  <a:gd name="connsiteY85" fmla="*/ 663748 h 927053"/>
                  <a:gd name="connsiteX86" fmla="*/ 910599 w 1042440"/>
                  <a:gd name="connsiteY86" fmla="*/ 710376 h 927053"/>
                  <a:gd name="connsiteX87" fmla="*/ 765231 w 1042440"/>
                  <a:gd name="connsiteY87" fmla="*/ 710376 h 9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42440" h="927053">
                    <a:moveTo>
                      <a:pt x="979168" y="60341"/>
                    </a:moveTo>
                    <a:lnTo>
                      <a:pt x="932541" y="60341"/>
                    </a:lnTo>
                    <a:lnTo>
                      <a:pt x="932541" y="16456"/>
                    </a:lnTo>
                    <a:cubicBezTo>
                      <a:pt x="932541" y="8228"/>
                      <a:pt x="924313" y="0"/>
                      <a:pt x="916083" y="0"/>
                    </a:cubicBezTo>
                    <a:lnTo>
                      <a:pt x="814602" y="0"/>
                    </a:lnTo>
                    <a:cubicBezTo>
                      <a:pt x="806373" y="0"/>
                      <a:pt x="798145" y="8228"/>
                      <a:pt x="798145" y="16456"/>
                    </a:cubicBezTo>
                    <a:lnTo>
                      <a:pt x="798145" y="60341"/>
                    </a:lnTo>
                    <a:lnTo>
                      <a:pt x="246849" y="60341"/>
                    </a:lnTo>
                    <a:lnTo>
                      <a:pt x="246849" y="16456"/>
                    </a:lnTo>
                    <a:cubicBezTo>
                      <a:pt x="246849" y="8228"/>
                      <a:pt x="238621" y="0"/>
                      <a:pt x="230391" y="0"/>
                    </a:cubicBezTo>
                    <a:lnTo>
                      <a:pt x="128910" y="0"/>
                    </a:lnTo>
                    <a:cubicBezTo>
                      <a:pt x="120681" y="0"/>
                      <a:pt x="112453" y="8228"/>
                      <a:pt x="112453" y="16456"/>
                    </a:cubicBezTo>
                    <a:lnTo>
                      <a:pt x="112453" y="60341"/>
                    </a:lnTo>
                    <a:lnTo>
                      <a:pt x="74055" y="60341"/>
                    </a:lnTo>
                    <a:cubicBezTo>
                      <a:pt x="32914" y="60341"/>
                      <a:pt x="0" y="93254"/>
                      <a:pt x="0" y="134396"/>
                    </a:cubicBezTo>
                    <a:lnTo>
                      <a:pt x="0" y="540324"/>
                    </a:lnTo>
                    <a:cubicBezTo>
                      <a:pt x="0" y="548553"/>
                      <a:pt x="8228" y="556781"/>
                      <a:pt x="16456" y="556781"/>
                    </a:cubicBezTo>
                    <a:cubicBezTo>
                      <a:pt x="24684" y="556781"/>
                      <a:pt x="32914" y="548553"/>
                      <a:pt x="32914" y="540324"/>
                    </a:cubicBezTo>
                    <a:lnTo>
                      <a:pt x="32914" y="134396"/>
                    </a:lnTo>
                    <a:cubicBezTo>
                      <a:pt x="32914" y="112453"/>
                      <a:pt x="52112" y="93254"/>
                      <a:pt x="74055" y="93254"/>
                    </a:cubicBezTo>
                    <a:lnTo>
                      <a:pt x="981910" y="93254"/>
                    </a:lnTo>
                    <a:cubicBezTo>
                      <a:pt x="1001110" y="93254"/>
                      <a:pt x="1014824" y="106968"/>
                      <a:pt x="1014824" y="126167"/>
                    </a:cubicBezTo>
                    <a:lnTo>
                      <a:pt x="1014824" y="680205"/>
                    </a:lnTo>
                    <a:cubicBezTo>
                      <a:pt x="1014824" y="699405"/>
                      <a:pt x="1001110" y="713119"/>
                      <a:pt x="981910" y="713119"/>
                    </a:cubicBezTo>
                    <a:lnTo>
                      <a:pt x="946255" y="713119"/>
                    </a:lnTo>
                    <a:lnTo>
                      <a:pt x="946255" y="650035"/>
                    </a:lnTo>
                    <a:cubicBezTo>
                      <a:pt x="946255" y="641807"/>
                      <a:pt x="938027" y="633578"/>
                      <a:pt x="929797" y="633578"/>
                    </a:cubicBezTo>
                    <a:lnTo>
                      <a:pt x="748775" y="633578"/>
                    </a:lnTo>
                    <a:cubicBezTo>
                      <a:pt x="740547" y="633578"/>
                      <a:pt x="732319" y="641807"/>
                      <a:pt x="732319" y="650035"/>
                    </a:cubicBezTo>
                    <a:lnTo>
                      <a:pt x="732319" y="713119"/>
                    </a:lnTo>
                    <a:lnTo>
                      <a:pt x="463527" y="713119"/>
                    </a:lnTo>
                    <a:lnTo>
                      <a:pt x="526612" y="696662"/>
                    </a:lnTo>
                    <a:cubicBezTo>
                      <a:pt x="559524" y="688433"/>
                      <a:pt x="586951" y="669234"/>
                      <a:pt x="608895" y="641807"/>
                    </a:cubicBezTo>
                    <a:lnTo>
                      <a:pt x="715862" y="510154"/>
                    </a:lnTo>
                    <a:cubicBezTo>
                      <a:pt x="718605" y="507411"/>
                      <a:pt x="718605" y="504669"/>
                      <a:pt x="718605" y="501926"/>
                    </a:cubicBezTo>
                    <a:lnTo>
                      <a:pt x="726833" y="375758"/>
                    </a:lnTo>
                    <a:cubicBezTo>
                      <a:pt x="726833" y="364787"/>
                      <a:pt x="721348" y="351074"/>
                      <a:pt x="707634" y="345588"/>
                    </a:cubicBezTo>
                    <a:cubicBezTo>
                      <a:pt x="713120" y="342846"/>
                      <a:pt x="715862" y="337360"/>
                      <a:pt x="715862" y="331874"/>
                    </a:cubicBezTo>
                    <a:cubicBezTo>
                      <a:pt x="715862" y="323646"/>
                      <a:pt x="707634" y="315418"/>
                      <a:pt x="699406" y="315418"/>
                    </a:cubicBezTo>
                    <a:lnTo>
                      <a:pt x="625351" y="315418"/>
                    </a:lnTo>
                    <a:cubicBezTo>
                      <a:pt x="617123" y="315418"/>
                      <a:pt x="608895" y="323646"/>
                      <a:pt x="608895" y="331874"/>
                    </a:cubicBezTo>
                    <a:cubicBezTo>
                      <a:pt x="608895" y="340103"/>
                      <a:pt x="617123" y="348331"/>
                      <a:pt x="625351" y="348331"/>
                    </a:cubicBezTo>
                    <a:lnTo>
                      <a:pt x="680206" y="348331"/>
                    </a:lnTo>
                    <a:cubicBezTo>
                      <a:pt x="677464" y="348331"/>
                      <a:pt x="677464" y="351074"/>
                      <a:pt x="674720" y="353817"/>
                    </a:cubicBezTo>
                    <a:lnTo>
                      <a:pt x="614379" y="414157"/>
                    </a:lnTo>
                    <a:cubicBezTo>
                      <a:pt x="603409" y="425129"/>
                      <a:pt x="592437" y="441584"/>
                      <a:pt x="581467" y="455298"/>
                    </a:cubicBezTo>
                    <a:cubicBezTo>
                      <a:pt x="575981" y="463527"/>
                      <a:pt x="575981" y="471755"/>
                      <a:pt x="584209" y="479984"/>
                    </a:cubicBezTo>
                    <a:cubicBezTo>
                      <a:pt x="592437" y="485469"/>
                      <a:pt x="600665" y="485469"/>
                      <a:pt x="608895" y="477241"/>
                    </a:cubicBezTo>
                    <a:lnTo>
                      <a:pt x="628093" y="452556"/>
                    </a:lnTo>
                    <a:lnTo>
                      <a:pt x="677464" y="501926"/>
                    </a:lnTo>
                    <a:lnTo>
                      <a:pt x="578723" y="619864"/>
                    </a:lnTo>
                    <a:cubicBezTo>
                      <a:pt x="562267" y="641807"/>
                      <a:pt x="537582" y="655520"/>
                      <a:pt x="512898" y="663748"/>
                    </a:cubicBezTo>
                    <a:lnTo>
                      <a:pt x="249591" y="740546"/>
                    </a:lnTo>
                    <a:cubicBezTo>
                      <a:pt x="230391" y="746031"/>
                      <a:pt x="238621" y="778945"/>
                      <a:pt x="260563" y="773459"/>
                    </a:cubicBezTo>
                    <a:lnTo>
                      <a:pt x="318160" y="754260"/>
                    </a:lnTo>
                    <a:lnTo>
                      <a:pt x="318160" y="894140"/>
                    </a:lnTo>
                    <a:lnTo>
                      <a:pt x="296219" y="894140"/>
                    </a:lnTo>
                    <a:cubicBezTo>
                      <a:pt x="287991" y="894140"/>
                      <a:pt x="279763" y="902369"/>
                      <a:pt x="279763" y="910597"/>
                    </a:cubicBezTo>
                    <a:cubicBezTo>
                      <a:pt x="279763" y="918826"/>
                      <a:pt x="287991" y="927054"/>
                      <a:pt x="296219" y="927054"/>
                    </a:cubicBezTo>
                    <a:lnTo>
                      <a:pt x="397701" y="927054"/>
                    </a:lnTo>
                    <a:cubicBezTo>
                      <a:pt x="405929" y="927054"/>
                      <a:pt x="414157" y="918826"/>
                      <a:pt x="414157" y="910597"/>
                    </a:cubicBezTo>
                    <a:cubicBezTo>
                      <a:pt x="414157" y="902369"/>
                      <a:pt x="405929" y="894140"/>
                      <a:pt x="397701" y="894140"/>
                    </a:cubicBezTo>
                    <a:lnTo>
                      <a:pt x="351074" y="894140"/>
                    </a:lnTo>
                    <a:lnTo>
                      <a:pt x="351074" y="748774"/>
                    </a:lnTo>
                    <a:lnTo>
                      <a:pt x="976425" y="748774"/>
                    </a:lnTo>
                    <a:cubicBezTo>
                      <a:pt x="1012080" y="748774"/>
                      <a:pt x="1042252" y="718604"/>
                      <a:pt x="1042252" y="682948"/>
                    </a:cubicBezTo>
                    <a:lnTo>
                      <a:pt x="1042252" y="128910"/>
                    </a:lnTo>
                    <a:cubicBezTo>
                      <a:pt x="1044994" y="87768"/>
                      <a:pt x="1017566" y="60341"/>
                      <a:pt x="979168" y="60341"/>
                    </a:cubicBezTo>
                    <a:lnTo>
                      <a:pt x="979168" y="60341"/>
                    </a:lnTo>
                    <a:close/>
                    <a:moveTo>
                      <a:pt x="831058" y="30170"/>
                    </a:moveTo>
                    <a:lnTo>
                      <a:pt x="899627" y="30170"/>
                    </a:lnTo>
                    <a:lnTo>
                      <a:pt x="899627" y="57598"/>
                    </a:lnTo>
                    <a:lnTo>
                      <a:pt x="831058" y="57598"/>
                    </a:lnTo>
                    <a:lnTo>
                      <a:pt x="831058" y="30170"/>
                    </a:lnTo>
                    <a:close/>
                    <a:moveTo>
                      <a:pt x="145366" y="30170"/>
                    </a:moveTo>
                    <a:lnTo>
                      <a:pt x="213936" y="30170"/>
                    </a:lnTo>
                    <a:lnTo>
                      <a:pt x="213936" y="57598"/>
                    </a:lnTo>
                    <a:lnTo>
                      <a:pt x="145366" y="57598"/>
                    </a:lnTo>
                    <a:lnTo>
                      <a:pt x="145366" y="30170"/>
                    </a:lnTo>
                    <a:close/>
                    <a:moveTo>
                      <a:pt x="696662" y="383987"/>
                    </a:moveTo>
                    <a:lnTo>
                      <a:pt x="691178" y="460784"/>
                    </a:lnTo>
                    <a:lnTo>
                      <a:pt x="655520" y="425129"/>
                    </a:lnTo>
                    <a:lnTo>
                      <a:pt x="696662" y="383987"/>
                    </a:lnTo>
                    <a:close/>
                    <a:moveTo>
                      <a:pt x="765231" y="710376"/>
                    </a:moveTo>
                    <a:lnTo>
                      <a:pt x="765231" y="663748"/>
                    </a:lnTo>
                    <a:lnTo>
                      <a:pt x="910599" y="663748"/>
                    </a:lnTo>
                    <a:lnTo>
                      <a:pt x="910599" y="710376"/>
                    </a:lnTo>
                    <a:lnTo>
                      <a:pt x="765231" y="710376"/>
                    </a:lnTo>
                    <a:close/>
                  </a:path>
                </a:pathLst>
              </a:custGeom>
              <a:solidFill>
                <a:srgbClr val="000000"/>
              </a:solidFill>
              <a:ln w="27426" cap="flat">
                <a:noFill/>
                <a:prstDash val="solid"/>
                <a:miter/>
              </a:ln>
            </p:spPr>
            <p:txBody>
              <a:bodyPr rtlCol="0" anchor="ctr"/>
              <a:lstStyle/>
              <a:p>
                <a:endParaRPr lang="en-US"/>
              </a:p>
            </p:txBody>
          </p:sp>
          <p:sp>
            <p:nvSpPr>
              <p:cNvPr id="10" name="Freeform 1098">
                <a:extLst>
                  <a:ext uri="{FF2B5EF4-FFF2-40B4-BE49-F238E27FC236}">
                    <a16:creationId xmlns:a16="http://schemas.microsoft.com/office/drawing/2014/main" id="{25475884-E855-4669-B9AD-5B98981D8C38}"/>
                  </a:ext>
                </a:extLst>
              </p:cNvPr>
              <p:cNvSpPr/>
              <p:nvPr/>
            </p:nvSpPr>
            <p:spPr>
              <a:xfrm>
                <a:off x="4588722" y="5715398"/>
                <a:ext cx="662087" cy="663747"/>
              </a:xfrm>
              <a:custGeom>
                <a:avLst/>
                <a:gdLst>
                  <a:gd name="connsiteX0" fmla="*/ 312676 w 662087"/>
                  <a:gd name="connsiteY0" fmla="*/ 630835 h 663747"/>
                  <a:gd name="connsiteX1" fmla="*/ 98741 w 662087"/>
                  <a:gd name="connsiteY1" fmla="*/ 630835 h 663747"/>
                  <a:gd name="connsiteX2" fmla="*/ 98741 w 662087"/>
                  <a:gd name="connsiteY2" fmla="*/ 543067 h 663747"/>
                  <a:gd name="connsiteX3" fmla="*/ 137138 w 662087"/>
                  <a:gd name="connsiteY3" fmla="*/ 378501 h 663747"/>
                  <a:gd name="connsiteX4" fmla="*/ 211193 w 662087"/>
                  <a:gd name="connsiteY4" fmla="*/ 331874 h 663747"/>
                  <a:gd name="connsiteX5" fmla="*/ 493698 w 662087"/>
                  <a:gd name="connsiteY5" fmla="*/ 331874 h 663747"/>
                  <a:gd name="connsiteX6" fmla="*/ 655522 w 662087"/>
                  <a:gd name="connsiteY6" fmla="*/ 274276 h 663747"/>
                  <a:gd name="connsiteX7" fmla="*/ 658264 w 662087"/>
                  <a:gd name="connsiteY7" fmla="*/ 249591 h 663747"/>
                  <a:gd name="connsiteX8" fmla="*/ 633580 w 662087"/>
                  <a:gd name="connsiteY8" fmla="*/ 246849 h 663747"/>
                  <a:gd name="connsiteX9" fmla="*/ 493698 w 662087"/>
                  <a:gd name="connsiteY9" fmla="*/ 298961 h 663747"/>
                  <a:gd name="connsiteX10" fmla="*/ 373017 w 662087"/>
                  <a:gd name="connsiteY10" fmla="*/ 298961 h 663747"/>
                  <a:gd name="connsiteX11" fmla="*/ 403187 w 662087"/>
                  <a:gd name="connsiteY11" fmla="*/ 224906 h 663747"/>
                  <a:gd name="connsiteX12" fmla="*/ 403187 w 662087"/>
                  <a:gd name="connsiteY12" fmla="*/ 164566 h 663747"/>
                  <a:gd name="connsiteX13" fmla="*/ 479984 w 662087"/>
                  <a:gd name="connsiteY13" fmla="*/ 82283 h 663747"/>
                  <a:gd name="connsiteX14" fmla="*/ 397701 w 662087"/>
                  <a:gd name="connsiteY14" fmla="*/ 0 h 663747"/>
                  <a:gd name="connsiteX15" fmla="*/ 323646 w 662087"/>
                  <a:gd name="connsiteY15" fmla="*/ 27428 h 663747"/>
                  <a:gd name="connsiteX16" fmla="*/ 285248 w 662087"/>
                  <a:gd name="connsiteY16" fmla="*/ 43884 h 663747"/>
                  <a:gd name="connsiteX17" fmla="*/ 238621 w 662087"/>
                  <a:gd name="connsiteY17" fmla="*/ 43884 h 663747"/>
                  <a:gd name="connsiteX18" fmla="*/ 170052 w 662087"/>
                  <a:gd name="connsiteY18" fmla="*/ 112453 h 663747"/>
                  <a:gd name="connsiteX19" fmla="*/ 170052 w 662087"/>
                  <a:gd name="connsiteY19" fmla="*/ 238620 h 663747"/>
                  <a:gd name="connsiteX20" fmla="*/ 181024 w 662087"/>
                  <a:gd name="connsiteY20" fmla="*/ 277018 h 663747"/>
                  <a:gd name="connsiteX21" fmla="*/ 194737 w 662087"/>
                  <a:gd name="connsiteY21" fmla="*/ 290732 h 663747"/>
                  <a:gd name="connsiteX22" fmla="*/ 213936 w 662087"/>
                  <a:gd name="connsiteY22" fmla="*/ 301704 h 663747"/>
                  <a:gd name="connsiteX23" fmla="*/ 106969 w 662087"/>
                  <a:gd name="connsiteY23" fmla="*/ 364787 h 663747"/>
                  <a:gd name="connsiteX24" fmla="*/ 65827 w 662087"/>
                  <a:gd name="connsiteY24" fmla="*/ 543067 h 663747"/>
                  <a:gd name="connsiteX25" fmla="*/ 65827 w 662087"/>
                  <a:gd name="connsiteY25" fmla="*/ 630835 h 663747"/>
                  <a:gd name="connsiteX26" fmla="*/ 16458 w 662087"/>
                  <a:gd name="connsiteY26" fmla="*/ 630835 h 663747"/>
                  <a:gd name="connsiteX27" fmla="*/ 0 w 662087"/>
                  <a:gd name="connsiteY27" fmla="*/ 647291 h 663747"/>
                  <a:gd name="connsiteX28" fmla="*/ 16458 w 662087"/>
                  <a:gd name="connsiteY28" fmla="*/ 663748 h 663747"/>
                  <a:gd name="connsiteX29" fmla="*/ 315418 w 662087"/>
                  <a:gd name="connsiteY29" fmla="*/ 663748 h 663747"/>
                  <a:gd name="connsiteX30" fmla="*/ 331876 w 662087"/>
                  <a:gd name="connsiteY30" fmla="*/ 647291 h 663747"/>
                  <a:gd name="connsiteX31" fmla="*/ 312676 w 662087"/>
                  <a:gd name="connsiteY31" fmla="*/ 630835 h 663747"/>
                  <a:gd name="connsiteX32" fmla="*/ 312676 w 662087"/>
                  <a:gd name="connsiteY32" fmla="*/ 630835 h 663747"/>
                  <a:gd name="connsiteX33" fmla="*/ 285248 w 662087"/>
                  <a:gd name="connsiteY33" fmla="*/ 298961 h 663747"/>
                  <a:gd name="connsiteX34" fmla="*/ 257821 w 662087"/>
                  <a:gd name="connsiteY34" fmla="*/ 293475 h 663747"/>
                  <a:gd name="connsiteX35" fmla="*/ 268791 w 662087"/>
                  <a:gd name="connsiteY35" fmla="*/ 285247 h 663747"/>
                  <a:gd name="connsiteX36" fmla="*/ 290734 w 662087"/>
                  <a:gd name="connsiteY36" fmla="*/ 238620 h 663747"/>
                  <a:gd name="connsiteX37" fmla="*/ 290734 w 662087"/>
                  <a:gd name="connsiteY37" fmla="*/ 164566 h 663747"/>
                  <a:gd name="connsiteX38" fmla="*/ 364788 w 662087"/>
                  <a:gd name="connsiteY38" fmla="*/ 164566 h 663747"/>
                  <a:gd name="connsiteX39" fmla="*/ 364788 w 662087"/>
                  <a:gd name="connsiteY39" fmla="*/ 224906 h 663747"/>
                  <a:gd name="connsiteX40" fmla="*/ 290734 w 662087"/>
                  <a:gd name="connsiteY40" fmla="*/ 298961 h 663747"/>
                  <a:gd name="connsiteX41" fmla="*/ 285248 w 662087"/>
                  <a:gd name="connsiteY41" fmla="*/ 298961 h 663747"/>
                  <a:gd name="connsiteX42" fmla="*/ 200222 w 662087"/>
                  <a:gd name="connsiteY42" fmla="*/ 235877 h 663747"/>
                  <a:gd name="connsiteX43" fmla="*/ 200222 w 662087"/>
                  <a:gd name="connsiteY43" fmla="*/ 109710 h 663747"/>
                  <a:gd name="connsiteX44" fmla="*/ 235879 w 662087"/>
                  <a:gd name="connsiteY44" fmla="*/ 74054 h 663747"/>
                  <a:gd name="connsiteX45" fmla="*/ 282505 w 662087"/>
                  <a:gd name="connsiteY45" fmla="*/ 74054 h 663747"/>
                  <a:gd name="connsiteX46" fmla="*/ 345590 w 662087"/>
                  <a:gd name="connsiteY46" fmla="*/ 46626 h 663747"/>
                  <a:gd name="connsiteX47" fmla="*/ 394959 w 662087"/>
                  <a:gd name="connsiteY47" fmla="*/ 30170 h 663747"/>
                  <a:gd name="connsiteX48" fmla="*/ 444329 w 662087"/>
                  <a:gd name="connsiteY48" fmla="*/ 79540 h 663747"/>
                  <a:gd name="connsiteX49" fmla="*/ 394959 w 662087"/>
                  <a:gd name="connsiteY49" fmla="*/ 128909 h 663747"/>
                  <a:gd name="connsiteX50" fmla="*/ 277021 w 662087"/>
                  <a:gd name="connsiteY50" fmla="*/ 128909 h 663747"/>
                  <a:gd name="connsiteX51" fmla="*/ 260563 w 662087"/>
                  <a:gd name="connsiteY51" fmla="*/ 145366 h 663747"/>
                  <a:gd name="connsiteX52" fmla="*/ 260563 w 662087"/>
                  <a:gd name="connsiteY52" fmla="*/ 235877 h 663747"/>
                  <a:gd name="connsiteX53" fmla="*/ 224907 w 662087"/>
                  <a:gd name="connsiteY53" fmla="*/ 263305 h 663747"/>
                  <a:gd name="connsiteX54" fmla="*/ 200222 w 662087"/>
                  <a:gd name="connsiteY54" fmla="*/ 235877 h 663747"/>
                  <a:gd name="connsiteX55" fmla="*/ 200222 w 662087"/>
                  <a:gd name="connsiteY55" fmla="*/ 235877 h 6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62087" h="663747">
                    <a:moveTo>
                      <a:pt x="312676" y="630835"/>
                    </a:moveTo>
                    <a:lnTo>
                      <a:pt x="98741" y="630835"/>
                    </a:lnTo>
                    <a:lnTo>
                      <a:pt x="98741" y="543067"/>
                    </a:lnTo>
                    <a:cubicBezTo>
                      <a:pt x="98741" y="485468"/>
                      <a:pt x="112454" y="430613"/>
                      <a:pt x="137138" y="378501"/>
                    </a:cubicBezTo>
                    <a:cubicBezTo>
                      <a:pt x="150852" y="351073"/>
                      <a:pt x="178280" y="331874"/>
                      <a:pt x="211193" y="331874"/>
                    </a:cubicBezTo>
                    <a:lnTo>
                      <a:pt x="493698" y="331874"/>
                    </a:lnTo>
                    <a:cubicBezTo>
                      <a:pt x="551297" y="331874"/>
                      <a:pt x="608895" y="309932"/>
                      <a:pt x="655522" y="274276"/>
                    </a:cubicBezTo>
                    <a:cubicBezTo>
                      <a:pt x="663750" y="268790"/>
                      <a:pt x="663750" y="257819"/>
                      <a:pt x="658264" y="249591"/>
                    </a:cubicBezTo>
                    <a:cubicBezTo>
                      <a:pt x="652778" y="241363"/>
                      <a:pt x="641808" y="241363"/>
                      <a:pt x="633580" y="246849"/>
                    </a:cubicBezTo>
                    <a:cubicBezTo>
                      <a:pt x="595181" y="279761"/>
                      <a:pt x="545811" y="298961"/>
                      <a:pt x="493698" y="298961"/>
                    </a:cubicBezTo>
                    <a:lnTo>
                      <a:pt x="373017" y="298961"/>
                    </a:lnTo>
                    <a:cubicBezTo>
                      <a:pt x="392215" y="279761"/>
                      <a:pt x="403187" y="252334"/>
                      <a:pt x="403187" y="224906"/>
                    </a:cubicBezTo>
                    <a:lnTo>
                      <a:pt x="403187" y="164566"/>
                    </a:lnTo>
                    <a:cubicBezTo>
                      <a:pt x="447071" y="161823"/>
                      <a:pt x="479984" y="126166"/>
                      <a:pt x="479984" y="82283"/>
                    </a:cubicBezTo>
                    <a:cubicBezTo>
                      <a:pt x="479984" y="35656"/>
                      <a:pt x="441587" y="0"/>
                      <a:pt x="397701" y="0"/>
                    </a:cubicBezTo>
                    <a:cubicBezTo>
                      <a:pt x="370274" y="0"/>
                      <a:pt x="342846" y="5485"/>
                      <a:pt x="323646" y="27428"/>
                    </a:cubicBezTo>
                    <a:cubicBezTo>
                      <a:pt x="315418" y="38399"/>
                      <a:pt x="301704" y="43884"/>
                      <a:pt x="285248" y="43884"/>
                    </a:cubicBezTo>
                    <a:lnTo>
                      <a:pt x="238621" y="43884"/>
                    </a:lnTo>
                    <a:cubicBezTo>
                      <a:pt x="200222" y="43884"/>
                      <a:pt x="170052" y="74054"/>
                      <a:pt x="170052" y="112453"/>
                    </a:cubicBezTo>
                    <a:lnTo>
                      <a:pt x="170052" y="238620"/>
                    </a:lnTo>
                    <a:cubicBezTo>
                      <a:pt x="170052" y="252334"/>
                      <a:pt x="172794" y="266047"/>
                      <a:pt x="181024" y="277018"/>
                    </a:cubicBezTo>
                    <a:cubicBezTo>
                      <a:pt x="183766" y="282504"/>
                      <a:pt x="189252" y="287990"/>
                      <a:pt x="194737" y="290732"/>
                    </a:cubicBezTo>
                    <a:cubicBezTo>
                      <a:pt x="200222" y="293475"/>
                      <a:pt x="208451" y="296218"/>
                      <a:pt x="213936" y="301704"/>
                    </a:cubicBezTo>
                    <a:cubicBezTo>
                      <a:pt x="170052" y="301704"/>
                      <a:pt x="126168" y="326389"/>
                      <a:pt x="106969" y="364787"/>
                    </a:cubicBezTo>
                    <a:cubicBezTo>
                      <a:pt x="79541" y="419642"/>
                      <a:pt x="65827" y="482725"/>
                      <a:pt x="65827" y="543067"/>
                    </a:cubicBezTo>
                    <a:lnTo>
                      <a:pt x="65827" y="630835"/>
                    </a:lnTo>
                    <a:lnTo>
                      <a:pt x="16458" y="630835"/>
                    </a:lnTo>
                    <a:cubicBezTo>
                      <a:pt x="8228" y="630835"/>
                      <a:pt x="0" y="639063"/>
                      <a:pt x="0" y="647291"/>
                    </a:cubicBezTo>
                    <a:cubicBezTo>
                      <a:pt x="0" y="655520"/>
                      <a:pt x="8228" y="663748"/>
                      <a:pt x="16458" y="663748"/>
                    </a:cubicBezTo>
                    <a:lnTo>
                      <a:pt x="315418" y="663748"/>
                    </a:lnTo>
                    <a:cubicBezTo>
                      <a:pt x="323646" y="663748"/>
                      <a:pt x="331876" y="655520"/>
                      <a:pt x="331876" y="647291"/>
                    </a:cubicBezTo>
                    <a:cubicBezTo>
                      <a:pt x="331876" y="639063"/>
                      <a:pt x="320904" y="630835"/>
                      <a:pt x="312676" y="630835"/>
                    </a:cubicBezTo>
                    <a:lnTo>
                      <a:pt x="312676" y="630835"/>
                    </a:lnTo>
                    <a:close/>
                    <a:moveTo>
                      <a:pt x="285248" y="298961"/>
                    </a:moveTo>
                    <a:cubicBezTo>
                      <a:pt x="277021" y="298961"/>
                      <a:pt x="266049" y="296218"/>
                      <a:pt x="257821" y="293475"/>
                    </a:cubicBezTo>
                    <a:cubicBezTo>
                      <a:pt x="260563" y="290732"/>
                      <a:pt x="266049" y="287990"/>
                      <a:pt x="268791" y="285247"/>
                    </a:cubicBezTo>
                    <a:cubicBezTo>
                      <a:pt x="282505" y="274276"/>
                      <a:pt x="290734" y="257819"/>
                      <a:pt x="290734" y="238620"/>
                    </a:cubicBezTo>
                    <a:lnTo>
                      <a:pt x="290734" y="164566"/>
                    </a:lnTo>
                    <a:lnTo>
                      <a:pt x="364788" y="164566"/>
                    </a:lnTo>
                    <a:lnTo>
                      <a:pt x="364788" y="224906"/>
                    </a:lnTo>
                    <a:cubicBezTo>
                      <a:pt x="364788" y="266047"/>
                      <a:pt x="331876" y="298961"/>
                      <a:pt x="290734" y="298961"/>
                    </a:cubicBezTo>
                    <a:cubicBezTo>
                      <a:pt x="287991" y="298961"/>
                      <a:pt x="287991" y="298961"/>
                      <a:pt x="285248" y="298961"/>
                    </a:cubicBezTo>
                    <a:close/>
                    <a:moveTo>
                      <a:pt x="200222" y="235877"/>
                    </a:moveTo>
                    <a:lnTo>
                      <a:pt x="200222" y="109710"/>
                    </a:lnTo>
                    <a:cubicBezTo>
                      <a:pt x="200222" y="90511"/>
                      <a:pt x="216679" y="74054"/>
                      <a:pt x="235879" y="74054"/>
                    </a:cubicBezTo>
                    <a:lnTo>
                      <a:pt x="282505" y="74054"/>
                    </a:lnTo>
                    <a:cubicBezTo>
                      <a:pt x="307190" y="74054"/>
                      <a:pt x="329132" y="63083"/>
                      <a:pt x="345590" y="46626"/>
                    </a:cubicBezTo>
                    <a:cubicBezTo>
                      <a:pt x="359304" y="32913"/>
                      <a:pt x="375759" y="30170"/>
                      <a:pt x="394959" y="30170"/>
                    </a:cubicBezTo>
                    <a:cubicBezTo>
                      <a:pt x="422387" y="30170"/>
                      <a:pt x="444329" y="52112"/>
                      <a:pt x="444329" y="79540"/>
                    </a:cubicBezTo>
                    <a:cubicBezTo>
                      <a:pt x="444329" y="106968"/>
                      <a:pt x="422387" y="128909"/>
                      <a:pt x="394959" y="128909"/>
                    </a:cubicBezTo>
                    <a:lnTo>
                      <a:pt x="277021" y="128909"/>
                    </a:lnTo>
                    <a:cubicBezTo>
                      <a:pt x="268791" y="128909"/>
                      <a:pt x="260563" y="137138"/>
                      <a:pt x="260563" y="145366"/>
                    </a:cubicBezTo>
                    <a:lnTo>
                      <a:pt x="260563" y="235877"/>
                    </a:lnTo>
                    <a:cubicBezTo>
                      <a:pt x="260563" y="255077"/>
                      <a:pt x="244107" y="268790"/>
                      <a:pt x="224907" y="263305"/>
                    </a:cubicBezTo>
                    <a:cubicBezTo>
                      <a:pt x="208451" y="260562"/>
                      <a:pt x="200222" y="249591"/>
                      <a:pt x="200222" y="235877"/>
                    </a:cubicBezTo>
                    <a:lnTo>
                      <a:pt x="200222" y="235877"/>
                    </a:lnTo>
                    <a:close/>
                  </a:path>
                </a:pathLst>
              </a:custGeom>
              <a:solidFill>
                <a:srgbClr val="000000"/>
              </a:solidFill>
              <a:ln w="27426" cap="flat">
                <a:noFill/>
                <a:prstDash val="solid"/>
                <a:miter/>
              </a:ln>
            </p:spPr>
            <p:txBody>
              <a:bodyPr rtlCol="0" anchor="ctr"/>
              <a:lstStyle/>
              <a:p>
                <a:endParaRPr lang="en-US"/>
              </a:p>
            </p:txBody>
          </p:sp>
          <p:sp>
            <p:nvSpPr>
              <p:cNvPr id="11" name="Freeform 1099">
                <a:extLst>
                  <a:ext uri="{FF2B5EF4-FFF2-40B4-BE49-F238E27FC236}">
                    <a16:creationId xmlns:a16="http://schemas.microsoft.com/office/drawing/2014/main" id="{0EC31EF4-7858-41D4-BF1F-02DA2267CBC7}"/>
                  </a:ext>
                </a:extLst>
              </p:cNvPr>
              <p:cNvSpPr/>
              <p:nvPr/>
            </p:nvSpPr>
            <p:spPr>
              <a:xfrm>
                <a:off x="5142762" y="5613916"/>
                <a:ext cx="123424" cy="93253"/>
              </a:xfrm>
              <a:custGeom>
                <a:avLst/>
                <a:gdLst>
                  <a:gd name="connsiteX0" fmla="*/ 16456 w 123424"/>
                  <a:gd name="connsiteY0" fmla="*/ 93254 h 93253"/>
                  <a:gd name="connsiteX1" fmla="*/ 106969 w 123424"/>
                  <a:gd name="connsiteY1" fmla="*/ 93254 h 93253"/>
                  <a:gd name="connsiteX2" fmla="*/ 123425 w 123424"/>
                  <a:gd name="connsiteY2" fmla="*/ 76797 h 93253"/>
                  <a:gd name="connsiteX3" fmla="*/ 123425 w 123424"/>
                  <a:gd name="connsiteY3" fmla="*/ 16457 h 93253"/>
                  <a:gd name="connsiteX4" fmla="*/ 106969 w 123424"/>
                  <a:gd name="connsiteY4" fmla="*/ 0 h 93253"/>
                  <a:gd name="connsiteX5" fmla="*/ 16456 w 123424"/>
                  <a:gd name="connsiteY5" fmla="*/ 0 h 93253"/>
                  <a:gd name="connsiteX6" fmla="*/ 0 w 123424"/>
                  <a:gd name="connsiteY6" fmla="*/ 16457 h 93253"/>
                  <a:gd name="connsiteX7" fmla="*/ 0 w 123424"/>
                  <a:gd name="connsiteY7" fmla="*/ 76797 h 93253"/>
                  <a:gd name="connsiteX8" fmla="*/ 16456 w 123424"/>
                  <a:gd name="connsiteY8" fmla="*/ 93254 h 93253"/>
                  <a:gd name="connsiteX9" fmla="*/ 32914 w 123424"/>
                  <a:gd name="connsiteY9" fmla="*/ 32913 h 93253"/>
                  <a:gd name="connsiteX10" fmla="*/ 90511 w 123424"/>
                  <a:gd name="connsiteY10" fmla="*/ 32913 h 93253"/>
                  <a:gd name="connsiteX11" fmla="*/ 90511 w 123424"/>
                  <a:gd name="connsiteY11" fmla="*/ 60341 h 93253"/>
                  <a:gd name="connsiteX12" fmla="*/ 32914 w 123424"/>
                  <a:gd name="connsiteY12" fmla="*/ 60341 h 93253"/>
                  <a:gd name="connsiteX13" fmla="*/ 32914 w 123424"/>
                  <a:gd name="connsiteY13" fmla="*/ 32913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16456" y="93254"/>
                    </a:move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ubicBezTo>
                      <a:pt x="0" y="87769"/>
                      <a:pt x="5486" y="93254"/>
                      <a:pt x="16456" y="93254"/>
                    </a:cubicBezTo>
                    <a:close/>
                    <a:moveTo>
                      <a:pt x="32914" y="32913"/>
                    </a:moveTo>
                    <a:lnTo>
                      <a:pt x="90511" y="32913"/>
                    </a:lnTo>
                    <a:lnTo>
                      <a:pt x="90511" y="60341"/>
                    </a:lnTo>
                    <a:lnTo>
                      <a:pt x="32914" y="60341"/>
                    </a:lnTo>
                    <a:lnTo>
                      <a:pt x="32914" y="32913"/>
                    </a:lnTo>
                    <a:close/>
                  </a:path>
                </a:pathLst>
              </a:custGeom>
              <a:solidFill>
                <a:srgbClr val="FFC000"/>
              </a:solidFill>
              <a:ln w="27426" cap="flat">
                <a:noFill/>
                <a:prstDash val="solid"/>
                <a:miter/>
              </a:ln>
            </p:spPr>
            <p:txBody>
              <a:bodyPr rtlCol="0" anchor="ctr"/>
              <a:lstStyle/>
              <a:p>
                <a:endParaRPr lang="en-US"/>
              </a:p>
            </p:txBody>
          </p:sp>
          <p:sp>
            <p:nvSpPr>
              <p:cNvPr id="12" name="Freeform 1100">
                <a:extLst>
                  <a:ext uri="{FF2B5EF4-FFF2-40B4-BE49-F238E27FC236}">
                    <a16:creationId xmlns:a16="http://schemas.microsoft.com/office/drawing/2014/main" id="{2F80AF6C-44AD-4EA1-B075-21AD21EA8BC7}"/>
                  </a:ext>
                </a:extLst>
              </p:cNvPr>
              <p:cNvSpPr/>
              <p:nvPr/>
            </p:nvSpPr>
            <p:spPr>
              <a:xfrm>
                <a:off x="5142762" y="5740083"/>
                <a:ext cx="123424" cy="93253"/>
              </a:xfrm>
              <a:custGeom>
                <a:avLst/>
                <a:gdLst>
                  <a:gd name="connsiteX0" fmla="*/ 0 w 123424"/>
                  <a:gd name="connsiteY0" fmla="*/ 76797 h 93253"/>
                  <a:gd name="connsiteX1" fmla="*/ 16456 w 123424"/>
                  <a:gd name="connsiteY1" fmla="*/ 93254 h 93253"/>
                  <a:gd name="connsiteX2" fmla="*/ 106969 w 123424"/>
                  <a:gd name="connsiteY2" fmla="*/ 93254 h 93253"/>
                  <a:gd name="connsiteX3" fmla="*/ 123425 w 123424"/>
                  <a:gd name="connsiteY3" fmla="*/ 76797 h 93253"/>
                  <a:gd name="connsiteX4" fmla="*/ 123425 w 123424"/>
                  <a:gd name="connsiteY4" fmla="*/ 16457 h 93253"/>
                  <a:gd name="connsiteX5" fmla="*/ 106969 w 123424"/>
                  <a:gd name="connsiteY5" fmla="*/ 0 h 93253"/>
                  <a:gd name="connsiteX6" fmla="*/ 16456 w 123424"/>
                  <a:gd name="connsiteY6" fmla="*/ 0 h 93253"/>
                  <a:gd name="connsiteX7" fmla="*/ 0 w 123424"/>
                  <a:gd name="connsiteY7" fmla="*/ 16457 h 93253"/>
                  <a:gd name="connsiteX8" fmla="*/ 0 w 123424"/>
                  <a:gd name="connsiteY8" fmla="*/ 76797 h 93253"/>
                  <a:gd name="connsiteX9" fmla="*/ 32914 w 123424"/>
                  <a:gd name="connsiteY9" fmla="*/ 30171 h 93253"/>
                  <a:gd name="connsiteX10" fmla="*/ 90511 w 123424"/>
                  <a:gd name="connsiteY10" fmla="*/ 30171 h 93253"/>
                  <a:gd name="connsiteX11" fmla="*/ 90511 w 123424"/>
                  <a:gd name="connsiteY11" fmla="*/ 57598 h 93253"/>
                  <a:gd name="connsiteX12" fmla="*/ 32914 w 123424"/>
                  <a:gd name="connsiteY12" fmla="*/ 57598 h 93253"/>
                  <a:gd name="connsiteX13" fmla="*/ 32914 w 123424"/>
                  <a:gd name="connsiteY13" fmla="*/ 30171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0" y="76797"/>
                    </a:moveTo>
                    <a:cubicBezTo>
                      <a:pt x="0" y="85026"/>
                      <a:pt x="8228" y="93254"/>
                      <a:pt x="16456" y="93254"/>
                    </a:cubicBez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lose/>
                    <a:moveTo>
                      <a:pt x="32914" y="30171"/>
                    </a:moveTo>
                    <a:lnTo>
                      <a:pt x="90511" y="30171"/>
                    </a:lnTo>
                    <a:lnTo>
                      <a:pt x="90511" y="57598"/>
                    </a:lnTo>
                    <a:lnTo>
                      <a:pt x="32914" y="57598"/>
                    </a:lnTo>
                    <a:lnTo>
                      <a:pt x="32914" y="30171"/>
                    </a:lnTo>
                    <a:close/>
                  </a:path>
                </a:pathLst>
              </a:custGeom>
              <a:solidFill>
                <a:srgbClr val="FFC000"/>
              </a:solidFill>
              <a:ln w="27426" cap="flat">
                <a:noFill/>
                <a:prstDash val="solid"/>
                <a:miter/>
              </a:ln>
            </p:spPr>
            <p:txBody>
              <a:bodyPr rtlCol="0" anchor="ctr"/>
              <a:lstStyle/>
              <a:p>
                <a:endParaRPr lang="en-US"/>
              </a:p>
            </p:txBody>
          </p:sp>
          <p:sp>
            <p:nvSpPr>
              <p:cNvPr id="13" name="Freeform 1101">
                <a:extLst>
                  <a:ext uri="{FF2B5EF4-FFF2-40B4-BE49-F238E27FC236}">
                    <a16:creationId xmlns:a16="http://schemas.microsoft.com/office/drawing/2014/main" id="{0F20412E-EF6F-4206-BDB1-D4642AC14921}"/>
                  </a:ext>
                </a:extLst>
              </p:cNvPr>
              <p:cNvSpPr/>
              <p:nvPr/>
            </p:nvSpPr>
            <p:spPr>
              <a:xfrm>
                <a:off x="5296356" y="5644086"/>
                <a:ext cx="329132" cy="32912"/>
              </a:xfrm>
              <a:custGeom>
                <a:avLst/>
                <a:gdLst>
                  <a:gd name="connsiteX0" fmla="*/ 16458 w 329132"/>
                  <a:gd name="connsiteY0" fmla="*/ 32913 h 32912"/>
                  <a:gd name="connsiteX1" fmla="*/ 312676 w 329132"/>
                  <a:gd name="connsiteY1" fmla="*/ 32913 h 32912"/>
                  <a:gd name="connsiteX2" fmla="*/ 329132 w 329132"/>
                  <a:gd name="connsiteY2" fmla="*/ 16457 h 32912"/>
                  <a:gd name="connsiteX3" fmla="*/ 312676 w 329132"/>
                  <a:gd name="connsiteY3" fmla="*/ 0 h 32912"/>
                  <a:gd name="connsiteX4" fmla="*/ 16458 w 329132"/>
                  <a:gd name="connsiteY4" fmla="*/ 0 h 32912"/>
                  <a:gd name="connsiteX5" fmla="*/ 0 w 329132"/>
                  <a:gd name="connsiteY5" fmla="*/ 16457 h 32912"/>
                  <a:gd name="connsiteX6" fmla="*/ 16458 w 329132"/>
                  <a:gd name="connsiteY6" fmla="*/ 32913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2" h="32912">
                    <a:moveTo>
                      <a:pt x="16458" y="32913"/>
                    </a:moveTo>
                    <a:lnTo>
                      <a:pt x="312676" y="32913"/>
                    </a:lnTo>
                    <a:cubicBezTo>
                      <a:pt x="320904" y="32913"/>
                      <a:pt x="329132" y="24685"/>
                      <a:pt x="329132" y="16457"/>
                    </a:cubicBezTo>
                    <a:cubicBezTo>
                      <a:pt x="329132" y="8228"/>
                      <a:pt x="320904" y="0"/>
                      <a:pt x="312676" y="0"/>
                    </a:cubicBezTo>
                    <a:lnTo>
                      <a:pt x="16458" y="0"/>
                    </a:lnTo>
                    <a:cubicBezTo>
                      <a:pt x="8230" y="0"/>
                      <a:pt x="0" y="8228"/>
                      <a:pt x="0" y="16457"/>
                    </a:cubicBezTo>
                    <a:cubicBezTo>
                      <a:pt x="0" y="24685"/>
                      <a:pt x="8230" y="32913"/>
                      <a:pt x="16458" y="32913"/>
                    </a:cubicBezTo>
                    <a:close/>
                  </a:path>
                </a:pathLst>
              </a:custGeom>
              <a:solidFill>
                <a:srgbClr val="000000"/>
              </a:solidFill>
              <a:ln w="27426" cap="flat">
                <a:noFill/>
                <a:prstDash val="solid"/>
                <a:miter/>
              </a:ln>
            </p:spPr>
            <p:txBody>
              <a:bodyPr rtlCol="0" anchor="ctr"/>
              <a:lstStyle/>
              <a:p>
                <a:endParaRPr lang="en-US"/>
              </a:p>
            </p:txBody>
          </p:sp>
        </p:grpSp>
      </p:grpSp>
      <p:pic>
        <p:nvPicPr>
          <p:cNvPr id="15" name="Graphic 14" descr="Puzzle outline">
            <a:extLst>
              <a:ext uri="{FF2B5EF4-FFF2-40B4-BE49-F238E27FC236}">
                <a16:creationId xmlns:a16="http://schemas.microsoft.com/office/drawing/2014/main" id="{01281CA2-DFED-4C10-BB53-EF09FC4245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586330">
            <a:off x="902849" y="3769099"/>
            <a:ext cx="2184213" cy="2199854"/>
          </a:xfrm>
          <a:prstGeom prst="rect">
            <a:avLst/>
          </a:prstGeom>
        </p:spPr>
      </p:pic>
      <p:sp>
        <p:nvSpPr>
          <p:cNvPr id="16" name="TextBox 15">
            <a:extLst>
              <a:ext uri="{FF2B5EF4-FFF2-40B4-BE49-F238E27FC236}">
                <a16:creationId xmlns:a16="http://schemas.microsoft.com/office/drawing/2014/main" id="{8B36771D-B089-483F-BC86-CF225B136338}"/>
              </a:ext>
            </a:extLst>
          </p:cNvPr>
          <p:cNvSpPr txBox="1"/>
          <p:nvPr/>
        </p:nvSpPr>
        <p:spPr>
          <a:xfrm rot="21386476">
            <a:off x="1139872" y="4664187"/>
            <a:ext cx="1707519" cy="646331"/>
          </a:xfrm>
          <a:prstGeom prst="rect">
            <a:avLst/>
          </a:prstGeom>
          <a:noFill/>
        </p:spPr>
        <p:txBody>
          <a:bodyPr wrap="none" rtlCol="0">
            <a:spAutoFit/>
          </a:bodyPr>
          <a:lstStyle/>
          <a:p>
            <a:r>
              <a:rPr lang="en-US" b="1" i="0">
                <a:solidFill>
                  <a:srgbClr val="1D372F"/>
                </a:solidFill>
                <a:effectLst/>
                <a:latin typeface="proxima-nova"/>
              </a:rPr>
              <a:t>Brand discovery</a:t>
            </a:r>
          </a:p>
          <a:p>
            <a:endParaRPr lang="en-IE" b="1">
              <a:solidFill>
                <a:srgbClr val="1D372F"/>
              </a:solidFill>
            </a:endParaRPr>
          </a:p>
        </p:txBody>
      </p:sp>
      <p:pic>
        <p:nvPicPr>
          <p:cNvPr id="17" name="Graphic 16" descr="Puzzle outline">
            <a:extLst>
              <a:ext uri="{FF2B5EF4-FFF2-40B4-BE49-F238E27FC236}">
                <a16:creationId xmlns:a16="http://schemas.microsoft.com/office/drawing/2014/main" id="{70DA3E96-B3C4-4D08-9F44-31BB605CC7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091236">
            <a:off x="2907859" y="3800662"/>
            <a:ext cx="1976053" cy="1980728"/>
          </a:xfrm>
          <a:prstGeom prst="rect">
            <a:avLst/>
          </a:prstGeom>
        </p:spPr>
      </p:pic>
      <p:pic>
        <p:nvPicPr>
          <p:cNvPr id="18" name="Graphic 17" descr="Puzzle outline">
            <a:extLst>
              <a:ext uri="{FF2B5EF4-FFF2-40B4-BE49-F238E27FC236}">
                <a16:creationId xmlns:a16="http://schemas.microsoft.com/office/drawing/2014/main" id="{FE672FE9-6463-4693-BFB9-D89794D2A0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757016">
            <a:off x="4864796" y="3700949"/>
            <a:ext cx="2229822" cy="2229822"/>
          </a:xfrm>
          <a:prstGeom prst="rect">
            <a:avLst/>
          </a:prstGeom>
        </p:spPr>
      </p:pic>
      <p:pic>
        <p:nvPicPr>
          <p:cNvPr id="19" name="Graphic 18" descr="Puzzle outline">
            <a:extLst>
              <a:ext uri="{FF2B5EF4-FFF2-40B4-BE49-F238E27FC236}">
                <a16:creationId xmlns:a16="http://schemas.microsoft.com/office/drawing/2014/main" id="{4EAE22E4-BCF4-4669-A84A-DA3ECEC7E9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143964">
            <a:off x="6993983" y="3653018"/>
            <a:ext cx="2041707" cy="2105614"/>
          </a:xfrm>
          <a:prstGeom prst="rect">
            <a:avLst/>
          </a:prstGeom>
        </p:spPr>
      </p:pic>
      <p:pic>
        <p:nvPicPr>
          <p:cNvPr id="20" name="Graphic 19" descr="Puzzle outline">
            <a:extLst>
              <a:ext uri="{FF2B5EF4-FFF2-40B4-BE49-F238E27FC236}">
                <a16:creationId xmlns:a16="http://schemas.microsoft.com/office/drawing/2014/main" id="{CFA4600E-B626-45A7-9BF6-3B9DA66479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636070">
            <a:off x="9115506" y="3696046"/>
            <a:ext cx="2158369" cy="2142219"/>
          </a:xfrm>
          <a:prstGeom prst="rect">
            <a:avLst/>
          </a:prstGeom>
        </p:spPr>
      </p:pic>
      <p:sp>
        <p:nvSpPr>
          <p:cNvPr id="22" name="TextBox 21">
            <a:extLst>
              <a:ext uri="{FF2B5EF4-FFF2-40B4-BE49-F238E27FC236}">
                <a16:creationId xmlns:a16="http://schemas.microsoft.com/office/drawing/2014/main" id="{EAAAFEF5-DC6E-4451-97F7-4461DE287A53}"/>
              </a:ext>
            </a:extLst>
          </p:cNvPr>
          <p:cNvSpPr txBox="1"/>
          <p:nvPr/>
        </p:nvSpPr>
        <p:spPr>
          <a:xfrm>
            <a:off x="9034281" y="4536548"/>
            <a:ext cx="2441447" cy="369332"/>
          </a:xfrm>
          <a:prstGeom prst="rect">
            <a:avLst/>
          </a:prstGeom>
          <a:noFill/>
        </p:spPr>
        <p:txBody>
          <a:bodyPr wrap="square" lIns="91440" tIns="45720" rIns="91440" bIns="45720" anchor="t">
            <a:spAutoFit/>
          </a:bodyPr>
          <a:lstStyle/>
          <a:p>
            <a:pPr algn="ctr"/>
            <a:r>
              <a:rPr lang="en-US" b="1">
                <a:solidFill>
                  <a:srgbClr val="1D372F"/>
                </a:solidFill>
                <a:latin typeface="proxima-nova"/>
              </a:rPr>
              <a:t>M</a:t>
            </a:r>
            <a:r>
              <a:rPr lang="en-US" b="1" i="0">
                <a:solidFill>
                  <a:srgbClr val="1D372F"/>
                </a:solidFill>
                <a:effectLst/>
                <a:latin typeface="proxima-nova"/>
              </a:rPr>
              <a:t>essage &amp; story</a:t>
            </a:r>
          </a:p>
        </p:txBody>
      </p:sp>
      <p:sp>
        <p:nvSpPr>
          <p:cNvPr id="24" name="TextBox 23">
            <a:extLst>
              <a:ext uri="{FF2B5EF4-FFF2-40B4-BE49-F238E27FC236}">
                <a16:creationId xmlns:a16="http://schemas.microsoft.com/office/drawing/2014/main" id="{60A3662A-F02A-4441-B12E-CE1D88FDF941}"/>
              </a:ext>
            </a:extLst>
          </p:cNvPr>
          <p:cNvSpPr txBox="1"/>
          <p:nvPr/>
        </p:nvSpPr>
        <p:spPr>
          <a:xfrm flipH="1">
            <a:off x="7628220" y="4259023"/>
            <a:ext cx="1020223" cy="369332"/>
          </a:xfrm>
          <a:prstGeom prst="rect">
            <a:avLst/>
          </a:prstGeom>
          <a:noFill/>
        </p:spPr>
        <p:txBody>
          <a:bodyPr wrap="square">
            <a:spAutoFit/>
          </a:bodyPr>
          <a:lstStyle/>
          <a:p>
            <a:r>
              <a:rPr lang="en-US" b="1" i="0">
                <a:solidFill>
                  <a:srgbClr val="1D372F"/>
                </a:solidFill>
                <a:effectLst/>
                <a:latin typeface="proxima-nova"/>
              </a:rPr>
              <a:t>Brand</a:t>
            </a:r>
            <a:endParaRPr lang="en-IE" b="1">
              <a:solidFill>
                <a:srgbClr val="1D372F"/>
              </a:solidFill>
            </a:endParaRPr>
          </a:p>
        </p:txBody>
      </p:sp>
      <p:sp>
        <p:nvSpPr>
          <p:cNvPr id="26" name="TextBox 25">
            <a:extLst>
              <a:ext uri="{FF2B5EF4-FFF2-40B4-BE49-F238E27FC236}">
                <a16:creationId xmlns:a16="http://schemas.microsoft.com/office/drawing/2014/main" id="{6603A532-54C3-4FBB-BC82-A6B9242D35DE}"/>
              </a:ext>
            </a:extLst>
          </p:cNvPr>
          <p:cNvSpPr txBox="1"/>
          <p:nvPr/>
        </p:nvSpPr>
        <p:spPr>
          <a:xfrm>
            <a:off x="7692039" y="4870242"/>
            <a:ext cx="892413" cy="369332"/>
          </a:xfrm>
          <a:prstGeom prst="rect">
            <a:avLst/>
          </a:prstGeom>
          <a:noFill/>
        </p:spPr>
        <p:txBody>
          <a:bodyPr wrap="square">
            <a:spAutoFit/>
          </a:bodyPr>
          <a:lstStyle/>
          <a:p>
            <a:pPr algn="l"/>
            <a:r>
              <a:rPr lang="en-US" b="1" i="0">
                <a:solidFill>
                  <a:srgbClr val="1D372F"/>
                </a:solidFill>
                <a:effectLst/>
                <a:latin typeface="proxima-nova"/>
              </a:rPr>
              <a:t>voice</a:t>
            </a:r>
          </a:p>
        </p:txBody>
      </p:sp>
      <p:sp>
        <p:nvSpPr>
          <p:cNvPr id="28" name="TextBox 27">
            <a:extLst>
              <a:ext uri="{FF2B5EF4-FFF2-40B4-BE49-F238E27FC236}">
                <a16:creationId xmlns:a16="http://schemas.microsoft.com/office/drawing/2014/main" id="{4769005F-BF04-479E-A65B-A6E7C560F8A5}"/>
              </a:ext>
            </a:extLst>
          </p:cNvPr>
          <p:cNvSpPr txBox="1"/>
          <p:nvPr/>
        </p:nvSpPr>
        <p:spPr>
          <a:xfrm>
            <a:off x="5268218" y="4440596"/>
            <a:ext cx="1600705" cy="646331"/>
          </a:xfrm>
          <a:prstGeom prst="rect">
            <a:avLst/>
          </a:prstGeom>
          <a:noFill/>
        </p:spPr>
        <p:txBody>
          <a:bodyPr wrap="square">
            <a:spAutoFit/>
          </a:bodyPr>
          <a:lstStyle/>
          <a:p>
            <a:pPr algn="ctr"/>
            <a:r>
              <a:rPr lang="en-US" b="1" i="0">
                <a:solidFill>
                  <a:srgbClr val="1D372F"/>
                </a:solidFill>
                <a:effectLst/>
                <a:latin typeface="proxima-nova"/>
              </a:rPr>
              <a:t>Target audience</a:t>
            </a:r>
          </a:p>
        </p:txBody>
      </p:sp>
      <p:sp>
        <p:nvSpPr>
          <p:cNvPr id="30" name="TextBox 29">
            <a:extLst>
              <a:ext uri="{FF2B5EF4-FFF2-40B4-BE49-F238E27FC236}">
                <a16:creationId xmlns:a16="http://schemas.microsoft.com/office/drawing/2014/main" id="{B1755FA1-2455-4BE1-9197-E00F64268D13}"/>
              </a:ext>
            </a:extLst>
          </p:cNvPr>
          <p:cNvSpPr txBox="1"/>
          <p:nvPr/>
        </p:nvSpPr>
        <p:spPr>
          <a:xfrm>
            <a:off x="3285055" y="4308907"/>
            <a:ext cx="1401945" cy="369332"/>
          </a:xfrm>
          <a:prstGeom prst="rect">
            <a:avLst/>
          </a:prstGeom>
          <a:noFill/>
        </p:spPr>
        <p:txBody>
          <a:bodyPr wrap="square">
            <a:spAutoFit/>
          </a:bodyPr>
          <a:lstStyle/>
          <a:p>
            <a:r>
              <a:rPr lang="en-US" sz="1800" b="1" i="0">
                <a:solidFill>
                  <a:srgbClr val="1D372F"/>
                </a:solidFill>
                <a:effectLst/>
              </a:rPr>
              <a:t>Competitor</a:t>
            </a:r>
            <a:endParaRPr lang="en-IE" b="1">
              <a:solidFill>
                <a:srgbClr val="1D372F"/>
              </a:solidFill>
            </a:endParaRPr>
          </a:p>
        </p:txBody>
      </p:sp>
      <p:sp>
        <p:nvSpPr>
          <p:cNvPr id="32" name="TextBox 31">
            <a:extLst>
              <a:ext uri="{FF2B5EF4-FFF2-40B4-BE49-F238E27FC236}">
                <a16:creationId xmlns:a16="http://schemas.microsoft.com/office/drawing/2014/main" id="{222B026A-09B1-4423-9CB1-7FA47F398B63}"/>
              </a:ext>
            </a:extLst>
          </p:cNvPr>
          <p:cNvSpPr txBox="1"/>
          <p:nvPr/>
        </p:nvSpPr>
        <p:spPr>
          <a:xfrm>
            <a:off x="3473490" y="4906947"/>
            <a:ext cx="1086356" cy="369332"/>
          </a:xfrm>
          <a:prstGeom prst="rect">
            <a:avLst/>
          </a:prstGeom>
          <a:noFill/>
        </p:spPr>
        <p:txBody>
          <a:bodyPr wrap="square">
            <a:spAutoFit/>
          </a:bodyPr>
          <a:lstStyle/>
          <a:p>
            <a:r>
              <a:rPr lang="en-US" sz="1800" b="1" i="0">
                <a:solidFill>
                  <a:srgbClr val="1D372F"/>
                </a:solidFill>
                <a:effectLst/>
              </a:rPr>
              <a:t>research</a:t>
            </a:r>
          </a:p>
        </p:txBody>
      </p:sp>
    </p:spTree>
    <p:extLst>
      <p:ext uri="{BB962C8B-B14F-4D97-AF65-F5344CB8AC3E}">
        <p14:creationId xmlns:p14="http://schemas.microsoft.com/office/powerpoint/2010/main" val="15931014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712E1-AB34-4715-A53A-C71E337B9681}"/>
              </a:ext>
            </a:extLst>
          </p:cNvPr>
          <p:cNvSpPr>
            <a:spLocks noGrp="1"/>
          </p:cNvSpPr>
          <p:nvPr>
            <p:ph type="body" sz="quarter" idx="18"/>
          </p:nvPr>
        </p:nvSpPr>
        <p:spPr>
          <a:xfrm>
            <a:off x="734714" y="1594131"/>
            <a:ext cx="10808102" cy="4030584"/>
          </a:xfrm>
        </p:spPr>
        <p:txBody>
          <a:bodyPr vert="horz" lIns="91440" tIns="45720" rIns="91440" bIns="45720" rtlCol="0" anchor="t">
            <a:normAutofit/>
          </a:bodyPr>
          <a:lstStyle/>
          <a:p>
            <a:pPr algn="l"/>
            <a:r>
              <a:rPr lang="en-US" b="1" i="0">
                <a:solidFill>
                  <a:srgbClr val="202527"/>
                </a:solidFill>
                <a:effectLst/>
              </a:rPr>
              <a:t>Brand Identity</a:t>
            </a:r>
            <a:r>
              <a:rPr lang="en-US" b="0" i="0">
                <a:solidFill>
                  <a:srgbClr val="202527"/>
                </a:solidFill>
                <a:effectLst/>
              </a:rPr>
              <a:t> is </a:t>
            </a:r>
            <a:r>
              <a:rPr lang="en-US" dirty="0">
                <a:solidFill>
                  <a:srgbClr val="202527"/>
                </a:solidFill>
              </a:rPr>
              <a:t>how</a:t>
            </a:r>
            <a:r>
              <a:rPr lang="en-US" b="0" i="0" dirty="0">
                <a:solidFill>
                  <a:srgbClr val="202527"/>
                </a:solidFill>
                <a:effectLst/>
              </a:rPr>
              <a:t> </a:t>
            </a:r>
            <a:r>
              <a:rPr lang="en-US" b="0" i="0">
                <a:solidFill>
                  <a:srgbClr val="202527"/>
                </a:solidFill>
                <a:effectLst/>
              </a:rPr>
              <a:t>you convey this to the public with visuals, messaging, and experience. Your brand strategy will influence how you present your identity and align it with your purpose for the most impact.</a:t>
            </a:r>
          </a:p>
          <a:p>
            <a:r>
              <a:rPr lang="en-US" b="0" i="0">
                <a:solidFill>
                  <a:srgbClr val="202527"/>
                </a:solidFill>
                <a:effectLst/>
              </a:rPr>
              <a:t>Your elements of brand identity should be </a:t>
            </a:r>
            <a:r>
              <a:rPr lang="en-US" dirty="0">
                <a:solidFill>
                  <a:srgbClr val="202527"/>
                </a:solidFill>
                <a:ea typeface="+mn-lt"/>
                <a:cs typeface="+mn-lt"/>
              </a:rPr>
              <a:t>consistently </a:t>
            </a:r>
            <a:r>
              <a:rPr lang="en-US" dirty="0">
                <a:solidFill>
                  <a:srgbClr val="202527"/>
                </a:solidFill>
              </a:rPr>
              <a:t>applied</a:t>
            </a:r>
            <a:r>
              <a:rPr lang="en-US" b="0" i="0">
                <a:solidFill>
                  <a:srgbClr val="202527"/>
                </a:solidFill>
                <a:effectLst/>
              </a:rPr>
              <a:t> across all channels. It’s the way that your business becomes </a:t>
            </a:r>
            <a:r>
              <a:rPr lang="en-US" b="0" i="0" err="1">
                <a:solidFill>
                  <a:srgbClr val="202527"/>
                </a:solidFill>
                <a:effectLst/>
              </a:rPr>
              <a:t>recognisable</a:t>
            </a:r>
            <a:r>
              <a:rPr lang="en-US" b="0" i="0">
                <a:solidFill>
                  <a:srgbClr val="202527"/>
                </a:solidFill>
                <a:effectLst/>
              </a:rPr>
              <a:t>. </a:t>
            </a:r>
            <a:r>
              <a:rPr lang="en-US" dirty="0">
                <a:solidFill>
                  <a:srgbClr val="202527"/>
                </a:solidFill>
              </a:rPr>
              <a:t>It</a:t>
            </a:r>
            <a:r>
              <a:rPr lang="en-US" b="0" i="0">
                <a:solidFill>
                  <a:srgbClr val="202527"/>
                </a:solidFill>
                <a:effectLst/>
              </a:rPr>
              <a:t> includes your:	</a:t>
            </a:r>
            <a:endParaRPr lang="en-US" b="0" i="0" dirty="0">
              <a:solidFill>
                <a:srgbClr val="202527"/>
              </a:solidFill>
              <a:effectLst/>
              <a:cs typeface="Calibri"/>
            </a:endParaRPr>
          </a:p>
        </p:txBody>
      </p:sp>
      <p:sp>
        <p:nvSpPr>
          <p:cNvPr id="3" name="Text Placeholder 2">
            <a:extLst>
              <a:ext uri="{FF2B5EF4-FFF2-40B4-BE49-F238E27FC236}">
                <a16:creationId xmlns:a16="http://schemas.microsoft.com/office/drawing/2014/main" id="{061600AC-92C9-409A-88E3-B99EA38C52B9}"/>
              </a:ext>
            </a:extLst>
          </p:cNvPr>
          <p:cNvSpPr>
            <a:spLocks noGrp="1"/>
          </p:cNvSpPr>
          <p:nvPr>
            <p:ph type="body" sz="quarter" idx="16"/>
          </p:nvPr>
        </p:nvSpPr>
        <p:spPr/>
        <p:txBody>
          <a:bodyPr>
            <a:normAutofit lnSpcReduction="10000"/>
          </a:bodyPr>
          <a:lstStyle/>
          <a:p>
            <a:r>
              <a:rPr lang="en-US"/>
              <a:t>Brand Identity:</a:t>
            </a:r>
            <a:endParaRPr lang="en-IE"/>
          </a:p>
        </p:txBody>
      </p:sp>
      <p:sp>
        <p:nvSpPr>
          <p:cNvPr id="19" name="Rectangle: Rounded Corners 18">
            <a:extLst>
              <a:ext uri="{FF2B5EF4-FFF2-40B4-BE49-F238E27FC236}">
                <a16:creationId xmlns:a16="http://schemas.microsoft.com/office/drawing/2014/main" id="{6AB9D8C5-AEC7-469E-9068-5B30477E717B}"/>
              </a:ext>
            </a:extLst>
          </p:cNvPr>
          <p:cNvSpPr/>
          <p:nvPr/>
        </p:nvSpPr>
        <p:spPr>
          <a:xfrm>
            <a:off x="1089061" y="3768261"/>
            <a:ext cx="1658867" cy="7120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i="0">
              <a:solidFill>
                <a:srgbClr val="202527"/>
              </a:solidFill>
              <a:effectLst/>
              <a:latin typeface="proxima-nova"/>
            </a:endParaRPr>
          </a:p>
          <a:p>
            <a:pPr algn="ctr"/>
            <a:r>
              <a:rPr lang="en-US" b="1" i="0">
                <a:solidFill>
                  <a:srgbClr val="202527"/>
                </a:solidFill>
                <a:effectLst/>
                <a:latin typeface="proxima-nova"/>
              </a:rPr>
              <a:t>Print or packaging</a:t>
            </a:r>
          </a:p>
          <a:p>
            <a:pPr algn="ctr"/>
            <a:endParaRPr lang="en-IE" b="1"/>
          </a:p>
        </p:txBody>
      </p:sp>
      <p:sp>
        <p:nvSpPr>
          <p:cNvPr id="20" name="Rectangle: Rounded Corners 19">
            <a:extLst>
              <a:ext uri="{FF2B5EF4-FFF2-40B4-BE49-F238E27FC236}">
                <a16:creationId xmlns:a16="http://schemas.microsoft.com/office/drawing/2014/main" id="{8017D5A8-7FA9-4051-9A91-72192E53EBDA}"/>
              </a:ext>
            </a:extLst>
          </p:cNvPr>
          <p:cNvSpPr/>
          <p:nvPr/>
        </p:nvSpPr>
        <p:spPr>
          <a:xfrm>
            <a:off x="3484970" y="4058596"/>
            <a:ext cx="1658867" cy="7120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1" i="0">
              <a:solidFill>
                <a:srgbClr val="202527"/>
              </a:solidFill>
              <a:effectLst/>
              <a:latin typeface="proxima-nova"/>
            </a:endParaRPr>
          </a:p>
          <a:p>
            <a:pPr algn="ctr"/>
            <a:r>
              <a:rPr lang="en-US" b="1" i="0">
                <a:solidFill>
                  <a:srgbClr val="202527"/>
                </a:solidFill>
                <a:effectLst/>
                <a:latin typeface="proxima-nova"/>
              </a:rPr>
              <a:t>Advertising</a:t>
            </a:r>
          </a:p>
          <a:p>
            <a:pPr algn="ctr"/>
            <a:endParaRPr lang="en-IE" b="1"/>
          </a:p>
        </p:txBody>
      </p:sp>
      <p:sp>
        <p:nvSpPr>
          <p:cNvPr id="21" name="Rectangle: Rounded Corners 20">
            <a:extLst>
              <a:ext uri="{FF2B5EF4-FFF2-40B4-BE49-F238E27FC236}">
                <a16:creationId xmlns:a16="http://schemas.microsoft.com/office/drawing/2014/main" id="{23B5BA65-2AE5-4196-B060-E32B7A153B4D}"/>
              </a:ext>
            </a:extLst>
          </p:cNvPr>
          <p:cNvSpPr/>
          <p:nvPr/>
        </p:nvSpPr>
        <p:spPr>
          <a:xfrm>
            <a:off x="2055832" y="4902124"/>
            <a:ext cx="1658867" cy="7120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1" i="0">
              <a:solidFill>
                <a:srgbClr val="202527"/>
              </a:solidFill>
              <a:effectLst/>
              <a:latin typeface="proxima-nova"/>
            </a:endParaRPr>
          </a:p>
          <a:p>
            <a:pPr algn="ctr"/>
            <a:r>
              <a:rPr lang="en-US" b="1" i="0">
                <a:solidFill>
                  <a:srgbClr val="202527"/>
                </a:solidFill>
                <a:effectLst/>
                <a:latin typeface="proxima-nova"/>
              </a:rPr>
              <a:t>Content and messaging</a:t>
            </a:r>
          </a:p>
          <a:p>
            <a:pPr algn="ctr"/>
            <a:endParaRPr lang="en-IE" b="1"/>
          </a:p>
        </p:txBody>
      </p:sp>
      <p:sp>
        <p:nvSpPr>
          <p:cNvPr id="22" name="Rectangle: Rounded Corners 21">
            <a:extLst>
              <a:ext uri="{FF2B5EF4-FFF2-40B4-BE49-F238E27FC236}">
                <a16:creationId xmlns:a16="http://schemas.microsoft.com/office/drawing/2014/main" id="{177BCAC6-6B26-4650-93C0-6E4C191542FF}"/>
              </a:ext>
            </a:extLst>
          </p:cNvPr>
          <p:cNvSpPr/>
          <p:nvPr/>
        </p:nvSpPr>
        <p:spPr>
          <a:xfrm>
            <a:off x="9221076" y="3702546"/>
            <a:ext cx="1658867" cy="7120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i="0">
              <a:solidFill>
                <a:srgbClr val="202527"/>
              </a:solidFill>
              <a:effectLst/>
              <a:latin typeface="proxima-nova"/>
            </a:endParaRPr>
          </a:p>
          <a:p>
            <a:pPr algn="ctr"/>
            <a:r>
              <a:rPr lang="en-US" b="1" i="0">
                <a:solidFill>
                  <a:srgbClr val="202527"/>
                </a:solidFill>
                <a:effectLst/>
                <a:latin typeface="proxima-nova"/>
              </a:rPr>
              <a:t>Patterns and icons</a:t>
            </a:r>
          </a:p>
          <a:p>
            <a:pPr algn="ctr"/>
            <a:endParaRPr lang="en-IE" b="1"/>
          </a:p>
        </p:txBody>
      </p:sp>
      <p:sp>
        <p:nvSpPr>
          <p:cNvPr id="23" name="Rectangle: Rounded Corners 22">
            <a:extLst>
              <a:ext uri="{FF2B5EF4-FFF2-40B4-BE49-F238E27FC236}">
                <a16:creationId xmlns:a16="http://schemas.microsoft.com/office/drawing/2014/main" id="{568B12AC-8837-4FB2-B097-DAC4BF4B43E1}"/>
              </a:ext>
            </a:extLst>
          </p:cNvPr>
          <p:cNvSpPr/>
          <p:nvPr/>
        </p:nvSpPr>
        <p:spPr>
          <a:xfrm>
            <a:off x="7513893" y="4414645"/>
            <a:ext cx="1658867" cy="712099"/>
          </a:xfrm>
          <a:prstGeom prst="round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i="0">
              <a:solidFill>
                <a:srgbClr val="202527"/>
              </a:solidFill>
              <a:effectLst/>
              <a:latin typeface="proxima-nova"/>
            </a:endParaRPr>
          </a:p>
          <a:p>
            <a:pPr algn="ctr"/>
            <a:r>
              <a:rPr lang="en-US" b="1" i="0">
                <a:solidFill>
                  <a:srgbClr val="202527"/>
                </a:solidFill>
                <a:effectLst/>
                <a:latin typeface="proxima-nova"/>
              </a:rPr>
              <a:t>Website design</a:t>
            </a:r>
          </a:p>
          <a:p>
            <a:pPr algn="ctr"/>
            <a:endParaRPr lang="en-IE" b="1"/>
          </a:p>
        </p:txBody>
      </p:sp>
      <p:sp>
        <p:nvSpPr>
          <p:cNvPr id="24" name="Rectangle: Rounded Corners 23">
            <a:extLst>
              <a:ext uri="{FF2B5EF4-FFF2-40B4-BE49-F238E27FC236}">
                <a16:creationId xmlns:a16="http://schemas.microsoft.com/office/drawing/2014/main" id="{EBFC0A62-D227-4509-B5EC-88F299B3C08C}"/>
              </a:ext>
            </a:extLst>
          </p:cNvPr>
          <p:cNvSpPr/>
          <p:nvPr/>
        </p:nvSpPr>
        <p:spPr>
          <a:xfrm>
            <a:off x="5266566" y="5015413"/>
            <a:ext cx="1658867" cy="7120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i="0">
              <a:solidFill>
                <a:srgbClr val="202527"/>
              </a:solidFill>
              <a:effectLst/>
              <a:latin typeface="proxima-nova"/>
            </a:endParaRPr>
          </a:p>
          <a:p>
            <a:pPr algn="ctr"/>
            <a:r>
              <a:rPr lang="en-US" b="1" i="0" err="1">
                <a:solidFill>
                  <a:srgbClr val="202527"/>
                </a:solidFill>
                <a:effectLst/>
                <a:latin typeface="proxima-nova"/>
              </a:rPr>
              <a:t>Colours</a:t>
            </a:r>
            <a:r>
              <a:rPr lang="en-US" b="1" i="0">
                <a:solidFill>
                  <a:srgbClr val="202527"/>
                </a:solidFill>
                <a:effectLst/>
                <a:latin typeface="proxima-nova"/>
              </a:rPr>
              <a:t> and fonts</a:t>
            </a:r>
          </a:p>
          <a:p>
            <a:pPr algn="ctr"/>
            <a:endParaRPr lang="en-IE" b="1"/>
          </a:p>
        </p:txBody>
      </p:sp>
      <p:sp>
        <p:nvSpPr>
          <p:cNvPr id="25" name="Rectangle: Rounded Corners 24">
            <a:extLst>
              <a:ext uri="{FF2B5EF4-FFF2-40B4-BE49-F238E27FC236}">
                <a16:creationId xmlns:a16="http://schemas.microsoft.com/office/drawing/2014/main" id="{0A782D9F-A985-4FE3-A1EF-881E76FB4838}"/>
              </a:ext>
            </a:extLst>
          </p:cNvPr>
          <p:cNvSpPr/>
          <p:nvPr/>
        </p:nvSpPr>
        <p:spPr>
          <a:xfrm>
            <a:off x="5476958" y="3702546"/>
            <a:ext cx="1658867" cy="712099"/>
          </a:xfrm>
          <a:prstGeom prst="round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a:solidFill>
                  <a:srgbClr val="000000"/>
                </a:solidFill>
              </a:rPr>
              <a:t>Logo</a:t>
            </a:r>
            <a:endParaRPr lang="en-IE" b="1">
              <a:solidFill>
                <a:srgbClr val="000000"/>
              </a:solidFill>
            </a:endParaRPr>
          </a:p>
        </p:txBody>
      </p:sp>
      <p:pic>
        <p:nvPicPr>
          <p:cNvPr id="16" name="Graphic 15" descr="Employee badge outline">
            <a:extLst>
              <a:ext uri="{FF2B5EF4-FFF2-40B4-BE49-F238E27FC236}">
                <a16:creationId xmlns:a16="http://schemas.microsoft.com/office/drawing/2014/main" id="{33D108EC-2274-4E51-8971-7B5239D92A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4751" y="495262"/>
            <a:ext cx="914400" cy="914400"/>
          </a:xfrm>
          <a:prstGeom prst="rect">
            <a:avLst/>
          </a:prstGeom>
        </p:spPr>
      </p:pic>
      <p:sp>
        <p:nvSpPr>
          <p:cNvPr id="17" name="Rectangle 16">
            <a:extLst>
              <a:ext uri="{FF2B5EF4-FFF2-40B4-BE49-F238E27FC236}">
                <a16:creationId xmlns:a16="http://schemas.microsoft.com/office/drawing/2014/main" id="{0932D461-911C-4231-9138-EDB30FCC08FA}"/>
              </a:ext>
            </a:extLst>
          </p:cNvPr>
          <p:cNvSpPr/>
          <p:nvPr/>
        </p:nvSpPr>
        <p:spPr>
          <a:xfrm>
            <a:off x="10390174" y="812905"/>
            <a:ext cx="210393" cy="6103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46975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9E4792-AA27-412B-95CE-AB65E17D8B84}"/>
              </a:ext>
            </a:extLst>
          </p:cNvPr>
          <p:cNvSpPr>
            <a:spLocks noGrp="1"/>
          </p:cNvSpPr>
          <p:nvPr>
            <p:ph type="body" sz="quarter" idx="18"/>
          </p:nvPr>
        </p:nvSpPr>
        <p:spPr>
          <a:xfrm>
            <a:off x="565720" y="1418766"/>
            <a:ext cx="11146090" cy="1104176"/>
          </a:xfrm>
        </p:spPr>
        <p:txBody>
          <a:bodyPr vert="horz" lIns="91440" tIns="45720" rIns="91440" bIns="45720" rtlCol="0" anchor="t">
            <a:normAutofit/>
          </a:bodyPr>
          <a:lstStyle/>
          <a:p>
            <a:r>
              <a:rPr lang="en-US"/>
              <a:t>Here are a few examples of values and branding from our </a:t>
            </a:r>
            <a:r>
              <a:rPr lang="en-US">
                <a:solidFill>
                  <a:srgbClr val="1188A3"/>
                </a:solidFill>
                <a:hlinkClick r:id="rId2">
                  <a:extLst>
                    <a:ext uri="{A12FA001-AC4F-418D-AE19-62706E023703}">
                      <ahyp:hlinkClr xmlns:ahyp="http://schemas.microsoft.com/office/drawing/2018/hyperlinkcolor" val="tx"/>
                    </a:ext>
                  </a:extLst>
                </a:hlinkClick>
              </a:rPr>
              <a:t>Good Practice guide </a:t>
            </a:r>
            <a:r>
              <a:rPr lang="en-US">
                <a:solidFill>
                  <a:srgbClr val="1188A3"/>
                </a:solidFill>
              </a:rPr>
              <a:t>.</a:t>
            </a:r>
            <a:r>
              <a:rPr lang="en-US" dirty="0">
                <a:solidFill>
                  <a:srgbClr val="1188A3"/>
                </a:solidFill>
              </a:rPr>
              <a:t> </a:t>
            </a:r>
            <a:r>
              <a:rPr lang="en-US">
                <a:solidFill>
                  <a:srgbClr val="1188A3"/>
                </a:solidFill>
              </a:rPr>
              <a:t> </a:t>
            </a:r>
            <a:r>
              <a:rPr lang="en-US"/>
              <a:t>Each example communicates </a:t>
            </a:r>
            <a:r>
              <a:rPr lang="en-US" dirty="0"/>
              <a:t>its </a:t>
            </a:r>
            <a:r>
              <a:rPr lang="en-US"/>
              <a:t>values/message clearly and concisely through </a:t>
            </a:r>
            <a:r>
              <a:rPr lang="en-US" dirty="0"/>
              <a:t>its</a:t>
            </a:r>
            <a:r>
              <a:rPr lang="en-US"/>
              <a:t> logo and tagline…</a:t>
            </a:r>
            <a:endParaRPr lang="en-IE"/>
          </a:p>
        </p:txBody>
      </p:sp>
      <p:sp>
        <p:nvSpPr>
          <p:cNvPr id="3" name="Text Placeholder 2">
            <a:extLst>
              <a:ext uri="{FF2B5EF4-FFF2-40B4-BE49-F238E27FC236}">
                <a16:creationId xmlns:a16="http://schemas.microsoft.com/office/drawing/2014/main" id="{88DD2C04-D827-4E03-9B26-FB9F4949DA72}"/>
              </a:ext>
            </a:extLst>
          </p:cNvPr>
          <p:cNvSpPr>
            <a:spLocks noGrp="1"/>
          </p:cNvSpPr>
          <p:nvPr>
            <p:ph type="body" sz="quarter" idx="16"/>
          </p:nvPr>
        </p:nvSpPr>
        <p:spPr/>
        <p:txBody>
          <a:bodyPr>
            <a:normAutofit fontScale="77500" lnSpcReduction="20000"/>
          </a:bodyPr>
          <a:lstStyle/>
          <a:p>
            <a:r>
              <a:rPr lang="en-IE"/>
              <a:t>Examples of Values from our Pioneering Food for Seniors Case studies </a:t>
            </a:r>
          </a:p>
        </p:txBody>
      </p:sp>
      <p:pic>
        <p:nvPicPr>
          <p:cNvPr id="4" name="Picture 3">
            <a:extLst>
              <a:ext uri="{FF2B5EF4-FFF2-40B4-BE49-F238E27FC236}">
                <a16:creationId xmlns:a16="http://schemas.microsoft.com/office/drawing/2014/main" id="{7BEAA104-A1F4-4D7C-8ADC-A8A2030C79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6716" y="2664542"/>
            <a:ext cx="2337661" cy="876081"/>
          </a:xfrm>
          <a:prstGeom prst="rect">
            <a:avLst/>
          </a:prstGeom>
        </p:spPr>
      </p:pic>
      <p:sp>
        <p:nvSpPr>
          <p:cNvPr id="5" name="Text Placeholder 7">
            <a:extLst>
              <a:ext uri="{FF2B5EF4-FFF2-40B4-BE49-F238E27FC236}">
                <a16:creationId xmlns:a16="http://schemas.microsoft.com/office/drawing/2014/main" id="{43EA601D-7E60-4E3F-9961-4A7575D411AE}"/>
              </a:ext>
            </a:extLst>
          </p:cNvPr>
          <p:cNvSpPr txBox="1">
            <a:spLocks/>
          </p:cNvSpPr>
          <p:nvPr/>
        </p:nvSpPr>
        <p:spPr>
          <a:xfrm>
            <a:off x="3795174" y="2755233"/>
            <a:ext cx="7747642" cy="106804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000000"/>
                </a:solidFill>
              </a:rPr>
              <a:t>“We grow, we cook, we deliver…because convenience shouldn’t mean compromise</a:t>
            </a:r>
            <a:r>
              <a:rPr lang="en-US" sz="2400" b="1" dirty="0">
                <a:solidFill>
                  <a:srgbClr val="000000"/>
                </a:solidFill>
              </a:rPr>
              <a:t>.” </a:t>
            </a:r>
            <a:endParaRPr lang="en-US" sz="2400" b="1">
              <a:solidFill>
                <a:srgbClr val="000000"/>
              </a:solidFill>
            </a:endParaRPr>
          </a:p>
        </p:txBody>
      </p:sp>
      <p:pic>
        <p:nvPicPr>
          <p:cNvPr id="6" name="Picture 5">
            <a:extLst>
              <a:ext uri="{FF2B5EF4-FFF2-40B4-BE49-F238E27FC236}">
                <a16:creationId xmlns:a16="http://schemas.microsoft.com/office/drawing/2014/main" id="{6044FCDE-C396-4B2A-ADD4-1CCB0BC3BB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6716" y="3682223"/>
            <a:ext cx="2337661" cy="845924"/>
          </a:xfrm>
          <a:prstGeom prst="rect">
            <a:avLst/>
          </a:prstGeom>
          <a:solidFill>
            <a:schemeClr val="bg1"/>
          </a:solidFill>
        </p:spPr>
      </p:pic>
      <p:sp>
        <p:nvSpPr>
          <p:cNvPr id="7" name="Text Placeholder 7">
            <a:extLst>
              <a:ext uri="{FF2B5EF4-FFF2-40B4-BE49-F238E27FC236}">
                <a16:creationId xmlns:a16="http://schemas.microsoft.com/office/drawing/2014/main" id="{780B82AE-3294-4D48-BA65-0C9D775170D4}"/>
              </a:ext>
            </a:extLst>
          </p:cNvPr>
          <p:cNvSpPr txBox="1">
            <a:spLocks/>
          </p:cNvSpPr>
          <p:nvPr/>
        </p:nvSpPr>
        <p:spPr>
          <a:xfrm>
            <a:off x="3902352" y="3750011"/>
            <a:ext cx="7640464" cy="1054568"/>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0000"/>
                </a:solidFill>
                <a:latin typeface="Bradley Hand ITC"/>
              </a:rPr>
              <a:t>“</a:t>
            </a:r>
            <a:r>
              <a:rPr lang="en-US" sz="2400" b="1" dirty="0">
                <a:solidFill>
                  <a:srgbClr val="000000"/>
                </a:solidFill>
              </a:rPr>
              <a:t>Senes</a:t>
            </a:r>
            <a:r>
              <a:rPr lang="en-US" sz="2400" b="1">
                <a:solidFill>
                  <a:srgbClr val="000000"/>
                </a:solidFill>
              </a:rPr>
              <a:t> supports professionals to reconcile the pleasure of nutrition and catering</a:t>
            </a:r>
            <a:r>
              <a:rPr lang="en-US" sz="2400" b="1" dirty="0">
                <a:solidFill>
                  <a:srgbClr val="000000"/>
                </a:solidFill>
              </a:rPr>
              <a:t>.”</a:t>
            </a:r>
            <a:endParaRPr lang="en-US" sz="2400">
              <a:solidFill>
                <a:srgbClr val="000000"/>
              </a:solidFill>
            </a:endParaRPr>
          </a:p>
        </p:txBody>
      </p:sp>
      <p:pic>
        <p:nvPicPr>
          <p:cNvPr id="8" name="Picture 7">
            <a:extLst>
              <a:ext uri="{FF2B5EF4-FFF2-40B4-BE49-F238E27FC236}">
                <a16:creationId xmlns:a16="http://schemas.microsoft.com/office/drawing/2014/main" id="{A78110FB-BC85-44F5-AC67-BB59F6D322E6}"/>
              </a:ext>
            </a:extLst>
          </p:cNvPr>
          <p:cNvPicPr>
            <a:picLocks noChangeAspect="1"/>
          </p:cNvPicPr>
          <p:nvPr/>
        </p:nvPicPr>
        <p:blipFill>
          <a:blip r:embed="rId5"/>
          <a:stretch>
            <a:fillRect/>
          </a:stretch>
        </p:blipFill>
        <p:spPr>
          <a:xfrm>
            <a:off x="1436715" y="4673815"/>
            <a:ext cx="2337661" cy="1218727"/>
          </a:xfrm>
          <a:prstGeom prst="rect">
            <a:avLst/>
          </a:prstGeom>
        </p:spPr>
      </p:pic>
      <p:sp>
        <p:nvSpPr>
          <p:cNvPr id="10" name="TextBox 9">
            <a:extLst>
              <a:ext uri="{FF2B5EF4-FFF2-40B4-BE49-F238E27FC236}">
                <a16:creationId xmlns:a16="http://schemas.microsoft.com/office/drawing/2014/main" id="{15736C48-7E7A-4B8B-BF04-90A9D88D2E81}"/>
              </a:ext>
            </a:extLst>
          </p:cNvPr>
          <p:cNvSpPr txBox="1"/>
          <p:nvPr/>
        </p:nvSpPr>
        <p:spPr>
          <a:xfrm>
            <a:off x="3848763" y="4948929"/>
            <a:ext cx="7747642" cy="830997"/>
          </a:xfrm>
          <a:prstGeom prst="rect">
            <a:avLst/>
          </a:prstGeom>
          <a:noFill/>
        </p:spPr>
        <p:txBody>
          <a:bodyPr wrap="square" lIns="91440" tIns="45720" rIns="91440" bIns="45720" anchor="t">
            <a:spAutoFit/>
          </a:bodyPr>
          <a:lstStyle/>
          <a:p>
            <a:pPr defTabSz="755934">
              <a:defRPr/>
            </a:pPr>
            <a:r>
              <a:rPr kumimoji="0" lang="en-US" sz="2400" b="1" u="none" strike="noStrike" kern="1200" cap="none" spc="0" normalizeH="0" baseline="0" noProof="0" dirty="0">
                <a:ln>
                  <a:noFill/>
                </a:ln>
                <a:effectLst/>
                <a:uLnTx/>
                <a:uFillTx/>
                <a:latin typeface="Bradley Hand ITC"/>
              </a:rPr>
              <a:t>“</a:t>
            </a:r>
            <a:r>
              <a:rPr kumimoji="0" lang="en-US" sz="2400" b="1" u="none" strike="noStrike" kern="1200" cap="none" spc="0" normalizeH="0" baseline="0" noProof="0" dirty="0">
                <a:ln>
                  <a:noFill/>
                </a:ln>
                <a:effectLst/>
                <a:uLnTx/>
                <a:uFillTx/>
                <a:ea typeface="+mn-ea"/>
                <a:cs typeface="+mn-cs"/>
              </a:rPr>
              <a:t>Nutritious foods in glass that are perfectly portioned for seniors</a:t>
            </a:r>
            <a:r>
              <a:rPr lang="en-US" sz="2400" b="1" dirty="0"/>
              <a:t>.” </a:t>
            </a:r>
            <a:endParaRPr kumimoji="0" lang="en-US" sz="2400" b="1"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1541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E30CF0-55D2-43CD-96CE-BC4B63E303C6}"/>
              </a:ext>
            </a:extLst>
          </p:cNvPr>
          <p:cNvSpPr>
            <a:spLocks noGrp="1"/>
          </p:cNvSpPr>
          <p:nvPr>
            <p:ph type="body" sz="quarter" idx="18"/>
          </p:nvPr>
        </p:nvSpPr>
        <p:spPr>
          <a:xfrm>
            <a:off x="734713" y="1650775"/>
            <a:ext cx="10909725" cy="3973940"/>
          </a:xfrm>
        </p:spPr>
        <p:txBody>
          <a:bodyPr vert="horz" lIns="91440" tIns="45720" rIns="91440" bIns="45720" rtlCol="0" anchor="t">
            <a:normAutofit/>
          </a:bodyPr>
          <a:lstStyle/>
          <a:p>
            <a:r>
              <a:rPr lang="en-US" b="1" i="0">
                <a:solidFill>
                  <a:srgbClr val="202527"/>
                </a:solidFill>
                <a:effectLst/>
                <a:latin typeface="proxima-nova"/>
              </a:rPr>
              <a:t>Brand Marketing</a:t>
            </a:r>
            <a:r>
              <a:rPr lang="en-US" b="0" i="0">
                <a:solidFill>
                  <a:srgbClr val="202527"/>
                </a:solidFill>
                <a:effectLst/>
                <a:latin typeface="proxima-nova"/>
              </a:rPr>
              <a:t> is </a:t>
            </a:r>
            <a:r>
              <a:rPr lang="en-US" dirty="0">
                <a:solidFill>
                  <a:srgbClr val="202527"/>
                </a:solidFill>
                <a:latin typeface="proxima-nova"/>
              </a:rPr>
              <a:t>how your</a:t>
            </a:r>
            <a:r>
              <a:rPr lang="en-US" b="0" i="0">
                <a:solidFill>
                  <a:srgbClr val="202527"/>
                </a:solidFill>
                <a:effectLst/>
                <a:latin typeface="proxima-nova"/>
              </a:rPr>
              <a:t> businesses can highlight and bring awareness to products or services </a:t>
            </a:r>
            <a:r>
              <a:rPr lang="en-US" b="1" i="0">
                <a:solidFill>
                  <a:srgbClr val="202527"/>
                </a:solidFill>
                <a:effectLst/>
                <a:latin typeface="proxima-nova"/>
              </a:rPr>
              <a:t>by connecting values and a voice to the right audience through strategic communication</a:t>
            </a:r>
            <a:r>
              <a:rPr lang="en-US" b="0" i="0">
                <a:solidFill>
                  <a:srgbClr val="202527"/>
                </a:solidFill>
                <a:effectLst/>
                <a:latin typeface="proxima-nova"/>
              </a:rPr>
              <a:t>.</a:t>
            </a:r>
            <a:endParaRPr lang="en-US" b="0" i="0" dirty="0">
              <a:solidFill>
                <a:srgbClr val="202527"/>
              </a:solidFill>
              <a:effectLst/>
              <a:latin typeface="proxima-nova"/>
            </a:endParaRPr>
          </a:p>
          <a:p>
            <a:pPr algn="l"/>
            <a:r>
              <a:rPr lang="en-US" b="0" i="0">
                <a:solidFill>
                  <a:srgbClr val="202527"/>
                </a:solidFill>
                <a:effectLst/>
                <a:latin typeface="proxima-nova"/>
              </a:rPr>
              <a:t>In 2022, the amplification of your brand image can be done effectively through various digital marketing activities:</a:t>
            </a:r>
          </a:p>
          <a:p>
            <a:pPr algn="l">
              <a:buFont typeface="Arial" panose="020B0604020202020204" pitchFamily="34" charset="0"/>
              <a:buChar char="•"/>
            </a:pPr>
            <a:endParaRPr lang="en-US" b="0" i="0">
              <a:solidFill>
                <a:srgbClr val="202527"/>
              </a:solidFill>
              <a:effectLst/>
              <a:latin typeface="proxima-nova"/>
            </a:endParaRPr>
          </a:p>
          <a:p>
            <a:endParaRPr lang="en-IE"/>
          </a:p>
        </p:txBody>
      </p:sp>
      <p:sp>
        <p:nvSpPr>
          <p:cNvPr id="3" name="Text Placeholder 2">
            <a:extLst>
              <a:ext uri="{FF2B5EF4-FFF2-40B4-BE49-F238E27FC236}">
                <a16:creationId xmlns:a16="http://schemas.microsoft.com/office/drawing/2014/main" id="{E191E1A0-E2AA-4403-ADAE-D4E0490D8579}"/>
              </a:ext>
            </a:extLst>
          </p:cNvPr>
          <p:cNvSpPr>
            <a:spLocks noGrp="1"/>
          </p:cNvSpPr>
          <p:nvPr>
            <p:ph type="body" sz="quarter" idx="16"/>
          </p:nvPr>
        </p:nvSpPr>
        <p:spPr/>
        <p:txBody>
          <a:bodyPr>
            <a:normAutofit lnSpcReduction="10000"/>
          </a:bodyPr>
          <a:lstStyle/>
          <a:p>
            <a:r>
              <a:rPr lang="en-US"/>
              <a:t>Brand Marketing:</a:t>
            </a:r>
            <a:endParaRPr lang="en-IE"/>
          </a:p>
        </p:txBody>
      </p:sp>
      <p:sp>
        <p:nvSpPr>
          <p:cNvPr id="4" name="Speech Bubble: Rectangle with Corners Rounded 3">
            <a:extLst>
              <a:ext uri="{FF2B5EF4-FFF2-40B4-BE49-F238E27FC236}">
                <a16:creationId xmlns:a16="http://schemas.microsoft.com/office/drawing/2014/main" id="{B63385D4-E38C-471A-BF3F-F1898E1E378C}"/>
              </a:ext>
            </a:extLst>
          </p:cNvPr>
          <p:cNvSpPr/>
          <p:nvPr/>
        </p:nvSpPr>
        <p:spPr>
          <a:xfrm>
            <a:off x="7513778" y="4590888"/>
            <a:ext cx="2095837" cy="898216"/>
          </a:xfrm>
          <a:prstGeom prst="wedgeRoundRectCallout">
            <a:avLst>
              <a:gd name="adj1" fmla="val -34733"/>
              <a:gd name="adj2" fmla="val 9223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0" i="0">
              <a:solidFill>
                <a:srgbClr val="202527"/>
              </a:solidFill>
              <a:effectLst/>
              <a:latin typeface="proxima-nova"/>
            </a:endParaRPr>
          </a:p>
          <a:p>
            <a:pPr algn="ctr"/>
            <a:r>
              <a:rPr lang="en-US" b="1" i="0">
                <a:solidFill>
                  <a:srgbClr val="202527"/>
                </a:solidFill>
                <a:effectLst/>
                <a:latin typeface="proxima-nova"/>
              </a:rPr>
              <a:t>Paid Advertising </a:t>
            </a:r>
            <a:r>
              <a:rPr lang="en-US" b="0" i="0">
                <a:solidFill>
                  <a:srgbClr val="202527"/>
                </a:solidFill>
                <a:effectLst/>
                <a:latin typeface="proxima-nova"/>
              </a:rPr>
              <a:t>(PPC)</a:t>
            </a:r>
          </a:p>
          <a:p>
            <a:pPr algn="ctr"/>
            <a:endParaRPr lang="en-IE"/>
          </a:p>
        </p:txBody>
      </p:sp>
      <p:sp>
        <p:nvSpPr>
          <p:cNvPr id="5" name="Speech Bubble: Rectangle with Corners Rounded 4">
            <a:extLst>
              <a:ext uri="{FF2B5EF4-FFF2-40B4-BE49-F238E27FC236}">
                <a16:creationId xmlns:a16="http://schemas.microsoft.com/office/drawing/2014/main" id="{B380B5C8-160D-4BB2-B2CB-376C418285C1}"/>
              </a:ext>
            </a:extLst>
          </p:cNvPr>
          <p:cNvSpPr/>
          <p:nvPr/>
        </p:nvSpPr>
        <p:spPr>
          <a:xfrm>
            <a:off x="5264545" y="3678736"/>
            <a:ext cx="2095837" cy="898216"/>
          </a:xfrm>
          <a:prstGeom prst="wedgeRoundRectCallout">
            <a:avLst>
              <a:gd name="adj1" fmla="val -40138"/>
              <a:gd name="adj2" fmla="val 83221"/>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i="0">
              <a:solidFill>
                <a:srgbClr val="202527"/>
              </a:solidFill>
              <a:effectLst/>
              <a:latin typeface="proxima-nova"/>
            </a:endParaRPr>
          </a:p>
          <a:p>
            <a:pPr algn="ctr"/>
            <a:r>
              <a:rPr lang="en-US" b="1" i="0">
                <a:solidFill>
                  <a:srgbClr val="202527"/>
                </a:solidFill>
                <a:effectLst/>
                <a:latin typeface="proxima-nova"/>
              </a:rPr>
              <a:t>Email Marketing</a:t>
            </a:r>
          </a:p>
          <a:p>
            <a:pPr algn="ctr"/>
            <a:endParaRPr lang="en-IE" b="1"/>
          </a:p>
        </p:txBody>
      </p:sp>
      <p:sp>
        <p:nvSpPr>
          <p:cNvPr id="6" name="Speech Bubble: Rectangle with Corners Rounded 5">
            <a:extLst>
              <a:ext uri="{FF2B5EF4-FFF2-40B4-BE49-F238E27FC236}">
                <a16:creationId xmlns:a16="http://schemas.microsoft.com/office/drawing/2014/main" id="{7FFE2465-48DF-49C0-89A3-5308E8A3A644}"/>
              </a:ext>
            </a:extLst>
          </p:cNvPr>
          <p:cNvSpPr/>
          <p:nvPr/>
        </p:nvSpPr>
        <p:spPr>
          <a:xfrm>
            <a:off x="9640982" y="3637745"/>
            <a:ext cx="2095837" cy="898216"/>
          </a:xfrm>
          <a:prstGeom prst="wedgeRoundRectCallout">
            <a:avLst>
              <a:gd name="adj1" fmla="val -36663"/>
              <a:gd name="adj2" fmla="val 89527"/>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1" i="0">
              <a:solidFill>
                <a:srgbClr val="202527"/>
              </a:solidFill>
              <a:effectLst/>
              <a:latin typeface="proxima-nova"/>
            </a:endParaRPr>
          </a:p>
          <a:p>
            <a:pPr algn="ctr"/>
            <a:r>
              <a:rPr lang="en-US" b="1" i="0">
                <a:solidFill>
                  <a:srgbClr val="202527"/>
                </a:solidFill>
                <a:effectLst/>
                <a:latin typeface="proxima-nova"/>
              </a:rPr>
              <a:t>Social Media Marketing</a:t>
            </a:r>
          </a:p>
          <a:p>
            <a:pPr algn="ctr"/>
            <a:endParaRPr lang="en-IE" b="1"/>
          </a:p>
        </p:txBody>
      </p:sp>
      <p:sp>
        <p:nvSpPr>
          <p:cNvPr id="7" name="Speech Bubble: Rectangle with Corners Rounded 6">
            <a:extLst>
              <a:ext uri="{FF2B5EF4-FFF2-40B4-BE49-F238E27FC236}">
                <a16:creationId xmlns:a16="http://schemas.microsoft.com/office/drawing/2014/main" id="{4BF73D7A-4BAF-4C8C-A0B2-E28BFE2A2D4F}"/>
              </a:ext>
            </a:extLst>
          </p:cNvPr>
          <p:cNvSpPr/>
          <p:nvPr/>
        </p:nvSpPr>
        <p:spPr>
          <a:xfrm>
            <a:off x="3076327" y="4576953"/>
            <a:ext cx="2095837" cy="898216"/>
          </a:xfrm>
          <a:prstGeom prst="wedgeRoundRectCallout">
            <a:avLst>
              <a:gd name="adj1" fmla="val -33574"/>
              <a:gd name="adj2" fmla="val 81419"/>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1" i="0">
              <a:solidFill>
                <a:srgbClr val="202527"/>
              </a:solidFill>
              <a:effectLst/>
              <a:latin typeface="proxima-nova"/>
            </a:endParaRPr>
          </a:p>
          <a:p>
            <a:pPr algn="ctr"/>
            <a:r>
              <a:rPr lang="en-US" b="1" i="0">
                <a:solidFill>
                  <a:srgbClr val="202527"/>
                </a:solidFill>
                <a:effectLst/>
                <a:latin typeface="proxima-nova"/>
              </a:rPr>
              <a:t>SEO &amp; Content Marketing</a:t>
            </a:r>
          </a:p>
          <a:p>
            <a:pPr algn="ctr"/>
            <a:endParaRPr lang="en-IE" b="1"/>
          </a:p>
        </p:txBody>
      </p:sp>
      <p:sp>
        <p:nvSpPr>
          <p:cNvPr id="8" name="Speech Bubble: Rectangle with Corners Rounded 7">
            <a:extLst>
              <a:ext uri="{FF2B5EF4-FFF2-40B4-BE49-F238E27FC236}">
                <a16:creationId xmlns:a16="http://schemas.microsoft.com/office/drawing/2014/main" id="{8FCE55AC-55D0-4641-8788-BA7F8ED1BADC}"/>
              </a:ext>
            </a:extLst>
          </p:cNvPr>
          <p:cNvSpPr/>
          <p:nvPr/>
        </p:nvSpPr>
        <p:spPr>
          <a:xfrm>
            <a:off x="980490" y="3678736"/>
            <a:ext cx="2095837" cy="898216"/>
          </a:xfrm>
          <a:prstGeom prst="wedgeRoundRectCallout">
            <a:avLst>
              <a:gd name="adj1" fmla="val -29713"/>
              <a:gd name="adj2" fmla="val 8141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i="0">
              <a:solidFill>
                <a:srgbClr val="202527"/>
              </a:solidFill>
              <a:effectLst/>
              <a:latin typeface="proxima-nova"/>
            </a:endParaRPr>
          </a:p>
          <a:p>
            <a:pPr algn="ctr"/>
            <a:r>
              <a:rPr lang="en-US" b="1" i="0">
                <a:solidFill>
                  <a:srgbClr val="202527"/>
                </a:solidFill>
                <a:effectLst/>
                <a:latin typeface="proxima-nova"/>
              </a:rPr>
              <a:t>User Experience </a:t>
            </a:r>
            <a:r>
              <a:rPr lang="en-US" i="0">
                <a:solidFill>
                  <a:srgbClr val="202527"/>
                </a:solidFill>
                <a:effectLst/>
                <a:latin typeface="proxima-nova"/>
              </a:rPr>
              <a:t>(i.e. your website)</a:t>
            </a:r>
          </a:p>
          <a:p>
            <a:pPr algn="ctr"/>
            <a:endParaRPr lang="en-IE" b="1"/>
          </a:p>
        </p:txBody>
      </p:sp>
      <p:grpSp>
        <p:nvGrpSpPr>
          <p:cNvPr id="9" name="Graphic 2">
            <a:extLst>
              <a:ext uri="{FF2B5EF4-FFF2-40B4-BE49-F238E27FC236}">
                <a16:creationId xmlns:a16="http://schemas.microsoft.com/office/drawing/2014/main" id="{74FF4316-6FB9-4B48-BDB7-E1E0EDC1E191}"/>
              </a:ext>
            </a:extLst>
          </p:cNvPr>
          <p:cNvGrpSpPr/>
          <p:nvPr/>
        </p:nvGrpSpPr>
        <p:grpSpPr>
          <a:xfrm>
            <a:off x="9963061" y="526525"/>
            <a:ext cx="952569" cy="1014306"/>
            <a:chOff x="3918554" y="774528"/>
            <a:chExt cx="868197" cy="924466"/>
          </a:xfrm>
        </p:grpSpPr>
        <p:grpSp>
          <p:nvGrpSpPr>
            <p:cNvPr id="10" name="Graphic 2">
              <a:extLst>
                <a:ext uri="{FF2B5EF4-FFF2-40B4-BE49-F238E27FC236}">
                  <a16:creationId xmlns:a16="http://schemas.microsoft.com/office/drawing/2014/main" id="{E061FDF3-A7A0-4D50-BA5C-348F048EEEC8}"/>
                </a:ext>
              </a:extLst>
            </p:cNvPr>
            <p:cNvGrpSpPr/>
            <p:nvPr/>
          </p:nvGrpSpPr>
          <p:grpSpPr>
            <a:xfrm>
              <a:off x="3918554" y="774528"/>
              <a:ext cx="868197" cy="924466"/>
              <a:chOff x="3918554" y="774528"/>
              <a:chExt cx="868197" cy="924466"/>
            </a:xfrm>
            <a:solidFill>
              <a:srgbClr val="010101"/>
            </a:solidFill>
          </p:grpSpPr>
          <p:sp>
            <p:nvSpPr>
              <p:cNvPr id="14" name="Freeform 300">
                <a:extLst>
                  <a:ext uri="{FF2B5EF4-FFF2-40B4-BE49-F238E27FC236}">
                    <a16:creationId xmlns:a16="http://schemas.microsoft.com/office/drawing/2014/main" id="{87F4DA4B-E65D-4A9A-BAA0-F37670048B48}"/>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15" name="Freeform 301">
                <a:extLst>
                  <a:ext uri="{FF2B5EF4-FFF2-40B4-BE49-F238E27FC236}">
                    <a16:creationId xmlns:a16="http://schemas.microsoft.com/office/drawing/2014/main" id="{32391FC6-7B09-435A-AB5C-3C63B46A687C}"/>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3B3ACC11-4CC2-471E-AE5C-BDE8B3206C71}"/>
                </a:ext>
              </a:extLst>
            </p:cNvPr>
            <p:cNvGrpSpPr/>
            <p:nvPr/>
          </p:nvGrpSpPr>
          <p:grpSpPr>
            <a:xfrm>
              <a:off x="3958353" y="890522"/>
              <a:ext cx="708520" cy="605461"/>
              <a:chOff x="3958353" y="890522"/>
              <a:chExt cx="708520" cy="605461"/>
            </a:xfrm>
            <a:solidFill>
              <a:srgbClr val="60A9DD"/>
            </a:solidFill>
          </p:grpSpPr>
          <p:sp>
            <p:nvSpPr>
              <p:cNvPr id="12" name="Freeform 298">
                <a:extLst>
                  <a:ext uri="{FF2B5EF4-FFF2-40B4-BE49-F238E27FC236}">
                    <a16:creationId xmlns:a16="http://schemas.microsoft.com/office/drawing/2014/main" id="{141CB985-DD2C-4373-9B3F-C6BD69ECF365}"/>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FC000"/>
              </a:solidFill>
              <a:ln w="9028" cap="flat">
                <a:noFill/>
                <a:prstDash val="solid"/>
                <a:miter/>
              </a:ln>
            </p:spPr>
            <p:txBody>
              <a:bodyPr rtlCol="0" anchor="ctr"/>
              <a:lstStyle/>
              <a:p>
                <a:endParaRPr lang="en-US"/>
              </a:p>
            </p:txBody>
          </p:sp>
          <p:sp>
            <p:nvSpPr>
              <p:cNvPr id="13" name="Freeform 299">
                <a:extLst>
                  <a:ext uri="{FF2B5EF4-FFF2-40B4-BE49-F238E27FC236}">
                    <a16:creationId xmlns:a16="http://schemas.microsoft.com/office/drawing/2014/main" id="{B6A14691-BEBD-40A7-9EC1-AB1C4F41C47D}"/>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000000"/>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8164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506E4C-78BA-41A0-ACF1-CF2E7CB21B08}"/>
              </a:ext>
            </a:extLst>
          </p:cNvPr>
          <p:cNvSpPr>
            <a:spLocks noGrp="1"/>
          </p:cNvSpPr>
          <p:nvPr>
            <p:ph type="body" sz="quarter" idx="16"/>
          </p:nvPr>
        </p:nvSpPr>
        <p:spPr>
          <a:xfrm>
            <a:off x="0" y="325704"/>
            <a:ext cx="4719319" cy="582221"/>
          </a:xfrm>
          <a:solidFill>
            <a:srgbClr val="FFD100"/>
          </a:solidFill>
        </p:spPr>
        <p:txBody>
          <a:bodyPr anchor="ctr">
            <a:normAutofit lnSpcReduction="10000"/>
          </a:bodyPr>
          <a:lstStyle/>
          <a:p>
            <a:pPr marL="180000"/>
            <a:r>
              <a:rPr lang="en-US"/>
              <a:t>Key Findings…</a:t>
            </a:r>
            <a:endParaRPr lang="en-IE"/>
          </a:p>
        </p:txBody>
      </p:sp>
      <p:pic>
        <p:nvPicPr>
          <p:cNvPr id="4" name="Picture 3">
            <a:extLst>
              <a:ext uri="{FF2B5EF4-FFF2-40B4-BE49-F238E27FC236}">
                <a16:creationId xmlns:a16="http://schemas.microsoft.com/office/drawing/2014/main" id="{DDB27A67-5DC7-489B-B135-3EE6741BC3A0}"/>
              </a:ext>
            </a:extLst>
          </p:cNvPr>
          <p:cNvPicPr>
            <a:picLocks noChangeAspect="1"/>
          </p:cNvPicPr>
          <p:nvPr/>
        </p:nvPicPr>
        <p:blipFill>
          <a:blip r:embed="rId2"/>
          <a:stretch>
            <a:fillRect/>
          </a:stretch>
        </p:blipFill>
        <p:spPr>
          <a:xfrm>
            <a:off x="6894414" y="257364"/>
            <a:ext cx="2723287" cy="817680"/>
          </a:xfrm>
          <a:prstGeom prst="rect">
            <a:avLst/>
          </a:prstGeom>
        </p:spPr>
      </p:pic>
      <p:pic>
        <p:nvPicPr>
          <p:cNvPr id="5" name="Picture 4">
            <a:extLst>
              <a:ext uri="{FF2B5EF4-FFF2-40B4-BE49-F238E27FC236}">
                <a16:creationId xmlns:a16="http://schemas.microsoft.com/office/drawing/2014/main" id="{25B66B0E-C27D-43C3-AE06-736DE035030D}"/>
              </a:ext>
            </a:extLst>
          </p:cNvPr>
          <p:cNvPicPr>
            <a:picLocks noChangeAspect="1"/>
          </p:cNvPicPr>
          <p:nvPr/>
        </p:nvPicPr>
        <p:blipFill>
          <a:blip r:embed="rId3"/>
          <a:stretch>
            <a:fillRect/>
          </a:stretch>
        </p:blipFill>
        <p:spPr>
          <a:xfrm>
            <a:off x="9829248" y="411410"/>
            <a:ext cx="1790792" cy="742988"/>
          </a:xfrm>
          <a:prstGeom prst="rect">
            <a:avLst/>
          </a:prstGeom>
        </p:spPr>
      </p:pic>
      <p:sp>
        <p:nvSpPr>
          <p:cNvPr id="6" name="Text Placeholder 5">
            <a:extLst>
              <a:ext uri="{FF2B5EF4-FFF2-40B4-BE49-F238E27FC236}">
                <a16:creationId xmlns:a16="http://schemas.microsoft.com/office/drawing/2014/main" id="{838F9D46-441F-4576-A2B0-AD4FB7790233}"/>
              </a:ext>
            </a:extLst>
          </p:cNvPr>
          <p:cNvSpPr txBox="1">
            <a:spLocks noGrp="1"/>
          </p:cNvSpPr>
          <p:nvPr>
            <p:ph type="body" sz="quarter" idx="18"/>
          </p:nvPr>
        </p:nvSpPr>
        <p:spPr>
          <a:xfrm>
            <a:off x="226577" y="1757363"/>
            <a:ext cx="11474506" cy="1089529"/>
          </a:xfrm>
          <a:prstGeom prst="rect">
            <a:avLst/>
          </a:prstGeom>
          <a:noFill/>
        </p:spPr>
        <p:txBody>
          <a:bodyPr vert="horz" wrap="square" lIns="91440" tIns="45720" rIns="91440" bIns="45720" rtlCol="0" anchor="t">
            <a:spAutoFit/>
          </a:bodyPr>
          <a:lstStyle/>
          <a:p>
            <a:pPr indent="0"/>
            <a:r>
              <a:rPr lang="en-US"/>
              <a:t>The</a:t>
            </a:r>
            <a:r>
              <a:rPr lang="en-US">
                <a:solidFill>
                  <a:srgbClr val="000000"/>
                </a:solidFill>
              </a:rPr>
              <a:t> market analysis study and interviews </a:t>
            </a:r>
            <a:r>
              <a:rPr lang="en-US">
                <a:ea typeface="+mn-lt"/>
                <a:cs typeface="+mn-lt"/>
              </a:rPr>
              <a:t>performed </a:t>
            </a:r>
            <a:r>
              <a:rPr lang="en-US"/>
              <a:t>by </a:t>
            </a:r>
            <a:r>
              <a:rPr lang="en-US" b="1" err="1"/>
              <a:t>INCluSilver</a:t>
            </a:r>
            <a:r>
              <a:rPr lang="en-US"/>
              <a:t> have suggested</a:t>
            </a:r>
            <a:r>
              <a:rPr lang="en-US">
                <a:solidFill>
                  <a:srgbClr val="000000"/>
                </a:solidFill>
              </a:rPr>
              <a:t> </a:t>
            </a:r>
            <a:r>
              <a:rPr lang="en-US"/>
              <a:t>some</a:t>
            </a:r>
            <a:r>
              <a:rPr lang="en-US">
                <a:solidFill>
                  <a:srgbClr val="000000"/>
                </a:solidFill>
              </a:rPr>
              <a:t> </a:t>
            </a:r>
            <a:r>
              <a:rPr lang="en-US" b="1">
                <a:solidFill>
                  <a:srgbClr val="000000"/>
                </a:solidFill>
              </a:rPr>
              <a:t>strategies/ recommendations </a:t>
            </a:r>
            <a:r>
              <a:rPr lang="en-US">
                <a:solidFill>
                  <a:srgbClr val="000000"/>
                </a:solidFill>
              </a:rPr>
              <a:t>that could be developed by SMEs to successfully enter the market segments related to </a:t>
            </a:r>
            <a:r>
              <a:rPr lang="en-US"/>
              <a:t>elderly-dedicated</a:t>
            </a:r>
            <a:r>
              <a:rPr lang="en-US">
                <a:solidFill>
                  <a:srgbClr val="000000"/>
                </a:solidFill>
              </a:rPr>
              <a:t> food products or services:</a:t>
            </a:r>
            <a:endParaRPr lang="en-IE">
              <a:solidFill>
                <a:srgbClr val="000000"/>
              </a:solidFill>
            </a:endParaRPr>
          </a:p>
        </p:txBody>
      </p:sp>
      <p:sp>
        <p:nvSpPr>
          <p:cNvPr id="7" name="TextBox 6">
            <a:extLst>
              <a:ext uri="{FF2B5EF4-FFF2-40B4-BE49-F238E27FC236}">
                <a16:creationId xmlns:a16="http://schemas.microsoft.com/office/drawing/2014/main" id="{F5360E08-3B35-4457-9CB6-728072A50DF5}"/>
              </a:ext>
            </a:extLst>
          </p:cNvPr>
          <p:cNvSpPr txBox="1"/>
          <p:nvPr/>
        </p:nvSpPr>
        <p:spPr>
          <a:xfrm>
            <a:off x="809204" y="2972846"/>
            <a:ext cx="11382796" cy="2308324"/>
          </a:xfrm>
          <a:prstGeom prst="rect">
            <a:avLst/>
          </a:prstGeom>
          <a:solidFill>
            <a:srgbClr val="FFD100"/>
          </a:solidFill>
        </p:spPr>
        <p:txBody>
          <a:bodyPr wrap="square" lIns="91440" tIns="45720" rIns="91440" bIns="45720" anchor="t">
            <a:spAutoFit/>
          </a:bodyPr>
          <a:lstStyle/>
          <a:p>
            <a:pPr marL="285750" indent="-285750">
              <a:buFont typeface="Arial" panose="020B0604020202020204" pitchFamily="34" charset="0"/>
              <a:buChar char="•"/>
            </a:pPr>
            <a:r>
              <a:rPr lang="en-IE" sz="2400" b="1">
                <a:solidFill>
                  <a:srgbClr val="000000"/>
                </a:solidFill>
              </a:rPr>
              <a:t>Target specific consumers/segments </a:t>
            </a:r>
            <a:r>
              <a:rPr lang="en-IE" sz="2400">
                <a:solidFill>
                  <a:srgbClr val="000000"/>
                </a:solidFill>
              </a:rPr>
              <a:t>(e.g., based on age or location)</a:t>
            </a:r>
            <a:endParaRPr lang="en-IE" sz="2400">
              <a:solidFill>
                <a:srgbClr val="000000"/>
              </a:solidFill>
              <a:cs typeface="Calibri"/>
            </a:endParaRPr>
          </a:p>
          <a:p>
            <a:pPr marL="285750" indent="-285750">
              <a:buFont typeface="Arial" panose="020B0604020202020204" pitchFamily="34" charset="0"/>
              <a:buChar char="•"/>
            </a:pPr>
            <a:r>
              <a:rPr lang="en-IE" sz="2400" b="1">
                <a:solidFill>
                  <a:srgbClr val="000000"/>
                </a:solidFill>
                <a:cs typeface="Calibri"/>
              </a:rPr>
              <a:t>Aim to be supported by partnering companies or clusters </a:t>
            </a:r>
            <a:r>
              <a:rPr lang="en-IE" sz="2400">
                <a:solidFill>
                  <a:srgbClr val="000000"/>
                </a:solidFill>
                <a:cs typeface="Calibri"/>
              </a:rPr>
              <a:t>(e.g., via a network, complementary companies, or B2B distribution scheme) </a:t>
            </a:r>
            <a:r>
              <a:rPr lang="en-US" sz="2400">
                <a:solidFill>
                  <a:srgbClr val="000000"/>
                </a:solidFill>
                <a:cs typeface="Calibri"/>
              </a:rPr>
              <a:t>to </a:t>
            </a:r>
            <a:r>
              <a:rPr lang="en-US" sz="2400" dirty="0">
                <a:solidFill>
                  <a:srgbClr val="000000"/>
                </a:solidFill>
                <a:cs typeface="Calibri"/>
              </a:rPr>
              <a:t>enter </a:t>
            </a:r>
            <a:r>
              <a:rPr lang="en-US" sz="2400">
                <a:solidFill>
                  <a:srgbClr val="000000"/>
                </a:solidFill>
                <a:cs typeface="Calibri"/>
              </a:rPr>
              <a:t>the market</a:t>
            </a:r>
          </a:p>
          <a:p>
            <a:pPr marL="285750" indent="-285750">
              <a:buFont typeface="Arial" panose="020B0604020202020204" pitchFamily="34" charset="0"/>
              <a:buChar char="•"/>
            </a:pPr>
            <a:r>
              <a:rPr lang="en-US" sz="2400" b="1">
                <a:solidFill>
                  <a:srgbClr val="000000"/>
                </a:solidFill>
              </a:rPr>
              <a:t>Prescribers</a:t>
            </a:r>
            <a:r>
              <a:rPr lang="en-US" sz="2400">
                <a:solidFill>
                  <a:srgbClr val="000000"/>
                </a:solidFill>
              </a:rPr>
              <a:t> are essential in the access to the elderly-dedicated food market (e.g., doctors, dietitians, or local </a:t>
            </a:r>
            <a:r>
              <a:rPr lang="en-US" sz="2400" err="1">
                <a:solidFill>
                  <a:srgbClr val="000000"/>
                </a:solidFill>
              </a:rPr>
              <a:t>organisations</a:t>
            </a:r>
            <a:r>
              <a:rPr lang="en-US" sz="2400">
                <a:solidFill>
                  <a:srgbClr val="000000"/>
                </a:solidFill>
              </a:rPr>
              <a:t>/government authorities)</a:t>
            </a:r>
            <a:endParaRPr lang="en-US"/>
          </a:p>
          <a:p>
            <a:pPr marL="285750" indent="-285750">
              <a:buFont typeface="Arial" panose="020B0604020202020204" pitchFamily="34" charset="0"/>
              <a:buChar char="•"/>
            </a:pPr>
            <a:r>
              <a:rPr lang="en-US" sz="2400">
                <a:solidFill>
                  <a:srgbClr val="000000"/>
                </a:solidFill>
              </a:rPr>
              <a:t>Food products </a:t>
            </a:r>
            <a:r>
              <a:rPr lang="en-US" sz="2400" b="1">
                <a:solidFill>
                  <a:srgbClr val="000000"/>
                </a:solidFill>
              </a:rPr>
              <a:t>targeting the care home market segment has fewer barriers to entry.</a:t>
            </a:r>
            <a:endParaRPr lang="en-IE" sz="2400" b="1">
              <a:solidFill>
                <a:srgbClr val="000000"/>
              </a:solidFill>
            </a:endParaRPr>
          </a:p>
        </p:txBody>
      </p:sp>
    </p:spTree>
    <p:extLst>
      <p:ext uri="{BB962C8B-B14F-4D97-AF65-F5344CB8AC3E}">
        <p14:creationId xmlns:p14="http://schemas.microsoft.com/office/powerpoint/2010/main" val="33966838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dressed up with jet pack">
            <a:extLst>
              <a:ext uri="{FF2B5EF4-FFF2-40B4-BE49-F238E27FC236}">
                <a16:creationId xmlns:a16="http://schemas.microsoft.com/office/drawing/2014/main" id="{C8DD03F8-231E-4049-975E-B05ECF89A78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300"/>
          <a:stretch/>
        </p:blipFill>
        <p:spPr>
          <a:xfrm>
            <a:off x="6852062" y="228600"/>
            <a:ext cx="5105121" cy="6362700"/>
          </a:xfrm>
        </p:spPr>
      </p:pic>
      <p:sp>
        <p:nvSpPr>
          <p:cNvPr id="4" name="Text Placeholder 3">
            <a:extLst>
              <a:ext uri="{FF2B5EF4-FFF2-40B4-BE49-F238E27FC236}">
                <a16:creationId xmlns:a16="http://schemas.microsoft.com/office/drawing/2014/main" id="{BF2CEAA3-08D0-47C5-9CD7-1DE72BFE6D6A}"/>
              </a:ext>
            </a:extLst>
          </p:cNvPr>
          <p:cNvSpPr>
            <a:spLocks noGrp="1"/>
          </p:cNvSpPr>
          <p:nvPr>
            <p:ph type="body" sz="quarter" idx="16"/>
          </p:nvPr>
        </p:nvSpPr>
        <p:spPr/>
        <p:txBody>
          <a:bodyPr>
            <a:normAutofit lnSpcReduction="10000"/>
          </a:bodyPr>
          <a:lstStyle/>
          <a:p>
            <a:r>
              <a:rPr lang="en-US"/>
              <a:t>Stay </a:t>
            </a:r>
            <a:r>
              <a:rPr lang="en-US" dirty="0"/>
              <a:t>Innovative…</a:t>
            </a:r>
            <a:endParaRPr lang="en-IE" dirty="0"/>
          </a:p>
        </p:txBody>
      </p:sp>
      <p:sp>
        <p:nvSpPr>
          <p:cNvPr id="5" name="Text Placeholder 1">
            <a:extLst>
              <a:ext uri="{FF2B5EF4-FFF2-40B4-BE49-F238E27FC236}">
                <a16:creationId xmlns:a16="http://schemas.microsoft.com/office/drawing/2014/main" id="{5915EF31-8EDB-4C34-A7E6-E1206DE2269A}"/>
              </a:ext>
            </a:extLst>
          </p:cNvPr>
          <p:cNvSpPr>
            <a:spLocks noGrp="1"/>
          </p:cNvSpPr>
          <p:nvPr>
            <p:ph type="body" sz="quarter" idx="18"/>
          </p:nvPr>
        </p:nvSpPr>
        <p:spPr>
          <a:xfrm>
            <a:off x="1464658" y="1773238"/>
            <a:ext cx="5203179" cy="4525962"/>
          </a:xfrm>
        </p:spPr>
        <p:txBody>
          <a:bodyPr vert="horz" lIns="91440" tIns="45720" rIns="91440" bIns="45720" rtlCol="0" anchor="t">
            <a:normAutofit lnSpcReduction="10000"/>
          </a:bodyPr>
          <a:lstStyle/>
          <a:p>
            <a:pPr indent="0"/>
            <a:r>
              <a:rPr lang="en-US" b="0" i="0">
                <a:effectLst/>
              </a:rPr>
              <a:t>Innovative </a:t>
            </a:r>
            <a:r>
              <a:rPr lang="en-US" dirty="0"/>
              <a:t>products</a:t>
            </a:r>
            <a:r>
              <a:rPr lang="en-US" b="0" i="0" dirty="0">
                <a:effectLst/>
              </a:rPr>
              <a:t> </a:t>
            </a:r>
            <a:r>
              <a:rPr lang="en-US" b="0" i="0">
                <a:effectLst/>
              </a:rPr>
              <a:t>and solutions </a:t>
            </a:r>
            <a:r>
              <a:rPr lang="en-US" dirty="0"/>
              <a:t>that can</a:t>
            </a:r>
            <a:r>
              <a:rPr lang="en-US" b="0" i="0" dirty="0">
                <a:effectLst/>
              </a:rPr>
              <a:t> </a:t>
            </a:r>
            <a:r>
              <a:rPr lang="en-US" b="0" i="0">
                <a:effectLst/>
              </a:rPr>
              <a:t>adapt to con­sumer </a:t>
            </a:r>
            <a:r>
              <a:rPr lang="en-US" b="0" i="0" err="1">
                <a:effectLst/>
              </a:rPr>
              <a:t>behaviour</a:t>
            </a:r>
            <a:r>
              <a:rPr lang="en-US" b="0" i="0">
                <a:effectLst/>
              </a:rPr>
              <a:t> and new tech­nolo­gies while main­tain­ing a strong cus­tomer focus is essen­tial to great mar­ket­ing.</a:t>
            </a:r>
          </a:p>
          <a:p>
            <a:pPr indent="0"/>
            <a:endParaRPr lang="en-US" sz="800"/>
          </a:p>
          <a:p>
            <a:pPr indent="0"/>
            <a:r>
              <a:rPr lang="en-US"/>
              <a:t>Hopefully, through this course, you are already getting an insight into senior consumers’ needs via our research tactics and </a:t>
            </a:r>
            <a:r>
              <a:rPr lang="en-US" dirty="0"/>
              <a:t>understand more about </a:t>
            </a:r>
            <a:r>
              <a:rPr lang="en-US"/>
              <a:t>how to innovate </a:t>
            </a:r>
            <a:r>
              <a:rPr lang="en-US" dirty="0"/>
              <a:t>and </a:t>
            </a:r>
            <a:r>
              <a:rPr lang="en-US" dirty="0">
                <a:ea typeface="+mn-lt"/>
                <a:cs typeface="+mn-lt"/>
              </a:rPr>
              <a:t>brand </a:t>
            </a:r>
            <a:r>
              <a:rPr lang="en-US"/>
              <a:t>your offerings accordingly.</a:t>
            </a:r>
            <a:r>
              <a:rPr lang="en-US" dirty="0"/>
              <a:t> </a:t>
            </a:r>
            <a:endParaRPr lang="en-US" dirty="0">
              <a:cs typeface="Calibri"/>
            </a:endParaRPr>
          </a:p>
          <a:p>
            <a:pPr indent="0"/>
            <a:r>
              <a:rPr lang="en-US" b="1"/>
              <a:t>This subject will be expanded upon in Module 6</a:t>
            </a:r>
            <a:r>
              <a:rPr lang="en-US" b="1" dirty="0"/>
              <a:t>.</a:t>
            </a:r>
            <a:endParaRPr lang="en-IE" b="1"/>
          </a:p>
        </p:txBody>
      </p:sp>
    </p:spTree>
    <p:extLst>
      <p:ext uri="{BB962C8B-B14F-4D97-AF65-F5344CB8AC3E}">
        <p14:creationId xmlns:p14="http://schemas.microsoft.com/office/powerpoint/2010/main" val="27340933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27251F-6D83-4C6C-A563-EE2257101760}"/>
              </a:ext>
            </a:extLst>
          </p:cNvPr>
          <p:cNvSpPr>
            <a:spLocks noGrp="1"/>
          </p:cNvSpPr>
          <p:nvPr>
            <p:ph type="body" sz="quarter" idx="16"/>
          </p:nvPr>
        </p:nvSpPr>
        <p:spPr>
          <a:xfrm>
            <a:off x="2149154" y="934084"/>
            <a:ext cx="4235894" cy="1023053"/>
          </a:xfrm>
        </p:spPr>
        <p:txBody>
          <a:bodyPr>
            <a:noAutofit/>
          </a:bodyPr>
          <a:lstStyle/>
          <a:p>
            <a:r>
              <a:rPr lang="en-US"/>
              <a:t>Links to Resources</a:t>
            </a:r>
            <a:endParaRPr lang="en-IE"/>
          </a:p>
        </p:txBody>
      </p:sp>
      <p:sp>
        <p:nvSpPr>
          <p:cNvPr id="3" name="Text Placeholder 2">
            <a:extLst>
              <a:ext uri="{FF2B5EF4-FFF2-40B4-BE49-F238E27FC236}">
                <a16:creationId xmlns:a16="http://schemas.microsoft.com/office/drawing/2014/main" id="{F80C67A0-2715-438C-9C51-67D3390CAC31}"/>
              </a:ext>
            </a:extLst>
          </p:cNvPr>
          <p:cNvSpPr>
            <a:spLocks noGrp="1"/>
          </p:cNvSpPr>
          <p:nvPr>
            <p:ph type="body" sz="quarter" idx="17"/>
          </p:nvPr>
        </p:nvSpPr>
        <p:spPr/>
        <p:txBody>
          <a:bodyPr>
            <a:normAutofit fontScale="85000" lnSpcReduction="20000"/>
          </a:bodyPr>
          <a:lstStyle/>
          <a:p>
            <a:r>
              <a:rPr lang="en-US"/>
              <a:t>4</a:t>
            </a:r>
            <a:endParaRPr lang="en-IE"/>
          </a:p>
        </p:txBody>
      </p:sp>
    </p:spTree>
    <p:extLst>
      <p:ext uri="{BB962C8B-B14F-4D97-AF65-F5344CB8AC3E}">
        <p14:creationId xmlns:p14="http://schemas.microsoft.com/office/powerpoint/2010/main" val="10363784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AC2629-BEBA-42D3-84A4-773A77F4B963}"/>
              </a:ext>
            </a:extLst>
          </p:cNvPr>
          <p:cNvSpPr>
            <a:spLocks noGrp="1"/>
          </p:cNvSpPr>
          <p:nvPr>
            <p:ph type="body" sz="quarter" idx="18"/>
          </p:nvPr>
        </p:nvSpPr>
        <p:spPr/>
        <p:txBody>
          <a:bodyPr vert="horz" lIns="91440" tIns="45720" rIns="91440" bIns="45720" rtlCol="0" anchor="t">
            <a:normAutofit fontScale="92500"/>
          </a:bodyPr>
          <a:lstStyle/>
          <a:p>
            <a:pPr marL="285750" indent="-285750">
              <a:buFont typeface="Arial" panose="020B0604020202020204" pitchFamily="34" charset="0"/>
              <a:buChar char="•"/>
            </a:pPr>
            <a:r>
              <a:rPr lang="en-US" b="0" i="0" strike="noStrike" dirty="0">
                <a:effectLst/>
                <a:latin typeface="Calibri"/>
                <a:cs typeface="Calibri"/>
              </a:rPr>
              <a:t>This </a:t>
            </a:r>
            <a:r>
              <a:rPr lang="en-US" b="1" dirty="0">
                <a:latin typeface="Calibri"/>
                <a:cs typeface="Calibri"/>
              </a:rPr>
              <a:t>paper</a:t>
            </a:r>
            <a:r>
              <a:rPr lang="en-US" b="1" i="0" strike="noStrike" dirty="0">
                <a:effectLst/>
                <a:latin typeface="Calibri"/>
                <a:cs typeface="Calibri"/>
              </a:rPr>
              <a:t> </a:t>
            </a:r>
            <a:r>
              <a:rPr lang="en-US" b="0" i="0" strike="noStrike" dirty="0">
                <a:effectLst/>
                <a:latin typeface="Calibri"/>
                <a:cs typeface="Calibri"/>
              </a:rPr>
              <a:t>explores </a:t>
            </a:r>
            <a:r>
              <a:rPr lang="en-US" dirty="0">
                <a:latin typeface="Calibri"/>
                <a:cs typeface="Calibri"/>
              </a:rPr>
              <a:t>ways</a:t>
            </a:r>
            <a:r>
              <a:rPr lang="en-US" b="0" i="0" strike="noStrike" dirty="0">
                <a:effectLst/>
                <a:latin typeface="Calibri"/>
                <a:cs typeface="Calibri"/>
              </a:rPr>
              <a:t> to </a:t>
            </a:r>
            <a:r>
              <a:rPr lang="en-US" dirty="0">
                <a:latin typeface="Calibri"/>
                <a:cs typeface="Calibri"/>
              </a:rPr>
              <a:t>segment</a:t>
            </a:r>
            <a:r>
              <a:rPr lang="en-US" b="0" i="0" strike="noStrike" dirty="0">
                <a:effectLst/>
                <a:latin typeface="Calibri"/>
                <a:cs typeface="Calibri"/>
              </a:rPr>
              <a:t> the senior market through product formats and derived 8 segmentation bases. </a:t>
            </a:r>
            <a:r>
              <a:rPr lang="en-US">
                <a:solidFill>
                  <a:srgbClr val="1188A3"/>
                </a:solidFill>
                <a:hlinkClick r:id="rId2">
                  <a:extLst>
                    <a:ext uri="{A12FA001-AC4F-418D-AE19-62706E023703}">
                      <ahyp:hlinkClr xmlns:ahyp="http://schemas.microsoft.com/office/drawing/2018/hyperlinkcolor" val="tx"/>
                    </a:ext>
                  </a:extLst>
                </a:hlinkClick>
              </a:rPr>
              <a:t>Understanding heterogeneity among elderly consumers: an evaluation of segmentation approaches in the functional food market | Nutrition Research Reviews | Cambridge Core</a:t>
            </a:r>
            <a:endParaRPr lang="en-US" b="1" u="sng">
              <a:solidFill>
                <a:srgbClr val="1188A3"/>
              </a:solidFill>
              <a:latin typeface="Monsterrat"/>
            </a:endParaRPr>
          </a:p>
          <a:p>
            <a:pPr marL="285750" indent="-285750">
              <a:buFont typeface="Arial" panose="020B0604020202020204" pitchFamily="34" charset="0"/>
              <a:buChar char="•"/>
            </a:pPr>
            <a:r>
              <a:rPr lang="en-IE"/>
              <a:t>This </a:t>
            </a:r>
            <a:r>
              <a:rPr lang="en-IE" b="1" dirty="0"/>
              <a:t>report </a:t>
            </a:r>
            <a:r>
              <a:rPr lang="en-IE"/>
              <a:t>discusses the findings of the market research yielded during the </a:t>
            </a:r>
            <a:r>
              <a:rPr lang="en-IE" err="1"/>
              <a:t>InCluSilver</a:t>
            </a:r>
            <a:r>
              <a:rPr lang="en-IE"/>
              <a:t> Project </a:t>
            </a:r>
            <a:r>
              <a:rPr lang="en-IE">
                <a:solidFill>
                  <a:srgbClr val="1188A3"/>
                </a:solidFill>
                <a:hlinkClick r:id="rId3">
                  <a:extLst>
                    <a:ext uri="{A12FA001-AC4F-418D-AE19-62706E023703}">
                      <ahyp:hlinkClr xmlns:ahyp="http://schemas.microsoft.com/office/drawing/2018/hyperlinkcolor" val="tx"/>
                    </a:ext>
                  </a:extLst>
                </a:hlinkClick>
              </a:rPr>
              <a:t>Etude de marché (inclusilver.eu)</a:t>
            </a:r>
            <a:r>
              <a:rPr lang="en-US" b="0" i="0">
                <a:solidFill>
                  <a:srgbClr val="1188A3"/>
                </a:solidFill>
                <a:effectLst/>
                <a:latin typeface="Monsterrat"/>
              </a:rPr>
              <a:t> </a:t>
            </a:r>
          </a:p>
          <a:p>
            <a:pPr marL="285750" indent="-285750">
              <a:buFont typeface="Arial" panose="020B0604020202020204" pitchFamily="34" charset="0"/>
              <a:buChar char="•"/>
            </a:pPr>
            <a:r>
              <a:rPr lang="en-IE"/>
              <a:t>This is a </a:t>
            </a:r>
            <a:r>
              <a:rPr lang="en-IE" b="1"/>
              <a:t>Podcast</a:t>
            </a:r>
            <a:r>
              <a:rPr lang="en-IE"/>
              <a:t> on How </a:t>
            </a:r>
            <a:r>
              <a:rPr lang="en-IE" err="1"/>
              <a:t>UNiTE</a:t>
            </a:r>
            <a:r>
              <a:rPr lang="en-IE"/>
              <a:t> Food is welcoming new people into wellness and their Marketing Strategy </a:t>
            </a:r>
            <a:r>
              <a:rPr lang="en-IE">
                <a:solidFill>
                  <a:srgbClr val="1188A3"/>
                </a:solidFill>
                <a:hlinkClick r:id="rId4">
                  <a:extLst>
                    <a:ext uri="{A12FA001-AC4F-418D-AE19-62706E023703}">
                      <ahyp:hlinkClr xmlns:ahyp="http://schemas.microsoft.com/office/drawing/2018/hyperlinkcolor" val="tx"/>
                    </a:ext>
                  </a:extLst>
                </a:hlinkClick>
              </a:rPr>
              <a:t>https://snacknation.com/blog/unite-food-clara-paye/</a:t>
            </a:r>
            <a:endParaRPr lang="en-IE"/>
          </a:p>
          <a:p>
            <a:pPr marL="285750" indent="-285750">
              <a:buFont typeface="Arial" panose="020B0604020202020204" pitchFamily="34" charset="0"/>
              <a:buChar char="•"/>
            </a:pPr>
            <a:r>
              <a:rPr lang="en-IE"/>
              <a:t>This</a:t>
            </a:r>
            <a:r>
              <a:rPr lang="en-IE" b="1"/>
              <a:t> Podcast </a:t>
            </a:r>
            <a:r>
              <a:rPr lang="en-IE"/>
              <a:t>discusses gives tips a</a:t>
            </a:r>
            <a:r>
              <a:rPr lang="en-IE" dirty="0"/>
              <a:t>nd</a:t>
            </a:r>
            <a:r>
              <a:rPr lang="en-IE"/>
              <a:t> insights into how to build a recognised food brand with very limited budget </a:t>
            </a:r>
            <a:r>
              <a:rPr lang="en-US">
                <a:solidFill>
                  <a:srgbClr val="1188A3"/>
                </a:solidFill>
                <a:latin typeface="Monsterrat"/>
                <a:hlinkClick r:id="rId5">
                  <a:extLst>
                    <a:ext uri="{A12FA001-AC4F-418D-AE19-62706E023703}">
                      <ahyp:hlinkClr xmlns:ahyp="http://schemas.microsoft.com/office/drawing/2018/hyperlinkcolor" val="tx"/>
                    </a:ext>
                  </a:extLst>
                </a:hlinkClick>
              </a:rPr>
              <a:t>https://snacknation.com/blog/162-how-to-build-an-ethical-brand-with-zero-marketing-budget-with-the-perfect-granola-founder-michele-liddle/</a:t>
            </a:r>
            <a:endParaRPr lang="en-US">
              <a:solidFill>
                <a:srgbClr val="1188A3"/>
              </a:solidFill>
              <a:latin typeface="Monsterrat"/>
            </a:endParaRPr>
          </a:p>
          <a:p>
            <a:endParaRPr lang="en-IE" sz="2000">
              <a:solidFill>
                <a:srgbClr val="1188A3"/>
              </a:solidFill>
            </a:endParaRPr>
          </a:p>
        </p:txBody>
      </p:sp>
      <p:sp>
        <p:nvSpPr>
          <p:cNvPr id="3" name="Text Placeholder 2">
            <a:extLst>
              <a:ext uri="{FF2B5EF4-FFF2-40B4-BE49-F238E27FC236}">
                <a16:creationId xmlns:a16="http://schemas.microsoft.com/office/drawing/2014/main" id="{214AC137-2805-4518-81DB-CDF646D74DB5}"/>
              </a:ext>
            </a:extLst>
          </p:cNvPr>
          <p:cNvSpPr>
            <a:spLocks noGrp="1"/>
          </p:cNvSpPr>
          <p:nvPr>
            <p:ph type="body" sz="quarter" idx="16"/>
          </p:nvPr>
        </p:nvSpPr>
        <p:spPr>
          <a:xfrm>
            <a:off x="0" y="167148"/>
            <a:ext cx="10594345" cy="875071"/>
          </a:xfrm>
          <a:solidFill>
            <a:srgbClr val="FFD100"/>
          </a:solidFill>
        </p:spPr>
        <p:txBody>
          <a:bodyPr anchor="ctr">
            <a:normAutofit/>
          </a:bodyPr>
          <a:lstStyle/>
          <a:p>
            <a:r>
              <a:rPr lang="en-US"/>
              <a:t>Some additional </a:t>
            </a:r>
            <a:r>
              <a:rPr lang="en-US" dirty="0"/>
              <a:t>resources for you…</a:t>
            </a:r>
            <a:endParaRPr lang="en-IE"/>
          </a:p>
        </p:txBody>
      </p:sp>
    </p:spTree>
    <p:extLst>
      <p:ext uri="{BB962C8B-B14F-4D97-AF65-F5344CB8AC3E}">
        <p14:creationId xmlns:p14="http://schemas.microsoft.com/office/powerpoint/2010/main" val="15249998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E501F5B-CC6D-0E45-B824-2349F003B408}"/>
              </a:ext>
            </a:extLst>
          </p:cNvPr>
          <p:cNvSpPr>
            <a:spLocks noGrp="1"/>
          </p:cNvSpPr>
          <p:nvPr>
            <p:ph type="body" sz="quarter" idx="27"/>
          </p:nvPr>
        </p:nvSpPr>
        <p:spPr/>
        <p:txBody>
          <a:bodyPr/>
          <a:lstStyle/>
          <a:p>
            <a:r>
              <a:rPr lang="en-US"/>
              <a:t>www. innovatingfoodforseniors.eu</a:t>
            </a:r>
          </a:p>
        </p:txBody>
      </p:sp>
      <p:sp>
        <p:nvSpPr>
          <p:cNvPr id="8" name="Text Placeholder 7">
            <a:extLst>
              <a:ext uri="{FF2B5EF4-FFF2-40B4-BE49-F238E27FC236}">
                <a16:creationId xmlns:a16="http://schemas.microsoft.com/office/drawing/2014/main" id="{8A651E51-4EA2-7540-967D-5156E5B25F0B}"/>
              </a:ext>
            </a:extLst>
          </p:cNvPr>
          <p:cNvSpPr>
            <a:spLocks noGrp="1"/>
          </p:cNvSpPr>
          <p:nvPr>
            <p:ph type="body" sz="quarter" idx="20"/>
          </p:nvPr>
        </p:nvSpPr>
        <p:spPr>
          <a:xfrm>
            <a:off x="8070212" y="979863"/>
            <a:ext cx="3611230" cy="4051982"/>
          </a:xfrm>
        </p:spPr>
        <p:txBody>
          <a:bodyPr vert="horz" lIns="91440" tIns="45720" rIns="91440" bIns="45720" rtlCol="0" anchor="ctr">
            <a:noAutofit/>
          </a:bodyPr>
          <a:lstStyle/>
          <a:p>
            <a:pPr algn="ctr">
              <a:lnSpc>
                <a:spcPct val="120000"/>
              </a:lnSpc>
            </a:pPr>
            <a:r>
              <a:rPr lang="en-US" sz="2800" dirty="0"/>
              <a:t>Thank You for completing Module 3. Please continue your learning journey with us as we explore </a:t>
            </a:r>
            <a:r>
              <a:rPr lang="en-US" sz="2800" b="1" dirty="0"/>
              <a:t>New Product Development </a:t>
            </a:r>
            <a:r>
              <a:rPr lang="en-US" sz="2800" dirty="0"/>
              <a:t>in Module 4!</a:t>
            </a:r>
            <a:endParaRPr lang="en-US" sz="2800">
              <a:cs typeface="Calibri"/>
            </a:endParaRPr>
          </a:p>
        </p:txBody>
      </p:sp>
    </p:spTree>
    <p:extLst>
      <p:ext uri="{BB962C8B-B14F-4D97-AF65-F5344CB8AC3E}">
        <p14:creationId xmlns:p14="http://schemas.microsoft.com/office/powerpoint/2010/main" val="416982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0A0EC-2224-4030-8200-8024A39D5120}"/>
              </a:ext>
            </a:extLst>
          </p:cNvPr>
          <p:cNvSpPr>
            <a:spLocks noGrp="1"/>
          </p:cNvSpPr>
          <p:nvPr>
            <p:ph type="body" sz="quarter" idx="18"/>
          </p:nvPr>
        </p:nvSpPr>
        <p:spPr>
          <a:xfrm>
            <a:off x="1586039" y="1084333"/>
            <a:ext cx="5237643" cy="5623964"/>
          </a:xfrm>
          <a:solidFill>
            <a:srgbClr val="85D2E1"/>
          </a:solidFill>
        </p:spPr>
        <p:txBody>
          <a:bodyPr vert="horz" lIns="91440" tIns="45720" rIns="91440" bIns="45720" rtlCol="0" anchor="t">
            <a:normAutofit lnSpcReduction="10000"/>
          </a:bodyPr>
          <a:lstStyle/>
          <a:p>
            <a:pPr marL="0" indent="0"/>
            <a:r>
              <a:rPr lang="en-US"/>
              <a:t>An insightful </a:t>
            </a:r>
            <a:r>
              <a:rPr lang="en-US">
                <a:solidFill>
                  <a:srgbClr val="1188A3"/>
                </a:solidFill>
                <a:hlinkClick r:id="rId2">
                  <a:extLst>
                    <a:ext uri="{A12FA001-AC4F-418D-AE19-62706E023703}">
                      <ahyp:hlinkClr xmlns:ahyp="http://schemas.microsoft.com/office/drawing/2018/hyperlinkcolor" val="tx"/>
                    </a:ext>
                  </a:extLst>
                </a:hlinkClick>
              </a:rPr>
              <a:t>study</a:t>
            </a:r>
            <a:r>
              <a:rPr lang="en-US"/>
              <a:t> analyses consumer decision-making strategies according to age ranges, noting their preferences for novel food products. Utilising </a:t>
            </a:r>
            <a:r>
              <a:rPr lang="en-US" b="1"/>
              <a:t>means-end chain theory</a:t>
            </a:r>
            <a:r>
              <a:rPr lang="en-US"/>
              <a:t>, the study claims that innovation success is a combination of: </a:t>
            </a:r>
          </a:p>
          <a:p>
            <a:pPr marL="342900" indent="-342900">
              <a:buFont typeface="Arial" panose="020B0604020202020204" pitchFamily="34" charset="0"/>
              <a:buChar char="•"/>
            </a:pPr>
            <a:r>
              <a:rPr lang="en-US"/>
              <a:t>understanding consumers, the features and benefits they are seeking in the products they purchase and consume; and</a:t>
            </a:r>
            <a:endParaRPr lang="en-US">
              <a:cs typeface="Calibri"/>
            </a:endParaRPr>
          </a:p>
          <a:p>
            <a:pPr marL="342900" indent="-342900">
              <a:buFont typeface="Arial" panose="020B0604020202020204" pitchFamily="34" charset="0"/>
              <a:buChar char="•"/>
            </a:pPr>
            <a:r>
              <a:rPr lang="en-US"/>
              <a:t>understanding the aspects of their personalities that they project through product usage</a:t>
            </a:r>
            <a:endParaRPr lang="en-US">
              <a:cs typeface="Calibri"/>
            </a:endParaRPr>
          </a:p>
          <a:p>
            <a:pPr marL="0" indent="0"/>
            <a:r>
              <a:rPr lang="en-US"/>
              <a:t>The results show </a:t>
            </a:r>
            <a:r>
              <a:rPr lang="en-US" b="1"/>
              <a:t>age is not a factor in consumption decisions </a:t>
            </a:r>
            <a:r>
              <a:rPr lang="en-US"/>
              <a:t>with familiar products. </a:t>
            </a:r>
          </a:p>
          <a:p>
            <a:pPr marL="0" indent="0"/>
            <a:endParaRPr lang="nl-NL"/>
          </a:p>
          <a:p>
            <a:pPr marL="0" indent="0"/>
            <a:endParaRPr lang="en-IE"/>
          </a:p>
        </p:txBody>
      </p:sp>
      <p:sp>
        <p:nvSpPr>
          <p:cNvPr id="4" name="Text Placeholder 3">
            <a:extLst>
              <a:ext uri="{FF2B5EF4-FFF2-40B4-BE49-F238E27FC236}">
                <a16:creationId xmlns:a16="http://schemas.microsoft.com/office/drawing/2014/main" id="{BE384461-B04E-4031-A3E7-79EB79B20C97}"/>
              </a:ext>
            </a:extLst>
          </p:cNvPr>
          <p:cNvSpPr>
            <a:spLocks noGrp="1"/>
          </p:cNvSpPr>
          <p:nvPr>
            <p:ph type="body" sz="quarter" idx="16"/>
          </p:nvPr>
        </p:nvSpPr>
        <p:spPr>
          <a:xfrm>
            <a:off x="1661917" y="241483"/>
            <a:ext cx="4716425" cy="582221"/>
          </a:xfrm>
        </p:spPr>
        <p:txBody>
          <a:bodyPr>
            <a:normAutofit lnSpcReduction="10000"/>
          </a:bodyPr>
          <a:lstStyle/>
          <a:p>
            <a:r>
              <a:rPr lang="en-US"/>
              <a:t>2. Study based on Age…</a:t>
            </a:r>
            <a:endParaRPr lang="en-IE"/>
          </a:p>
        </p:txBody>
      </p:sp>
      <p:sp>
        <p:nvSpPr>
          <p:cNvPr id="7" name="Rectangle 6">
            <a:extLst>
              <a:ext uri="{FF2B5EF4-FFF2-40B4-BE49-F238E27FC236}">
                <a16:creationId xmlns:a16="http://schemas.microsoft.com/office/drawing/2014/main" id="{19984CD5-B9B2-4DD6-AE33-3CABACBFDDEF}"/>
              </a:ext>
            </a:extLst>
          </p:cNvPr>
          <p:cNvSpPr/>
          <p:nvPr/>
        </p:nvSpPr>
        <p:spPr>
          <a:xfrm flipV="1">
            <a:off x="1796432" y="823704"/>
            <a:ext cx="728283" cy="45719"/>
          </a:xfrm>
          <a:prstGeom prst="rect">
            <a:avLst/>
          </a:prstGeom>
          <a:solidFill>
            <a:srgbClr val="FFD100"/>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Placeholder 10" descr="Old man shopping at grocery">
            <a:extLst>
              <a:ext uri="{FF2B5EF4-FFF2-40B4-BE49-F238E27FC236}">
                <a16:creationId xmlns:a16="http://schemas.microsoft.com/office/drawing/2014/main" id="{D3A16082-4BBC-4503-B3F8-F560964FEC4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3026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115958-F0F3-4E62-B8F7-E4BCCB539CC9}"/>
              </a:ext>
            </a:extLst>
          </p:cNvPr>
          <p:cNvSpPr>
            <a:spLocks noGrp="1"/>
          </p:cNvSpPr>
          <p:nvPr>
            <p:ph type="body" sz="quarter" idx="16"/>
          </p:nvPr>
        </p:nvSpPr>
        <p:spPr>
          <a:xfrm>
            <a:off x="691949" y="459671"/>
            <a:ext cx="10808102" cy="582221"/>
          </a:xfrm>
        </p:spPr>
        <p:txBody>
          <a:bodyPr>
            <a:normAutofit lnSpcReduction="10000"/>
          </a:bodyPr>
          <a:lstStyle/>
          <a:p>
            <a:r>
              <a:rPr lang="en-US"/>
              <a:t>Means-End Chain Theory (MEC)</a:t>
            </a:r>
            <a:endParaRPr lang="en-IE"/>
          </a:p>
        </p:txBody>
      </p:sp>
      <p:sp>
        <p:nvSpPr>
          <p:cNvPr id="4" name="Text Placeholder 1">
            <a:extLst>
              <a:ext uri="{FF2B5EF4-FFF2-40B4-BE49-F238E27FC236}">
                <a16:creationId xmlns:a16="http://schemas.microsoft.com/office/drawing/2014/main" id="{D758F926-AB39-481A-B91E-184EDFF13126}"/>
              </a:ext>
            </a:extLst>
          </p:cNvPr>
          <p:cNvSpPr>
            <a:spLocks noGrp="1"/>
          </p:cNvSpPr>
          <p:nvPr>
            <p:ph type="body" sz="quarter" idx="18"/>
          </p:nvPr>
        </p:nvSpPr>
        <p:spPr>
          <a:xfrm>
            <a:off x="620486" y="1336284"/>
            <a:ext cx="4692575" cy="4048806"/>
          </a:xfrm>
        </p:spPr>
        <p:txBody>
          <a:bodyPr vert="horz" lIns="91440" tIns="45720" rIns="91440" bIns="45720" rtlCol="0" anchor="t">
            <a:normAutofit/>
          </a:bodyPr>
          <a:lstStyle/>
          <a:p>
            <a:r>
              <a:rPr lang="nl-NL" sz="2000"/>
              <a:t>“</a:t>
            </a:r>
            <a:r>
              <a:rPr lang="en-US" sz="2000"/>
              <a:t>MEC is a </a:t>
            </a:r>
            <a:r>
              <a:rPr lang="en-US" sz="2000" b="1"/>
              <a:t>cognitive structure*</a:t>
            </a:r>
            <a:r>
              <a:rPr lang="en-US" sz="2000"/>
              <a:t> that links </a:t>
            </a:r>
            <a:r>
              <a:rPr lang="en-US" sz="2000" b="1"/>
              <a:t>consumers’ knowledge of products </a:t>
            </a:r>
            <a:r>
              <a:rPr lang="en-US" sz="2000"/>
              <a:t>to their knowledge of certain consequences and </a:t>
            </a:r>
            <a:r>
              <a:rPr lang="en-US" sz="2000" b="1"/>
              <a:t>values</a:t>
            </a:r>
            <a:r>
              <a:rPr lang="en-US" sz="2000"/>
              <a:t> connected with those products</a:t>
            </a:r>
            <a:r>
              <a:rPr lang="nl-NL" sz="2000">
                <a:ea typeface="+mn-lt"/>
                <a:cs typeface="+mn-lt"/>
              </a:rPr>
              <a:t>.</a:t>
            </a:r>
            <a:r>
              <a:rPr lang="nl-NL" sz="2000"/>
              <a:t>”</a:t>
            </a:r>
          </a:p>
          <a:p>
            <a:r>
              <a:rPr lang="en-US" sz="2000"/>
              <a:t>“The main premise of MEC is that consumers learn to select products that feature the attributes which allow them to achieve their desired ends ... MEC theory </a:t>
            </a:r>
            <a:r>
              <a:rPr lang="en-US" sz="2000" b="1"/>
              <a:t>assumes that people base their purchase choices not on the products themselves but on the benefits</a:t>
            </a:r>
            <a:r>
              <a:rPr lang="en-US" sz="2000"/>
              <a:t> to be gained from their consumption.”</a:t>
            </a:r>
            <a:endParaRPr lang="nl-NL" sz="2000"/>
          </a:p>
        </p:txBody>
      </p:sp>
      <p:sp>
        <p:nvSpPr>
          <p:cNvPr id="6" name="TextBox 5">
            <a:extLst>
              <a:ext uri="{FF2B5EF4-FFF2-40B4-BE49-F238E27FC236}">
                <a16:creationId xmlns:a16="http://schemas.microsoft.com/office/drawing/2014/main" id="{F99C9984-5D3C-44BC-9521-A0CDBBF79B23}"/>
              </a:ext>
            </a:extLst>
          </p:cNvPr>
          <p:cNvSpPr txBox="1"/>
          <p:nvPr/>
        </p:nvSpPr>
        <p:spPr>
          <a:xfrm>
            <a:off x="5540466" y="6106752"/>
            <a:ext cx="3457197" cy="369332"/>
          </a:xfrm>
          <a:prstGeom prst="rect">
            <a:avLst/>
          </a:prstGeom>
          <a:noFill/>
        </p:spPr>
        <p:txBody>
          <a:bodyPr wrap="square" lIns="91440" tIns="45720" rIns="91440" bIns="45720" rtlCol="0" anchor="t">
            <a:spAutoFit/>
          </a:bodyPr>
          <a:lstStyle/>
          <a:p>
            <a:r>
              <a:rPr lang="en-US">
                <a:solidFill>
                  <a:srgbClr val="1188A3"/>
                </a:solidFill>
                <a:hlinkClick r:id="rId2">
                  <a:extLst>
                    <a:ext uri="{A12FA001-AC4F-418D-AE19-62706E023703}">
                      <ahyp:hlinkClr xmlns:ahyp="http://schemas.microsoft.com/office/drawing/2018/hyperlinkcolor" val="tx"/>
                    </a:ext>
                  </a:extLst>
                </a:hlinkClick>
              </a:rPr>
              <a:t>Source</a:t>
            </a:r>
            <a:r>
              <a:rPr lang="en-US">
                <a:solidFill>
                  <a:srgbClr val="1188A3"/>
                </a:solidFill>
                <a:hlinkClick r:id="rId2"/>
              </a:rPr>
              <a:t>: Barrena et al., 2015</a:t>
            </a:r>
            <a:endParaRPr lang="en-IE">
              <a:solidFill>
                <a:srgbClr val="1188A3"/>
              </a:solidFill>
              <a:cs typeface="Calibri" panose="020F0502020204030204"/>
            </a:endParaRPr>
          </a:p>
        </p:txBody>
      </p:sp>
      <p:sp>
        <p:nvSpPr>
          <p:cNvPr id="7" name="TextBox 6">
            <a:extLst>
              <a:ext uri="{FF2B5EF4-FFF2-40B4-BE49-F238E27FC236}">
                <a16:creationId xmlns:a16="http://schemas.microsoft.com/office/drawing/2014/main" id="{4B476EDD-F7A1-4297-A9B2-4B7544D8A75E}"/>
              </a:ext>
            </a:extLst>
          </p:cNvPr>
          <p:cNvSpPr txBox="1"/>
          <p:nvPr/>
        </p:nvSpPr>
        <p:spPr>
          <a:xfrm>
            <a:off x="620486" y="5154850"/>
            <a:ext cx="4582135" cy="923330"/>
          </a:xfrm>
          <a:prstGeom prst="rect">
            <a:avLst/>
          </a:prstGeom>
          <a:solidFill>
            <a:srgbClr val="FED100"/>
          </a:solidFill>
        </p:spPr>
        <p:txBody>
          <a:bodyPr wrap="square" lIns="91440" tIns="45720" rIns="91440" bIns="45720" rtlCol="0" anchor="t">
            <a:spAutoFit/>
          </a:bodyPr>
          <a:lstStyle/>
          <a:p>
            <a:r>
              <a:rPr lang="en-US">
                <a:solidFill>
                  <a:srgbClr val="000000"/>
                </a:solidFill>
              </a:rPr>
              <a:t>* Big Word made simple: </a:t>
            </a:r>
            <a:r>
              <a:rPr lang="en-US" b="1" i="0">
                <a:solidFill>
                  <a:srgbClr val="000000"/>
                </a:solidFill>
                <a:effectLst/>
              </a:rPr>
              <a:t>Cognitive structures </a:t>
            </a:r>
            <a:r>
              <a:rPr lang="en-US" b="0" i="0">
                <a:solidFill>
                  <a:srgbClr val="000000"/>
                </a:solidFill>
                <a:effectLst/>
              </a:rPr>
              <a:t>are</a:t>
            </a:r>
            <a:r>
              <a:rPr lang="en-US">
                <a:solidFill>
                  <a:srgbClr val="000000"/>
                </a:solidFill>
              </a:rPr>
              <a:t> the mental</a:t>
            </a:r>
            <a:r>
              <a:rPr lang="en-US" b="0" i="0">
                <a:solidFill>
                  <a:srgbClr val="000000"/>
                </a:solidFill>
                <a:effectLst/>
              </a:rPr>
              <a:t> processes that individuals use to process and understand information.</a:t>
            </a:r>
            <a:endParaRPr lang="en-IE"/>
          </a:p>
        </p:txBody>
      </p:sp>
      <p:pic>
        <p:nvPicPr>
          <p:cNvPr id="12" name="Picture 11">
            <a:extLst>
              <a:ext uri="{FF2B5EF4-FFF2-40B4-BE49-F238E27FC236}">
                <a16:creationId xmlns:a16="http://schemas.microsoft.com/office/drawing/2014/main" id="{4162C1E9-1280-334A-9E14-C40F696BA0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2013" y="1336284"/>
            <a:ext cx="6165081" cy="4361740"/>
          </a:xfrm>
          <a:prstGeom prst="rect">
            <a:avLst/>
          </a:prstGeom>
        </p:spPr>
      </p:pic>
      <p:sp>
        <p:nvSpPr>
          <p:cNvPr id="13" name="Text Placeholder 2">
            <a:extLst>
              <a:ext uri="{FF2B5EF4-FFF2-40B4-BE49-F238E27FC236}">
                <a16:creationId xmlns:a16="http://schemas.microsoft.com/office/drawing/2014/main" id="{9F9C6C56-E998-1240-AE3D-A69E79EC8C3F}"/>
              </a:ext>
            </a:extLst>
          </p:cNvPr>
          <p:cNvSpPr txBox="1">
            <a:spLocks/>
          </p:cNvSpPr>
          <p:nvPr/>
        </p:nvSpPr>
        <p:spPr>
          <a:xfrm rot="16200000">
            <a:off x="5498420" y="1547411"/>
            <a:ext cx="825802"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dirty="0"/>
              <a:t>Terminal Values</a:t>
            </a:r>
            <a:endParaRPr lang="en-IE" sz="850" b="1" dirty="0"/>
          </a:p>
        </p:txBody>
      </p:sp>
      <p:sp>
        <p:nvSpPr>
          <p:cNvPr id="14" name="Text Placeholder 2">
            <a:extLst>
              <a:ext uri="{FF2B5EF4-FFF2-40B4-BE49-F238E27FC236}">
                <a16:creationId xmlns:a16="http://schemas.microsoft.com/office/drawing/2014/main" id="{79D7B2BC-4906-D144-9F09-47BE46D47F40}"/>
              </a:ext>
            </a:extLst>
          </p:cNvPr>
          <p:cNvSpPr txBox="1">
            <a:spLocks/>
          </p:cNvSpPr>
          <p:nvPr/>
        </p:nvSpPr>
        <p:spPr>
          <a:xfrm>
            <a:off x="10415134" y="1504059"/>
            <a:ext cx="1156380" cy="529839"/>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a:t>LEGEND</a:t>
            </a:r>
          </a:p>
          <a:p>
            <a:pPr marL="228600" indent="-228600">
              <a:spcBef>
                <a:spcPts val="100"/>
              </a:spcBef>
              <a:buAutoNum type="arabicPeriod"/>
            </a:pPr>
            <a:r>
              <a:rPr lang="en-US" sz="1100"/>
              <a:t>Attributes</a:t>
            </a:r>
          </a:p>
          <a:p>
            <a:pPr marL="228600" indent="-228600">
              <a:spcBef>
                <a:spcPts val="0"/>
              </a:spcBef>
              <a:buAutoNum type="arabicPeriod"/>
            </a:pPr>
            <a:r>
              <a:rPr lang="en-US" sz="1100"/>
              <a:t>Consequences</a:t>
            </a:r>
          </a:p>
          <a:p>
            <a:pPr marL="228600" indent="-228600">
              <a:spcBef>
                <a:spcPts val="0"/>
              </a:spcBef>
              <a:buAutoNum type="arabicPeriod"/>
            </a:pPr>
            <a:r>
              <a:rPr lang="en-US" sz="1100" b="1"/>
              <a:t>Values</a:t>
            </a:r>
            <a:endParaRPr lang="en-IE" sz="1100" b="1"/>
          </a:p>
        </p:txBody>
      </p:sp>
      <p:sp>
        <p:nvSpPr>
          <p:cNvPr id="15" name="Text Placeholder 2">
            <a:extLst>
              <a:ext uri="{FF2B5EF4-FFF2-40B4-BE49-F238E27FC236}">
                <a16:creationId xmlns:a16="http://schemas.microsoft.com/office/drawing/2014/main" id="{5C5765FF-7325-C94A-A2BA-412A2EBB124E}"/>
              </a:ext>
            </a:extLst>
          </p:cNvPr>
          <p:cNvSpPr txBox="1">
            <a:spLocks/>
          </p:cNvSpPr>
          <p:nvPr/>
        </p:nvSpPr>
        <p:spPr>
          <a:xfrm rot="16200000">
            <a:off x="5498420" y="2304843"/>
            <a:ext cx="825802"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a:t>Instrumental Values</a:t>
            </a:r>
            <a:endParaRPr lang="en-IE" sz="850" b="1"/>
          </a:p>
        </p:txBody>
      </p:sp>
      <p:sp>
        <p:nvSpPr>
          <p:cNvPr id="16" name="Text Placeholder 2">
            <a:extLst>
              <a:ext uri="{FF2B5EF4-FFF2-40B4-BE49-F238E27FC236}">
                <a16:creationId xmlns:a16="http://schemas.microsoft.com/office/drawing/2014/main" id="{A7008E51-E3CF-454C-8471-11D7767CEC17}"/>
              </a:ext>
            </a:extLst>
          </p:cNvPr>
          <p:cNvSpPr txBox="1">
            <a:spLocks/>
          </p:cNvSpPr>
          <p:nvPr/>
        </p:nvSpPr>
        <p:spPr>
          <a:xfrm rot="16200000">
            <a:off x="5498420" y="2971415"/>
            <a:ext cx="825802"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a:t>Psychological Consequences</a:t>
            </a:r>
            <a:endParaRPr lang="en-IE" sz="850" b="1"/>
          </a:p>
        </p:txBody>
      </p:sp>
      <p:sp>
        <p:nvSpPr>
          <p:cNvPr id="17" name="Text Placeholder 2">
            <a:extLst>
              <a:ext uri="{FF2B5EF4-FFF2-40B4-BE49-F238E27FC236}">
                <a16:creationId xmlns:a16="http://schemas.microsoft.com/office/drawing/2014/main" id="{72798C58-FD2D-B146-8519-7BB57675AC5A}"/>
              </a:ext>
            </a:extLst>
          </p:cNvPr>
          <p:cNvSpPr txBox="1">
            <a:spLocks/>
          </p:cNvSpPr>
          <p:nvPr/>
        </p:nvSpPr>
        <p:spPr>
          <a:xfrm rot="16200000">
            <a:off x="5498420" y="3655078"/>
            <a:ext cx="825802"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a:t>Functional Consequences</a:t>
            </a:r>
            <a:endParaRPr lang="en-IE" sz="850" b="1"/>
          </a:p>
        </p:txBody>
      </p:sp>
      <p:sp>
        <p:nvSpPr>
          <p:cNvPr id="18" name="Text Placeholder 2">
            <a:extLst>
              <a:ext uri="{FF2B5EF4-FFF2-40B4-BE49-F238E27FC236}">
                <a16:creationId xmlns:a16="http://schemas.microsoft.com/office/drawing/2014/main" id="{779A7435-3AA0-744E-8356-DCA8CDD78203}"/>
              </a:ext>
            </a:extLst>
          </p:cNvPr>
          <p:cNvSpPr txBox="1">
            <a:spLocks/>
          </p:cNvSpPr>
          <p:nvPr/>
        </p:nvSpPr>
        <p:spPr>
          <a:xfrm rot="16200000">
            <a:off x="5498420" y="4330196"/>
            <a:ext cx="825802"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a:t>Abstract Attributes</a:t>
            </a:r>
            <a:endParaRPr lang="en-IE" sz="850" b="1"/>
          </a:p>
        </p:txBody>
      </p:sp>
      <p:sp>
        <p:nvSpPr>
          <p:cNvPr id="20" name="Text Placeholder 2">
            <a:extLst>
              <a:ext uri="{FF2B5EF4-FFF2-40B4-BE49-F238E27FC236}">
                <a16:creationId xmlns:a16="http://schemas.microsoft.com/office/drawing/2014/main" id="{30527F5F-A1BC-9A41-B90A-0C73E438246E}"/>
              </a:ext>
            </a:extLst>
          </p:cNvPr>
          <p:cNvSpPr txBox="1">
            <a:spLocks/>
          </p:cNvSpPr>
          <p:nvPr/>
        </p:nvSpPr>
        <p:spPr>
          <a:xfrm rot="16200000">
            <a:off x="5498421" y="5090772"/>
            <a:ext cx="825802" cy="4035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50" b="1"/>
              <a:t>Concrete Attributes</a:t>
            </a:r>
            <a:endParaRPr lang="en-IE" sz="850" b="1"/>
          </a:p>
        </p:txBody>
      </p:sp>
      <p:sp>
        <p:nvSpPr>
          <p:cNvPr id="21" name="Text Placeholder 2">
            <a:extLst>
              <a:ext uri="{FF2B5EF4-FFF2-40B4-BE49-F238E27FC236}">
                <a16:creationId xmlns:a16="http://schemas.microsoft.com/office/drawing/2014/main" id="{4C8DEFA9-0118-EF43-85E5-A5F5E103D672}"/>
              </a:ext>
            </a:extLst>
          </p:cNvPr>
          <p:cNvSpPr txBox="1">
            <a:spLocks/>
          </p:cNvSpPr>
          <p:nvPr/>
        </p:nvSpPr>
        <p:spPr>
          <a:xfrm>
            <a:off x="6381519" y="1572427"/>
            <a:ext cx="1284060"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t>Give me a sense of social belonging</a:t>
            </a:r>
            <a:endParaRPr lang="en-IE" sz="1100" b="1"/>
          </a:p>
        </p:txBody>
      </p:sp>
      <p:sp>
        <p:nvSpPr>
          <p:cNvPr id="22" name="Text Placeholder 2">
            <a:extLst>
              <a:ext uri="{FF2B5EF4-FFF2-40B4-BE49-F238E27FC236}">
                <a16:creationId xmlns:a16="http://schemas.microsoft.com/office/drawing/2014/main" id="{6B55C0AE-D67F-3946-AA3B-7A53AD4ECC96}"/>
              </a:ext>
            </a:extLst>
          </p:cNvPr>
          <p:cNvSpPr txBox="1">
            <a:spLocks/>
          </p:cNvSpPr>
          <p:nvPr/>
        </p:nvSpPr>
        <p:spPr>
          <a:xfrm>
            <a:off x="7950066" y="2298824"/>
            <a:ext cx="1566070"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t>Provides fun, pleasure and enjoyment</a:t>
            </a:r>
            <a:endParaRPr lang="en-IE" sz="1100" b="1"/>
          </a:p>
        </p:txBody>
      </p:sp>
      <p:sp>
        <p:nvSpPr>
          <p:cNvPr id="23" name="Text Placeholder 2">
            <a:extLst>
              <a:ext uri="{FF2B5EF4-FFF2-40B4-BE49-F238E27FC236}">
                <a16:creationId xmlns:a16="http://schemas.microsoft.com/office/drawing/2014/main" id="{4CB4BB4F-B119-A842-BEF4-064B76F7F782}"/>
              </a:ext>
            </a:extLst>
          </p:cNvPr>
          <p:cNvSpPr txBox="1">
            <a:spLocks/>
          </p:cNvSpPr>
          <p:nvPr/>
        </p:nvSpPr>
        <p:spPr>
          <a:xfrm>
            <a:off x="10167307" y="2307368"/>
            <a:ext cx="1566070"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t>Enhances my quality of life and security</a:t>
            </a:r>
            <a:endParaRPr lang="en-IE" sz="1100" b="1"/>
          </a:p>
        </p:txBody>
      </p:sp>
      <p:sp>
        <p:nvSpPr>
          <p:cNvPr id="24" name="Text Placeholder 2">
            <a:extLst>
              <a:ext uri="{FF2B5EF4-FFF2-40B4-BE49-F238E27FC236}">
                <a16:creationId xmlns:a16="http://schemas.microsoft.com/office/drawing/2014/main" id="{7AFB002D-A77E-2143-BEBD-77FA2169DBF6}"/>
              </a:ext>
            </a:extLst>
          </p:cNvPr>
          <p:cNvSpPr txBox="1">
            <a:spLocks/>
          </p:cNvSpPr>
          <p:nvPr/>
        </p:nvSpPr>
        <p:spPr>
          <a:xfrm>
            <a:off x="6381519" y="2939755"/>
            <a:ext cx="994163"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Gives me a sense of cultural identification</a:t>
            </a:r>
            <a:endParaRPr lang="en-IE" sz="900"/>
          </a:p>
        </p:txBody>
      </p:sp>
      <p:sp>
        <p:nvSpPr>
          <p:cNvPr id="25" name="Text Placeholder 2">
            <a:extLst>
              <a:ext uri="{FF2B5EF4-FFF2-40B4-BE49-F238E27FC236}">
                <a16:creationId xmlns:a16="http://schemas.microsoft.com/office/drawing/2014/main" id="{B898960E-1B29-D640-861C-7BC9B73F9F62}"/>
              </a:ext>
            </a:extLst>
          </p:cNvPr>
          <p:cNvSpPr txBox="1">
            <a:spLocks/>
          </p:cNvSpPr>
          <p:nvPr/>
        </p:nvSpPr>
        <p:spPr>
          <a:xfrm>
            <a:off x="7508863" y="2939755"/>
            <a:ext cx="882407"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Makes me feel more cosmopolitan</a:t>
            </a:r>
            <a:endParaRPr lang="en-IE" sz="900"/>
          </a:p>
        </p:txBody>
      </p:sp>
      <p:sp>
        <p:nvSpPr>
          <p:cNvPr id="26" name="Text Placeholder 2">
            <a:extLst>
              <a:ext uri="{FF2B5EF4-FFF2-40B4-BE49-F238E27FC236}">
                <a16:creationId xmlns:a16="http://schemas.microsoft.com/office/drawing/2014/main" id="{213A1F04-0F08-BC4C-A084-24826D90AC40}"/>
              </a:ext>
            </a:extLst>
          </p:cNvPr>
          <p:cNvSpPr txBox="1">
            <a:spLocks/>
          </p:cNvSpPr>
          <p:nvPr/>
        </p:nvSpPr>
        <p:spPr>
          <a:xfrm>
            <a:off x="8832761" y="2939755"/>
            <a:ext cx="954277"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Provides me with happiness and satisfaction</a:t>
            </a:r>
            <a:endParaRPr lang="en-IE" sz="900"/>
          </a:p>
        </p:txBody>
      </p:sp>
      <p:sp>
        <p:nvSpPr>
          <p:cNvPr id="27" name="Text Placeholder 2">
            <a:extLst>
              <a:ext uri="{FF2B5EF4-FFF2-40B4-BE49-F238E27FC236}">
                <a16:creationId xmlns:a16="http://schemas.microsoft.com/office/drawing/2014/main" id="{E25D5A28-13E3-F744-BED8-1551995B6877}"/>
              </a:ext>
            </a:extLst>
          </p:cNvPr>
          <p:cNvSpPr txBox="1">
            <a:spLocks/>
          </p:cNvSpPr>
          <p:nvPr/>
        </p:nvSpPr>
        <p:spPr>
          <a:xfrm>
            <a:off x="9751390" y="2939755"/>
            <a:ext cx="954277"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I’m consuming a quality product</a:t>
            </a:r>
            <a:endParaRPr lang="en-IE" sz="900"/>
          </a:p>
        </p:txBody>
      </p:sp>
      <p:sp>
        <p:nvSpPr>
          <p:cNvPr id="28" name="Text Placeholder 2">
            <a:extLst>
              <a:ext uri="{FF2B5EF4-FFF2-40B4-BE49-F238E27FC236}">
                <a16:creationId xmlns:a16="http://schemas.microsoft.com/office/drawing/2014/main" id="{0630FC61-B432-9744-9C9C-847D86306FFC}"/>
              </a:ext>
            </a:extLst>
          </p:cNvPr>
          <p:cNvSpPr txBox="1">
            <a:spLocks/>
          </p:cNvSpPr>
          <p:nvPr/>
        </p:nvSpPr>
        <p:spPr>
          <a:xfrm>
            <a:off x="10657244" y="2939755"/>
            <a:ext cx="954277" cy="218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No health risk</a:t>
            </a:r>
            <a:endParaRPr lang="en-IE" sz="900"/>
          </a:p>
        </p:txBody>
      </p:sp>
      <p:sp>
        <p:nvSpPr>
          <p:cNvPr id="29" name="Text Placeholder 2">
            <a:extLst>
              <a:ext uri="{FF2B5EF4-FFF2-40B4-BE49-F238E27FC236}">
                <a16:creationId xmlns:a16="http://schemas.microsoft.com/office/drawing/2014/main" id="{41E908DB-A040-7C43-8BEE-0548FA1AEC73}"/>
              </a:ext>
            </a:extLst>
          </p:cNvPr>
          <p:cNvSpPr txBox="1">
            <a:spLocks/>
          </p:cNvSpPr>
          <p:nvPr/>
        </p:nvSpPr>
        <p:spPr>
          <a:xfrm>
            <a:off x="10657244" y="3255948"/>
            <a:ext cx="1089850" cy="218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Good eating habits</a:t>
            </a:r>
            <a:endParaRPr lang="en-IE" sz="900"/>
          </a:p>
        </p:txBody>
      </p:sp>
      <p:sp>
        <p:nvSpPr>
          <p:cNvPr id="30" name="Text Placeholder 2">
            <a:extLst>
              <a:ext uri="{FF2B5EF4-FFF2-40B4-BE49-F238E27FC236}">
                <a16:creationId xmlns:a16="http://schemas.microsoft.com/office/drawing/2014/main" id="{312E0ED6-0DE4-7847-8E42-B86EF010CC9C}"/>
              </a:ext>
            </a:extLst>
          </p:cNvPr>
          <p:cNvSpPr txBox="1">
            <a:spLocks/>
          </p:cNvSpPr>
          <p:nvPr/>
        </p:nvSpPr>
        <p:spPr>
          <a:xfrm>
            <a:off x="10672069" y="3586921"/>
            <a:ext cx="1089850" cy="218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It is a healthy food</a:t>
            </a:r>
            <a:endParaRPr lang="en-IE" sz="900"/>
          </a:p>
        </p:txBody>
      </p:sp>
      <p:sp>
        <p:nvSpPr>
          <p:cNvPr id="31" name="Text Placeholder 2">
            <a:extLst>
              <a:ext uri="{FF2B5EF4-FFF2-40B4-BE49-F238E27FC236}">
                <a16:creationId xmlns:a16="http://schemas.microsoft.com/office/drawing/2014/main" id="{B2C663A6-23BE-9340-A742-3F82D8104DC4}"/>
              </a:ext>
            </a:extLst>
          </p:cNvPr>
          <p:cNvSpPr txBox="1">
            <a:spLocks/>
          </p:cNvSpPr>
          <p:nvPr/>
        </p:nvSpPr>
        <p:spPr>
          <a:xfrm>
            <a:off x="10672069" y="3895575"/>
            <a:ext cx="1089850" cy="218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It saves me time</a:t>
            </a:r>
            <a:endParaRPr lang="en-IE" sz="900"/>
          </a:p>
        </p:txBody>
      </p:sp>
      <p:sp>
        <p:nvSpPr>
          <p:cNvPr id="32" name="Text Placeholder 2">
            <a:extLst>
              <a:ext uri="{FF2B5EF4-FFF2-40B4-BE49-F238E27FC236}">
                <a16:creationId xmlns:a16="http://schemas.microsoft.com/office/drawing/2014/main" id="{3B1192D3-0993-AF42-A369-C22F8697ABE7}"/>
              </a:ext>
            </a:extLst>
          </p:cNvPr>
          <p:cNvSpPr txBox="1">
            <a:spLocks/>
          </p:cNvSpPr>
          <p:nvPr/>
        </p:nvSpPr>
        <p:spPr>
          <a:xfrm>
            <a:off x="9428016" y="3711236"/>
            <a:ext cx="1089850" cy="218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It is familiar</a:t>
            </a:r>
            <a:endParaRPr lang="en-IE" sz="900"/>
          </a:p>
        </p:txBody>
      </p:sp>
      <p:sp>
        <p:nvSpPr>
          <p:cNvPr id="33" name="Text Placeholder 2">
            <a:extLst>
              <a:ext uri="{FF2B5EF4-FFF2-40B4-BE49-F238E27FC236}">
                <a16:creationId xmlns:a16="http://schemas.microsoft.com/office/drawing/2014/main" id="{3D791808-21B9-6243-9166-8059958784E4}"/>
              </a:ext>
            </a:extLst>
          </p:cNvPr>
          <p:cNvSpPr txBox="1">
            <a:spLocks/>
          </p:cNvSpPr>
          <p:nvPr/>
        </p:nvSpPr>
        <p:spPr>
          <a:xfrm>
            <a:off x="10680615" y="4416866"/>
            <a:ext cx="1089850" cy="34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Ease of preparation</a:t>
            </a:r>
            <a:endParaRPr lang="en-IE" sz="900"/>
          </a:p>
        </p:txBody>
      </p:sp>
      <p:sp>
        <p:nvSpPr>
          <p:cNvPr id="34" name="Text Placeholder 2">
            <a:extLst>
              <a:ext uri="{FF2B5EF4-FFF2-40B4-BE49-F238E27FC236}">
                <a16:creationId xmlns:a16="http://schemas.microsoft.com/office/drawing/2014/main" id="{03057C5C-072E-1040-AB84-055600F202E1}"/>
              </a:ext>
            </a:extLst>
          </p:cNvPr>
          <p:cNvSpPr txBox="1">
            <a:spLocks/>
          </p:cNvSpPr>
          <p:nvPr/>
        </p:nvSpPr>
        <p:spPr>
          <a:xfrm>
            <a:off x="9972941" y="4425412"/>
            <a:ext cx="797665" cy="2185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Quality</a:t>
            </a:r>
            <a:endParaRPr lang="en-IE" sz="900"/>
          </a:p>
        </p:txBody>
      </p:sp>
      <p:sp>
        <p:nvSpPr>
          <p:cNvPr id="35" name="Text Placeholder 2">
            <a:extLst>
              <a:ext uri="{FF2B5EF4-FFF2-40B4-BE49-F238E27FC236}">
                <a16:creationId xmlns:a16="http://schemas.microsoft.com/office/drawing/2014/main" id="{E80AD35C-0F58-C94D-9149-B4C3ADD941D4}"/>
              </a:ext>
            </a:extLst>
          </p:cNvPr>
          <p:cNvSpPr txBox="1">
            <a:spLocks/>
          </p:cNvSpPr>
          <p:nvPr/>
        </p:nvSpPr>
        <p:spPr>
          <a:xfrm>
            <a:off x="8217464" y="3586921"/>
            <a:ext cx="954277"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Appetizing and enjoyable to drink</a:t>
            </a:r>
            <a:endParaRPr lang="en-IE" sz="900"/>
          </a:p>
        </p:txBody>
      </p:sp>
      <p:sp>
        <p:nvSpPr>
          <p:cNvPr id="36" name="Text Placeholder 2">
            <a:extLst>
              <a:ext uri="{FF2B5EF4-FFF2-40B4-BE49-F238E27FC236}">
                <a16:creationId xmlns:a16="http://schemas.microsoft.com/office/drawing/2014/main" id="{50A87E79-F200-0C4D-95C7-D2B49A0AA999}"/>
              </a:ext>
            </a:extLst>
          </p:cNvPr>
          <p:cNvSpPr txBox="1">
            <a:spLocks/>
          </p:cNvSpPr>
          <p:nvPr/>
        </p:nvSpPr>
        <p:spPr>
          <a:xfrm>
            <a:off x="6381519" y="3586921"/>
            <a:ext cx="954277" cy="512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I’m well informed</a:t>
            </a:r>
            <a:endParaRPr lang="en-IE" sz="900"/>
          </a:p>
        </p:txBody>
      </p:sp>
      <p:sp>
        <p:nvSpPr>
          <p:cNvPr id="37" name="Text Placeholder 2">
            <a:extLst>
              <a:ext uri="{FF2B5EF4-FFF2-40B4-BE49-F238E27FC236}">
                <a16:creationId xmlns:a16="http://schemas.microsoft.com/office/drawing/2014/main" id="{4B7DDA02-5E9C-4A41-A285-E08E7D191C10}"/>
              </a:ext>
            </a:extLst>
          </p:cNvPr>
          <p:cNvSpPr txBox="1">
            <a:spLocks/>
          </p:cNvSpPr>
          <p:nvPr/>
        </p:nvSpPr>
        <p:spPr>
          <a:xfrm>
            <a:off x="6381519" y="5194534"/>
            <a:ext cx="1089850" cy="34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Label information</a:t>
            </a:r>
            <a:endParaRPr lang="en-IE" sz="900"/>
          </a:p>
        </p:txBody>
      </p:sp>
      <p:sp>
        <p:nvSpPr>
          <p:cNvPr id="38" name="Text Placeholder 2">
            <a:extLst>
              <a:ext uri="{FF2B5EF4-FFF2-40B4-BE49-F238E27FC236}">
                <a16:creationId xmlns:a16="http://schemas.microsoft.com/office/drawing/2014/main" id="{4B33C6E3-B729-264D-B0F4-59D9A445A1FD}"/>
              </a:ext>
            </a:extLst>
          </p:cNvPr>
          <p:cNvSpPr txBox="1">
            <a:spLocks/>
          </p:cNvSpPr>
          <p:nvPr/>
        </p:nvSpPr>
        <p:spPr>
          <a:xfrm>
            <a:off x="8142515" y="5194534"/>
            <a:ext cx="480193" cy="34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Taste</a:t>
            </a:r>
            <a:endParaRPr lang="en-IE" sz="900"/>
          </a:p>
        </p:txBody>
      </p:sp>
      <p:sp>
        <p:nvSpPr>
          <p:cNvPr id="39" name="Text Placeholder 2">
            <a:extLst>
              <a:ext uri="{FF2B5EF4-FFF2-40B4-BE49-F238E27FC236}">
                <a16:creationId xmlns:a16="http://schemas.microsoft.com/office/drawing/2014/main" id="{B15C03BC-989D-B64D-BBFD-9C56D58D745C}"/>
              </a:ext>
            </a:extLst>
          </p:cNvPr>
          <p:cNvSpPr txBox="1">
            <a:spLocks/>
          </p:cNvSpPr>
          <p:nvPr/>
        </p:nvSpPr>
        <p:spPr>
          <a:xfrm>
            <a:off x="8791997" y="5194534"/>
            <a:ext cx="550664" cy="34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Aroma</a:t>
            </a:r>
            <a:endParaRPr lang="en-IE" sz="900"/>
          </a:p>
        </p:txBody>
      </p:sp>
      <p:sp>
        <p:nvSpPr>
          <p:cNvPr id="40" name="Text Placeholder 2">
            <a:extLst>
              <a:ext uri="{FF2B5EF4-FFF2-40B4-BE49-F238E27FC236}">
                <a16:creationId xmlns:a16="http://schemas.microsoft.com/office/drawing/2014/main" id="{F8CEBBF9-2AA6-8C4A-BB9E-CF937A6879D6}"/>
              </a:ext>
            </a:extLst>
          </p:cNvPr>
          <p:cNvSpPr txBox="1">
            <a:spLocks/>
          </p:cNvSpPr>
          <p:nvPr/>
        </p:nvSpPr>
        <p:spPr>
          <a:xfrm>
            <a:off x="9518386" y="5194534"/>
            <a:ext cx="550664" cy="34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a:t>Brand</a:t>
            </a:r>
            <a:endParaRPr lang="en-IE" sz="900"/>
          </a:p>
        </p:txBody>
      </p:sp>
      <p:cxnSp>
        <p:nvCxnSpPr>
          <p:cNvPr id="42" name="Straight Arrow Connector 41">
            <a:extLst>
              <a:ext uri="{FF2B5EF4-FFF2-40B4-BE49-F238E27FC236}">
                <a16:creationId xmlns:a16="http://schemas.microsoft.com/office/drawing/2014/main" id="{6E4F14D1-71FE-EC4D-A8F0-A22E135BE722}"/>
              </a:ext>
            </a:extLst>
          </p:cNvPr>
          <p:cNvCxnSpPr>
            <a:cxnSpLocks/>
          </p:cNvCxnSpPr>
          <p:nvPr/>
        </p:nvCxnSpPr>
        <p:spPr>
          <a:xfrm flipV="1">
            <a:off x="6905002" y="1956988"/>
            <a:ext cx="0" cy="982767"/>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2BF13EB-908E-204C-BC7C-B3C80558E3EA}"/>
              </a:ext>
            </a:extLst>
          </p:cNvPr>
          <p:cNvCxnSpPr/>
          <p:nvPr/>
        </p:nvCxnSpPr>
        <p:spPr>
          <a:xfrm flipH="1" flipV="1">
            <a:off x="7375682" y="1956988"/>
            <a:ext cx="289897" cy="982767"/>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51EAF2C-6C37-8F41-B618-B41C98369773}"/>
              </a:ext>
            </a:extLst>
          </p:cNvPr>
          <p:cNvCxnSpPr>
            <a:cxnSpLocks/>
          </p:cNvCxnSpPr>
          <p:nvPr/>
        </p:nvCxnSpPr>
        <p:spPr>
          <a:xfrm flipV="1">
            <a:off x="10705667" y="2666288"/>
            <a:ext cx="0" cy="104494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4643C00-64F2-3448-8B31-645ADD9F797C}"/>
              </a:ext>
            </a:extLst>
          </p:cNvPr>
          <p:cNvCxnSpPr>
            <a:cxnSpLocks/>
          </p:cNvCxnSpPr>
          <p:nvPr/>
        </p:nvCxnSpPr>
        <p:spPr>
          <a:xfrm flipV="1">
            <a:off x="10947163" y="2666288"/>
            <a:ext cx="0" cy="273467"/>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0169FB1-ABC6-3145-86CE-112B9B39BF33}"/>
              </a:ext>
            </a:extLst>
          </p:cNvPr>
          <p:cNvCxnSpPr>
            <a:cxnSpLocks/>
          </p:cNvCxnSpPr>
          <p:nvPr/>
        </p:nvCxnSpPr>
        <p:spPr>
          <a:xfrm flipV="1">
            <a:off x="11448775" y="2555197"/>
            <a:ext cx="0" cy="70075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10EC1A8-7822-D546-BD0C-39E8DDF22589}"/>
              </a:ext>
            </a:extLst>
          </p:cNvPr>
          <p:cNvCxnSpPr>
            <a:cxnSpLocks/>
          </p:cNvCxnSpPr>
          <p:nvPr/>
        </p:nvCxnSpPr>
        <p:spPr>
          <a:xfrm flipV="1">
            <a:off x="9751390" y="3912668"/>
            <a:ext cx="0" cy="122509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3FE1E67-7AFE-F240-84F6-6F0B0AA724E3}"/>
              </a:ext>
            </a:extLst>
          </p:cNvPr>
          <p:cNvCxnSpPr>
            <a:cxnSpLocks/>
          </p:cNvCxnSpPr>
          <p:nvPr/>
        </p:nvCxnSpPr>
        <p:spPr>
          <a:xfrm flipV="1">
            <a:off x="11024075" y="4084889"/>
            <a:ext cx="0" cy="273467"/>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E08528C-CC70-4D4D-A9F2-EF7BDC5CAA8C}"/>
              </a:ext>
            </a:extLst>
          </p:cNvPr>
          <p:cNvCxnSpPr>
            <a:cxnSpLocks/>
          </p:cNvCxnSpPr>
          <p:nvPr/>
        </p:nvCxnSpPr>
        <p:spPr>
          <a:xfrm flipV="1">
            <a:off x="6649266" y="3912668"/>
            <a:ext cx="0" cy="122509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B851D96-4F58-4E4E-AF83-CA2BC5ABA133}"/>
              </a:ext>
            </a:extLst>
          </p:cNvPr>
          <p:cNvCxnSpPr/>
          <p:nvPr/>
        </p:nvCxnSpPr>
        <p:spPr>
          <a:xfrm flipV="1">
            <a:off x="8605615" y="2666288"/>
            <a:ext cx="0" cy="9198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71BA37C-5CB3-754D-A5D5-218D98116B54}"/>
              </a:ext>
            </a:extLst>
          </p:cNvPr>
          <p:cNvCxnSpPr/>
          <p:nvPr/>
        </p:nvCxnSpPr>
        <p:spPr>
          <a:xfrm flipV="1">
            <a:off x="9152549" y="2529555"/>
            <a:ext cx="0" cy="410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5EE1877-EEEA-554C-A5CA-FF73FB87AD68}"/>
              </a:ext>
            </a:extLst>
          </p:cNvPr>
          <p:cNvCxnSpPr/>
          <p:nvPr/>
        </p:nvCxnSpPr>
        <p:spPr>
          <a:xfrm flipH="1" flipV="1">
            <a:off x="9282839" y="2529555"/>
            <a:ext cx="613191" cy="410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1D94749-7329-0445-B7B3-831169CFFB19}"/>
              </a:ext>
            </a:extLst>
          </p:cNvPr>
          <p:cNvCxnSpPr>
            <a:cxnSpLocks/>
          </p:cNvCxnSpPr>
          <p:nvPr/>
        </p:nvCxnSpPr>
        <p:spPr>
          <a:xfrm flipV="1">
            <a:off x="10314774" y="2666288"/>
            <a:ext cx="0" cy="273467"/>
          </a:xfrm>
          <a:prstGeom prst="straightConnector1">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54CD199-123A-5F4F-BA0C-48E472B8E040}"/>
              </a:ext>
            </a:extLst>
          </p:cNvPr>
          <p:cNvCxnSpPr/>
          <p:nvPr/>
        </p:nvCxnSpPr>
        <p:spPr>
          <a:xfrm flipV="1">
            <a:off x="8357789" y="4016523"/>
            <a:ext cx="0" cy="11383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3150DDD-43C0-1B47-BAC5-D1F68FA6AEB2}"/>
              </a:ext>
            </a:extLst>
          </p:cNvPr>
          <p:cNvCxnSpPr>
            <a:cxnSpLocks/>
          </p:cNvCxnSpPr>
          <p:nvPr/>
        </p:nvCxnSpPr>
        <p:spPr>
          <a:xfrm flipV="1">
            <a:off x="8964541" y="3822538"/>
            <a:ext cx="0" cy="13323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BEA797A-F51D-C341-B70E-5262D9BEFA5B}"/>
              </a:ext>
            </a:extLst>
          </p:cNvPr>
          <p:cNvCxnSpPr>
            <a:cxnSpLocks/>
          </p:cNvCxnSpPr>
          <p:nvPr/>
        </p:nvCxnSpPr>
        <p:spPr>
          <a:xfrm flipV="1">
            <a:off x="9152548" y="3358497"/>
            <a:ext cx="0" cy="179635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C87B03C-398E-424F-9F92-581C64382B63}"/>
              </a:ext>
            </a:extLst>
          </p:cNvPr>
          <p:cNvCxnSpPr>
            <a:cxnSpLocks/>
          </p:cNvCxnSpPr>
          <p:nvPr/>
        </p:nvCxnSpPr>
        <p:spPr>
          <a:xfrm flipV="1">
            <a:off x="10220772" y="3255948"/>
            <a:ext cx="0" cy="11725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3" name="Text Placeholder 2">
            <a:extLst>
              <a:ext uri="{FF2B5EF4-FFF2-40B4-BE49-F238E27FC236}">
                <a16:creationId xmlns:a16="http://schemas.microsoft.com/office/drawing/2014/main" id="{504ADCD7-A6DF-C249-83F4-B68E0E53D399}"/>
              </a:ext>
            </a:extLst>
          </p:cNvPr>
          <p:cNvSpPr txBox="1">
            <a:spLocks/>
          </p:cNvSpPr>
          <p:nvPr/>
        </p:nvSpPr>
        <p:spPr>
          <a:xfrm>
            <a:off x="6475588" y="2360147"/>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50%</a:t>
            </a:r>
            <a:endParaRPr lang="en-IE" sz="900" b="1">
              <a:solidFill>
                <a:srgbClr val="1188A3"/>
              </a:solidFill>
            </a:endParaRPr>
          </a:p>
        </p:txBody>
      </p:sp>
      <p:sp>
        <p:nvSpPr>
          <p:cNvPr id="74" name="Text Placeholder 2">
            <a:extLst>
              <a:ext uri="{FF2B5EF4-FFF2-40B4-BE49-F238E27FC236}">
                <a16:creationId xmlns:a16="http://schemas.microsoft.com/office/drawing/2014/main" id="{7FB950DC-0155-8C43-981E-AE6397F3ECB7}"/>
              </a:ext>
            </a:extLst>
          </p:cNvPr>
          <p:cNvSpPr txBox="1">
            <a:spLocks/>
          </p:cNvSpPr>
          <p:nvPr/>
        </p:nvSpPr>
        <p:spPr>
          <a:xfrm>
            <a:off x="7518175" y="2360147"/>
            <a:ext cx="497846"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57.1%</a:t>
            </a:r>
            <a:endParaRPr lang="en-IE" sz="1100" b="1">
              <a:solidFill>
                <a:srgbClr val="1188A3"/>
              </a:solidFill>
            </a:endParaRPr>
          </a:p>
        </p:txBody>
      </p:sp>
      <p:sp>
        <p:nvSpPr>
          <p:cNvPr id="75" name="Text Placeholder 2">
            <a:extLst>
              <a:ext uri="{FF2B5EF4-FFF2-40B4-BE49-F238E27FC236}">
                <a16:creationId xmlns:a16="http://schemas.microsoft.com/office/drawing/2014/main" id="{A9F05315-9B1E-5D4B-A388-FCB79C180F75}"/>
              </a:ext>
            </a:extLst>
          </p:cNvPr>
          <p:cNvSpPr txBox="1">
            <a:spLocks/>
          </p:cNvSpPr>
          <p:nvPr/>
        </p:nvSpPr>
        <p:spPr>
          <a:xfrm>
            <a:off x="6620867" y="4445322"/>
            <a:ext cx="497846"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57.1%</a:t>
            </a:r>
            <a:endParaRPr lang="en-IE" sz="1100" b="1">
              <a:solidFill>
                <a:srgbClr val="1188A3"/>
              </a:solidFill>
            </a:endParaRPr>
          </a:p>
        </p:txBody>
      </p:sp>
      <p:sp>
        <p:nvSpPr>
          <p:cNvPr id="76" name="Text Placeholder 2">
            <a:extLst>
              <a:ext uri="{FF2B5EF4-FFF2-40B4-BE49-F238E27FC236}">
                <a16:creationId xmlns:a16="http://schemas.microsoft.com/office/drawing/2014/main" id="{CF161806-958D-614F-A391-07E9D7447FE3}"/>
              </a:ext>
            </a:extLst>
          </p:cNvPr>
          <p:cNvSpPr txBox="1">
            <a:spLocks/>
          </p:cNvSpPr>
          <p:nvPr/>
        </p:nvSpPr>
        <p:spPr>
          <a:xfrm>
            <a:off x="7894190" y="4445322"/>
            <a:ext cx="497846"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92.8%</a:t>
            </a:r>
            <a:endParaRPr lang="en-IE" sz="1100" b="1">
              <a:solidFill>
                <a:srgbClr val="1188A3"/>
              </a:solidFill>
            </a:endParaRPr>
          </a:p>
        </p:txBody>
      </p:sp>
      <p:sp>
        <p:nvSpPr>
          <p:cNvPr id="77" name="Text Placeholder 2">
            <a:extLst>
              <a:ext uri="{FF2B5EF4-FFF2-40B4-BE49-F238E27FC236}">
                <a16:creationId xmlns:a16="http://schemas.microsoft.com/office/drawing/2014/main" id="{F6D99E57-52FF-FA48-B778-0CF45BC0785C}"/>
              </a:ext>
            </a:extLst>
          </p:cNvPr>
          <p:cNvSpPr txBox="1">
            <a:spLocks/>
          </p:cNvSpPr>
          <p:nvPr/>
        </p:nvSpPr>
        <p:spPr>
          <a:xfrm>
            <a:off x="8518034" y="4445322"/>
            <a:ext cx="469930"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85.7%</a:t>
            </a:r>
            <a:endParaRPr lang="en-IE" sz="1100" b="1">
              <a:solidFill>
                <a:srgbClr val="1188A3"/>
              </a:solidFill>
            </a:endParaRPr>
          </a:p>
        </p:txBody>
      </p:sp>
      <p:sp>
        <p:nvSpPr>
          <p:cNvPr id="78" name="Text Placeholder 2">
            <a:extLst>
              <a:ext uri="{FF2B5EF4-FFF2-40B4-BE49-F238E27FC236}">
                <a16:creationId xmlns:a16="http://schemas.microsoft.com/office/drawing/2014/main" id="{75B81C7C-0603-9E40-874B-4EBC67E24371}"/>
              </a:ext>
            </a:extLst>
          </p:cNvPr>
          <p:cNvSpPr txBox="1">
            <a:spLocks/>
          </p:cNvSpPr>
          <p:nvPr/>
        </p:nvSpPr>
        <p:spPr>
          <a:xfrm>
            <a:off x="9150422" y="4453868"/>
            <a:ext cx="469930"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66.7%</a:t>
            </a:r>
            <a:endParaRPr lang="en-IE" sz="1100" b="1">
              <a:solidFill>
                <a:srgbClr val="1188A3"/>
              </a:solidFill>
            </a:endParaRPr>
          </a:p>
        </p:txBody>
      </p:sp>
      <p:sp>
        <p:nvSpPr>
          <p:cNvPr id="79" name="Text Placeholder 2">
            <a:extLst>
              <a:ext uri="{FF2B5EF4-FFF2-40B4-BE49-F238E27FC236}">
                <a16:creationId xmlns:a16="http://schemas.microsoft.com/office/drawing/2014/main" id="{F872E05C-107C-B54C-AAB3-8EAB678DB7C5}"/>
              </a:ext>
            </a:extLst>
          </p:cNvPr>
          <p:cNvSpPr txBox="1">
            <a:spLocks/>
          </p:cNvSpPr>
          <p:nvPr/>
        </p:nvSpPr>
        <p:spPr>
          <a:xfrm>
            <a:off x="9740083" y="4633330"/>
            <a:ext cx="469930"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71.4%</a:t>
            </a:r>
            <a:endParaRPr lang="en-IE" sz="1100" b="1">
              <a:solidFill>
                <a:srgbClr val="1188A3"/>
              </a:solidFill>
            </a:endParaRPr>
          </a:p>
        </p:txBody>
      </p:sp>
      <p:sp>
        <p:nvSpPr>
          <p:cNvPr id="80" name="Text Placeholder 2">
            <a:extLst>
              <a:ext uri="{FF2B5EF4-FFF2-40B4-BE49-F238E27FC236}">
                <a16:creationId xmlns:a16="http://schemas.microsoft.com/office/drawing/2014/main" id="{AE875EBC-A1DB-894D-A659-A179DF65B032}"/>
              </a:ext>
            </a:extLst>
          </p:cNvPr>
          <p:cNvSpPr txBox="1">
            <a:spLocks/>
          </p:cNvSpPr>
          <p:nvPr/>
        </p:nvSpPr>
        <p:spPr>
          <a:xfrm>
            <a:off x="10184465" y="3966758"/>
            <a:ext cx="469930"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64.3%</a:t>
            </a:r>
            <a:endParaRPr lang="en-IE" sz="1100" b="1">
              <a:solidFill>
                <a:srgbClr val="1188A3"/>
              </a:solidFill>
            </a:endParaRPr>
          </a:p>
        </p:txBody>
      </p:sp>
      <p:sp>
        <p:nvSpPr>
          <p:cNvPr id="81" name="Text Placeholder 2">
            <a:extLst>
              <a:ext uri="{FF2B5EF4-FFF2-40B4-BE49-F238E27FC236}">
                <a16:creationId xmlns:a16="http://schemas.microsoft.com/office/drawing/2014/main" id="{F1E7599E-1FBE-094B-82DE-DEF2F32C9CA1}"/>
              </a:ext>
            </a:extLst>
          </p:cNvPr>
          <p:cNvSpPr txBox="1">
            <a:spLocks/>
          </p:cNvSpPr>
          <p:nvPr/>
        </p:nvSpPr>
        <p:spPr>
          <a:xfrm>
            <a:off x="11013404" y="4240223"/>
            <a:ext cx="469930" cy="2704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b="1">
                <a:solidFill>
                  <a:srgbClr val="1188A3"/>
                </a:solidFill>
              </a:rPr>
              <a:t>50.0%</a:t>
            </a:r>
            <a:endParaRPr lang="en-IE" sz="1100" b="1">
              <a:solidFill>
                <a:srgbClr val="1188A3"/>
              </a:solidFill>
            </a:endParaRPr>
          </a:p>
        </p:txBody>
      </p:sp>
      <p:sp>
        <p:nvSpPr>
          <p:cNvPr id="82" name="Text Placeholder 2">
            <a:extLst>
              <a:ext uri="{FF2B5EF4-FFF2-40B4-BE49-F238E27FC236}">
                <a16:creationId xmlns:a16="http://schemas.microsoft.com/office/drawing/2014/main" id="{DA963538-27AA-C347-9F6D-4F3F60283FC6}"/>
              </a:ext>
            </a:extLst>
          </p:cNvPr>
          <p:cNvSpPr txBox="1">
            <a:spLocks/>
          </p:cNvSpPr>
          <p:nvPr/>
        </p:nvSpPr>
        <p:spPr>
          <a:xfrm>
            <a:off x="8176869" y="3094757"/>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92.8%</a:t>
            </a:r>
            <a:endParaRPr lang="en-IE" sz="900" b="1">
              <a:solidFill>
                <a:srgbClr val="1188A3"/>
              </a:solidFill>
            </a:endParaRPr>
          </a:p>
        </p:txBody>
      </p:sp>
      <p:sp>
        <p:nvSpPr>
          <p:cNvPr id="83" name="Text Placeholder 2">
            <a:extLst>
              <a:ext uri="{FF2B5EF4-FFF2-40B4-BE49-F238E27FC236}">
                <a16:creationId xmlns:a16="http://schemas.microsoft.com/office/drawing/2014/main" id="{8D08A70D-E793-5940-B8D6-3333C039A9E4}"/>
              </a:ext>
            </a:extLst>
          </p:cNvPr>
          <p:cNvSpPr txBox="1">
            <a:spLocks/>
          </p:cNvSpPr>
          <p:nvPr/>
        </p:nvSpPr>
        <p:spPr>
          <a:xfrm>
            <a:off x="8715254" y="2633284"/>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78.6%</a:t>
            </a:r>
            <a:endParaRPr lang="en-IE" sz="900" b="1">
              <a:solidFill>
                <a:srgbClr val="1188A3"/>
              </a:solidFill>
            </a:endParaRPr>
          </a:p>
        </p:txBody>
      </p:sp>
      <p:sp>
        <p:nvSpPr>
          <p:cNvPr id="84" name="Text Placeholder 2">
            <a:extLst>
              <a:ext uri="{FF2B5EF4-FFF2-40B4-BE49-F238E27FC236}">
                <a16:creationId xmlns:a16="http://schemas.microsoft.com/office/drawing/2014/main" id="{F3C3BC2B-DF95-394B-A097-1F4754355E61}"/>
              </a:ext>
            </a:extLst>
          </p:cNvPr>
          <p:cNvSpPr txBox="1">
            <a:spLocks/>
          </p:cNvSpPr>
          <p:nvPr/>
        </p:nvSpPr>
        <p:spPr>
          <a:xfrm>
            <a:off x="9501467" y="2522189"/>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50%</a:t>
            </a:r>
            <a:endParaRPr lang="en-IE" sz="900" b="1">
              <a:solidFill>
                <a:srgbClr val="1188A3"/>
              </a:solidFill>
            </a:endParaRPr>
          </a:p>
        </p:txBody>
      </p:sp>
      <p:sp>
        <p:nvSpPr>
          <p:cNvPr id="85" name="Text Placeholder 2">
            <a:extLst>
              <a:ext uri="{FF2B5EF4-FFF2-40B4-BE49-F238E27FC236}">
                <a16:creationId xmlns:a16="http://schemas.microsoft.com/office/drawing/2014/main" id="{D406F7F0-3B4D-D145-A74C-BC20936A4C5A}"/>
              </a:ext>
            </a:extLst>
          </p:cNvPr>
          <p:cNvSpPr txBox="1">
            <a:spLocks/>
          </p:cNvSpPr>
          <p:nvPr/>
        </p:nvSpPr>
        <p:spPr>
          <a:xfrm>
            <a:off x="9851843" y="2616193"/>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71.4%</a:t>
            </a:r>
            <a:endParaRPr lang="en-IE" sz="900" b="1">
              <a:solidFill>
                <a:srgbClr val="1188A3"/>
              </a:solidFill>
            </a:endParaRPr>
          </a:p>
        </p:txBody>
      </p:sp>
      <p:sp>
        <p:nvSpPr>
          <p:cNvPr id="86" name="Text Placeholder 2">
            <a:extLst>
              <a:ext uri="{FF2B5EF4-FFF2-40B4-BE49-F238E27FC236}">
                <a16:creationId xmlns:a16="http://schemas.microsoft.com/office/drawing/2014/main" id="{04D79FFB-E994-1D4B-ADFD-4AA23B1DDABF}"/>
              </a:ext>
            </a:extLst>
          </p:cNvPr>
          <p:cNvSpPr txBox="1">
            <a:spLocks/>
          </p:cNvSpPr>
          <p:nvPr/>
        </p:nvSpPr>
        <p:spPr>
          <a:xfrm>
            <a:off x="10928488" y="2675785"/>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50%</a:t>
            </a:r>
            <a:endParaRPr lang="en-IE" sz="900" b="1">
              <a:solidFill>
                <a:srgbClr val="1188A3"/>
              </a:solidFill>
            </a:endParaRPr>
          </a:p>
        </p:txBody>
      </p:sp>
      <p:sp>
        <p:nvSpPr>
          <p:cNvPr id="87" name="Text Placeholder 2">
            <a:extLst>
              <a:ext uri="{FF2B5EF4-FFF2-40B4-BE49-F238E27FC236}">
                <a16:creationId xmlns:a16="http://schemas.microsoft.com/office/drawing/2014/main" id="{09016AEF-C74D-A846-8A49-E0FA282AC228}"/>
              </a:ext>
            </a:extLst>
          </p:cNvPr>
          <p:cNvSpPr txBox="1">
            <a:spLocks/>
          </p:cNvSpPr>
          <p:nvPr/>
        </p:nvSpPr>
        <p:spPr>
          <a:xfrm>
            <a:off x="10287552" y="3564548"/>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64.3%</a:t>
            </a:r>
            <a:endParaRPr lang="en-IE" sz="900" b="1">
              <a:solidFill>
                <a:srgbClr val="1188A3"/>
              </a:solidFill>
            </a:endParaRPr>
          </a:p>
        </p:txBody>
      </p:sp>
      <p:sp>
        <p:nvSpPr>
          <p:cNvPr id="89" name="Text Placeholder 2">
            <a:extLst>
              <a:ext uri="{FF2B5EF4-FFF2-40B4-BE49-F238E27FC236}">
                <a16:creationId xmlns:a16="http://schemas.microsoft.com/office/drawing/2014/main" id="{10FD488C-C405-FF40-B62D-31C51B2221E9}"/>
              </a:ext>
            </a:extLst>
          </p:cNvPr>
          <p:cNvSpPr txBox="1">
            <a:spLocks/>
          </p:cNvSpPr>
          <p:nvPr/>
        </p:nvSpPr>
        <p:spPr>
          <a:xfrm>
            <a:off x="11024075" y="3103164"/>
            <a:ext cx="497846" cy="270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a:solidFill>
                  <a:srgbClr val="1188A3"/>
                </a:solidFill>
              </a:rPr>
              <a:t>71.4%</a:t>
            </a:r>
            <a:endParaRPr lang="en-IE" sz="900" b="1">
              <a:solidFill>
                <a:srgbClr val="1188A3"/>
              </a:solidFill>
            </a:endParaRPr>
          </a:p>
        </p:txBody>
      </p:sp>
      <p:sp>
        <p:nvSpPr>
          <p:cNvPr id="90" name="Text Placeholder 2">
            <a:extLst>
              <a:ext uri="{FF2B5EF4-FFF2-40B4-BE49-F238E27FC236}">
                <a16:creationId xmlns:a16="http://schemas.microsoft.com/office/drawing/2014/main" id="{446F554B-EF53-2440-8B53-3FC68458B1DE}"/>
              </a:ext>
            </a:extLst>
          </p:cNvPr>
          <p:cNvSpPr txBox="1">
            <a:spLocks/>
          </p:cNvSpPr>
          <p:nvPr/>
        </p:nvSpPr>
        <p:spPr>
          <a:xfrm>
            <a:off x="5542680" y="5953196"/>
            <a:ext cx="5729409" cy="5282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100"/>
              <a:t>Level 6 Hierarchical Value Map for the Adult Group and Coffee Capsules (Regular consumption).</a:t>
            </a:r>
            <a:endParaRPr lang="en-IE" sz="1100"/>
          </a:p>
        </p:txBody>
      </p:sp>
    </p:spTree>
    <p:extLst>
      <p:ext uri="{BB962C8B-B14F-4D97-AF65-F5344CB8AC3E}">
        <p14:creationId xmlns:p14="http://schemas.microsoft.com/office/powerpoint/2010/main" val="1464976452"/>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16" ma:contentTypeDescription="Create a new document." ma:contentTypeScope="" ma:versionID="a33815bba22a291baf2f2d07ea465cc4">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7261e43b332063b1a6906cdfe7e0e2e3"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documentManagement>
</p:properties>
</file>

<file path=customXml/itemProps1.xml><?xml version="1.0" encoding="utf-8"?>
<ds:datastoreItem xmlns:ds="http://schemas.openxmlformats.org/officeDocument/2006/customXml" ds:itemID="{64AA7DFE-3961-4602-BA91-7278401D5F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e4a8c-7e7c-4ea1-8c2e-f9bf51a8ca20"/>
    <ds:schemaRef ds:uri="41f5c9df-7cea-428a-8452-da6b62a57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38AB47-F983-4AFF-BA8B-001A80B095F8}">
  <ds:schemaRefs>
    <ds:schemaRef ds:uri="http://schemas.microsoft.com/sharepoint/v3/contenttype/forms"/>
  </ds:schemaRefs>
</ds:datastoreItem>
</file>

<file path=customXml/itemProps3.xml><?xml version="1.0" encoding="utf-8"?>
<ds:datastoreItem xmlns:ds="http://schemas.openxmlformats.org/officeDocument/2006/customXml" ds:itemID="{31A79FFE-B0E5-4149-9307-63551E43A9FF}">
  <ds:schemaRefs>
    <ds:schemaRef ds:uri="539e4a8c-7e7c-4ea1-8c2e-f9bf51a8ca2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17328</TotalTime>
  <Words>7173</Words>
  <Application>Microsoft Macintosh PowerPoint</Application>
  <PresentationFormat>Widescreen</PresentationFormat>
  <Paragraphs>581</Paragraphs>
  <Slides>73</Slides>
  <Notes>0</Notes>
  <HiddenSlides>0</HiddenSlides>
  <MMClips>3</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73</vt:i4>
      </vt:variant>
    </vt:vector>
  </HeadingPairs>
  <TitlesOfParts>
    <vt:vector size="92" baseType="lpstr">
      <vt:lpstr>-apple-system</vt:lpstr>
      <vt:lpstr>Alegreya Sans</vt:lpstr>
      <vt:lpstr>Arial</vt:lpstr>
      <vt:lpstr>AvenirNext</vt:lpstr>
      <vt:lpstr>Bradley Hand ITC</vt:lpstr>
      <vt:lpstr>Calibri</vt:lpstr>
      <vt:lpstr>Calibri </vt:lpstr>
      <vt:lpstr>Calibri Light</vt:lpstr>
      <vt:lpstr>Lato Regular</vt:lpstr>
      <vt:lpstr>Monsterrat</vt:lpstr>
      <vt:lpstr>Montserrat</vt:lpstr>
      <vt:lpstr>Montserrat Light</vt:lpstr>
      <vt:lpstr>Montserrat Medium</vt:lpstr>
      <vt:lpstr>Neue Haas Grotesk</vt:lpstr>
      <vt:lpstr>proxima-nova</vt:lpstr>
      <vt:lpstr>Quattrocento Sans</vt:lpstr>
      <vt:lpstr>ReithSans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7</cp:revision>
  <dcterms:created xsi:type="dcterms:W3CDTF">2020-10-14T13:32:04Z</dcterms:created>
  <dcterms:modified xsi:type="dcterms:W3CDTF">2022-07-21T13:07:08Z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ies>
</file>