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comments/modernComment_1191_CCC7985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497" r:id="rId6"/>
    <p:sldId id="4387" r:id="rId7"/>
    <p:sldId id="4593" r:id="rId8"/>
    <p:sldId id="4502" r:id="rId9"/>
    <p:sldId id="4575" r:id="rId10"/>
    <p:sldId id="4594" r:id="rId11"/>
    <p:sldId id="4515" r:id="rId12"/>
    <p:sldId id="4516" r:id="rId13"/>
    <p:sldId id="4517" r:id="rId14"/>
    <p:sldId id="4591" r:id="rId15"/>
    <p:sldId id="4518" r:id="rId16"/>
    <p:sldId id="4519" r:id="rId17"/>
    <p:sldId id="4521" r:id="rId18"/>
    <p:sldId id="4522" r:id="rId19"/>
    <p:sldId id="4523" r:id="rId20"/>
    <p:sldId id="4576" r:id="rId21"/>
    <p:sldId id="4552" r:id="rId22"/>
    <p:sldId id="4390" r:id="rId23"/>
    <p:sldId id="4553" r:id="rId24"/>
    <p:sldId id="4554" r:id="rId25"/>
    <p:sldId id="4595" r:id="rId26"/>
    <p:sldId id="4596" r:id="rId27"/>
    <p:sldId id="4597" r:id="rId28"/>
    <p:sldId id="4598" r:id="rId29"/>
    <p:sldId id="4599" r:id="rId30"/>
    <p:sldId id="4555" r:id="rId31"/>
    <p:sldId id="4556" r:id="rId32"/>
    <p:sldId id="4500" r:id="rId33"/>
    <p:sldId id="4501" r:id="rId34"/>
    <p:sldId id="4509" r:id="rId35"/>
    <p:sldId id="4510" r:id="rId36"/>
    <p:sldId id="4511" r:id="rId37"/>
    <p:sldId id="4512" r:id="rId38"/>
    <p:sldId id="4513" r:id="rId39"/>
    <p:sldId id="4514" r:id="rId40"/>
    <p:sldId id="4506" r:id="rId41"/>
    <p:sldId id="4505" r:id="rId42"/>
    <p:sldId id="4499" r:id="rId43"/>
    <p:sldId id="4600" r:id="rId44"/>
    <p:sldId id="4391" r:id="rId45"/>
    <p:sldId id="4561" r:id="rId46"/>
    <p:sldId id="4560" r:id="rId47"/>
    <p:sldId id="4574" r:id="rId48"/>
    <p:sldId id="4557" r:id="rId49"/>
    <p:sldId id="4566" r:id="rId50"/>
    <p:sldId id="4565" r:id="rId51"/>
    <p:sldId id="4573" r:id="rId52"/>
    <p:sldId id="4572" r:id="rId53"/>
    <p:sldId id="4569" r:id="rId54"/>
    <p:sldId id="4496" r:id="rId55"/>
    <p:sldId id="4570" r:id="rId56"/>
    <p:sldId id="4562" r:id="rId57"/>
    <p:sldId id="4571" r:id="rId58"/>
    <p:sldId id="4558" r:id="rId59"/>
    <p:sldId id="4577" r:id="rId60"/>
    <p:sldId id="4580" r:id="rId61"/>
    <p:sldId id="4601" r:id="rId62"/>
    <p:sldId id="4602" r:id="rId63"/>
    <p:sldId id="4579" r:id="rId64"/>
    <p:sldId id="4581" r:id="rId65"/>
    <p:sldId id="4604" r:id="rId66"/>
    <p:sldId id="4603" r:id="rId67"/>
    <p:sldId id="4578" r:id="rId68"/>
    <p:sldId id="4584" r:id="rId69"/>
    <p:sldId id="4585" r:id="rId70"/>
    <p:sldId id="4586" r:id="rId71"/>
    <p:sldId id="4592" r:id="rId72"/>
    <p:sldId id="4587" r:id="rId73"/>
    <p:sldId id="4590" r:id="rId74"/>
    <p:sldId id="4392" r:id="rId75"/>
    <p:sldId id="4498"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3A646A2A-5463-31BB-24B8-887E45DDAF69}" name="Orla Casey" initials="OC" userId="S::orla@momentumconsulting.ie::ee9f56f0-43a2-47ae-a5b8-d4a7d2f5cec3"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000000"/>
    <a:srgbClr val="FFD100"/>
    <a:srgbClr val="85D2E1"/>
    <a:srgbClr val="472480"/>
    <a:srgbClr val="1D372F"/>
    <a:srgbClr val="A2CAD5"/>
    <a:srgbClr val="BAD9E3"/>
    <a:srgbClr val="02BBE3"/>
    <a:srgbClr val="FB4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varScale="1">
        <p:scale>
          <a:sx n="128" d="100"/>
          <a:sy n="128" d="100"/>
        </p:scale>
        <p:origin x="3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omments/modernComment_1191_CCC79850.xml><?xml version="1.0" encoding="utf-8"?>
<p188:cmLst xmlns:a="http://schemas.openxmlformats.org/drawingml/2006/main" xmlns:r="http://schemas.openxmlformats.org/officeDocument/2006/relationships" xmlns:p188="http://schemas.microsoft.com/office/powerpoint/2018/8/main">
  <p188:cm id="{C6B6A73E-F3DA-4144-A601-271EA79C1D88}" authorId="{892B030D-011A-8B4F-9112-49A488042403}" created="2022-03-01T14:38:08.397">
    <ac:deMkLst xmlns:ac="http://schemas.microsoft.com/office/drawing/2013/main/command">
      <pc:docMk xmlns:pc="http://schemas.microsoft.com/office/powerpoint/2013/main/command"/>
      <pc:sldMk xmlns:pc="http://schemas.microsoft.com/office/powerpoint/2013/main/command" cId="3435632720" sldId="4497"/>
      <ac:spMk id="7" creationId="{A7A8525F-18D7-4837-99E4-9EF4F9D3FF75}"/>
    </ac:deMkLst>
    <p188:replyLst>
      <p188:reply id="{9B85AEE3-9A16-4FB9-85B8-A028788C616D}" authorId="{8FAFDFEB-FD77-9450-5FF2-745CF7472800}" created="2022-03-16T10:28:20.035">
        <p188:txBody>
          <a:bodyPr/>
          <a:lstStyle/>
          <a:p>
            <a:r>
              <a:rPr lang="en-US"/>
              <a:t>OK! :D</a:t>
            </a:r>
          </a:p>
        </p188:txBody>
      </p188:reply>
    </p188:replyLst>
    <p188:txBody>
      <a:bodyPr/>
      <a:lstStyle/>
      <a:p>
        <a:r>
          <a:rPr lang="en-IE"/>
          <a:t>Thanks for reviewing this PIFS Friends...while you are going thru' it if any suitable case studies come to mind esp for section2 and or some company exercises that you think might be suitable I would really appreciate your help  THANKS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marL="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400"/>
          <a:stretch/>
        </p:blipFill>
        <p:spPr>
          <a:xfrm>
            <a:off x="1517604" y="898217"/>
            <a:ext cx="10674396" cy="5865112"/>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20332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635096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316192" y="2234017"/>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438679" y="3562108"/>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459742" y="3662323"/>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8" name="Freeform 169">
            <a:extLst>
              <a:ext uri="{FF2B5EF4-FFF2-40B4-BE49-F238E27FC236}">
                <a16:creationId xmlns:a16="http://schemas.microsoft.com/office/drawing/2014/main" id="{D38E9616-8EF1-4687-BC95-1EA8F823D080}"/>
              </a:ext>
            </a:extLst>
          </p:cNvPr>
          <p:cNvSpPr>
            <a:spLocks noChangeArrowheads="1"/>
          </p:cNvSpPr>
          <p:nvPr userDrawn="1"/>
        </p:nvSpPr>
        <p:spPr bwMode="auto">
          <a:xfrm>
            <a:off x="10116965" y="3182784"/>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174">
            <a:extLst>
              <a:ext uri="{FF2B5EF4-FFF2-40B4-BE49-F238E27FC236}">
                <a16:creationId xmlns:a16="http://schemas.microsoft.com/office/drawing/2014/main" id="{6382C046-C154-4E0F-B8EA-F923529CE092}"/>
              </a:ext>
            </a:extLst>
          </p:cNvPr>
          <p:cNvSpPr>
            <a:spLocks noChangeArrowheads="1"/>
          </p:cNvSpPr>
          <p:nvPr userDrawn="1"/>
        </p:nvSpPr>
        <p:spPr bwMode="auto">
          <a:xfrm>
            <a:off x="11313977" y="4828534"/>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Tree>
    <p:extLst>
      <p:ext uri="{BB962C8B-B14F-4D97-AF65-F5344CB8AC3E}">
        <p14:creationId xmlns:p14="http://schemas.microsoft.com/office/powerpoint/2010/main" val="1942549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469643" y="215290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911535" y="168363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612136" y="3893530"/>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157334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3" name="Freeform 52">
            <a:extLst>
              <a:ext uri="{FF2B5EF4-FFF2-40B4-BE49-F238E27FC236}">
                <a16:creationId xmlns:a16="http://schemas.microsoft.com/office/drawing/2014/main" id="{6B9FF562-9BD5-2B44-B1B7-94C288C0D6F6}"/>
              </a:ext>
            </a:extLst>
          </p:cNvPr>
          <p:cNvSpPr/>
          <p:nvPr/>
        </p:nvSpPr>
        <p:spPr>
          <a:xfrm>
            <a:off x="5803946" y="2019544"/>
            <a:ext cx="2331225" cy="3159461"/>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7786158" y="2019544"/>
            <a:ext cx="2295226" cy="3206417"/>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9833323" y="1999852"/>
            <a:ext cx="2295226" cy="3159461"/>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22" name="Freeform 52">
            <a:extLst>
              <a:ext uri="{FF2B5EF4-FFF2-40B4-BE49-F238E27FC236}">
                <a16:creationId xmlns:a16="http://schemas.microsoft.com/office/drawing/2014/main" id="{C5C22716-219D-4A1B-ACE4-AB4C49B82711}"/>
              </a:ext>
            </a:extLst>
          </p:cNvPr>
          <p:cNvSpPr/>
          <p:nvPr userDrawn="1"/>
        </p:nvSpPr>
        <p:spPr>
          <a:xfrm>
            <a:off x="393237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52">
            <a:extLst>
              <a:ext uri="{FF2B5EF4-FFF2-40B4-BE49-F238E27FC236}">
                <a16:creationId xmlns:a16="http://schemas.microsoft.com/office/drawing/2014/main" id="{020245C1-C0CE-41B8-AE3D-6C4355391C2B}"/>
              </a:ext>
            </a:extLst>
          </p:cNvPr>
          <p:cNvSpPr/>
          <p:nvPr userDrawn="1"/>
        </p:nvSpPr>
        <p:spPr>
          <a:xfrm>
            <a:off x="1995843"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52">
            <a:extLst>
              <a:ext uri="{FF2B5EF4-FFF2-40B4-BE49-F238E27FC236}">
                <a16:creationId xmlns:a16="http://schemas.microsoft.com/office/drawing/2014/main" id="{858FF89D-9309-47B8-BE81-A400E6F4D912}"/>
              </a:ext>
            </a:extLst>
          </p:cNvPr>
          <p:cNvSpPr/>
          <p:nvPr userDrawn="1"/>
        </p:nvSpPr>
        <p:spPr>
          <a:xfrm>
            <a:off x="1363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9366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Tree>
    <p:extLst>
      <p:ext uri="{BB962C8B-B14F-4D97-AF65-F5344CB8AC3E}">
        <p14:creationId xmlns:p14="http://schemas.microsoft.com/office/powerpoint/2010/main" val="3011735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573505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26718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9"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54" r:id="rId31"/>
    <p:sldLayoutId id="2147483855" r:id="rId32"/>
    <p:sldLayoutId id="2147483856" r:id="rId33"/>
    <p:sldLayoutId id="2147483857" r:id="rId34"/>
    <p:sldLayoutId id="2147483864" r:id="rId35"/>
    <p:sldLayoutId id="2147483852" r:id="rId36"/>
    <p:sldLayoutId id="2147483858" r:id="rId37"/>
    <p:sldLayoutId id="2147483878" r:id="rId38"/>
    <p:sldLayoutId id="2147483880" r:id="rId39"/>
    <p:sldLayoutId id="2147483859" r:id="rId40"/>
    <p:sldLayoutId id="2147483881" r:id="rId41"/>
    <p:sldLayoutId id="2147483876" r:id="rId42"/>
    <p:sldLayoutId id="2147483860" r:id="rId43"/>
    <p:sldLayoutId id="2147483853" r:id="rId44"/>
    <p:sldLayoutId id="2147483874" r:id="rId45"/>
    <p:sldLayoutId id="2147483875" r:id="rId46"/>
    <p:sldLayoutId id="2147483877"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emerald.com/insight/content/doi/10.1108/BFJ-07-2020-0663/full/html"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pure.port.ac.uk/ws/portalfiles/portal/3177496/FORD_2015_cright_JMM_Exploring_the_impact_of_packaging_interactions_on_quality_of_life_among_older_consumers.pdf" TargetMode="External"/><Relationship Id="rId1" Type="http://schemas.openxmlformats.org/officeDocument/2006/relationships/slideLayout" Target="../slideLayouts/slideLayout9.xml"/><Relationship Id="rId4" Type="http://schemas.openxmlformats.org/officeDocument/2006/relationships/hyperlink" Target="https://www.nourishbyjaneclarke.com/collections/nouris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core.ac.uk/download/pdf/288387273.pdf" TargetMode="External"/><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191_CCC79850.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https://www.google.com/forms/about/" TargetMode="External"/><Relationship Id="rId13"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hyperlink" Target="https://www.qualtrics.com/marketplace/customer-experience/" TargetMode="External"/><Relationship Id="rId2" Type="http://schemas.openxmlformats.org/officeDocument/2006/relationships/hyperlink" Target="https://survicate.com/" TargetMode="External"/><Relationship Id="rId1" Type="http://schemas.openxmlformats.org/officeDocument/2006/relationships/slideLayout" Target="../slideLayouts/slideLayout9.xml"/><Relationship Id="rId6" Type="http://schemas.openxmlformats.org/officeDocument/2006/relationships/hyperlink" Target="https://www.typeform.com/" TargetMode="External"/><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openxmlformats.org/officeDocument/2006/relationships/hyperlink" Target="https://www.smartsurvey.co.uk/market-research-surveys/marketing" TargetMode="External"/><Relationship Id="rId4" Type="http://schemas.openxmlformats.org/officeDocument/2006/relationships/hyperlink" Target="https://www.surveymonkey.com/mp/marketing-surveys/" TargetMode="External"/><Relationship Id="rId9" Type="http://schemas.openxmlformats.org/officeDocument/2006/relationships/image" Target="../media/image30.png"/><Relationship Id="rId14" Type="http://schemas.openxmlformats.org/officeDocument/2006/relationships/hyperlink" Target="https://surveysparrow.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z3xmi.it/pagina.phtml?_id_articolo=9843-I-FOCUS-GROUP.-Una-scheda-formativa-parte-seconda.html" TargetMode="External"/><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en/binoculars-watch-observation-2474698/" TargetMode="External"/><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49.svg"/><Relationship Id="rId7" Type="http://schemas.openxmlformats.org/officeDocument/2006/relationships/image" Target="../media/image54.svg"/><Relationship Id="rId12" Type="http://schemas.openxmlformats.org/officeDocument/2006/relationships/image" Target="../media/image59.png"/><Relationship Id="rId17" Type="http://schemas.openxmlformats.org/officeDocument/2006/relationships/image" Target="../media/image64.svg"/><Relationship Id="rId2" Type="http://schemas.openxmlformats.org/officeDocument/2006/relationships/image" Target="../media/image48.png"/><Relationship Id="rId16" Type="http://schemas.openxmlformats.org/officeDocument/2006/relationships/image" Target="../media/image63.png"/><Relationship Id="rId1" Type="http://schemas.openxmlformats.org/officeDocument/2006/relationships/slideLayout" Target="../slideLayouts/slideLayout9.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pn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7.svg"/><Relationship Id="rId7" Type="http://schemas.openxmlformats.org/officeDocument/2006/relationships/image" Target="../media/image68.svg"/><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66.sv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sv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2.jpeg"/><Relationship Id="rId1" Type="http://schemas.openxmlformats.org/officeDocument/2006/relationships/slideLayout" Target="../slideLayouts/slideLayout9.xml"/><Relationship Id="rId4" Type="http://schemas.openxmlformats.org/officeDocument/2006/relationships/image" Target="../media/image45.svg"/></Relationships>
</file>

<file path=ppt/slides/_rels/slide3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cid:ii_kpi7cpek2" TargetMode="External"/><Relationship Id="rId2" Type="http://schemas.openxmlformats.org/officeDocument/2006/relationships/image" Target="../media/image75.jpeg"/><Relationship Id="rId1" Type="http://schemas.openxmlformats.org/officeDocument/2006/relationships/slideLayout" Target="../slideLayouts/slideLayout13.xml"/><Relationship Id="rId6" Type="http://schemas.openxmlformats.org/officeDocument/2006/relationships/image" Target="../media/image76.png"/><Relationship Id="rId5" Type="http://schemas.openxmlformats.org/officeDocument/2006/relationships/hyperlink" Target="https://onlinelibrary.wiley.com/doi/10.1111/ijcs.12427" TargetMode="External"/><Relationship Id="rId4" Type="http://schemas.openxmlformats.org/officeDocument/2006/relationships/hyperlink" Target="http://www.oeconomia.actapol.net/pub/12_2_55.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c.europa.eu/info/sites/default/files/consumer-vulnerability-factsheet_en.pdf"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9.xml"/><Relationship Id="rId4" Type="http://schemas.openxmlformats.org/officeDocument/2006/relationships/image" Target="../media/image80.svg"/></Relationships>
</file>

<file path=ppt/slides/_rels/slide43.xml.rels><?xml version="1.0" encoding="UTF-8" standalone="yes"?>
<Relationships xmlns="http://schemas.openxmlformats.org/package/2006/relationships"><Relationship Id="rId3" Type="http://schemas.openxmlformats.org/officeDocument/2006/relationships/hyperlink" Target="https://brandmasteracademy.com/" TargetMode="External"/><Relationship Id="rId2" Type="http://schemas.openxmlformats.org/officeDocument/2006/relationships/slideLayout" Target="../slideLayouts/slideLayout16.xml"/><Relationship Id="rId1" Type="http://schemas.openxmlformats.org/officeDocument/2006/relationships/video" Target="https://www.youtube.com/embed/SZ5mTzW9Z3s?feature=oembed" TargetMode="External"/><Relationship Id="rId6" Type="http://schemas.openxmlformats.org/officeDocument/2006/relationships/hyperlink" Target="https://www.youtube.com/watch?v=SZ5mTzW9Z3s" TargetMode="External"/><Relationship Id="rId5" Type="http://schemas.openxmlformats.org/officeDocument/2006/relationships/image" Target="../media/image82.jpeg"/><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2" Type="http://schemas.openxmlformats.org/officeDocument/2006/relationships/hyperlink" Target="https://www.youtube.com/watch?v=gHn8IBZSk3c"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9.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hyperlink" Target="https://brandmasteracademy.com/" TargetMode="External"/><Relationship Id="rId2" Type="http://schemas.openxmlformats.org/officeDocument/2006/relationships/slideLayout" Target="../slideLayouts/slideLayout16.xml"/><Relationship Id="rId1" Type="http://schemas.openxmlformats.org/officeDocument/2006/relationships/video" Target="https://www.youtube.com/embed/swPSJGXExgo?feature=oembed" TargetMode="External"/><Relationship Id="rId6" Type="http://schemas.openxmlformats.org/officeDocument/2006/relationships/hyperlink" Target="https://www.youtube.com/watch?v=swPSJGXExgo" TargetMode="External"/><Relationship Id="rId5" Type="http://schemas.openxmlformats.org/officeDocument/2006/relationships/image" Target="../media/image90.jpeg"/><Relationship Id="rId4" Type="http://schemas.openxmlformats.org/officeDocument/2006/relationships/image" Target="../media/image81.png"/></Relationships>
</file>

<file path=ppt/slides/_rels/slide4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svg"/><Relationship Id="rId3" Type="http://schemas.openxmlformats.org/officeDocument/2006/relationships/image" Target="../media/image93.svg"/><Relationship Id="rId7" Type="http://schemas.openxmlformats.org/officeDocument/2006/relationships/image" Target="../media/image97.svg"/><Relationship Id="rId12" Type="http://schemas.openxmlformats.org/officeDocument/2006/relationships/image" Target="../media/image102.png"/><Relationship Id="rId2" Type="http://schemas.openxmlformats.org/officeDocument/2006/relationships/image" Target="../media/image92.png"/><Relationship Id="rId1" Type="http://schemas.openxmlformats.org/officeDocument/2006/relationships/slideLayout" Target="../slideLayouts/slideLayout43.xml"/><Relationship Id="rId6" Type="http://schemas.openxmlformats.org/officeDocument/2006/relationships/image" Target="../media/image96.png"/><Relationship Id="rId11" Type="http://schemas.openxmlformats.org/officeDocument/2006/relationships/image" Target="../media/image101.svg"/><Relationship Id="rId5" Type="http://schemas.openxmlformats.org/officeDocument/2006/relationships/image" Target="../media/image95.svg"/><Relationship Id="rId15" Type="http://schemas.openxmlformats.org/officeDocument/2006/relationships/hyperlink" Target="https://blog.hubspot.com/sales/brand-positioning-strategy" TargetMode="External"/><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svg"/><Relationship Id="rId14" Type="http://schemas.openxmlformats.org/officeDocument/2006/relationships/hyperlink" Target="https://blog.hubspot.com/marketing/buyer-persona-definition-under-100-sr?_ga=2.49673765.203238598.1615851567-537443341.1615851567"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hyperlink" Target="https://biozoon.de/en/" TargetMode="External"/><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knowingneurons.com/category/sensation-and-perception/" TargetMode="External"/><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hyperlink" Target="https://blog.hubspot.com/sales/positioning-statement" TargetMode="Externa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 Id="rId4" Type="http://schemas.openxmlformats.org/officeDocument/2006/relationships/hyperlink" Target="https://auga.lt/en/about-u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18.xml"/><Relationship Id="rId5" Type="http://schemas.openxmlformats.org/officeDocument/2006/relationships/image" Target="../media/image114.jpeg"/><Relationship Id="rId4" Type="http://schemas.openxmlformats.org/officeDocument/2006/relationships/image" Target="../media/image113.png"/></Relationships>
</file>

<file path=ppt/slides/_rels/slide6.xml.rels><?xml version="1.0" encoding="UTF-8" standalone="yes"?>
<Relationships xmlns="http://schemas.openxmlformats.org/package/2006/relationships"><Relationship Id="rId3" Type="http://schemas.openxmlformats.org/officeDocument/2006/relationships/hyperlink" Target="https://www.inclusilver.eu/about-inclusilver/" TargetMode="External"/><Relationship Id="rId2" Type="http://schemas.openxmlformats.org/officeDocument/2006/relationships/hyperlink" Target="https://www.inclusilver.eu/wp-content/uploads/2018/10/INCluSliver-Marked-analysis-PN-SE.pdf" TargetMode="Externa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1.xml.rels><?xml version="1.0" encoding="UTF-8" standalone="yes"?>
<Relationships xmlns="http://schemas.openxmlformats.org/package/2006/relationships"><Relationship Id="rId3" Type="http://schemas.openxmlformats.org/officeDocument/2006/relationships/hyperlink" Target="https://www.edelman.com/news/consumers-view-relationships-brands-one-sided-limited-value/" TargetMode="External"/><Relationship Id="rId2" Type="http://schemas.openxmlformats.org/officeDocument/2006/relationships/image" Target="../media/image115.png"/><Relationship Id="rId1" Type="http://schemas.openxmlformats.org/officeDocument/2006/relationships/slideLayout" Target="../slideLayouts/slideLayout9.xml"/><Relationship Id="rId4" Type="http://schemas.openxmlformats.org/officeDocument/2006/relationships/hyperlink" Target="https://www.ageuk.org.uk/get-involved/volunteer/donate-your-word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slideLayout" Target="../slideLayouts/slideLayout9.xml"/><Relationship Id="rId1" Type="http://schemas.openxmlformats.org/officeDocument/2006/relationships/video" Target="https://www.youtube.com/embed/AcHIKyGIzY4?feature=oembed"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freshsparks.com/successful-brand-building-process/" TargetMode="External"/><Relationship Id="rId1" Type="http://schemas.openxmlformats.org/officeDocument/2006/relationships/slideLayout" Target="../slideLayouts/slideLayout16.xml"/><Relationship Id="rId4" Type="http://schemas.openxmlformats.org/officeDocument/2006/relationships/image" Target="../media/image120.svg"/></Relationships>
</file>

<file path=ppt/slides/_rels/slide6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hyperlink" Target="https://masterclass.freshsparks.com/" TargetMode="External"/><Relationship Id="rId1" Type="http://schemas.openxmlformats.org/officeDocument/2006/relationships/slideLayout" Target="../slideLayouts/slideLayout16.xml"/><Relationship Id="rId4" Type="http://schemas.openxmlformats.org/officeDocument/2006/relationships/image" Target="../media/image122.svg"/></Relationships>
</file>

<file path=ppt/slides/_rels/slide67.xml.rels><?xml version="1.0" encoding="UTF-8" standalone="yes"?>
<Relationships xmlns="http://schemas.openxmlformats.org/package/2006/relationships"><Relationship Id="rId3" Type="http://schemas.openxmlformats.org/officeDocument/2006/relationships/image" Target="../media/image124.svg"/><Relationship Id="rId2" Type="http://schemas.openxmlformats.org/officeDocument/2006/relationships/image" Target="../media/image123.pn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6.xml"/><Relationship Id="rId5" Type="http://schemas.openxmlformats.org/officeDocument/2006/relationships/image" Target="../media/image127.png"/><Relationship Id="rId4" Type="http://schemas.openxmlformats.org/officeDocument/2006/relationships/image" Target="../media/image12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clusilver.eu/wp-content/uploads/2018/10/INCluSliver-Marked-analysis-PN-SE.pdf" TargetMode="External"/><Relationship Id="rId2" Type="http://schemas.openxmlformats.org/officeDocument/2006/relationships/hyperlink" Target="https://www.cambridge.org/core/journals/nutrition-research-reviews/article/understanding-heterogeneity-among-elderly-consumers-an-evaluation-of-segmentation-approaches-in-the-functional-food-market/F9CFD438E629069A0DA513DFFBCBD998" TargetMode="External"/><Relationship Id="rId1" Type="http://schemas.openxmlformats.org/officeDocument/2006/relationships/slideLayout" Target="../slideLayouts/slideLayout18.xml"/><Relationship Id="rId5" Type="http://schemas.openxmlformats.org/officeDocument/2006/relationships/hyperlink" Target="https://snacknation.com/blog/162-how-to-build-an-ethical-brand-with-zero-marketing-budget-with-the-perfect-granola-founder-michele-liddle/" TargetMode="External"/><Relationship Id="rId4" Type="http://schemas.openxmlformats.org/officeDocument/2006/relationships/hyperlink" Target="https://snacknation.com/blog/unite-food-clara-paye/"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researchgate.net/publication/282088062_An_Analysis_of_the_Decision_Structure_for_Food_Innovation_on_the_Basis_of_Consumer_Age"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researchgate.net/publication/282088062_An_Analysis_of_the_Decision_Structure_for_Food_Innovation_on_the_Basis_of_Consumer_Ag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36822" y="3463131"/>
            <a:ext cx="11492617" cy="697353"/>
          </a:xfrm>
        </p:spPr>
        <p:txBody>
          <a:bodyPr/>
          <a:lstStyle/>
          <a:p>
            <a:r>
              <a:rPr lang="en-US" sz="4400"/>
              <a:t>M</a:t>
            </a:r>
            <a:r>
              <a:rPr lang="en-IE" sz="4400" err="1"/>
              <a:t>odule</a:t>
            </a:r>
            <a:r>
              <a:rPr lang="en-IE" sz="4400"/>
              <a:t> 3: </a:t>
            </a:r>
          </a:p>
          <a:p>
            <a:r>
              <a:rPr lang="en-IE" sz="4400"/>
              <a:t>Consumer Insights and Market Positioning </a:t>
            </a:r>
            <a:endParaRPr lang="en-US" sz="440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40B4935B-988B-4231-A365-F5499FB421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4443"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2C7DD992-C60A-43C6-982A-D4F30F98DC3C}"/>
              </a:ext>
            </a:extLst>
          </p:cNvPr>
          <p:cNvSpPr/>
          <p:nvPr/>
        </p:nvSpPr>
        <p:spPr>
          <a:xfrm>
            <a:off x="6910598" y="768743"/>
            <a:ext cx="5162719" cy="5138443"/>
          </a:xfrm>
          <a:prstGeom prst="wedgeEllipseCallout">
            <a:avLst>
              <a:gd name="adj1" fmla="val -44501"/>
              <a:gd name="adj2" fmla="val 51319"/>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71E3964D-2664-41BB-B034-7326E76EFEA2}"/>
              </a:ext>
            </a:extLst>
          </p:cNvPr>
          <p:cNvSpPr>
            <a:spLocks noGrp="1"/>
          </p:cNvSpPr>
          <p:nvPr>
            <p:ph type="body" sz="quarter" idx="18"/>
          </p:nvPr>
        </p:nvSpPr>
        <p:spPr>
          <a:xfrm>
            <a:off x="1642684" y="1432290"/>
            <a:ext cx="4781868" cy="4866905"/>
          </a:xfrm>
        </p:spPr>
        <p:txBody>
          <a:bodyPr vert="horz" lIns="91440" tIns="45720" rIns="91440" bIns="45720" rtlCol="0" anchor="t">
            <a:normAutofit fontScale="92500" lnSpcReduction="10000"/>
          </a:bodyPr>
          <a:lstStyle/>
          <a:p>
            <a:pPr marL="0" indent="0"/>
            <a:r>
              <a:rPr lang="en-US"/>
              <a:t>Another </a:t>
            </a:r>
            <a:r>
              <a:rPr lang="en-US">
                <a:solidFill>
                  <a:srgbClr val="1188A3"/>
                </a:solidFill>
                <a:hlinkClick r:id="rId2">
                  <a:extLst>
                    <a:ext uri="{A12FA001-AC4F-418D-AE19-62706E023703}">
                      <ahyp:hlinkClr xmlns:ahyp="http://schemas.microsoft.com/office/drawing/2018/hyperlinkcolor" val="tx"/>
                    </a:ext>
                  </a:extLst>
                </a:hlinkClick>
              </a:rPr>
              <a:t>study</a:t>
            </a:r>
            <a:r>
              <a:rPr lang="en-US">
                <a:solidFill>
                  <a:srgbClr val="1188A3"/>
                </a:solidFill>
              </a:rPr>
              <a:t> </a:t>
            </a:r>
            <a:r>
              <a:rPr lang="en-US"/>
              <a:t>seeks to </a:t>
            </a:r>
            <a:r>
              <a:rPr kumimoji="0" lang="en-US" sz="2400" b="0" i="0" u="none" strike="noStrike" kern="1200" cap="none" spc="0" normalizeH="0" baseline="0" noProof="0">
                <a:ln>
                  <a:noFill/>
                </a:ln>
                <a:effectLst/>
                <a:uLnTx/>
                <a:uFillTx/>
                <a:ea typeface="+mn-ea"/>
                <a:cs typeface="+mn-cs"/>
              </a:rPr>
              <a:t>broaden our understanding of </a:t>
            </a:r>
            <a:r>
              <a:rPr lang="en-US"/>
              <a:t>older adults' intention</a:t>
            </a:r>
            <a:r>
              <a:rPr kumimoji="0" lang="en-US" sz="2400" b="0" i="0" u="none" strike="noStrike" kern="1200" cap="none" spc="0" normalizeH="0" baseline="0" noProof="0">
                <a:ln>
                  <a:noFill/>
                </a:ln>
                <a:effectLst/>
                <a:uLnTx/>
                <a:uFillTx/>
                <a:ea typeface="+mn-ea"/>
                <a:cs typeface="+mn-cs"/>
              </a:rPr>
              <a:t> to consume functional food. Importantly, this study is one of the first studies that extend the application of the Health Belief Model (HBM) in the context of functional food consumption.</a:t>
            </a:r>
            <a:r>
              <a:rPr lang="en-US"/>
              <a:t> </a:t>
            </a:r>
            <a:endParaRPr kumimoji="0" lang="en-US" sz="2400" b="0" i="0" u="none" strike="noStrike" kern="1200" cap="none" spc="0" normalizeH="0" baseline="0" noProof="0">
              <a:ln>
                <a:noFill/>
              </a:ln>
              <a:solidFill>
                <a:prstClr val="black"/>
              </a:solidFill>
              <a:effectLst/>
              <a:uLnTx/>
              <a:uFillTx/>
              <a:ea typeface="+mn-ea"/>
              <a:cs typeface="+mn-cs"/>
            </a:endParaRPr>
          </a:p>
          <a:p>
            <a:pPr marL="0" indent="0"/>
            <a:r>
              <a:rPr kumimoji="0" lang="en-US" sz="2400" b="1" i="0" u="none" strike="noStrike" kern="1200" cap="none" spc="0" normalizeH="0" baseline="0" noProof="0">
                <a:ln>
                  <a:noFill/>
                </a:ln>
                <a:effectLst/>
                <a:uLnTx/>
                <a:uFillTx/>
                <a:ea typeface="+mn-ea"/>
                <a:cs typeface="+mn-cs"/>
              </a:rPr>
              <a:t>The results show that perceived barriers and cues to action significantly affect older consumers’ intention to consume functional foods.</a:t>
            </a:r>
            <a:endParaRPr lang="en-US" sz="2400" b="1" i="0" u="none" strike="noStrike" kern="1200" cap="none" spc="0" normalizeH="0" baseline="0" noProof="0">
              <a:ln>
                <a:noFill/>
              </a:ln>
              <a:effectLst/>
              <a:uLnTx/>
              <a:uFillTx/>
              <a:cs typeface="Calibri"/>
            </a:endParaRPr>
          </a:p>
          <a:p>
            <a:pPr marL="0" indent="0"/>
            <a:r>
              <a:rPr kumimoji="0" lang="en-US" sz="2400" b="1" i="0" u="none" strike="noStrike" kern="1200" cap="none" spc="0" normalizeH="0" baseline="0" noProof="0">
                <a:ln>
                  <a:noFill/>
                </a:ln>
                <a:solidFill>
                  <a:prstClr val="black"/>
                </a:solidFill>
                <a:effectLst/>
                <a:uLnTx/>
                <a:uFillTx/>
                <a:ea typeface="+mn-ea"/>
                <a:cs typeface="+mn-cs"/>
              </a:rPr>
              <a:t>Nevertheless, perceived susceptibility does not influence older consumers’ intention to consume functional food.</a:t>
            </a:r>
            <a:br>
              <a:rPr kumimoji="0" lang="en-US" sz="2400" b="0" i="0" u="none" strike="noStrike" kern="1200" cap="none" spc="0" normalizeH="0" baseline="0" noProof="0">
                <a:ln>
                  <a:noFill/>
                </a:ln>
                <a:solidFill>
                  <a:prstClr val="black"/>
                </a:solidFill>
                <a:effectLst/>
                <a:uLnTx/>
                <a:uFillTx/>
                <a:ea typeface="+mn-ea"/>
                <a:cs typeface="+mn-cs"/>
              </a:rPr>
            </a:br>
            <a:endParaRPr lang="en-IE"/>
          </a:p>
        </p:txBody>
      </p:sp>
      <p:sp>
        <p:nvSpPr>
          <p:cNvPr id="4" name="Text Placeholder 3">
            <a:extLst>
              <a:ext uri="{FF2B5EF4-FFF2-40B4-BE49-F238E27FC236}">
                <a16:creationId xmlns:a16="http://schemas.microsoft.com/office/drawing/2014/main" id="{515B5314-34EB-4218-85A7-93440A4F24A2}"/>
              </a:ext>
            </a:extLst>
          </p:cNvPr>
          <p:cNvSpPr>
            <a:spLocks noGrp="1"/>
          </p:cNvSpPr>
          <p:nvPr>
            <p:ph type="body" sz="quarter" idx="16"/>
          </p:nvPr>
        </p:nvSpPr>
        <p:spPr>
          <a:xfrm>
            <a:off x="1642684" y="406498"/>
            <a:ext cx="5162719" cy="582221"/>
          </a:xfrm>
        </p:spPr>
        <p:txBody>
          <a:bodyPr>
            <a:noAutofit/>
          </a:bodyPr>
          <a:lstStyle/>
          <a:p>
            <a:r>
              <a:rPr lang="en-US" sz="3200"/>
              <a:t>3. Health-Belief Model (HBM)</a:t>
            </a:r>
            <a:endParaRPr lang="en-IE" sz="3200"/>
          </a:p>
        </p:txBody>
      </p:sp>
      <p:sp>
        <p:nvSpPr>
          <p:cNvPr id="6" name="TextBox 5">
            <a:extLst>
              <a:ext uri="{FF2B5EF4-FFF2-40B4-BE49-F238E27FC236}">
                <a16:creationId xmlns:a16="http://schemas.microsoft.com/office/drawing/2014/main" id="{29A38DAD-C750-4764-A4F5-D3B05D20A4EF}"/>
              </a:ext>
            </a:extLst>
          </p:cNvPr>
          <p:cNvSpPr txBox="1"/>
          <p:nvPr/>
        </p:nvSpPr>
        <p:spPr>
          <a:xfrm>
            <a:off x="7468947" y="1798189"/>
            <a:ext cx="4175489" cy="3416320"/>
          </a:xfrm>
          <a:prstGeom prst="rect">
            <a:avLst/>
          </a:prstGeom>
          <a:noFill/>
        </p:spPr>
        <p:txBody>
          <a:bodyPr wrap="square" lIns="91440" tIns="45720" rIns="91440" bIns="45720" anchor="t">
            <a:spAutoFit/>
          </a:bodyPr>
          <a:lstStyle/>
          <a:p>
            <a:pPr algn="ctr"/>
            <a:r>
              <a:rPr lang="en-US" sz="2400">
                <a:solidFill>
                  <a:srgbClr val="000000"/>
                </a:solidFill>
              </a:rPr>
              <a:t>“HBM explains the relationships between </a:t>
            </a:r>
            <a:r>
              <a:rPr lang="en-US" sz="2400" b="1">
                <a:solidFill>
                  <a:srgbClr val="000000"/>
                </a:solidFill>
              </a:rPr>
              <a:t>health beliefs and health </a:t>
            </a:r>
            <a:r>
              <a:rPr lang="en-US" sz="2400" b="1" err="1">
                <a:solidFill>
                  <a:srgbClr val="000000"/>
                </a:solidFill>
              </a:rPr>
              <a:t>behaviours</a:t>
            </a:r>
            <a:r>
              <a:rPr lang="en-US" sz="2400" b="1">
                <a:solidFill>
                  <a:srgbClr val="000000"/>
                </a:solidFill>
              </a:rPr>
              <a:t> based on the assumption that preventive </a:t>
            </a:r>
            <a:r>
              <a:rPr lang="en-US" sz="2400" b="1" err="1">
                <a:solidFill>
                  <a:srgbClr val="000000"/>
                </a:solidFill>
              </a:rPr>
              <a:t>behaviours</a:t>
            </a:r>
            <a:r>
              <a:rPr lang="en-US" sz="2400" b="1">
                <a:solidFill>
                  <a:srgbClr val="000000"/>
                </a:solidFill>
              </a:rPr>
              <a:t> can be formed by personal beliefs.</a:t>
            </a:r>
            <a:r>
              <a:rPr lang="en-US" sz="2400">
                <a:solidFill>
                  <a:srgbClr val="000000"/>
                </a:solidFill>
              </a:rPr>
              <a:t> HBM considers </a:t>
            </a:r>
            <a:r>
              <a:rPr lang="en-US" sz="2400" err="1">
                <a:solidFill>
                  <a:srgbClr val="000000"/>
                </a:solidFill>
              </a:rPr>
              <a:t>behaviour</a:t>
            </a:r>
            <a:r>
              <a:rPr lang="en-US" sz="2400">
                <a:solidFill>
                  <a:srgbClr val="000000"/>
                </a:solidFill>
              </a:rPr>
              <a:t> as a function of the knowledge and attitude of an individual.”</a:t>
            </a:r>
          </a:p>
        </p:txBody>
      </p:sp>
    </p:spTree>
    <p:extLst>
      <p:ext uri="{BB962C8B-B14F-4D97-AF65-F5344CB8AC3E}">
        <p14:creationId xmlns:p14="http://schemas.microsoft.com/office/powerpoint/2010/main" val="969228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en-US"/>
              <a:t>Health-Belief Model Findings…</a:t>
            </a:r>
            <a:endParaRPr lang="en-IE"/>
          </a:p>
        </p:txBody>
      </p:sp>
      <p:sp>
        <p:nvSpPr>
          <p:cNvPr id="4" name="Rectangle: Rounded Corners 3">
            <a:extLst>
              <a:ext uri="{FF2B5EF4-FFF2-40B4-BE49-F238E27FC236}">
                <a16:creationId xmlns:a16="http://schemas.microsoft.com/office/drawing/2014/main" id="{9B03B9F0-2C8A-457B-80F9-503BBF20E37F}"/>
              </a:ext>
            </a:extLst>
          </p:cNvPr>
          <p:cNvSpPr/>
          <p:nvPr/>
        </p:nvSpPr>
        <p:spPr>
          <a:xfrm>
            <a:off x="4877046" y="1833145"/>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Perceived Susceptibility</a:t>
            </a:r>
            <a:endParaRPr lang="en-IE" b="1">
              <a:solidFill>
                <a:srgbClr val="000000"/>
              </a:solidFill>
            </a:endParaRPr>
          </a:p>
        </p:txBody>
      </p:sp>
      <p:sp>
        <p:nvSpPr>
          <p:cNvPr id="5" name="Rectangle: Rounded Corners 4">
            <a:extLst>
              <a:ext uri="{FF2B5EF4-FFF2-40B4-BE49-F238E27FC236}">
                <a16:creationId xmlns:a16="http://schemas.microsoft.com/office/drawing/2014/main" id="{C091C610-5AF9-4F4C-BD16-BBB3B2A791CF}"/>
              </a:ext>
            </a:extLst>
          </p:cNvPr>
          <p:cNvSpPr/>
          <p:nvPr/>
        </p:nvSpPr>
        <p:spPr>
          <a:xfrm>
            <a:off x="4877046" y="2749269"/>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Perceived Barriers</a:t>
            </a:r>
            <a:endParaRPr lang="en-IE" b="1">
              <a:solidFill>
                <a:srgbClr val="000000"/>
              </a:solidFill>
            </a:endParaRPr>
          </a:p>
        </p:txBody>
      </p:sp>
      <p:sp>
        <p:nvSpPr>
          <p:cNvPr id="6" name="Rectangle: Rounded Corners 5">
            <a:extLst>
              <a:ext uri="{FF2B5EF4-FFF2-40B4-BE49-F238E27FC236}">
                <a16:creationId xmlns:a16="http://schemas.microsoft.com/office/drawing/2014/main" id="{2C3CBE6E-F1AC-4648-A720-33C8C88290E2}"/>
              </a:ext>
            </a:extLst>
          </p:cNvPr>
          <p:cNvSpPr/>
          <p:nvPr/>
        </p:nvSpPr>
        <p:spPr>
          <a:xfrm>
            <a:off x="4877046" y="3665286"/>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Cue to Action</a:t>
            </a:r>
            <a:endParaRPr lang="en-IE" b="1">
              <a:solidFill>
                <a:srgbClr val="000000"/>
              </a:solidFill>
            </a:endParaRPr>
          </a:p>
        </p:txBody>
      </p:sp>
      <p:sp>
        <p:nvSpPr>
          <p:cNvPr id="7" name="Star: 24 Points 6">
            <a:extLst>
              <a:ext uri="{FF2B5EF4-FFF2-40B4-BE49-F238E27FC236}">
                <a16:creationId xmlns:a16="http://schemas.microsoft.com/office/drawing/2014/main" id="{C26A428A-2E2E-4C6D-8796-E299E6EE3228}"/>
              </a:ext>
            </a:extLst>
          </p:cNvPr>
          <p:cNvSpPr/>
          <p:nvPr/>
        </p:nvSpPr>
        <p:spPr>
          <a:xfrm>
            <a:off x="8624715" y="1789813"/>
            <a:ext cx="3041768" cy="2511979"/>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0000"/>
                </a:solidFill>
              </a:rPr>
              <a:t>Consumption Intention of Functional Foods</a:t>
            </a:r>
            <a:endParaRPr lang="en-IE" sz="2000" b="1">
              <a:solidFill>
                <a:srgbClr val="000000"/>
              </a:solidFill>
            </a:endParaRPr>
          </a:p>
        </p:txBody>
      </p:sp>
      <p:pic>
        <p:nvPicPr>
          <p:cNvPr id="10" name="Graphic 9" descr="Arrow: Slight curve with solid fill">
            <a:extLst>
              <a:ext uri="{FF2B5EF4-FFF2-40B4-BE49-F238E27FC236}">
                <a16:creationId xmlns:a16="http://schemas.microsoft.com/office/drawing/2014/main" id="{1821AD4C-8EDD-46AB-BA0B-1253451B5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182638">
            <a:off x="7436617" y="3565664"/>
            <a:ext cx="1093174" cy="878976"/>
          </a:xfrm>
          <a:prstGeom prst="rect">
            <a:avLst/>
          </a:prstGeom>
        </p:spPr>
      </p:pic>
      <p:pic>
        <p:nvPicPr>
          <p:cNvPr id="14" name="Graphic 13" descr="Arrow: Straight with solid fill">
            <a:extLst>
              <a:ext uri="{FF2B5EF4-FFF2-40B4-BE49-F238E27FC236}">
                <a16:creationId xmlns:a16="http://schemas.microsoft.com/office/drawing/2014/main" id="{B101616B-B316-4ABA-BFDE-73DF4EAE3E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434129" y="2593006"/>
            <a:ext cx="1014126" cy="914400"/>
          </a:xfrm>
          <a:prstGeom prst="rect">
            <a:avLst/>
          </a:prstGeom>
        </p:spPr>
      </p:pic>
      <p:pic>
        <p:nvPicPr>
          <p:cNvPr id="16" name="Graphic 15" descr="Back with solid fill">
            <a:extLst>
              <a:ext uri="{FF2B5EF4-FFF2-40B4-BE49-F238E27FC236}">
                <a16:creationId xmlns:a16="http://schemas.microsoft.com/office/drawing/2014/main" id="{51F5296A-03C0-4F76-9DA2-9BBDEA32E3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50419">
            <a:off x="7524754" y="1696400"/>
            <a:ext cx="1093610" cy="806573"/>
          </a:xfrm>
          <a:prstGeom prst="rect">
            <a:avLst/>
          </a:prstGeom>
        </p:spPr>
      </p:pic>
      <p:sp>
        <p:nvSpPr>
          <p:cNvPr id="17" name="TextBox 16">
            <a:extLst>
              <a:ext uri="{FF2B5EF4-FFF2-40B4-BE49-F238E27FC236}">
                <a16:creationId xmlns:a16="http://schemas.microsoft.com/office/drawing/2014/main" id="{A7FE1D30-B614-48AF-96F4-94824FED219F}"/>
              </a:ext>
            </a:extLst>
          </p:cNvPr>
          <p:cNvSpPr txBox="1"/>
          <p:nvPr/>
        </p:nvSpPr>
        <p:spPr>
          <a:xfrm>
            <a:off x="385586" y="1789813"/>
            <a:ext cx="4484546" cy="2585323"/>
          </a:xfrm>
          <a:prstGeom prst="rect">
            <a:avLst/>
          </a:prstGeom>
          <a:noFill/>
        </p:spPr>
        <p:txBody>
          <a:bodyPr wrap="square" lIns="91440" tIns="45720" rIns="91440" bIns="45720" anchor="t">
            <a:spAutoFit/>
          </a:bodyPr>
          <a:lstStyle/>
          <a:p>
            <a:r>
              <a:rPr lang="en-US" b="1" dirty="0">
                <a:solidFill>
                  <a:srgbClr val="000000"/>
                </a:solidFill>
              </a:rPr>
              <a:t>Perceived susceptibility </a:t>
            </a:r>
            <a:r>
              <a:rPr lang="en-US" dirty="0">
                <a:solidFill>
                  <a:srgbClr val="000000"/>
                </a:solidFill>
              </a:rPr>
              <a:t>describes the “belief about the chances of experiencing a risk or getting a condition or disease” </a:t>
            </a:r>
          </a:p>
          <a:p>
            <a:br>
              <a:rPr lang="en-US" dirty="0">
                <a:solidFill>
                  <a:srgbClr val="000000"/>
                </a:solidFill>
              </a:rPr>
            </a:br>
            <a:r>
              <a:rPr lang="en-US" b="1" dirty="0">
                <a:solidFill>
                  <a:srgbClr val="000000"/>
                </a:solidFill>
              </a:rPr>
              <a:t>Perceived barriers: </a:t>
            </a:r>
            <a:r>
              <a:rPr lang="en-US" dirty="0">
                <a:solidFill>
                  <a:srgbClr val="000000"/>
                </a:solidFill>
              </a:rPr>
              <a:t>belief about the tangible and psychological costs of the advised action </a:t>
            </a:r>
            <a:br>
              <a:rPr lang="en-US" dirty="0">
                <a:solidFill>
                  <a:srgbClr val="000000"/>
                </a:solidFill>
                <a:cs typeface="Calibri"/>
              </a:rPr>
            </a:br>
            <a:endParaRPr lang="en-US" dirty="0">
              <a:solidFill>
                <a:srgbClr val="086D6E"/>
              </a:solidFill>
              <a:cs typeface="Calibri"/>
            </a:endParaRPr>
          </a:p>
          <a:p>
            <a:r>
              <a:rPr lang="en-US" b="1" dirty="0">
                <a:solidFill>
                  <a:srgbClr val="000000"/>
                </a:solidFill>
              </a:rPr>
              <a:t>Cue to action: </a:t>
            </a:r>
            <a:r>
              <a:rPr lang="en-US" dirty="0">
                <a:solidFill>
                  <a:srgbClr val="000000"/>
                </a:solidFill>
              </a:rPr>
              <a:t>strategies to activate readiness</a:t>
            </a:r>
          </a:p>
          <a:p>
            <a:endParaRPr lang="en-US" dirty="0"/>
          </a:p>
        </p:txBody>
      </p:sp>
      <p:sp>
        <p:nvSpPr>
          <p:cNvPr id="18" name="Rectangle 17">
            <a:extLst>
              <a:ext uri="{FF2B5EF4-FFF2-40B4-BE49-F238E27FC236}">
                <a16:creationId xmlns:a16="http://schemas.microsoft.com/office/drawing/2014/main" id="{F3106F15-E2F3-4D9D-AF58-F81E18EE2739}"/>
              </a:ext>
            </a:extLst>
          </p:cNvPr>
          <p:cNvSpPr/>
          <p:nvPr/>
        </p:nvSpPr>
        <p:spPr>
          <a:xfrm rot="1578750">
            <a:off x="7918971" y="1736518"/>
            <a:ext cx="97104" cy="685209"/>
          </a:xfrm>
          <a:prstGeom prst="rect">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06344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en-US"/>
              <a:t>Health-Belief Model Findings…</a:t>
            </a:r>
            <a:endParaRPr lang="en-IE"/>
          </a:p>
        </p:txBody>
      </p:sp>
      <p:sp>
        <p:nvSpPr>
          <p:cNvPr id="20" name="TextBox 19">
            <a:extLst>
              <a:ext uri="{FF2B5EF4-FFF2-40B4-BE49-F238E27FC236}">
                <a16:creationId xmlns:a16="http://schemas.microsoft.com/office/drawing/2014/main" id="{54C7EE42-3277-4E36-9186-7BE2505E7E32}"/>
              </a:ext>
            </a:extLst>
          </p:cNvPr>
          <p:cNvSpPr txBox="1"/>
          <p:nvPr/>
        </p:nvSpPr>
        <p:spPr>
          <a:xfrm>
            <a:off x="500045" y="1306585"/>
            <a:ext cx="10808101" cy="3416320"/>
          </a:xfrm>
          <a:prstGeom prst="rect">
            <a:avLst/>
          </a:prstGeom>
          <a:solidFill>
            <a:srgbClr val="85D2E1"/>
          </a:solidFill>
        </p:spPr>
        <p:txBody>
          <a:bodyPr wrap="square" lIns="91440" tIns="45720" rIns="91440" bIns="45720" anchor="t">
            <a:spAutoFit/>
          </a:bodyPr>
          <a:lstStyle/>
          <a:p>
            <a:r>
              <a:rPr lang="nl-NL" sz="2400" b="1">
                <a:solidFill>
                  <a:srgbClr val="000000"/>
                </a:solidFill>
                <a:highlight>
                  <a:srgbClr val="FFD100"/>
                </a:highlight>
              </a:rPr>
              <a:t>Key take-aways from this study: </a:t>
            </a:r>
          </a:p>
          <a:p>
            <a:pPr marL="285750" indent="-285750">
              <a:buFont typeface="Arial" panose="020B0604020202020204" pitchFamily="34" charset="0"/>
              <a:buChar char="•"/>
            </a:pPr>
            <a:r>
              <a:rPr lang="nl-NL" sz="2400">
                <a:solidFill>
                  <a:srgbClr val="000000"/>
                </a:solidFill>
              </a:rPr>
              <a:t>Perceived susceptibility is </a:t>
            </a:r>
            <a:r>
              <a:rPr lang="nl-NL" sz="2400" u="sng">
                <a:solidFill>
                  <a:srgbClr val="000000"/>
                </a:solidFill>
              </a:rPr>
              <a:t>not</a:t>
            </a:r>
            <a:r>
              <a:rPr lang="nl-NL" sz="2400">
                <a:solidFill>
                  <a:srgbClr val="000000"/>
                </a:solidFill>
              </a:rPr>
              <a:t> relevant for functional food consumption.</a:t>
            </a:r>
          </a:p>
          <a:p>
            <a:pPr marL="285750" indent="-285750">
              <a:buFont typeface="Arial" panose="020B0604020202020204" pitchFamily="34" charset="0"/>
              <a:buChar char="•"/>
            </a:pPr>
            <a:r>
              <a:rPr lang="nl-NL" sz="2400">
                <a:solidFill>
                  <a:srgbClr val="000000"/>
                </a:solidFill>
              </a:rPr>
              <a:t>Humans </a:t>
            </a:r>
            <a:r>
              <a:rPr lang="nl-NL" sz="2400" b="1">
                <a:solidFill>
                  <a:srgbClr val="000000"/>
                </a:solidFill>
              </a:rPr>
              <a:t>do not always act rationally</a:t>
            </a:r>
            <a:r>
              <a:rPr lang="nl-NL" sz="2400">
                <a:solidFill>
                  <a:srgbClr val="000000"/>
                </a:solidFill>
              </a:rPr>
              <a:t>, they are </a:t>
            </a:r>
            <a:r>
              <a:rPr lang="nl-NL" sz="2400" err="1">
                <a:solidFill>
                  <a:srgbClr val="000000"/>
                </a:solidFill>
              </a:rPr>
              <a:t>aware</a:t>
            </a:r>
            <a:r>
              <a:rPr lang="nl-NL" sz="2400">
                <a:solidFill>
                  <a:srgbClr val="000000"/>
                </a:solidFill>
              </a:rPr>
              <a:t> </a:t>
            </a:r>
            <a:r>
              <a:rPr lang="nl-NL" sz="2400" err="1">
                <a:solidFill>
                  <a:srgbClr val="000000"/>
                </a:solidFill>
              </a:rPr>
              <a:t>that</a:t>
            </a:r>
            <a:r>
              <a:rPr lang="nl-NL" sz="2400">
                <a:solidFill>
                  <a:srgbClr val="000000"/>
                </a:solidFill>
              </a:rPr>
              <a:t> </a:t>
            </a:r>
            <a:r>
              <a:rPr lang="nl-NL" sz="2400" err="1">
                <a:solidFill>
                  <a:srgbClr val="000000"/>
                </a:solidFill>
              </a:rPr>
              <a:t>functional</a:t>
            </a:r>
            <a:r>
              <a:rPr lang="nl-NL" sz="2400">
                <a:solidFill>
                  <a:srgbClr val="000000"/>
                </a:solidFill>
              </a:rPr>
              <a:t> </a:t>
            </a:r>
            <a:r>
              <a:rPr lang="nl-NL" sz="2400" err="1">
                <a:solidFill>
                  <a:srgbClr val="000000"/>
                </a:solidFill>
              </a:rPr>
              <a:t>foods</a:t>
            </a:r>
            <a:r>
              <a:rPr lang="nl-NL" sz="2400">
                <a:solidFill>
                  <a:srgbClr val="000000"/>
                </a:solidFill>
              </a:rPr>
              <a:t> </a:t>
            </a:r>
            <a:r>
              <a:rPr lang="nl-NL" sz="2400" err="1">
                <a:solidFill>
                  <a:srgbClr val="000000"/>
                </a:solidFill>
              </a:rPr>
              <a:t>could</a:t>
            </a:r>
            <a:r>
              <a:rPr lang="nl-NL" sz="2400">
                <a:solidFill>
                  <a:srgbClr val="000000"/>
                </a:solidFill>
              </a:rPr>
              <a:t> </a:t>
            </a:r>
            <a:r>
              <a:rPr lang="nl-NL" sz="2400" err="1">
                <a:solidFill>
                  <a:srgbClr val="000000"/>
                </a:solidFill>
              </a:rPr>
              <a:t>improve</a:t>
            </a:r>
            <a:r>
              <a:rPr lang="nl-NL" sz="2400">
                <a:solidFill>
                  <a:srgbClr val="000000"/>
                </a:solidFill>
              </a:rPr>
              <a:t> </a:t>
            </a:r>
            <a:r>
              <a:rPr lang="nl-NL" sz="2400" err="1">
                <a:solidFill>
                  <a:srgbClr val="000000"/>
                </a:solidFill>
              </a:rPr>
              <a:t>their</a:t>
            </a:r>
            <a:r>
              <a:rPr lang="nl-NL" sz="2400">
                <a:solidFill>
                  <a:srgbClr val="000000"/>
                </a:solidFill>
              </a:rPr>
              <a:t> health, </a:t>
            </a:r>
            <a:r>
              <a:rPr lang="nl-NL" sz="2400" err="1">
                <a:solidFill>
                  <a:srgbClr val="000000"/>
                </a:solidFill>
              </a:rPr>
              <a:t>however</a:t>
            </a:r>
            <a:r>
              <a:rPr lang="nl-NL" sz="2400">
                <a:solidFill>
                  <a:srgbClr val="000000"/>
                </a:solidFill>
              </a:rPr>
              <a:t>, </a:t>
            </a:r>
            <a:r>
              <a:rPr lang="nl-NL" sz="2400" err="1">
                <a:solidFill>
                  <a:srgbClr val="000000"/>
                </a:solidFill>
              </a:rPr>
              <a:t>they</a:t>
            </a:r>
            <a:r>
              <a:rPr lang="nl-NL" sz="2400">
                <a:solidFill>
                  <a:srgbClr val="000000"/>
                </a:solidFill>
              </a:rPr>
              <a:t> do </a:t>
            </a:r>
            <a:r>
              <a:rPr lang="nl-NL" sz="2400" err="1">
                <a:solidFill>
                  <a:srgbClr val="000000"/>
                </a:solidFill>
              </a:rPr>
              <a:t>not</a:t>
            </a:r>
            <a:r>
              <a:rPr lang="nl-NL" sz="2400">
                <a:solidFill>
                  <a:srgbClr val="000000"/>
                </a:solidFill>
              </a:rPr>
              <a:t> </a:t>
            </a:r>
            <a:r>
              <a:rPr lang="nl-NL" sz="2400" err="1">
                <a:solidFill>
                  <a:srgbClr val="000000"/>
                </a:solidFill>
              </a:rPr>
              <a:t>necessarily</a:t>
            </a:r>
            <a:r>
              <a:rPr lang="nl-NL" sz="2400">
                <a:solidFill>
                  <a:srgbClr val="000000"/>
                </a:solidFill>
              </a:rPr>
              <a:t> want </a:t>
            </a:r>
            <a:r>
              <a:rPr lang="nl-NL" sz="2400" err="1">
                <a:solidFill>
                  <a:srgbClr val="000000"/>
                </a:solidFill>
              </a:rPr>
              <a:t>to</a:t>
            </a:r>
            <a:r>
              <a:rPr lang="nl-NL" sz="2400">
                <a:solidFill>
                  <a:srgbClr val="000000"/>
                </a:solidFill>
              </a:rPr>
              <a:t> </a:t>
            </a:r>
            <a:r>
              <a:rPr lang="nl-NL" sz="2400" err="1">
                <a:solidFill>
                  <a:srgbClr val="000000"/>
                </a:solidFill>
              </a:rPr>
              <a:t>consume</a:t>
            </a:r>
            <a:r>
              <a:rPr lang="nl-NL" sz="2400">
                <a:solidFill>
                  <a:srgbClr val="000000"/>
                </a:solidFill>
              </a:rPr>
              <a:t> </a:t>
            </a:r>
            <a:r>
              <a:rPr lang="nl-NL" sz="2400" err="1">
                <a:solidFill>
                  <a:srgbClr val="000000"/>
                </a:solidFill>
              </a:rPr>
              <a:t>them</a:t>
            </a:r>
            <a:r>
              <a:rPr lang="nl-NL" sz="2400">
                <a:solidFill>
                  <a:srgbClr val="000000"/>
                </a:solidFill>
              </a:rPr>
              <a:t>. </a:t>
            </a:r>
            <a:endParaRPr lang="nl-NL" sz="2400">
              <a:solidFill>
                <a:srgbClr val="000000"/>
              </a:solidFill>
              <a:ea typeface="Calibri"/>
              <a:cs typeface="Calibri"/>
            </a:endParaRPr>
          </a:p>
          <a:p>
            <a:pPr marL="285750" indent="-285750">
              <a:buFont typeface="Arial" panose="020B0604020202020204" pitchFamily="34" charset="0"/>
              <a:buChar char="•"/>
            </a:pPr>
            <a:r>
              <a:rPr lang="nl-NL" sz="2400">
                <a:solidFill>
                  <a:srgbClr val="000000"/>
                </a:solidFill>
              </a:rPr>
              <a:t>Scaring older consumers into eating healthier is therefore not the route to follow.</a:t>
            </a:r>
          </a:p>
          <a:p>
            <a:pPr marL="285750" indent="-285750">
              <a:buFont typeface="Arial" panose="020B0604020202020204" pitchFamily="34" charset="0"/>
              <a:buChar char="•"/>
            </a:pPr>
            <a:r>
              <a:rPr lang="en-US" sz="2400">
                <a:solidFill>
                  <a:srgbClr val="000000"/>
                </a:solidFill>
              </a:rPr>
              <a:t>Companies should aim to </a:t>
            </a:r>
            <a:r>
              <a:rPr lang="en-US" sz="2400" b="1">
                <a:solidFill>
                  <a:srgbClr val="000000"/>
                </a:solidFill>
              </a:rPr>
              <a:t>keep perceived barriers low </a:t>
            </a:r>
            <a:r>
              <a:rPr lang="en-US" sz="2400">
                <a:solidFill>
                  <a:srgbClr val="000000"/>
                </a:solidFill>
              </a:rPr>
              <a:t>(e.g., the taste of the food, or difficult packaging). </a:t>
            </a:r>
          </a:p>
          <a:p>
            <a:pPr marL="285750" indent="-285750">
              <a:buFont typeface="Arial" panose="020B0604020202020204" pitchFamily="34" charset="0"/>
              <a:buChar char="•"/>
            </a:pPr>
            <a:r>
              <a:rPr lang="en-US" sz="2400">
                <a:solidFill>
                  <a:srgbClr val="000000"/>
                </a:solidFill>
              </a:rPr>
              <a:t>Offering </a:t>
            </a:r>
            <a:r>
              <a:rPr lang="nl-NL" sz="2400" err="1">
                <a:solidFill>
                  <a:srgbClr val="000000"/>
                </a:solidFill>
                <a:ea typeface="+mn-lt"/>
                <a:cs typeface="+mn-lt"/>
              </a:rPr>
              <a:t>older</a:t>
            </a:r>
            <a:r>
              <a:rPr lang="nl-NL" sz="2400">
                <a:solidFill>
                  <a:srgbClr val="000000"/>
                </a:solidFill>
                <a:ea typeface="+mn-lt"/>
                <a:cs typeface="+mn-lt"/>
              </a:rPr>
              <a:t> </a:t>
            </a:r>
            <a:r>
              <a:rPr lang="nl-NL" sz="2400" err="1">
                <a:solidFill>
                  <a:srgbClr val="000000"/>
                </a:solidFill>
                <a:ea typeface="+mn-lt"/>
                <a:cs typeface="+mn-lt"/>
              </a:rPr>
              <a:t>consumers</a:t>
            </a:r>
            <a:r>
              <a:rPr lang="en-US" sz="2400">
                <a:solidFill>
                  <a:srgbClr val="000000"/>
                </a:solidFill>
                <a:ea typeface="+mn-lt"/>
                <a:cs typeface="+mn-lt"/>
              </a:rPr>
              <a:t> </a:t>
            </a:r>
            <a:r>
              <a:rPr lang="en-US" sz="2400">
                <a:solidFill>
                  <a:srgbClr val="000000"/>
                </a:solidFill>
              </a:rPr>
              <a:t>a </a:t>
            </a:r>
            <a:r>
              <a:rPr lang="en-US" sz="2400" b="1">
                <a:solidFill>
                  <a:srgbClr val="000000"/>
                </a:solidFill>
              </a:rPr>
              <a:t>cue to action</a:t>
            </a:r>
            <a:r>
              <a:rPr lang="en-US" sz="2400">
                <a:solidFill>
                  <a:srgbClr val="000000"/>
                </a:solidFill>
              </a:rPr>
              <a:t> can be important during marketing e.g., encouraging seniors to eat functional foods through prompts from their children.</a:t>
            </a:r>
            <a:endParaRPr lang="en-IE" sz="2400">
              <a:solidFill>
                <a:srgbClr val="000000"/>
              </a:solidFill>
            </a:endParaRPr>
          </a:p>
        </p:txBody>
      </p:sp>
    </p:spTree>
    <p:extLst>
      <p:ext uri="{BB962C8B-B14F-4D97-AF65-F5344CB8AC3E}">
        <p14:creationId xmlns:p14="http://schemas.microsoft.com/office/powerpoint/2010/main" val="2380849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F1B8E5-CED0-4F67-8132-E60AEA485E46}"/>
              </a:ext>
            </a:extLst>
          </p:cNvPr>
          <p:cNvSpPr>
            <a:spLocks noGrp="1"/>
          </p:cNvSpPr>
          <p:nvPr>
            <p:ph type="body" sz="quarter" idx="18"/>
          </p:nvPr>
        </p:nvSpPr>
        <p:spPr>
          <a:xfrm>
            <a:off x="1642684" y="1675051"/>
            <a:ext cx="5105120" cy="4624144"/>
          </a:xfrm>
        </p:spPr>
        <p:txBody>
          <a:bodyPr vert="horz" lIns="91440" tIns="45720" rIns="91440" bIns="45720" rtlCol="0" anchor="t">
            <a:normAutofit lnSpcReduction="10000"/>
          </a:bodyPr>
          <a:lstStyle/>
          <a:p>
            <a:pPr marL="0" indent="0"/>
            <a:r>
              <a:rPr lang="en-US"/>
              <a:t>This </a:t>
            </a:r>
            <a:r>
              <a:rPr lang="en-US">
                <a:solidFill>
                  <a:srgbClr val="1188A3"/>
                </a:solidFill>
                <a:hlinkClick r:id="rId2">
                  <a:extLst>
                    <a:ext uri="{A12FA001-AC4F-418D-AE19-62706E023703}">
                      <ahyp:hlinkClr xmlns:ahyp="http://schemas.microsoft.com/office/drawing/2018/hyperlinkcolor" val="tx"/>
                    </a:ext>
                  </a:extLst>
                </a:hlinkClick>
              </a:rPr>
              <a:t>study</a:t>
            </a:r>
            <a:r>
              <a:rPr lang="en-US">
                <a:solidFill>
                  <a:srgbClr val="1188A3"/>
                </a:solidFill>
              </a:rPr>
              <a:t> </a:t>
            </a:r>
            <a:r>
              <a:rPr lang="en-US" sz="2400" b="0" i="0">
                <a:solidFill>
                  <a:srgbClr val="333333"/>
                </a:solidFill>
                <a:effectLst/>
                <a:latin typeface="Calibri "/>
              </a:rPr>
              <a:t>explores the concept of </a:t>
            </a:r>
            <a:r>
              <a:rPr lang="en-US" sz="2400" b="1" i="0">
                <a:solidFill>
                  <a:srgbClr val="333333"/>
                </a:solidFill>
                <a:effectLst/>
                <a:latin typeface="Calibri "/>
              </a:rPr>
              <a:t>consumer vulnerability </a:t>
            </a:r>
            <a:r>
              <a:rPr lang="en-US" sz="2400" b="0" i="0">
                <a:solidFill>
                  <a:srgbClr val="333333"/>
                </a:solidFill>
                <a:effectLst/>
                <a:latin typeface="Calibri "/>
              </a:rPr>
              <a:t>in the context of older consumers’ packaging interactions.</a:t>
            </a:r>
          </a:p>
          <a:p>
            <a:pPr marL="0" indent="0"/>
            <a:r>
              <a:rPr lang="en-US" sz="2400" b="0" i="0">
                <a:solidFill>
                  <a:srgbClr val="333333"/>
                </a:solidFill>
                <a:effectLst/>
                <a:latin typeface="Calibri "/>
              </a:rPr>
              <a:t>The findings reveal that changes </a:t>
            </a:r>
            <a:r>
              <a:rPr lang="en-US" dirty="0">
                <a:solidFill>
                  <a:srgbClr val="333333"/>
                </a:solidFill>
                <a:latin typeface="Calibri "/>
              </a:rPr>
              <a:t>due to </a:t>
            </a:r>
            <a:r>
              <a:rPr lang="en-US" sz="2400" b="1" i="0">
                <a:solidFill>
                  <a:srgbClr val="333333"/>
                </a:solidFill>
                <a:effectLst/>
                <a:latin typeface="Calibri "/>
              </a:rPr>
              <a:t>multiple dimensions of ageing</a:t>
            </a:r>
            <a:r>
              <a:rPr lang="en-US" sz="2400" b="0" i="0">
                <a:solidFill>
                  <a:srgbClr val="333333"/>
                </a:solidFill>
                <a:effectLst/>
                <a:latin typeface="Calibri "/>
              </a:rPr>
              <a:t> can increase older consumers’ risk of </a:t>
            </a:r>
            <a:r>
              <a:rPr lang="en-US" dirty="0">
                <a:solidFill>
                  <a:srgbClr val="333333"/>
                </a:solidFill>
                <a:latin typeface="Calibri "/>
              </a:rPr>
              <a:t>experiencing </a:t>
            </a:r>
            <a:r>
              <a:rPr lang="en-US" sz="2400" b="0" i="0">
                <a:solidFill>
                  <a:srgbClr val="333333"/>
                </a:solidFill>
                <a:effectLst/>
                <a:latin typeface="Calibri "/>
              </a:rPr>
              <a:t>vulnerability during packaging interactions. The study provides new insights </a:t>
            </a:r>
            <a:r>
              <a:rPr lang="en-US" dirty="0">
                <a:solidFill>
                  <a:srgbClr val="333333"/>
                </a:solidFill>
                <a:latin typeface="Calibri "/>
              </a:rPr>
              <a:t>to help companies </a:t>
            </a:r>
            <a:r>
              <a:rPr lang="en-US" b="1" dirty="0">
                <a:solidFill>
                  <a:srgbClr val="333333"/>
                </a:solidFill>
                <a:latin typeface="Calibri "/>
              </a:rPr>
              <a:t>empower </a:t>
            </a:r>
            <a:r>
              <a:rPr lang="en-US" sz="2400" b="1" i="0">
                <a:solidFill>
                  <a:srgbClr val="333333"/>
                </a:solidFill>
                <a:effectLst/>
                <a:latin typeface="Calibri "/>
              </a:rPr>
              <a:t>older consumers through packaging development</a:t>
            </a:r>
            <a:r>
              <a:rPr lang="en-US" sz="2400" b="0" i="0">
                <a:solidFill>
                  <a:srgbClr val="333333"/>
                </a:solidFill>
                <a:effectLst/>
                <a:latin typeface="Calibri "/>
              </a:rPr>
              <a:t>, </a:t>
            </a:r>
            <a:r>
              <a:rPr lang="en-US" dirty="0">
                <a:solidFill>
                  <a:srgbClr val="333333"/>
                </a:solidFill>
                <a:latin typeface="Calibri "/>
              </a:rPr>
              <a:t>thereby reducing</a:t>
            </a:r>
            <a:r>
              <a:rPr lang="en-US" sz="2400" b="0" i="0" dirty="0">
                <a:solidFill>
                  <a:srgbClr val="333333"/>
                </a:solidFill>
                <a:effectLst/>
                <a:latin typeface="Calibri "/>
              </a:rPr>
              <a:t> </a:t>
            </a:r>
            <a:r>
              <a:rPr lang="en-US" dirty="0">
                <a:solidFill>
                  <a:srgbClr val="333333"/>
                </a:solidFill>
                <a:latin typeface="Calibri "/>
              </a:rPr>
              <a:t>their consumer vulnerability</a:t>
            </a:r>
            <a:r>
              <a:rPr lang="en-US" sz="2400" b="0" i="0">
                <a:solidFill>
                  <a:srgbClr val="333333"/>
                </a:solidFill>
                <a:effectLst/>
                <a:latin typeface="Calibri "/>
              </a:rPr>
              <a:t>.</a:t>
            </a:r>
            <a:endParaRPr lang="en-IE">
              <a:solidFill>
                <a:srgbClr val="1188A3"/>
              </a:solidFill>
            </a:endParaRPr>
          </a:p>
        </p:txBody>
      </p:sp>
      <p:sp>
        <p:nvSpPr>
          <p:cNvPr id="4" name="Text Placeholder 3">
            <a:extLst>
              <a:ext uri="{FF2B5EF4-FFF2-40B4-BE49-F238E27FC236}">
                <a16:creationId xmlns:a16="http://schemas.microsoft.com/office/drawing/2014/main" id="{4DED7949-0E33-450D-9FCC-2717180F6B88}"/>
              </a:ext>
            </a:extLst>
          </p:cNvPr>
          <p:cNvSpPr>
            <a:spLocks noGrp="1"/>
          </p:cNvSpPr>
          <p:nvPr>
            <p:ph type="body" sz="quarter" idx="16"/>
          </p:nvPr>
        </p:nvSpPr>
        <p:spPr>
          <a:xfrm>
            <a:off x="1718561" y="228600"/>
            <a:ext cx="4716425" cy="949131"/>
          </a:xfrm>
        </p:spPr>
        <p:txBody>
          <a:bodyPr>
            <a:normAutofit fontScale="92500" lnSpcReduction="10000"/>
          </a:bodyPr>
          <a:lstStyle/>
          <a:p>
            <a:r>
              <a:rPr lang="en-US"/>
              <a:t>4. A study on older adults packaging interactions…</a:t>
            </a:r>
            <a:endParaRPr lang="en-IE"/>
          </a:p>
        </p:txBody>
      </p:sp>
      <p:pic>
        <p:nvPicPr>
          <p:cNvPr id="5" name="Picture 4">
            <a:extLst>
              <a:ext uri="{FF2B5EF4-FFF2-40B4-BE49-F238E27FC236}">
                <a16:creationId xmlns:a16="http://schemas.microsoft.com/office/drawing/2014/main" id="{B72EAC65-E40E-4791-ACEF-35ABF2344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0938" y="4081410"/>
            <a:ext cx="3565583" cy="2235655"/>
          </a:xfrm>
          <a:prstGeom prst="rect">
            <a:avLst/>
          </a:prstGeom>
        </p:spPr>
      </p:pic>
      <p:sp>
        <p:nvSpPr>
          <p:cNvPr id="12" name="TextBox 11">
            <a:extLst>
              <a:ext uri="{FF2B5EF4-FFF2-40B4-BE49-F238E27FC236}">
                <a16:creationId xmlns:a16="http://schemas.microsoft.com/office/drawing/2014/main" id="{E802C9C5-6C1A-4409-814A-D9542C16BA19}"/>
              </a:ext>
            </a:extLst>
          </p:cNvPr>
          <p:cNvSpPr txBox="1"/>
          <p:nvPr/>
        </p:nvSpPr>
        <p:spPr>
          <a:xfrm>
            <a:off x="7111781" y="540935"/>
            <a:ext cx="5080219" cy="3139321"/>
          </a:xfrm>
          <a:prstGeom prst="rect">
            <a:avLst/>
          </a:prstGeom>
          <a:noFill/>
        </p:spPr>
        <p:txBody>
          <a:bodyPr wrap="square" lIns="91440" tIns="45720" rIns="91440" bIns="45720" rtlCol="0" anchor="t">
            <a:spAutoFit/>
          </a:bodyPr>
          <a:lstStyle/>
          <a:p>
            <a:r>
              <a:rPr lang="en-US">
                <a:solidFill>
                  <a:srgbClr val="1188A3"/>
                </a:solidFill>
              </a:rPr>
              <a:t>This UK-based company </a:t>
            </a:r>
            <a:r>
              <a:rPr lang="en-US">
                <a:solidFill>
                  <a:srgbClr val="000000"/>
                </a:solidFill>
                <a:hlinkClick r:id="rId4">
                  <a:extLst>
                    <a:ext uri="{A12FA001-AC4F-418D-AE19-62706E023703}">
                      <ahyp:hlinkClr xmlns:ahyp="http://schemas.microsoft.com/office/drawing/2018/hyperlinkcolor" val="tx"/>
                    </a:ext>
                  </a:extLst>
                </a:hlinkClick>
              </a:rPr>
              <a:t>NOURISH</a:t>
            </a:r>
            <a:r>
              <a:rPr lang="en-US">
                <a:solidFill>
                  <a:srgbClr val="1188A3"/>
                </a:solidFill>
              </a:rPr>
              <a:t> is a great example of a business considering consumer vulnerability via their product and packaging. All interactions are addressed</a:t>
            </a:r>
            <a:r>
              <a:rPr lang="en-US" dirty="0">
                <a:solidFill>
                  <a:srgbClr val="1188A3"/>
                </a:solidFill>
              </a:rPr>
              <a:t> in the following ways:</a:t>
            </a:r>
            <a:endParaRPr lang="en-US">
              <a:solidFill>
                <a:srgbClr val="1188A3"/>
              </a:solidFill>
            </a:endParaRPr>
          </a:p>
          <a:p>
            <a:r>
              <a:rPr lang="en-US">
                <a:solidFill>
                  <a:srgbClr val="1188A3"/>
                </a:solidFill>
              </a:rPr>
              <a:t>1. Online sales</a:t>
            </a:r>
            <a:r>
              <a:rPr lang="en-US" dirty="0">
                <a:solidFill>
                  <a:srgbClr val="1188A3"/>
                </a:solidFill>
              </a:rPr>
              <a:t>, which</a:t>
            </a:r>
            <a:r>
              <a:rPr lang="en-US">
                <a:solidFill>
                  <a:srgbClr val="1188A3"/>
                </a:solidFill>
              </a:rPr>
              <a:t> eliminates travel and transporting the goods.</a:t>
            </a:r>
            <a:endParaRPr lang="en-US" dirty="0">
              <a:solidFill>
                <a:srgbClr val="1188A3"/>
              </a:solidFill>
              <a:cs typeface="Calibri"/>
            </a:endParaRPr>
          </a:p>
          <a:p>
            <a:r>
              <a:rPr lang="en-US">
                <a:solidFill>
                  <a:srgbClr val="1188A3"/>
                </a:solidFill>
              </a:rPr>
              <a:t>2. Tetra packed for easy storage and in 330ml size</a:t>
            </a:r>
            <a:r>
              <a:rPr lang="en-US" dirty="0">
                <a:solidFill>
                  <a:srgbClr val="1188A3"/>
                </a:solidFill>
              </a:rPr>
              <a:t>, </a:t>
            </a:r>
            <a:r>
              <a:rPr lang="en-US">
                <a:solidFill>
                  <a:srgbClr val="1188A3"/>
                </a:solidFill>
              </a:rPr>
              <a:t>which </a:t>
            </a:r>
            <a:r>
              <a:rPr lang="en-US" dirty="0">
                <a:solidFill>
                  <a:srgbClr val="1188A3"/>
                </a:solidFill>
              </a:rPr>
              <a:t>can be consumed </a:t>
            </a:r>
            <a:r>
              <a:rPr lang="en-US">
                <a:solidFill>
                  <a:srgbClr val="1188A3"/>
                </a:solidFill>
              </a:rPr>
              <a:t>on the day of opening.</a:t>
            </a:r>
            <a:endParaRPr lang="en-US" dirty="0">
              <a:solidFill>
                <a:srgbClr val="1188A3"/>
              </a:solidFill>
              <a:cs typeface="Calibri"/>
            </a:endParaRPr>
          </a:p>
          <a:p>
            <a:r>
              <a:rPr lang="en-US">
                <a:solidFill>
                  <a:srgbClr val="1188A3"/>
                </a:solidFill>
              </a:rPr>
              <a:t>3. Easy</a:t>
            </a:r>
            <a:r>
              <a:rPr lang="en-US" dirty="0">
                <a:solidFill>
                  <a:srgbClr val="1188A3"/>
                </a:solidFill>
              </a:rPr>
              <a:t> </a:t>
            </a:r>
            <a:r>
              <a:rPr lang="en-US">
                <a:solidFill>
                  <a:srgbClr val="1188A3"/>
                </a:solidFill>
              </a:rPr>
              <a:t>grip and twist-off cap with wide spout </a:t>
            </a:r>
            <a:r>
              <a:rPr lang="en-US" dirty="0">
                <a:solidFill>
                  <a:srgbClr val="1188A3"/>
                </a:solidFill>
              </a:rPr>
              <a:t>to avoid messy </a:t>
            </a:r>
            <a:r>
              <a:rPr lang="en-US">
                <a:solidFill>
                  <a:srgbClr val="1188A3"/>
                </a:solidFill>
              </a:rPr>
              <a:t>pour and closure.</a:t>
            </a:r>
            <a:endParaRPr lang="en-US">
              <a:solidFill>
                <a:srgbClr val="1188A3"/>
              </a:solidFill>
              <a:cs typeface="Calibri"/>
            </a:endParaRPr>
          </a:p>
          <a:p>
            <a:r>
              <a:rPr lang="en-US">
                <a:solidFill>
                  <a:srgbClr val="1188A3"/>
                </a:solidFill>
              </a:rPr>
              <a:t>4. Easily disposed of (</a:t>
            </a:r>
            <a:r>
              <a:rPr lang="en-US" dirty="0">
                <a:solidFill>
                  <a:srgbClr val="1188A3"/>
                </a:solidFill>
              </a:rPr>
              <a:t>i.e., </a:t>
            </a:r>
            <a:r>
              <a:rPr lang="en-US">
                <a:solidFill>
                  <a:srgbClr val="1188A3"/>
                </a:solidFill>
              </a:rPr>
              <a:t>Rinse &amp; Recycle)</a:t>
            </a:r>
            <a:endParaRPr lang="en-IE">
              <a:solidFill>
                <a:srgbClr val="1188A3"/>
              </a:solidFill>
            </a:endParaRPr>
          </a:p>
        </p:txBody>
      </p:sp>
      <p:sp>
        <p:nvSpPr>
          <p:cNvPr id="14" name="TextBox 13">
            <a:extLst>
              <a:ext uri="{FF2B5EF4-FFF2-40B4-BE49-F238E27FC236}">
                <a16:creationId xmlns:a16="http://schemas.microsoft.com/office/drawing/2014/main" id="{516D5E0A-2062-4403-984A-AE94E17201BB}"/>
              </a:ext>
            </a:extLst>
          </p:cNvPr>
          <p:cNvSpPr txBox="1"/>
          <p:nvPr/>
        </p:nvSpPr>
        <p:spPr>
          <a:xfrm>
            <a:off x="7214420" y="6299195"/>
            <a:ext cx="6130412"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Meal Replacement Drinks - Nourish by Jane Clarke</a:t>
            </a:r>
            <a:endParaRPr lang="en-IE">
              <a:solidFill>
                <a:srgbClr val="1188A3"/>
              </a:solidFill>
            </a:endParaRPr>
          </a:p>
        </p:txBody>
      </p:sp>
      <p:sp>
        <p:nvSpPr>
          <p:cNvPr id="15" name="Text Placeholder 2">
            <a:extLst>
              <a:ext uri="{FF2B5EF4-FFF2-40B4-BE49-F238E27FC236}">
                <a16:creationId xmlns:a16="http://schemas.microsoft.com/office/drawing/2014/main" id="{87B4FBCF-60B9-4649-BF30-B1D2BEFA8DD0}"/>
              </a:ext>
            </a:extLst>
          </p:cNvPr>
          <p:cNvSpPr txBox="1">
            <a:spLocks/>
          </p:cNvSpPr>
          <p:nvPr/>
        </p:nvSpPr>
        <p:spPr>
          <a:xfrm>
            <a:off x="8811915" y="0"/>
            <a:ext cx="3380085" cy="48169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000000"/>
                </a:solidFill>
              </a:rPr>
              <a:t>Be Inspired…</a:t>
            </a:r>
            <a:endParaRPr lang="en-IE" b="1">
              <a:solidFill>
                <a:srgbClr val="000000"/>
              </a:solidFill>
            </a:endParaRPr>
          </a:p>
        </p:txBody>
      </p:sp>
    </p:spTree>
    <p:extLst>
      <p:ext uri="{BB962C8B-B14F-4D97-AF65-F5344CB8AC3E}">
        <p14:creationId xmlns:p14="http://schemas.microsoft.com/office/powerpoint/2010/main" val="258072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7A2991-3C81-4CA5-B368-1FD7BA9B6F8A}"/>
              </a:ext>
            </a:extLst>
          </p:cNvPr>
          <p:cNvSpPr>
            <a:spLocks noGrp="1"/>
          </p:cNvSpPr>
          <p:nvPr>
            <p:ph type="body" sz="quarter" idx="16"/>
          </p:nvPr>
        </p:nvSpPr>
        <p:spPr>
          <a:xfrm>
            <a:off x="0" y="1"/>
            <a:ext cx="12192000" cy="1056626"/>
          </a:xfrm>
          <a:solidFill>
            <a:srgbClr val="85D2E1"/>
          </a:solidFill>
        </p:spPr>
        <p:txBody>
          <a:bodyPr anchor="ctr">
            <a:normAutofit fontScale="85000" lnSpcReduction="10000"/>
          </a:bodyPr>
          <a:lstStyle/>
          <a:p>
            <a:pPr marL="252000" indent="252000"/>
            <a:r>
              <a:rPr lang="en-US"/>
              <a:t>This study illustrates the variety of </a:t>
            </a:r>
            <a:r>
              <a:rPr lang="en-US" b="1"/>
              <a:t>consumer-packaging interactions </a:t>
            </a:r>
            <a:r>
              <a:rPr lang="en-US"/>
              <a:t>across the packaging journey, highlighting the following stages:</a:t>
            </a:r>
            <a:endParaRPr lang="en-IE"/>
          </a:p>
        </p:txBody>
      </p:sp>
      <p:sp>
        <p:nvSpPr>
          <p:cNvPr id="4" name="Text Placeholder 3">
            <a:extLst>
              <a:ext uri="{FF2B5EF4-FFF2-40B4-BE49-F238E27FC236}">
                <a16:creationId xmlns:a16="http://schemas.microsoft.com/office/drawing/2014/main" id="{7517CA59-C6A3-4193-B5B1-330566894B3C}"/>
              </a:ext>
            </a:extLst>
          </p:cNvPr>
          <p:cNvSpPr>
            <a:spLocks noGrp="1"/>
          </p:cNvSpPr>
          <p:nvPr>
            <p:ph type="body" sz="quarter" idx="21"/>
          </p:nvPr>
        </p:nvSpPr>
        <p:spPr>
          <a:xfrm>
            <a:off x="2711123" y="2705765"/>
            <a:ext cx="1740791" cy="1142882"/>
          </a:xfrm>
        </p:spPr>
        <p:txBody>
          <a:bodyPr>
            <a:normAutofit fontScale="92500"/>
          </a:bodyPr>
          <a:lstStyle/>
          <a:p>
            <a:pPr marL="0" indent="0"/>
            <a:r>
              <a:rPr lang="en-US" sz="2400"/>
              <a:t>Transporting the product home</a:t>
            </a:r>
            <a:endParaRPr lang="en-IE" sz="2400"/>
          </a:p>
          <a:p>
            <a:endParaRPr lang="en-IE"/>
          </a:p>
        </p:txBody>
      </p:sp>
      <p:sp>
        <p:nvSpPr>
          <p:cNvPr id="5" name="Text Placeholder 4">
            <a:extLst>
              <a:ext uri="{FF2B5EF4-FFF2-40B4-BE49-F238E27FC236}">
                <a16:creationId xmlns:a16="http://schemas.microsoft.com/office/drawing/2014/main" id="{6B64DEB3-A38A-4F95-8B09-5CB133DB69DD}"/>
              </a:ext>
            </a:extLst>
          </p:cNvPr>
          <p:cNvSpPr>
            <a:spLocks noGrp="1"/>
          </p:cNvSpPr>
          <p:nvPr>
            <p:ph type="body" sz="quarter" idx="26"/>
          </p:nvPr>
        </p:nvSpPr>
        <p:spPr/>
        <p:txBody>
          <a:bodyPr>
            <a:noAutofit/>
          </a:bodyPr>
          <a:lstStyle/>
          <a:p>
            <a:pPr marL="0" indent="0"/>
            <a:r>
              <a:rPr lang="en-US" sz="2400"/>
              <a:t>Home storage</a:t>
            </a:r>
            <a:endParaRPr lang="en-IE" sz="2400"/>
          </a:p>
        </p:txBody>
      </p:sp>
      <p:sp>
        <p:nvSpPr>
          <p:cNvPr id="6" name="Text Placeholder 5">
            <a:extLst>
              <a:ext uri="{FF2B5EF4-FFF2-40B4-BE49-F238E27FC236}">
                <a16:creationId xmlns:a16="http://schemas.microsoft.com/office/drawing/2014/main" id="{42086007-CD21-4FCB-A57D-7D34CE6D6F61}"/>
              </a:ext>
            </a:extLst>
          </p:cNvPr>
          <p:cNvSpPr>
            <a:spLocks noGrp="1"/>
          </p:cNvSpPr>
          <p:nvPr>
            <p:ph type="body" sz="quarter" idx="32"/>
          </p:nvPr>
        </p:nvSpPr>
        <p:spPr/>
        <p:txBody>
          <a:bodyPr>
            <a:normAutofit/>
          </a:bodyPr>
          <a:lstStyle/>
          <a:p>
            <a:pPr marL="0" indent="0"/>
            <a:r>
              <a:rPr lang="en-US" sz="2400"/>
              <a:t>Opening</a:t>
            </a:r>
            <a:endParaRPr lang="en-IE" sz="2400"/>
          </a:p>
        </p:txBody>
      </p:sp>
      <p:sp>
        <p:nvSpPr>
          <p:cNvPr id="7" name="Text Placeholder 6">
            <a:extLst>
              <a:ext uri="{FF2B5EF4-FFF2-40B4-BE49-F238E27FC236}">
                <a16:creationId xmlns:a16="http://schemas.microsoft.com/office/drawing/2014/main" id="{00B1E0DA-DEE4-487C-BE3F-4834EE8FF9BC}"/>
              </a:ext>
            </a:extLst>
          </p:cNvPr>
          <p:cNvSpPr>
            <a:spLocks noGrp="1"/>
          </p:cNvSpPr>
          <p:nvPr>
            <p:ph type="body" sz="quarter" idx="35"/>
          </p:nvPr>
        </p:nvSpPr>
        <p:spPr>
          <a:xfrm>
            <a:off x="2578554" y="4130640"/>
            <a:ext cx="770268" cy="734798"/>
          </a:xfrm>
        </p:spPr>
        <p:txBody>
          <a:bodyPr/>
          <a:lstStyle/>
          <a:p>
            <a:r>
              <a:rPr lang="en-US"/>
              <a:t>2</a:t>
            </a:r>
            <a:endParaRPr lang="en-IE"/>
          </a:p>
        </p:txBody>
      </p:sp>
      <p:sp>
        <p:nvSpPr>
          <p:cNvPr id="9" name="Text Placeholder 8">
            <a:extLst>
              <a:ext uri="{FF2B5EF4-FFF2-40B4-BE49-F238E27FC236}">
                <a16:creationId xmlns:a16="http://schemas.microsoft.com/office/drawing/2014/main" id="{CE7A7169-04B3-405A-A3A4-3D6EDA806932}"/>
              </a:ext>
            </a:extLst>
          </p:cNvPr>
          <p:cNvSpPr>
            <a:spLocks noGrp="1"/>
          </p:cNvSpPr>
          <p:nvPr>
            <p:ph type="body" sz="quarter" idx="37"/>
          </p:nvPr>
        </p:nvSpPr>
        <p:spPr/>
        <p:txBody>
          <a:bodyPr/>
          <a:lstStyle/>
          <a:p>
            <a:r>
              <a:rPr lang="en-US"/>
              <a:t>4</a:t>
            </a:r>
            <a:endParaRPr lang="en-IE"/>
          </a:p>
        </p:txBody>
      </p:sp>
      <p:sp>
        <p:nvSpPr>
          <p:cNvPr id="10" name="Text Placeholder 9">
            <a:extLst>
              <a:ext uri="{FF2B5EF4-FFF2-40B4-BE49-F238E27FC236}">
                <a16:creationId xmlns:a16="http://schemas.microsoft.com/office/drawing/2014/main" id="{CBCDD78D-34BC-4E6A-ABBE-9EBCF0B4372B}"/>
              </a:ext>
            </a:extLst>
          </p:cNvPr>
          <p:cNvSpPr>
            <a:spLocks noGrp="1"/>
          </p:cNvSpPr>
          <p:nvPr>
            <p:ph type="body" sz="quarter" idx="38"/>
          </p:nvPr>
        </p:nvSpPr>
        <p:spPr/>
        <p:txBody>
          <a:bodyPr anchor="ctr">
            <a:normAutofit/>
          </a:bodyPr>
          <a:lstStyle/>
          <a:p>
            <a:r>
              <a:rPr lang="en-US" sz="2400"/>
              <a:t>Point of sale</a:t>
            </a:r>
            <a:endParaRPr lang="en-IE" sz="2400"/>
          </a:p>
        </p:txBody>
      </p:sp>
      <p:sp>
        <p:nvSpPr>
          <p:cNvPr id="11" name="Text Placeholder 10">
            <a:extLst>
              <a:ext uri="{FF2B5EF4-FFF2-40B4-BE49-F238E27FC236}">
                <a16:creationId xmlns:a16="http://schemas.microsoft.com/office/drawing/2014/main" id="{E8432170-3CCE-4F5D-B847-833FA8870519}"/>
              </a:ext>
            </a:extLst>
          </p:cNvPr>
          <p:cNvSpPr>
            <a:spLocks noGrp="1"/>
          </p:cNvSpPr>
          <p:nvPr>
            <p:ph type="body" sz="quarter" idx="39"/>
          </p:nvPr>
        </p:nvSpPr>
        <p:spPr>
          <a:xfrm>
            <a:off x="7075208" y="3094971"/>
            <a:ext cx="2106357" cy="880763"/>
          </a:xfrm>
        </p:spPr>
        <p:txBody>
          <a:bodyPr>
            <a:noAutofit/>
          </a:bodyPr>
          <a:lstStyle/>
          <a:p>
            <a:pPr marL="0" indent="0"/>
            <a:r>
              <a:rPr lang="en-US" sz="2200"/>
              <a:t>Serving the product for consumption</a:t>
            </a:r>
            <a:endParaRPr lang="en-IE" sz="2200"/>
          </a:p>
        </p:txBody>
      </p:sp>
      <p:sp>
        <p:nvSpPr>
          <p:cNvPr id="12" name="Text Placeholder 11">
            <a:extLst>
              <a:ext uri="{FF2B5EF4-FFF2-40B4-BE49-F238E27FC236}">
                <a16:creationId xmlns:a16="http://schemas.microsoft.com/office/drawing/2014/main" id="{39CE515C-2293-48CA-857A-CB56E791BCC2}"/>
              </a:ext>
            </a:extLst>
          </p:cNvPr>
          <p:cNvSpPr>
            <a:spLocks noGrp="1"/>
          </p:cNvSpPr>
          <p:nvPr>
            <p:ph type="body" sz="quarter" idx="40"/>
          </p:nvPr>
        </p:nvSpPr>
        <p:spPr>
          <a:xfrm>
            <a:off x="9181565" y="2413421"/>
            <a:ext cx="1740791" cy="880763"/>
          </a:xfrm>
        </p:spPr>
        <p:txBody>
          <a:bodyPr>
            <a:noAutofit/>
          </a:bodyPr>
          <a:lstStyle/>
          <a:p>
            <a:pPr marL="0" indent="0"/>
            <a:r>
              <a:rPr lang="en-US" sz="2400"/>
              <a:t>Reclosing or putting away</a:t>
            </a:r>
            <a:endParaRPr lang="en-IE" sz="2400"/>
          </a:p>
        </p:txBody>
      </p:sp>
      <p:sp>
        <p:nvSpPr>
          <p:cNvPr id="13" name="Text Placeholder 12">
            <a:extLst>
              <a:ext uri="{FF2B5EF4-FFF2-40B4-BE49-F238E27FC236}">
                <a16:creationId xmlns:a16="http://schemas.microsoft.com/office/drawing/2014/main" id="{AF7F7A96-371C-4EC4-A345-019D1B72708B}"/>
              </a:ext>
            </a:extLst>
          </p:cNvPr>
          <p:cNvSpPr>
            <a:spLocks noGrp="1"/>
          </p:cNvSpPr>
          <p:nvPr>
            <p:ph type="body" sz="quarter" idx="4294967295"/>
          </p:nvPr>
        </p:nvSpPr>
        <p:spPr>
          <a:xfrm>
            <a:off x="10470484" y="3872974"/>
            <a:ext cx="1740791" cy="880763"/>
          </a:xfrm>
        </p:spPr>
        <p:txBody>
          <a:bodyPr>
            <a:normAutofit/>
          </a:bodyPr>
          <a:lstStyle/>
          <a:p>
            <a:pPr marL="0" indent="0">
              <a:buNone/>
            </a:pPr>
            <a:r>
              <a:rPr lang="en-US" sz="2400">
                <a:solidFill>
                  <a:srgbClr val="000000"/>
                </a:solidFill>
              </a:rPr>
              <a:t>Disposal</a:t>
            </a:r>
            <a:endParaRPr lang="en-IE" sz="2400">
              <a:solidFill>
                <a:srgbClr val="000000"/>
              </a:solidFill>
            </a:endParaRPr>
          </a:p>
        </p:txBody>
      </p:sp>
      <p:sp>
        <p:nvSpPr>
          <p:cNvPr id="14" name="Text Placeholder 13">
            <a:extLst>
              <a:ext uri="{FF2B5EF4-FFF2-40B4-BE49-F238E27FC236}">
                <a16:creationId xmlns:a16="http://schemas.microsoft.com/office/drawing/2014/main" id="{0690F2F4-DF06-4233-9B7F-1E43508D86DD}"/>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A67FF401-7141-4C27-A6F7-B12143B75A25}"/>
              </a:ext>
            </a:extLst>
          </p:cNvPr>
          <p:cNvSpPr>
            <a:spLocks noGrp="1"/>
          </p:cNvSpPr>
          <p:nvPr>
            <p:ph type="body" sz="quarter" idx="42"/>
          </p:nvPr>
        </p:nvSpPr>
        <p:spPr/>
        <p:txBody>
          <a:bodyPr/>
          <a:lstStyle/>
          <a:p>
            <a:r>
              <a:rPr lang="en-US"/>
              <a:t>5</a:t>
            </a:r>
            <a:endParaRPr lang="en-IE"/>
          </a:p>
        </p:txBody>
      </p:sp>
      <p:sp>
        <p:nvSpPr>
          <p:cNvPr id="20" name="Text Placeholder 6">
            <a:extLst>
              <a:ext uri="{FF2B5EF4-FFF2-40B4-BE49-F238E27FC236}">
                <a16:creationId xmlns:a16="http://schemas.microsoft.com/office/drawing/2014/main" id="{A4A6ACAE-484A-4C3D-9124-89F91646F7B5}"/>
              </a:ext>
            </a:extLst>
          </p:cNvPr>
          <p:cNvSpPr txBox="1">
            <a:spLocks/>
          </p:cNvSpPr>
          <p:nvPr/>
        </p:nvSpPr>
        <p:spPr>
          <a:xfrm>
            <a:off x="4906800" y="4571021"/>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endParaRPr lang="en-IE"/>
          </a:p>
        </p:txBody>
      </p:sp>
      <p:sp>
        <p:nvSpPr>
          <p:cNvPr id="21" name="Text Placeholder 6">
            <a:extLst>
              <a:ext uri="{FF2B5EF4-FFF2-40B4-BE49-F238E27FC236}">
                <a16:creationId xmlns:a16="http://schemas.microsoft.com/office/drawing/2014/main" id="{979B9CD7-2C60-43E8-BE9B-CA6CA78B023A}"/>
              </a:ext>
            </a:extLst>
          </p:cNvPr>
          <p:cNvSpPr txBox="1">
            <a:spLocks/>
          </p:cNvSpPr>
          <p:nvPr/>
        </p:nvSpPr>
        <p:spPr>
          <a:xfrm>
            <a:off x="11340879" y="4956833"/>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7</a:t>
            </a:r>
            <a:endParaRPr lang="en-IE"/>
          </a:p>
        </p:txBody>
      </p:sp>
      <p:sp>
        <p:nvSpPr>
          <p:cNvPr id="22" name="Text Placeholder 6">
            <a:extLst>
              <a:ext uri="{FF2B5EF4-FFF2-40B4-BE49-F238E27FC236}">
                <a16:creationId xmlns:a16="http://schemas.microsoft.com/office/drawing/2014/main" id="{B3D0FDE9-0E30-4B00-AB59-2BFE024253C8}"/>
              </a:ext>
            </a:extLst>
          </p:cNvPr>
          <p:cNvSpPr txBox="1">
            <a:spLocks/>
          </p:cNvSpPr>
          <p:nvPr/>
        </p:nvSpPr>
        <p:spPr>
          <a:xfrm>
            <a:off x="10067483" y="1624677"/>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6</a:t>
            </a:r>
            <a:endParaRPr lang="en-IE"/>
          </a:p>
        </p:txBody>
      </p:sp>
    </p:spTree>
    <p:extLst>
      <p:ext uri="{BB962C8B-B14F-4D97-AF65-F5344CB8AC3E}">
        <p14:creationId xmlns:p14="http://schemas.microsoft.com/office/powerpoint/2010/main" val="4208177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99578-EB3A-4E98-9C7B-963D3A6C7A91}"/>
              </a:ext>
            </a:extLst>
          </p:cNvPr>
          <p:cNvSpPr>
            <a:spLocks noGrp="1"/>
          </p:cNvSpPr>
          <p:nvPr>
            <p:ph type="body" sz="quarter" idx="18"/>
          </p:nvPr>
        </p:nvSpPr>
        <p:spPr>
          <a:xfrm>
            <a:off x="420011" y="1445857"/>
            <a:ext cx="7137264" cy="5072555"/>
          </a:xfrm>
        </p:spPr>
        <p:txBody>
          <a:bodyPr vert="horz" lIns="91440" tIns="45720" rIns="91440" bIns="45720" rtlCol="0" anchor="t">
            <a:normAutofit/>
          </a:bodyPr>
          <a:lstStyle/>
          <a:p>
            <a:pPr marL="457200" indent="-457200">
              <a:buFont typeface="+mj-lt"/>
              <a:buAutoNum type="arabicPeriod"/>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Create packaging to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alleviate the ‘vulnerability</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experience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of older consumers.</a:t>
            </a:r>
            <a:r>
              <a:rPr lang="en-US" sz="2000" dirty="0">
                <a:latin typeface="Calibri" panose="020F0502020204030204"/>
              </a:rPr>
              <a:t> </a:t>
            </a:r>
            <a:endParaRPr lang="en-US" sz="2000" b="0" i="0" u="none" strike="noStrike" kern="1200" cap="none" spc="0" normalizeH="0" baseline="0" noProof="0" dirty="0">
              <a:ln>
                <a:noFill/>
              </a:ln>
              <a:solidFill>
                <a:srgbClr val="000000"/>
              </a:solidFill>
              <a:effectLst/>
              <a:uLnTx/>
              <a:uFillTx/>
              <a:latin typeface="Calibri" panose="020F0502020204030204"/>
              <a:cs typeface="Calibri"/>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latin typeface="Calibri" panose="020F0502020204030204"/>
              </a:rPr>
              <a:t>P</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roducts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positioned clearly towards the senior market may discourage older consumers who do not wish to purchase products that label them as ‘old’</a:t>
            </a:r>
            <a:endParaRPr lang="en-US" sz="2000" b="1" i="0" u="none" strike="noStrike" kern="1200" cap="none" spc="0" normalizeH="0" baseline="0" noProof="0">
              <a:ln>
                <a:noFill/>
              </a:ln>
              <a:solidFill>
                <a:srgbClr val="000000"/>
              </a:solidFill>
              <a:effectLst/>
              <a:uLnTx/>
              <a:uFillTx/>
              <a:latin typeface="Calibri" panose="020F0502020204030204"/>
              <a:cs typeface="Calibri"/>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 proposed solution could be: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Inclusive design</a:t>
            </a:r>
            <a:endParaRPr lang="en-US" sz="2000" b="1" i="0" u="none" strike="noStrike" kern="1200" cap="none" spc="0" normalizeH="0" baseline="0" noProof="0">
              <a:ln>
                <a:noFill/>
              </a:ln>
              <a:solidFill>
                <a:srgbClr val="000000"/>
              </a:solidFill>
              <a:effectLst/>
              <a:uLnTx/>
              <a:uFillTx/>
              <a:latin typeface="Calibri" panose="020F0502020204030204"/>
              <a:cs typeface="Calibri"/>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Try to achieve a balance between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communicating the functional benefits of the products to those consumers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who will receive the greatest benefit (e.g., older </a:t>
            </a:r>
            <a:r>
              <a:rPr lang="en-US" sz="2000" dirty="0">
                <a:latin typeface="Calibri" panose="020F0502020204030204"/>
              </a:rPr>
              <a:t>adults</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whilst maintaining a mass-market appeal</a:t>
            </a:r>
            <a:endParaRPr lang="en-US" sz="2000" b="0" i="0" u="none" strike="noStrike" kern="1200" cap="none" spc="0" normalizeH="0" baseline="0" noProof="0">
              <a:ln>
                <a:noFill/>
              </a:ln>
              <a:solidFill>
                <a:srgbClr val="000000"/>
              </a:solidFill>
              <a:effectLst/>
              <a:uLnTx/>
              <a:uFillTx/>
              <a:latin typeface="Calibri" panose="020F0502020204030204"/>
              <a:cs typeface="Calibri"/>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2000" dirty="0">
                <a:latin typeface="Calibri" panose="020F0502020204030204"/>
              </a:rPr>
              <a:t>E</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ncourage consumers to purchase larger/heavier items online through </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consumer education </a:t>
            </a:r>
            <a:r>
              <a:rPr kumimoji="0" lang="en-US" sz="2000" b="1" i="0" u="none" strike="noStrike" kern="1200" cap="none" spc="0" normalizeH="0" baseline="0" noProof="0" dirty="0" err="1">
                <a:ln>
                  <a:noFill/>
                </a:ln>
                <a:solidFill>
                  <a:srgbClr val="000000"/>
                </a:solidFill>
                <a:effectLst/>
                <a:uLnTx/>
                <a:uFillTx/>
                <a:latin typeface="Calibri" panose="020F0502020204030204"/>
                <a:ea typeface="+mn-ea"/>
                <a:cs typeface="+mn-cs"/>
              </a:rPr>
              <a:t>programmes</a:t>
            </a:r>
            <a:endParaRPr lang="en-US" sz="2000" b="1" i="0" u="none" strike="noStrike" kern="1200" cap="none" spc="0" normalizeH="0" baseline="0" noProof="0" dirty="0">
              <a:ln>
                <a:noFill/>
              </a:ln>
              <a:solidFill>
                <a:srgbClr val="000000"/>
              </a:solidFill>
              <a:effectLst/>
              <a:uLnTx/>
              <a:uFillTx/>
              <a:latin typeface="Calibri" panose="020F0502020204030204"/>
              <a:cs typeface="Calibri"/>
            </a:endParaRPr>
          </a:p>
          <a:p>
            <a:pPr marL="457200" indent="-457200">
              <a:buFont typeface="+mj-lt"/>
              <a:buAutoNum type="arabicPeriod"/>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Dedicate space in stores for value-adding facilities which </a:t>
            </a:r>
            <a:r>
              <a:rPr lang="en-US" sz="2000" b="1" dirty="0">
                <a:latin typeface="Calibri" panose="020F0502020204030204"/>
              </a:rPr>
              <a:t>encourages</a:t>
            </a: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 social </a:t>
            </a:r>
            <a:r>
              <a:rPr lang="en-US" sz="2000" b="1" dirty="0">
                <a:latin typeface="Calibri" panose="020F0502020204030204"/>
              </a:rPr>
              <a:t>interactions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(e.g., delicatessen counters)</a:t>
            </a:r>
            <a:endParaRPr lang="en-US" sz="2000" b="1" i="0" u="none" strike="noStrike" kern="1200" cap="none" spc="0" normalizeH="0" baseline="0" noProof="0" dirty="0">
              <a:ln>
                <a:noFill/>
              </a:ln>
              <a:solidFill>
                <a:srgbClr val="000000"/>
              </a:solidFill>
              <a:effectLst/>
              <a:uLnTx/>
              <a:uFillTx/>
              <a:latin typeface="Calibri" panose="020F0502020204030204"/>
              <a:cs typeface="Calibri"/>
            </a:endParaRPr>
          </a:p>
        </p:txBody>
      </p:sp>
      <p:sp>
        <p:nvSpPr>
          <p:cNvPr id="3" name="Text Placeholder 2">
            <a:extLst>
              <a:ext uri="{FF2B5EF4-FFF2-40B4-BE49-F238E27FC236}">
                <a16:creationId xmlns:a16="http://schemas.microsoft.com/office/drawing/2014/main" id="{F69FD171-B8FF-41A8-96C3-918394ECFBA9}"/>
              </a:ext>
            </a:extLst>
          </p:cNvPr>
          <p:cNvSpPr>
            <a:spLocks noGrp="1"/>
          </p:cNvSpPr>
          <p:nvPr>
            <p:ph type="body" sz="quarter" idx="16"/>
          </p:nvPr>
        </p:nvSpPr>
        <p:spPr>
          <a:xfrm>
            <a:off x="417545" y="864415"/>
            <a:ext cx="10808102" cy="582221"/>
          </a:xfrm>
        </p:spPr>
        <p:txBody>
          <a:bodyPr vert="horz" lIns="91440" tIns="45720" rIns="91440" bIns="45720" rtlCol="0" anchor="t">
            <a:normAutofit lnSpcReduction="10000"/>
          </a:bodyPr>
          <a:lstStyle/>
          <a:p>
            <a:r>
              <a:rPr lang="en-US">
                <a:highlight>
                  <a:srgbClr val="FFD100"/>
                </a:highlight>
              </a:rPr>
              <a:t>Key </a:t>
            </a:r>
            <a:r>
              <a:rPr lang="en-US" dirty="0">
                <a:highlight>
                  <a:srgbClr val="FFD100"/>
                </a:highlight>
              </a:rPr>
              <a:t>take-aways</a:t>
            </a:r>
            <a:r>
              <a:rPr lang="en-US">
                <a:highlight>
                  <a:srgbClr val="FFD100"/>
                </a:highlight>
              </a:rPr>
              <a:t> from this study</a:t>
            </a:r>
            <a:r>
              <a:rPr lang="en-US"/>
              <a:t>…</a:t>
            </a:r>
            <a:endParaRPr lang="en-IE"/>
          </a:p>
        </p:txBody>
      </p:sp>
      <p:sp>
        <p:nvSpPr>
          <p:cNvPr id="5" name="TextBox 4">
            <a:extLst>
              <a:ext uri="{FF2B5EF4-FFF2-40B4-BE49-F238E27FC236}">
                <a16:creationId xmlns:a16="http://schemas.microsoft.com/office/drawing/2014/main" id="{9BC3FAAD-99D8-44CE-9D30-3F8EC797BD4D}"/>
              </a:ext>
            </a:extLst>
          </p:cNvPr>
          <p:cNvSpPr txBox="1"/>
          <p:nvPr/>
        </p:nvSpPr>
        <p:spPr>
          <a:xfrm>
            <a:off x="7641772" y="3842266"/>
            <a:ext cx="4214472" cy="1631216"/>
          </a:xfrm>
          <a:prstGeom prst="rect">
            <a:avLst/>
          </a:prstGeom>
          <a:solidFill>
            <a:srgbClr val="FFD100"/>
          </a:solidFill>
        </p:spPr>
        <p:txBody>
          <a:bodyPr wrap="square" lIns="91440" tIns="45720" rIns="91440" bIns="45720" anchor="t">
            <a:spAutoFit/>
          </a:bodyPr>
          <a:lstStyle/>
          <a:p>
            <a:r>
              <a:rPr lang="en-US" sz="2000" b="1">
                <a:solidFill>
                  <a:srgbClr val="000000"/>
                </a:solidFill>
              </a:rPr>
              <a:t>Example</a:t>
            </a:r>
            <a:r>
              <a:rPr lang="en-US" sz="2000">
                <a:solidFill>
                  <a:srgbClr val="000000"/>
                </a:solidFill>
              </a:rPr>
              <a:t>: ‘Owl Mark’ created by The Centre for Applied Gerontology at the University of Birmingham</a:t>
            </a:r>
            <a:r>
              <a:rPr lang="en-US" sz="2000" dirty="0">
                <a:solidFill>
                  <a:srgbClr val="000000"/>
                </a:solidFill>
              </a:rPr>
              <a:t>. It </a:t>
            </a:r>
            <a:r>
              <a:rPr lang="en-US" sz="2000">
                <a:solidFill>
                  <a:srgbClr val="000000"/>
                </a:solidFill>
              </a:rPr>
              <a:t>is a quality mark which accredits products as suitable for older </a:t>
            </a:r>
            <a:r>
              <a:rPr lang="en-US" sz="2000" dirty="0">
                <a:solidFill>
                  <a:srgbClr val="000000"/>
                </a:solidFill>
              </a:rPr>
              <a:t>people</a:t>
            </a:r>
            <a:r>
              <a:rPr lang="en-US" sz="2000" dirty="0">
                <a:solidFill>
                  <a:srgbClr val="000000"/>
                </a:solidFill>
                <a:ea typeface="+mn-lt"/>
                <a:cs typeface="+mn-lt"/>
              </a:rPr>
              <a:t>’</a:t>
            </a:r>
            <a:r>
              <a:rPr lang="en-US" sz="2000" dirty="0">
                <a:solidFill>
                  <a:srgbClr val="000000"/>
                </a:solidFill>
              </a:rPr>
              <a:t>s </a:t>
            </a:r>
            <a:r>
              <a:rPr lang="en-US" sz="2000" dirty="0">
                <a:solidFill>
                  <a:srgbClr val="000000"/>
                </a:solidFill>
                <a:ea typeface="+mn-lt"/>
                <a:cs typeface="+mn-lt"/>
              </a:rPr>
              <a:t>needs </a:t>
            </a:r>
            <a:r>
              <a:rPr lang="en-US" sz="2000" dirty="0">
                <a:solidFill>
                  <a:srgbClr val="000000"/>
                </a:solidFill>
              </a:rPr>
              <a:t> </a:t>
            </a:r>
            <a:endParaRPr lang="en-GB" sz="2000">
              <a:solidFill>
                <a:srgbClr val="000000"/>
              </a:solidFill>
              <a:cs typeface="Calibri" panose="020F0502020204030204"/>
            </a:endParaRPr>
          </a:p>
        </p:txBody>
      </p:sp>
      <p:pic>
        <p:nvPicPr>
          <p:cNvPr id="7" name="Picture 6">
            <a:extLst>
              <a:ext uri="{FF2B5EF4-FFF2-40B4-BE49-F238E27FC236}">
                <a16:creationId xmlns:a16="http://schemas.microsoft.com/office/drawing/2014/main" id="{8559F3A8-8195-4E29-9808-52668724D08C}"/>
              </a:ext>
            </a:extLst>
          </p:cNvPr>
          <p:cNvPicPr>
            <a:picLocks noChangeAspect="1"/>
          </p:cNvPicPr>
          <p:nvPr/>
        </p:nvPicPr>
        <p:blipFill>
          <a:blip r:embed="rId2"/>
          <a:stretch>
            <a:fillRect/>
          </a:stretch>
        </p:blipFill>
        <p:spPr>
          <a:xfrm>
            <a:off x="7641772" y="349587"/>
            <a:ext cx="4214471" cy="3492679"/>
          </a:xfrm>
          <a:prstGeom prst="rect">
            <a:avLst/>
          </a:prstGeom>
        </p:spPr>
      </p:pic>
    </p:spTree>
    <p:extLst>
      <p:ext uri="{BB962C8B-B14F-4D97-AF65-F5344CB8AC3E}">
        <p14:creationId xmlns:p14="http://schemas.microsoft.com/office/powerpoint/2010/main" val="442600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D1589A-23FA-42B5-89C0-35607DDFF709}"/>
              </a:ext>
            </a:extLst>
          </p:cNvPr>
          <p:cNvSpPr>
            <a:spLocks noGrp="1"/>
          </p:cNvSpPr>
          <p:nvPr>
            <p:ph type="body" sz="quarter" idx="14"/>
          </p:nvPr>
        </p:nvSpPr>
        <p:spPr>
          <a:xfrm>
            <a:off x="9700388" y="4761104"/>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64D26CD9-1E7A-4DA4-9937-1064B64FE3CA}"/>
              </a:ext>
            </a:extLst>
          </p:cNvPr>
          <p:cNvSpPr>
            <a:spLocks noGrp="1"/>
          </p:cNvSpPr>
          <p:nvPr>
            <p:ph type="body" sz="quarter" idx="13"/>
          </p:nvPr>
        </p:nvSpPr>
        <p:spPr>
          <a:xfrm>
            <a:off x="6327971" y="795622"/>
            <a:ext cx="5395825" cy="4493975"/>
          </a:xfrm>
        </p:spPr>
        <p:txBody>
          <a:bodyPr>
            <a:normAutofit/>
          </a:bodyPr>
          <a:lstStyle/>
          <a:p>
            <a:r>
              <a:rPr lang="en-US"/>
              <a:t>Well-designed packs make for attractive, eye-catching products that consumers will want to buy again. Such packs </a:t>
            </a:r>
            <a:r>
              <a:rPr lang="en-US" b="1"/>
              <a:t>enhance and add value</a:t>
            </a:r>
            <a:r>
              <a:rPr lang="en-US"/>
              <a:t> to the contents. Conversely, poor packaging can instill feelings of anger and frustration that will far outweigh any virtues that the contents may have. </a:t>
            </a:r>
            <a:endParaRPr lang="en-IE"/>
          </a:p>
        </p:txBody>
      </p:sp>
      <p:sp>
        <p:nvSpPr>
          <p:cNvPr id="4" name="Text Placeholder 3">
            <a:extLst>
              <a:ext uri="{FF2B5EF4-FFF2-40B4-BE49-F238E27FC236}">
                <a16:creationId xmlns:a16="http://schemas.microsoft.com/office/drawing/2014/main" id="{F156F679-4268-4C0F-8953-430D39EE758D}"/>
              </a:ext>
            </a:extLst>
          </p:cNvPr>
          <p:cNvSpPr>
            <a:spLocks noGrp="1"/>
          </p:cNvSpPr>
          <p:nvPr>
            <p:ph type="body" sz="quarter" idx="15"/>
          </p:nvPr>
        </p:nvSpPr>
        <p:spPr>
          <a:xfrm>
            <a:off x="6112182" y="583789"/>
            <a:ext cx="2613204" cy="1221666"/>
          </a:xfrm>
        </p:spPr>
        <p:txBody>
          <a:bodyPr/>
          <a:lstStyle/>
          <a:p>
            <a:r>
              <a:rPr lang="en-US" sz="8000"/>
              <a:t>“</a:t>
            </a:r>
            <a:endParaRPr lang="en-IE" sz="8000"/>
          </a:p>
        </p:txBody>
      </p:sp>
      <p:pic>
        <p:nvPicPr>
          <p:cNvPr id="8" name="Picture Placeholder 7" descr="Aisle for toiletries and hygiene items">
            <a:extLst>
              <a:ext uri="{FF2B5EF4-FFF2-40B4-BE49-F238E27FC236}">
                <a16:creationId xmlns:a16="http://schemas.microsoft.com/office/drawing/2014/main" id="{F7890998-741C-4DAD-858F-22300953D9B1}"/>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6" name="TextBox 5">
            <a:extLst>
              <a:ext uri="{FF2B5EF4-FFF2-40B4-BE49-F238E27FC236}">
                <a16:creationId xmlns:a16="http://schemas.microsoft.com/office/drawing/2014/main" id="{496E4CED-8001-4061-89B1-445640B55140}"/>
              </a:ext>
            </a:extLst>
          </p:cNvPr>
          <p:cNvSpPr txBox="1"/>
          <p:nvPr/>
        </p:nvSpPr>
        <p:spPr>
          <a:xfrm>
            <a:off x="9592556" y="5534952"/>
            <a:ext cx="2229507" cy="369332"/>
          </a:xfrm>
          <a:prstGeom prst="rect">
            <a:avLst/>
          </a:prstGeom>
          <a:noFill/>
        </p:spPr>
        <p:txBody>
          <a:bodyPr wrap="square" lIns="91440" tIns="45720" rIns="91440" bIns="45720" rtlCol="0" anchor="t">
            <a:spAutoFit/>
          </a:bodyPr>
          <a:lstStyle/>
          <a:p>
            <a:r>
              <a:rPr lang="en-US">
                <a:solidFill>
                  <a:srgbClr val="000000"/>
                </a:solidFill>
                <a:hlinkClick r:id="rId3">
                  <a:extLst>
                    <a:ext uri="{A12FA001-AC4F-418D-AE19-62706E023703}">
                      <ahyp:hlinkClr xmlns:ahyp="http://schemas.microsoft.com/office/drawing/2018/hyperlinkcolor" val="tx"/>
                    </a:ext>
                  </a:extLst>
                </a:hlinkClick>
              </a:rPr>
              <a:t>Source</a:t>
            </a:r>
            <a:r>
              <a:rPr lang="en-US" dirty="0">
                <a:solidFill>
                  <a:srgbClr val="000000"/>
                </a:solidFill>
                <a:hlinkClick r:id="rId3">
                  <a:extLst>
                    <a:ext uri="{A12FA001-AC4F-418D-AE19-62706E023703}">
                      <ahyp:hlinkClr xmlns:ahyp="http://schemas.microsoft.com/office/drawing/2018/hyperlinkcolor" val="tx"/>
                    </a:ext>
                  </a:extLst>
                </a:hlinkClick>
              </a:rPr>
              <a:t>: Galley (2005)</a:t>
            </a:r>
            <a:endParaRPr lang="en-IE">
              <a:solidFill>
                <a:srgbClr val="000000"/>
              </a:solidFill>
            </a:endParaRPr>
          </a:p>
        </p:txBody>
      </p:sp>
    </p:spTree>
    <p:extLst>
      <p:ext uri="{BB962C8B-B14F-4D97-AF65-F5344CB8AC3E}">
        <p14:creationId xmlns:p14="http://schemas.microsoft.com/office/powerpoint/2010/main" val="301162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white strings one below is tangled while the one above is curved">
            <a:extLst>
              <a:ext uri="{FF2B5EF4-FFF2-40B4-BE49-F238E27FC236}">
                <a16:creationId xmlns:a16="http://schemas.microsoft.com/office/drawing/2014/main" id="{052E970B-F074-4033-AFAB-C47EF730528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477736"/>
            <a:ext cx="11696699" cy="4808764"/>
          </a:xfrm>
        </p:spPr>
      </p:pic>
      <p:sp>
        <p:nvSpPr>
          <p:cNvPr id="3" name="Text Placeholder 2">
            <a:extLst>
              <a:ext uri="{FF2B5EF4-FFF2-40B4-BE49-F238E27FC236}">
                <a16:creationId xmlns:a16="http://schemas.microsoft.com/office/drawing/2014/main" id="{E487E047-1587-4A0F-B64E-E2F68CF6F5BE}"/>
              </a:ext>
            </a:extLst>
          </p:cNvPr>
          <p:cNvSpPr>
            <a:spLocks noGrp="1"/>
          </p:cNvSpPr>
          <p:nvPr>
            <p:ph type="body" sz="quarter" idx="18"/>
          </p:nvPr>
        </p:nvSpPr>
        <p:spPr>
          <a:xfrm>
            <a:off x="555171" y="2833007"/>
            <a:ext cx="11636829" cy="1730830"/>
          </a:xfrm>
          <a:solidFill>
            <a:srgbClr val="FFD100"/>
          </a:solidFill>
        </p:spPr>
        <p:txBody>
          <a:bodyPr>
            <a:normAutofit lnSpcReduction="10000"/>
          </a:bodyPr>
          <a:lstStyle/>
          <a:p>
            <a:r>
              <a:rPr lang="en-US"/>
              <a:t>In this section,</a:t>
            </a:r>
            <a:r>
              <a:rPr lang="en-US" dirty="0"/>
              <a:t> </a:t>
            </a:r>
            <a:r>
              <a:rPr lang="en-US"/>
              <a:t>we have </a:t>
            </a:r>
            <a:r>
              <a:rPr lang="en-US" dirty="0" err="1"/>
              <a:t>summarised</a:t>
            </a:r>
            <a:r>
              <a:rPr lang="en-US" dirty="0"/>
              <a:t> four </a:t>
            </a:r>
            <a:r>
              <a:rPr lang="en-US"/>
              <a:t>key studies.</a:t>
            </a:r>
            <a:r>
              <a:rPr lang="en-US" dirty="0"/>
              <a:t> </a:t>
            </a:r>
            <a:r>
              <a:rPr lang="en-US"/>
              <a:t> By using design thinking principles (developing empathy</a:t>
            </a:r>
            <a:r>
              <a:rPr lang="en-US" dirty="0"/>
              <a:t> </a:t>
            </a:r>
            <a:r>
              <a:rPr lang="en-US"/>
              <a:t> - Module 1), we are </a:t>
            </a:r>
            <a:r>
              <a:rPr lang="en-US" dirty="0" err="1"/>
              <a:t>endeavouring</a:t>
            </a:r>
            <a:r>
              <a:rPr lang="en-US"/>
              <a:t> to </a:t>
            </a:r>
            <a:r>
              <a:rPr lang="en-US" b="1"/>
              <a:t>learn from those within the senior market</a:t>
            </a:r>
            <a:r>
              <a:rPr lang="en-US"/>
              <a:t> by testing ideas with them, observing them, and noticing </a:t>
            </a:r>
            <a:r>
              <a:rPr lang="en-US" dirty="0"/>
              <a:t>the </a:t>
            </a:r>
            <a:r>
              <a:rPr lang="en-US"/>
              <a:t>differences. Then</a:t>
            </a:r>
            <a:r>
              <a:rPr lang="en-US" dirty="0"/>
              <a:t>, by </a:t>
            </a:r>
            <a:r>
              <a:rPr lang="en-US" dirty="0" err="1"/>
              <a:t>synthesising</a:t>
            </a:r>
            <a:r>
              <a:rPr lang="en-US" dirty="0"/>
              <a:t> and deciphering</a:t>
            </a:r>
            <a:r>
              <a:rPr lang="en-US"/>
              <a:t> this information, we </a:t>
            </a:r>
            <a:r>
              <a:rPr lang="en-US" b="1"/>
              <a:t>discover insight and opportunity</a:t>
            </a:r>
            <a:r>
              <a:rPr lang="en-US"/>
              <a:t> within!!</a:t>
            </a:r>
            <a:endParaRPr lang="en-IE"/>
          </a:p>
        </p:txBody>
      </p:sp>
      <p:sp>
        <p:nvSpPr>
          <p:cNvPr id="4" name="Text Placeholder 3">
            <a:extLst>
              <a:ext uri="{FF2B5EF4-FFF2-40B4-BE49-F238E27FC236}">
                <a16:creationId xmlns:a16="http://schemas.microsoft.com/office/drawing/2014/main" id="{92FFC322-417D-4BFF-9381-E9F8E9469D24}"/>
              </a:ext>
            </a:extLst>
          </p:cNvPr>
          <p:cNvSpPr>
            <a:spLocks noGrp="1"/>
          </p:cNvSpPr>
          <p:nvPr>
            <p:ph type="body" sz="quarter" idx="16"/>
          </p:nvPr>
        </p:nvSpPr>
        <p:spPr>
          <a:xfrm>
            <a:off x="464195" y="444299"/>
            <a:ext cx="8075648" cy="582221"/>
          </a:xfrm>
        </p:spPr>
        <p:txBody>
          <a:bodyPr>
            <a:normAutofit lnSpcReduction="10000"/>
          </a:bodyPr>
          <a:lstStyle/>
          <a:p>
            <a:r>
              <a:rPr lang="en-US"/>
              <a:t>Immerse yourself in knowledge</a:t>
            </a:r>
            <a:endParaRPr lang="en-IE"/>
          </a:p>
        </p:txBody>
      </p:sp>
    </p:spTree>
    <p:extLst>
      <p:ext uri="{BB962C8B-B14F-4D97-AF65-F5344CB8AC3E}">
        <p14:creationId xmlns:p14="http://schemas.microsoft.com/office/powerpoint/2010/main" val="354736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93DC98-4C6F-4A6F-966C-38D50A89B364}"/>
              </a:ext>
            </a:extLst>
          </p:cNvPr>
          <p:cNvSpPr>
            <a:spLocks noGrp="1"/>
          </p:cNvSpPr>
          <p:nvPr>
            <p:ph type="body" sz="quarter" idx="18"/>
          </p:nvPr>
        </p:nvSpPr>
        <p:spPr>
          <a:xfrm>
            <a:off x="360381" y="1424290"/>
            <a:ext cx="11471238" cy="4619157"/>
          </a:xfrm>
        </p:spPr>
        <p:txBody>
          <a:bodyPr vert="horz" lIns="91440" tIns="45720" rIns="91440" bIns="45720" rtlCol="0" anchor="t">
            <a:normAutofit/>
          </a:bodyPr>
          <a:lstStyle/>
          <a:p>
            <a:pPr marL="514350" indent="-514350">
              <a:buFont typeface="+mj-lt"/>
              <a:buAutoNum type="arabicPeriod"/>
            </a:pPr>
            <a:r>
              <a:rPr lang="en-US" sz="2000"/>
              <a:t>Maintaining an autonomous life can be seen as a primary goal for older adults. </a:t>
            </a:r>
            <a:r>
              <a:rPr lang="en-US" sz="2000" b="1"/>
              <a:t>Create products that support and keep autonomy </a:t>
            </a:r>
            <a:r>
              <a:rPr lang="en-US" sz="2000"/>
              <a:t>in mind at every design step. (e.g., simple packaging, nutritional enrichment, home delivery service</a:t>
            </a:r>
            <a:r>
              <a:rPr lang="en-US" sz="2000" dirty="0"/>
              <a:t>).</a:t>
            </a:r>
            <a:endParaRPr lang="en-US" sz="2000"/>
          </a:p>
          <a:p>
            <a:pPr marL="514350" indent="-514350">
              <a:buFont typeface="+mj-lt"/>
              <a:buAutoNum type="arabicPeriod"/>
            </a:pPr>
            <a:r>
              <a:rPr lang="en-US" sz="2000"/>
              <a:t>Create products to </a:t>
            </a:r>
            <a:r>
              <a:rPr lang="en-US" sz="2000" b="1"/>
              <a:t>solve the problems </a:t>
            </a:r>
            <a:r>
              <a:rPr lang="en-US" sz="2000"/>
              <a:t>seniors are experiencing, but </a:t>
            </a:r>
            <a:r>
              <a:rPr lang="en-US" sz="2000" u="sng" dirty="0"/>
              <a:t>do not</a:t>
            </a:r>
            <a:r>
              <a:rPr lang="en-US" sz="2000" dirty="0"/>
              <a:t> </a:t>
            </a:r>
            <a:r>
              <a:rPr lang="en-US" sz="2000" dirty="0" err="1"/>
              <a:t>emphasise</a:t>
            </a:r>
            <a:r>
              <a:rPr lang="en-US" sz="2000"/>
              <a:t> the (health) problems in your communications with clients. </a:t>
            </a:r>
            <a:r>
              <a:rPr lang="en-US" sz="2000" u="sng" dirty="0"/>
              <a:t>Do not</a:t>
            </a:r>
            <a:r>
              <a:rPr lang="en-US" sz="2000" dirty="0"/>
              <a:t> </a:t>
            </a:r>
            <a:r>
              <a:rPr lang="en-US" sz="2000"/>
              <a:t>tell seniors they </a:t>
            </a:r>
            <a:r>
              <a:rPr lang="en-US" sz="2000" dirty="0"/>
              <a:t>cannot </a:t>
            </a:r>
            <a:r>
              <a:rPr lang="en-US" sz="2000"/>
              <a:t>work independently anymore and </a:t>
            </a:r>
            <a:r>
              <a:rPr lang="en-US" sz="2000" u="sng" dirty="0"/>
              <a:t>do not</a:t>
            </a:r>
            <a:r>
              <a:rPr lang="en-US" sz="2000" dirty="0"/>
              <a:t> </a:t>
            </a:r>
            <a:r>
              <a:rPr lang="en-US" sz="2000"/>
              <a:t>label them as old.</a:t>
            </a:r>
            <a:r>
              <a:rPr lang="en-US" sz="2000" dirty="0"/>
              <a:t> </a:t>
            </a:r>
            <a:endParaRPr lang="en-US" sz="2000" dirty="0">
              <a:cs typeface="Calibri"/>
            </a:endParaRPr>
          </a:p>
          <a:p>
            <a:pPr marL="514350" indent="-514350">
              <a:buFont typeface="+mj-lt"/>
              <a:buAutoNum type="arabicPeriod"/>
            </a:pPr>
            <a:r>
              <a:rPr lang="en-US" sz="2000"/>
              <a:t>Keep the perceived barriers low and </a:t>
            </a:r>
            <a:r>
              <a:rPr lang="en-US" sz="2000" b="1"/>
              <a:t>make your product easy for everyone to access and use</a:t>
            </a:r>
            <a:r>
              <a:rPr lang="en-US" sz="2000"/>
              <a:t>. If there are barriers in the packaging (needing scissors to open/ too heavy to carry home) or positioning (top shelf of the supermarket), your product will not be popular with seniors because they may experience moments of vulnerability when trying to use it.</a:t>
            </a:r>
            <a:r>
              <a:rPr lang="en-US" sz="2000" dirty="0"/>
              <a:t> </a:t>
            </a:r>
            <a:endParaRPr lang="en-US" sz="2000" dirty="0">
              <a:cs typeface="Calibri"/>
            </a:endParaRPr>
          </a:p>
          <a:p>
            <a:pPr marL="514350" indent="-514350">
              <a:buFont typeface="+mj-lt"/>
              <a:buAutoNum type="arabicPeriod"/>
            </a:pPr>
            <a:r>
              <a:rPr lang="en-US" sz="2000"/>
              <a:t>There is a </a:t>
            </a:r>
            <a:r>
              <a:rPr lang="en-US" sz="2000" b="1"/>
              <a:t>general skepticism about functional foods</a:t>
            </a:r>
            <a:r>
              <a:rPr lang="en-US" sz="2000"/>
              <a:t> and one tactic is to enrich </a:t>
            </a:r>
            <a:r>
              <a:rPr lang="en-US" sz="2000" b="1"/>
              <a:t>more traditional meals </a:t>
            </a:r>
            <a:r>
              <a:rPr lang="en-US" sz="2000"/>
              <a:t>to appeal to these older adults and their tastes.</a:t>
            </a:r>
            <a:endParaRPr lang="en-US" sz="2000" dirty="0">
              <a:cs typeface="Calibri"/>
            </a:endParaRPr>
          </a:p>
          <a:p>
            <a:pPr marL="514350" indent="-514350">
              <a:buFont typeface="+mj-lt"/>
              <a:buAutoNum type="arabicPeriod"/>
            </a:pPr>
            <a:r>
              <a:rPr lang="en-US" sz="2000"/>
              <a:t>Carry out customer research, preferably qualitative research (i.e., interviews), on the </a:t>
            </a:r>
            <a:r>
              <a:rPr lang="en-US" sz="2000" b="1"/>
              <a:t>specific needs </a:t>
            </a:r>
            <a:r>
              <a:rPr lang="en-US" sz="2000"/>
              <a:t>of the older adult market you are targeting</a:t>
            </a:r>
            <a:r>
              <a:rPr lang="en-US" sz="2000" dirty="0"/>
              <a:t>.</a:t>
            </a:r>
            <a:endParaRPr lang="en-US" sz="2000" dirty="0">
              <a:cs typeface="Calibri"/>
            </a:endParaRPr>
          </a:p>
          <a:p>
            <a:pPr marL="514350" indent="-514350">
              <a:buFont typeface="+mj-lt"/>
              <a:buAutoNum type="arabicPeriod"/>
            </a:pPr>
            <a:endParaRPr lang="nl-NL" sz="1800"/>
          </a:p>
        </p:txBody>
      </p:sp>
      <p:sp>
        <p:nvSpPr>
          <p:cNvPr id="5" name="Text Placeholder 4">
            <a:extLst>
              <a:ext uri="{FF2B5EF4-FFF2-40B4-BE49-F238E27FC236}">
                <a16:creationId xmlns:a16="http://schemas.microsoft.com/office/drawing/2014/main" id="{4F4A8276-4C06-450E-9594-12BCC327A8F8}"/>
              </a:ext>
            </a:extLst>
          </p:cNvPr>
          <p:cNvSpPr>
            <a:spLocks noGrp="1"/>
          </p:cNvSpPr>
          <p:nvPr>
            <p:ph type="body" sz="quarter" idx="16"/>
          </p:nvPr>
        </p:nvSpPr>
        <p:spPr>
          <a:xfrm>
            <a:off x="500045" y="537775"/>
            <a:ext cx="10808102" cy="582221"/>
          </a:xfrm>
        </p:spPr>
        <p:txBody>
          <a:bodyPr>
            <a:normAutofit lnSpcReduction="10000"/>
          </a:bodyPr>
          <a:lstStyle/>
          <a:p>
            <a:r>
              <a:rPr lang="en-US"/>
              <a:t>Summary of key insights:</a:t>
            </a:r>
            <a:endParaRPr lang="en-GB"/>
          </a:p>
        </p:txBody>
      </p:sp>
      <p:grpSp>
        <p:nvGrpSpPr>
          <p:cNvPr id="7" name="Graphic 3">
            <a:extLst>
              <a:ext uri="{FF2B5EF4-FFF2-40B4-BE49-F238E27FC236}">
                <a16:creationId xmlns:a16="http://schemas.microsoft.com/office/drawing/2014/main" id="{643FA19D-23DC-4E88-B98E-01CDF8F58AD1}"/>
              </a:ext>
            </a:extLst>
          </p:cNvPr>
          <p:cNvGrpSpPr/>
          <p:nvPr/>
        </p:nvGrpSpPr>
        <p:grpSpPr>
          <a:xfrm>
            <a:off x="10171688" y="460964"/>
            <a:ext cx="945964" cy="991452"/>
            <a:chOff x="4643578" y="432838"/>
            <a:chExt cx="1028134" cy="1160188"/>
          </a:xfrm>
        </p:grpSpPr>
        <p:sp>
          <p:nvSpPr>
            <p:cNvPr id="8" name="Freeform 1033">
              <a:extLst>
                <a:ext uri="{FF2B5EF4-FFF2-40B4-BE49-F238E27FC236}">
                  <a16:creationId xmlns:a16="http://schemas.microsoft.com/office/drawing/2014/main" id="{198F6D9F-2963-4993-8B7B-D8EAA65C3CCD}"/>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FD100"/>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E111524E-397E-4CEA-9A14-0A1AFA9C4A0F}"/>
                </a:ext>
              </a:extLst>
            </p:cNvPr>
            <p:cNvGrpSpPr/>
            <p:nvPr/>
          </p:nvGrpSpPr>
          <p:grpSpPr>
            <a:xfrm>
              <a:off x="4643578" y="432838"/>
              <a:ext cx="1028134" cy="1160188"/>
              <a:chOff x="4643578" y="432838"/>
              <a:chExt cx="1028134" cy="1160188"/>
            </a:xfrm>
            <a:solidFill>
              <a:srgbClr val="000000"/>
            </a:solidFill>
          </p:grpSpPr>
          <p:sp>
            <p:nvSpPr>
              <p:cNvPr id="10" name="Freeform 1035">
                <a:extLst>
                  <a:ext uri="{FF2B5EF4-FFF2-40B4-BE49-F238E27FC236}">
                    <a16:creationId xmlns:a16="http://schemas.microsoft.com/office/drawing/2014/main" id="{3BDA2D0D-2CF3-4154-A4C8-2F141719E0E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9CE769C3-207A-4F9E-B9AB-6AB21BF98654}"/>
                  </a:ext>
                </a:extLst>
              </p:cNvPr>
              <p:cNvGrpSpPr/>
              <p:nvPr/>
            </p:nvGrpSpPr>
            <p:grpSpPr>
              <a:xfrm>
                <a:off x="4643578" y="432838"/>
                <a:ext cx="1028134" cy="1160188"/>
                <a:chOff x="4643578" y="432838"/>
                <a:chExt cx="1028134" cy="1160188"/>
              </a:xfrm>
              <a:solidFill>
                <a:srgbClr val="000000"/>
              </a:solidFill>
            </p:grpSpPr>
            <p:sp>
              <p:nvSpPr>
                <p:cNvPr id="12" name="Freeform 1037">
                  <a:extLst>
                    <a:ext uri="{FF2B5EF4-FFF2-40B4-BE49-F238E27FC236}">
                      <a16:creationId xmlns:a16="http://schemas.microsoft.com/office/drawing/2014/main" id="{CF0537FE-977C-4E80-ACCF-ADB3D8CF76B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13" name="Freeform 1038">
                  <a:extLst>
                    <a:ext uri="{FF2B5EF4-FFF2-40B4-BE49-F238E27FC236}">
                      <a16:creationId xmlns:a16="http://schemas.microsoft.com/office/drawing/2014/main" id="{CFE79382-9C33-4858-AE63-AB191876CDE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1712141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a:bodyPr>
          <a:lstStyle/>
          <a:p>
            <a:r>
              <a:rPr lang="en-US" sz="4800">
                <a:solidFill>
                  <a:srgbClr val="000000"/>
                </a:solidFill>
                <a:latin typeface="Calibri" panose="020F0502020204030204" pitchFamily="34" charset="0"/>
                <a:ea typeface="Calibri" panose="020F0502020204030204" pitchFamily="34" charset="0"/>
                <a:cs typeface="Times New Roman" panose="02020603050405020304" pitchFamily="18" charset="0"/>
              </a:rPr>
              <a:t>Market Research Tactics</a:t>
            </a:r>
            <a:endParaRPr lang="en-IE" sz="4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a:xfrm>
            <a:off x="1060057" y="934085"/>
            <a:ext cx="549097"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3155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CCA981-E319-4B1A-A061-7E618EEA6E9D}"/>
              </a:ext>
            </a:extLst>
          </p:cNvPr>
          <p:cNvSpPr>
            <a:spLocks noGrp="1"/>
          </p:cNvSpPr>
          <p:nvPr>
            <p:ph type="body" sz="quarter" idx="15"/>
          </p:nvPr>
        </p:nvSpPr>
        <p:spPr/>
        <p:txBody>
          <a:bodyPr/>
          <a:lstStyle/>
          <a:p>
            <a:r>
              <a:rPr lang="en-US" b="1">
                <a:solidFill>
                  <a:srgbClr val="1188A3"/>
                </a:solidFill>
              </a:rPr>
              <a:t>1</a:t>
            </a:r>
            <a:endParaRPr lang="en-IE" b="1">
              <a:solidFill>
                <a:srgbClr val="1188A3"/>
              </a:solidFill>
            </a:endParaRPr>
          </a:p>
        </p:txBody>
      </p:sp>
      <p:sp>
        <p:nvSpPr>
          <p:cNvPr id="3" name="Text Placeholder 2">
            <a:extLst>
              <a:ext uri="{FF2B5EF4-FFF2-40B4-BE49-F238E27FC236}">
                <a16:creationId xmlns:a16="http://schemas.microsoft.com/office/drawing/2014/main" id="{C0975E75-60A8-41FD-9B79-F8D6F9B0614D}"/>
              </a:ext>
            </a:extLst>
          </p:cNvPr>
          <p:cNvSpPr>
            <a:spLocks noGrp="1"/>
          </p:cNvSpPr>
          <p:nvPr>
            <p:ph type="body" sz="quarter" idx="18"/>
          </p:nvPr>
        </p:nvSpPr>
        <p:spPr>
          <a:xfrm>
            <a:off x="497218" y="1207780"/>
            <a:ext cx="5208832" cy="5502399"/>
          </a:xfrm>
          <a:solidFill>
            <a:srgbClr val="85D2E1"/>
          </a:solidFill>
        </p:spPr>
        <p:txBody>
          <a:bodyPr vert="horz" lIns="91440" tIns="45720" rIns="91440" bIns="45720" rtlCol="0" anchor="t">
            <a:normAutofit lnSpcReduction="10000"/>
          </a:bodyPr>
          <a:lstStyle/>
          <a:p>
            <a:r>
              <a:rPr lang="en-US"/>
              <a:t>Food innovations have high failure rates. One reason is not truly understanding what motivates consumers’ product selections. </a:t>
            </a:r>
          </a:p>
          <a:p>
            <a:r>
              <a:rPr lang="en-US"/>
              <a:t>To better understand the Senior Consumer, we need to focus on their </a:t>
            </a:r>
            <a:r>
              <a:rPr lang="en-US" b="1">
                <a:solidFill>
                  <a:srgbClr val="1188A3"/>
                </a:solidFill>
              </a:rPr>
              <a:t>attitudes, </a:t>
            </a:r>
            <a:r>
              <a:rPr lang="en-US" b="1" err="1">
                <a:solidFill>
                  <a:srgbClr val="1188A3"/>
                </a:solidFill>
              </a:rPr>
              <a:t>behaviours</a:t>
            </a:r>
            <a:r>
              <a:rPr lang="en-US" b="1">
                <a:solidFill>
                  <a:srgbClr val="1188A3"/>
                </a:solidFill>
              </a:rPr>
              <a:t>, expectations, </a:t>
            </a:r>
            <a:r>
              <a:rPr lang="en-US"/>
              <a:t>and align research tactics to yield robust consumer insights, on which we can base new product development offerings.</a:t>
            </a:r>
          </a:p>
          <a:p>
            <a:r>
              <a:rPr lang="en-US">
                <a:highlight>
                  <a:srgbClr val="85D2E1"/>
                </a:highlight>
              </a:rPr>
              <a:t>From Module 3,  you will come away with a greater insight into Seniors' food consumption attitudes &amp; </a:t>
            </a:r>
            <a:r>
              <a:rPr lang="en-US" err="1">
                <a:highlight>
                  <a:srgbClr val="85D2E1"/>
                </a:highlight>
              </a:rPr>
              <a:t>behaviours</a:t>
            </a:r>
            <a:r>
              <a:rPr lang="en-US">
                <a:highlight>
                  <a:srgbClr val="85D2E1"/>
                </a:highlight>
              </a:rPr>
              <a:t>, you learn how to gain this information and apply this learning in your own business. </a:t>
            </a:r>
          </a:p>
        </p:txBody>
      </p:sp>
      <p:sp>
        <p:nvSpPr>
          <p:cNvPr id="4" name="Text Placeholder 3">
            <a:extLst>
              <a:ext uri="{FF2B5EF4-FFF2-40B4-BE49-F238E27FC236}">
                <a16:creationId xmlns:a16="http://schemas.microsoft.com/office/drawing/2014/main" id="{241DCC10-AE36-4173-904A-70B60EB595D0}"/>
              </a:ext>
            </a:extLst>
          </p:cNvPr>
          <p:cNvSpPr>
            <a:spLocks noGrp="1"/>
          </p:cNvSpPr>
          <p:nvPr>
            <p:ph type="body" sz="quarter" idx="16"/>
          </p:nvPr>
        </p:nvSpPr>
        <p:spPr>
          <a:xfrm>
            <a:off x="797248" y="232126"/>
            <a:ext cx="4378451" cy="603631"/>
          </a:xfrm>
        </p:spPr>
        <p:txBody>
          <a:bodyPr/>
          <a:lstStyle/>
          <a:p>
            <a:r>
              <a:rPr lang="en-US"/>
              <a:t>Consumer Insights</a:t>
            </a:r>
          </a:p>
          <a:p>
            <a:endParaRPr lang="en-IE"/>
          </a:p>
        </p:txBody>
      </p:sp>
      <p:sp>
        <p:nvSpPr>
          <p:cNvPr id="5" name="Text Placeholder 4">
            <a:extLst>
              <a:ext uri="{FF2B5EF4-FFF2-40B4-BE49-F238E27FC236}">
                <a16:creationId xmlns:a16="http://schemas.microsoft.com/office/drawing/2014/main" id="{8F4A9754-B557-40A1-91C3-BF42AE0C90CC}"/>
              </a:ext>
            </a:extLst>
          </p:cNvPr>
          <p:cNvSpPr>
            <a:spLocks noGrp="1"/>
          </p:cNvSpPr>
          <p:nvPr>
            <p:ph type="body" sz="quarter" idx="14"/>
          </p:nvPr>
        </p:nvSpPr>
        <p:spPr/>
        <p:txBody>
          <a:bodyPr/>
          <a:lstStyle/>
          <a:p>
            <a:r>
              <a:rPr lang="en-US">
                <a:solidFill>
                  <a:srgbClr val="000000"/>
                </a:solidFill>
              </a:rPr>
              <a:t>Senior Consumer Attitudes &amp; Expectations</a:t>
            </a:r>
            <a:endParaRPr lang="en-IE">
              <a:solidFill>
                <a:srgbClr val="000000"/>
              </a:solidFill>
            </a:endParaRPr>
          </a:p>
        </p:txBody>
      </p:sp>
      <p:sp>
        <p:nvSpPr>
          <p:cNvPr id="6" name="Text Placeholder 5">
            <a:extLst>
              <a:ext uri="{FF2B5EF4-FFF2-40B4-BE49-F238E27FC236}">
                <a16:creationId xmlns:a16="http://schemas.microsoft.com/office/drawing/2014/main" id="{BBA41F4E-853F-4459-83FF-4F58944A1455}"/>
              </a:ext>
            </a:extLst>
          </p:cNvPr>
          <p:cNvSpPr>
            <a:spLocks noGrp="1"/>
          </p:cNvSpPr>
          <p:nvPr>
            <p:ph type="body" sz="quarter" idx="19"/>
          </p:nvPr>
        </p:nvSpPr>
        <p:spPr/>
        <p:txBody>
          <a:bodyPr/>
          <a:lstStyle/>
          <a:p>
            <a:r>
              <a:rPr lang="en-US" b="1">
                <a:solidFill>
                  <a:srgbClr val="1188A3"/>
                </a:solidFill>
              </a:rPr>
              <a:t>2</a:t>
            </a:r>
            <a:endParaRPr lang="en-IE" b="1">
              <a:solidFill>
                <a:srgbClr val="1188A3"/>
              </a:solidFill>
            </a:endParaRPr>
          </a:p>
        </p:txBody>
      </p:sp>
      <p:sp>
        <p:nvSpPr>
          <p:cNvPr id="7" name="Text Placeholder 6">
            <a:extLst>
              <a:ext uri="{FF2B5EF4-FFF2-40B4-BE49-F238E27FC236}">
                <a16:creationId xmlns:a16="http://schemas.microsoft.com/office/drawing/2014/main" id="{A7A8525F-18D7-4837-99E4-9EF4F9D3FF75}"/>
              </a:ext>
            </a:extLst>
          </p:cNvPr>
          <p:cNvSpPr>
            <a:spLocks noGrp="1"/>
          </p:cNvSpPr>
          <p:nvPr>
            <p:ph type="body" sz="quarter" idx="20"/>
          </p:nvPr>
        </p:nvSpPr>
        <p:spPr/>
        <p:txBody>
          <a:bodyPr/>
          <a:lstStyle/>
          <a:p>
            <a:r>
              <a:rPr lang="en-US">
                <a:solidFill>
                  <a:srgbClr val="000000"/>
                </a:solidFill>
              </a:rPr>
              <a:t>Market Research Tactics</a:t>
            </a:r>
            <a:endParaRPr lang="en-IE">
              <a:solidFill>
                <a:srgbClr val="000000"/>
              </a:solidFill>
            </a:endParaRPr>
          </a:p>
        </p:txBody>
      </p:sp>
      <p:sp>
        <p:nvSpPr>
          <p:cNvPr id="8" name="Text Placeholder 7">
            <a:extLst>
              <a:ext uri="{FF2B5EF4-FFF2-40B4-BE49-F238E27FC236}">
                <a16:creationId xmlns:a16="http://schemas.microsoft.com/office/drawing/2014/main" id="{202CEACC-3B65-459A-8D9E-841C133DD6A7}"/>
              </a:ext>
            </a:extLst>
          </p:cNvPr>
          <p:cNvSpPr>
            <a:spLocks noGrp="1"/>
          </p:cNvSpPr>
          <p:nvPr>
            <p:ph type="body" sz="quarter" idx="21"/>
          </p:nvPr>
        </p:nvSpPr>
        <p:spPr/>
        <p:txBody>
          <a:bodyPr/>
          <a:lstStyle/>
          <a:p>
            <a:r>
              <a:rPr lang="en-US" b="1">
                <a:solidFill>
                  <a:srgbClr val="1188A3"/>
                </a:solidFill>
              </a:rPr>
              <a:t>3</a:t>
            </a:r>
            <a:endParaRPr lang="en-IE" b="1">
              <a:solidFill>
                <a:srgbClr val="1188A3"/>
              </a:solidFill>
            </a:endParaRPr>
          </a:p>
        </p:txBody>
      </p:sp>
      <p:sp>
        <p:nvSpPr>
          <p:cNvPr id="9" name="Text Placeholder 8">
            <a:extLst>
              <a:ext uri="{FF2B5EF4-FFF2-40B4-BE49-F238E27FC236}">
                <a16:creationId xmlns:a16="http://schemas.microsoft.com/office/drawing/2014/main" id="{AC04E750-5690-4511-8A30-D6F2D995792B}"/>
              </a:ext>
            </a:extLst>
          </p:cNvPr>
          <p:cNvSpPr>
            <a:spLocks noGrp="1"/>
          </p:cNvSpPr>
          <p:nvPr>
            <p:ph type="body" sz="quarter" idx="22"/>
          </p:nvPr>
        </p:nvSpPr>
        <p:spPr>
          <a:xfrm>
            <a:off x="7229716" y="3366657"/>
            <a:ext cx="4794118" cy="822373"/>
          </a:xfrm>
        </p:spPr>
        <p:txBody>
          <a:bodyPr/>
          <a:lstStyle/>
          <a:p>
            <a:pPr>
              <a:lnSpc>
                <a:spcPct val="120000"/>
              </a:lnSpc>
            </a:pPr>
            <a:r>
              <a:rPr lang="en-US">
                <a:solidFill>
                  <a:srgbClr val="000000"/>
                </a:solidFill>
              </a:rPr>
              <a:t>Using this Information to Market, Brand, and Innovate more Effectively</a:t>
            </a:r>
            <a:endParaRPr lang="en-IE">
              <a:solidFill>
                <a:srgbClr val="000000"/>
              </a:solidFill>
            </a:endParaRPr>
          </a:p>
        </p:txBody>
      </p:sp>
      <p:sp>
        <p:nvSpPr>
          <p:cNvPr id="10" name="Text Placeholder 9">
            <a:extLst>
              <a:ext uri="{FF2B5EF4-FFF2-40B4-BE49-F238E27FC236}">
                <a16:creationId xmlns:a16="http://schemas.microsoft.com/office/drawing/2014/main" id="{4F6FD7C6-4DDF-45C7-8598-6346ACEA8128}"/>
              </a:ext>
            </a:extLst>
          </p:cNvPr>
          <p:cNvSpPr>
            <a:spLocks noGrp="1"/>
          </p:cNvSpPr>
          <p:nvPr>
            <p:ph type="body" sz="quarter" idx="23"/>
          </p:nvPr>
        </p:nvSpPr>
        <p:spPr/>
        <p:txBody>
          <a:bodyPr/>
          <a:lstStyle/>
          <a:p>
            <a:r>
              <a:rPr lang="en-US" b="1">
                <a:solidFill>
                  <a:srgbClr val="1188A3"/>
                </a:solidFill>
              </a:rPr>
              <a:t>4</a:t>
            </a:r>
            <a:endParaRPr lang="en-IE" b="1">
              <a:solidFill>
                <a:srgbClr val="1188A3"/>
              </a:solidFill>
            </a:endParaRPr>
          </a:p>
        </p:txBody>
      </p:sp>
      <p:sp>
        <p:nvSpPr>
          <p:cNvPr id="11" name="Text Placeholder 10">
            <a:extLst>
              <a:ext uri="{FF2B5EF4-FFF2-40B4-BE49-F238E27FC236}">
                <a16:creationId xmlns:a16="http://schemas.microsoft.com/office/drawing/2014/main" id="{3156A3FA-067E-439C-8B42-B3BD14BA30BF}"/>
              </a:ext>
            </a:extLst>
          </p:cNvPr>
          <p:cNvSpPr>
            <a:spLocks noGrp="1"/>
          </p:cNvSpPr>
          <p:nvPr>
            <p:ph type="body" sz="quarter" idx="24"/>
          </p:nvPr>
        </p:nvSpPr>
        <p:spPr/>
        <p:txBody>
          <a:bodyPr/>
          <a:lstStyle/>
          <a:p>
            <a:r>
              <a:rPr lang="en-US">
                <a:solidFill>
                  <a:srgbClr val="000000"/>
                </a:solidFill>
              </a:rPr>
              <a:t>Resources</a:t>
            </a:r>
            <a:endParaRPr lang="en-IE">
              <a:solidFill>
                <a:srgbClr val="000000"/>
              </a:solidFill>
            </a:endParaRPr>
          </a:p>
        </p:txBody>
      </p:sp>
      <p:sp>
        <p:nvSpPr>
          <p:cNvPr id="12" name="Rectangle 11">
            <a:extLst>
              <a:ext uri="{FF2B5EF4-FFF2-40B4-BE49-F238E27FC236}">
                <a16:creationId xmlns:a16="http://schemas.microsoft.com/office/drawing/2014/main" id="{19803464-EED4-4BD4-8E1D-2DEB7704BC38}"/>
              </a:ext>
            </a:extLst>
          </p:cNvPr>
          <p:cNvSpPr/>
          <p:nvPr/>
        </p:nvSpPr>
        <p:spPr>
          <a:xfrm flipV="1">
            <a:off x="857756" y="994031"/>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35632720"/>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B1CB42-7F11-4F97-AF04-C8275D07E375}"/>
              </a:ext>
            </a:extLst>
          </p:cNvPr>
          <p:cNvSpPr>
            <a:spLocks noGrp="1"/>
          </p:cNvSpPr>
          <p:nvPr>
            <p:ph type="body" sz="quarter" idx="18"/>
          </p:nvPr>
        </p:nvSpPr>
        <p:spPr>
          <a:xfrm>
            <a:off x="1626499" y="1497027"/>
            <a:ext cx="5025153" cy="4802168"/>
          </a:xfrm>
        </p:spPr>
        <p:txBody>
          <a:bodyPr vert="horz" lIns="91440" tIns="45720" rIns="91440" bIns="45720" rtlCol="0" anchor="t">
            <a:normAutofit/>
          </a:bodyPr>
          <a:lstStyle/>
          <a:p>
            <a:pPr marL="0" indent="0"/>
            <a:r>
              <a:rPr lang="en-GB" dirty="0">
                <a:solidFill>
                  <a:srgbClr val="353535"/>
                </a:solidFill>
                <a:ea typeface="+mn-lt"/>
                <a:cs typeface="+mn-lt"/>
              </a:rPr>
              <a:t>Market research leads you to the </a:t>
            </a:r>
            <a:br>
              <a:rPr lang="en-GB" dirty="0">
                <a:solidFill>
                  <a:srgbClr val="353535"/>
                </a:solidFill>
                <a:ea typeface="+mn-lt"/>
                <a:cs typeface="+mn-lt"/>
              </a:rPr>
            </a:br>
            <a:r>
              <a:rPr lang="en-GB" dirty="0">
                <a:solidFill>
                  <a:srgbClr val="353535"/>
                </a:solidFill>
                <a:ea typeface="+mn-lt"/>
                <a:cs typeface="+mn-lt"/>
              </a:rPr>
              <a:t>insights you need to grow. It provides </a:t>
            </a:r>
            <a:br>
              <a:rPr lang="en-GB" dirty="0">
                <a:solidFill>
                  <a:srgbClr val="353535"/>
                </a:solidFill>
                <a:ea typeface="+mn-lt"/>
                <a:cs typeface="+mn-lt"/>
              </a:rPr>
            </a:br>
            <a:r>
              <a:rPr lang="en-GB" dirty="0">
                <a:solidFill>
                  <a:srgbClr val="353535"/>
                </a:solidFill>
                <a:ea typeface="+mn-lt"/>
                <a:cs typeface="+mn-lt"/>
              </a:rPr>
              <a:t>companies with relevant data, thereby helping to make more </a:t>
            </a:r>
            <a:br>
              <a:rPr lang="en-GB" dirty="0">
                <a:solidFill>
                  <a:srgbClr val="353535"/>
                </a:solidFill>
                <a:ea typeface="+mn-lt"/>
                <a:cs typeface="+mn-lt"/>
              </a:rPr>
            </a:br>
            <a:r>
              <a:rPr lang="en-GB" dirty="0">
                <a:solidFill>
                  <a:srgbClr val="353535"/>
                </a:solidFill>
                <a:ea typeface="+mn-lt"/>
                <a:cs typeface="+mn-lt"/>
              </a:rPr>
              <a:t>informed decisions. </a:t>
            </a:r>
            <a:r>
              <a:rPr lang="en-US" dirty="0">
                <a:solidFill>
                  <a:srgbClr val="353535"/>
                </a:solidFill>
                <a:ea typeface="+mn-lt"/>
                <a:cs typeface="+mn-lt"/>
              </a:rPr>
              <a:t>No matter what </a:t>
            </a:r>
            <a:br>
              <a:rPr lang="en-US" dirty="0">
                <a:solidFill>
                  <a:srgbClr val="353535"/>
                </a:solidFill>
                <a:ea typeface="+mn-lt"/>
                <a:cs typeface="+mn-lt"/>
              </a:rPr>
            </a:br>
            <a:r>
              <a:rPr lang="en-US" dirty="0">
                <a:solidFill>
                  <a:srgbClr val="353535"/>
                </a:solidFill>
                <a:ea typeface="+mn-lt"/>
                <a:cs typeface="+mn-lt"/>
              </a:rPr>
              <a:t>your brand is, market research is </a:t>
            </a:r>
            <a:br>
              <a:rPr lang="en-US" dirty="0">
                <a:solidFill>
                  <a:srgbClr val="353535"/>
                </a:solidFill>
                <a:ea typeface="+mn-lt"/>
                <a:cs typeface="+mn-lt"/>
              </a:rPr>
            </a:br>
            <a:r>
              <a:rPr lang="en-US" dirty="0">
                <a:solidFill>
                  <a:srgbClr val="353535"/>
                </a:solidFill>
                <a:ea typeface="+mn-lt"/>
                <a:cs typeface="+mn-lt"/>
              </a:rPr>
              <a:t>crucial. Without market research, </a:t>
            </a:r>
            <a:br>
              <a:rPr lang="en-US" dirty="0">
                <a:solidFill>
                  <a:srgbClr val="353535"/>
                </a:solidFill>
                <a:ea typeface="+mn-lt"/>
                <a:cs typeface="+mn-lt"/>
              </a:rPr>
            </a:br>
            <a:r>
              <a:rPr lang="en-US" dirty="0">
                <a:solidFill>
                  <a:srgbClr val="353535"/>
                </a:solidFill>
                <a:ea typeface="+mn-lt"/>
                <a:cs typeface="+mn-lt"/>
              </a:rPr>
              <a:t>it can feel like you are promoting your brand, product or service blindly. </a:t>
            </a:r>
            <a:endParaRPr lang="en-US" dirty="0">
              <a:ea typeface="+mn-lt"/>
              <a:cs typeface="+mn-lt"/>
            </a:endParaRPr>
          </a:p>
          <a:p>
            <a:pPr marL="0" indent="0"/>
            <a:r>
              <a:rPr lang="en-US" dirty="0">
                <a:solidFill>
                  <a:srgbClr val="353535"/>
                </a:solidFill>
                <a:ea typeface="+mn-lt"/>
                <a:cs typeface="+mn-lt"/>
              </a:rPr>
              <a:t>But with it, you can identify key </a:t>
            </a:r>
            <a:br>
              <a:rPr lang="en-US" dirty="0">
                <a:solidFill>
                  <a:srgbClr val="353535"/>
                </a:solidFill>
                <a:ea typeface="+mn-lt"/>
                <a:cs typeface="+mn-lt"/>
              </a:rPr>
            </a:br>
            <a:r>
              <a:rPr lang="en-US" dirty="0">
                <a:solidFill>
                  <a:srgbClr val="353535"/>
                </a:solidFill>
                <a:ea typeface="+mn-lt"/>
                <a:cs typeface="+mn-lt"/>
              </a:rPr>
              <a:t>demographics, learn more about your buyers and implement tactics in a more accurate and successful manner.</a:t>
            </a:r>
            <a:endParaRPr lang="en-IE" dirty="0">
              <a:ea typeface="+mn-lt"/>
              <a:cs typeface="+mn-lt"/>
            </a:endParaRPr>
          </a:p>
          <a:p>
            <a:pPr marL="0" indent="0"/>
            <a:endParaRPr lang="en-US" dirty="0">
              <a:ea typeface="+mn-lt"/>
              <a:cs typeface="+mn-lt"/>
            </a:endParaRPr>
          </a:p>
          <a:p>
            <a:pPr marL="0" indent="0"/>
            <a:endParaRPr lang="en-US" dirty="0">
              <a:ea typeface="+mn-lt"/>
              <a:cs typeface="+mn-lt"/>
            </a:endParaRPr>
          </a:p>
          <a:p>
            <a:pPr marL="0" indent="0"/>
            <a:endParaRPr lang="en-US" dirty="0">
              <a:ea typeface="+mn-lt"/>
              <a:cs typeface="+mn-lt"/>
            </a:endParaRPr>
          </a:p>
          <a:p>
            <a:pPr marL="0" indent="0"/>
            <a:endParaRPr lang="en-US" dirty="0">
              <a:solidFill>
                <a:srgbClr val="353535"/>
              </a:solidFill>
              <a:ea typeface="+mn-lt"/>
              <a:cs typeface="+mn-lt"/>
            </a:endParaRPr>
          </a:p>
        </p:txBody>
      </p:sp>
      <p:sp>
        <p:nvSpPr>
          <p:cNvPr id="4" name="Text Placeholder 3">
            <a:extLst>
              <a:ext uri="{FF2B5EF4-FFF2-40B4-BE49-F238E27FC236}">
                <a16:creationId xmlns:a16="http://schemas.microsoft.com/office/drawing/2014/main" id="{CFDAEFD3-035E-457F-87AB-6E50CA232A96}"/>
              </a:ext>
            </a:extLst>
          </p:cNvPr>
          <p:cNvSpPr>
            <a:spLocks noGrp="1"/>
          </p:cNvSpPr>
          <p:nvPr>
            <p:ph type="body" sz="quarter" idx="16"/>
          </p:nvPr>
        </p:nvSpPr>
        <p:spPr>
          <a:xfrm>
            <a:off x="1683143" y="121381"/>
            <a:ext cx="5025154" cy="1149069"/>
          </a:xfrm>
        </p:spPr>
        <p:txBody>
          <a:bodyPr vert="horz" lIns="91440" tIns="45720" rIns="91440" bIns="45720" rtlCol="0" anchor="t">
            <a:normAutofit fontScale="92500" lnSpcReduction="10000"/>
          </a:bodyPr>
          <a:lstStyle/>
          <a:p>
            <a:pPr>
              <a:lnSpc>
                <a:spcPct val="110000"/>
              </a:lnSpc>
            </a:pPr>
            <a:r>
              <a:rPr lang="en-US"/>
              <a:t>Why we research the market?</a:t>
            </a:r>
            <a:endParaRPr lang="en-IE"/>
          </a:p>
        </p:txBody>
      </p:sp>
      <p:pic>
        <p:nvPicPr>
          <p:cNvPr id="8" name="Picture Placeholder 7" descr="Magnifier placed on a white background">
            <a:extLst>
              <a:ext uri="{FF2B5EF4-FFF2-40B4-BE49-F238E27FC236}">
                <a16:creationId xmlns:a16="http://schemas.microsoft.com/office/drawing/2014/main" id="{9CA7391E-5788-46AC-9C7A-312DA052B6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093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2123A-CC34-4CFE-92F3-1B9D55669BB6}"/>
              </a:ext>
            </a:extLst>
          </p:cNvPr>
          <p:cNvSpPr>
            <a:spLocks noGrp="1"/>
          </p:cNvSpPr>
          <p:nvPr>
            <p:ph type="body" sz="quarter" idx="18"/>
          </p:nvPr>
        </p:nvSpPr>
        <p:spPr>
          <a:xfrm>
            <a:off x="1718561" y="1619492"/>
            <a:ext cx="4621841" cy="4525954"/>
          </a:xfrm>
        </p:spPr>
        <p:txBody>
          <a:bodyPr>
            <a:normAutofit lnSpcReduction="10000"/>
          </a:bodyPr>
          <a:lstStyle/>
          <a:p>
            <a:pPr indent="0"/>
            <a:r>
              <a:rPr lang="en-US" b="1"/>
              <a:t>1. PRIMARY:</a:t>
            </a:r>
          </a:p>
          <a:p>
            <a:pPr indent="0"/>
            <a:r>
              <a:rPr lang="en-US" b="0" i="0">
                <a:effectLst/>
                <a:latin typeface="Neue Haas Grotesk"/>
              </a:rPr>
              <a:t>Primary Research is research done by you or your business. All data in Primary Research comes from your sources. (Field Research)</a:t>
            </a:r>
          </a:p>
          <a:p>
            <a:pPr indent="0"/>
            <a:endParaRPr lang="en-US"/>
          </a:p>
          <a:p>
            <a:pPr indent="0"/>
            <a:r>
              <a:rPr lang="en-US" b="1"/>
              <a:t>2. SECONDARY:</a:t>
            </a:r>
          </a:p>
          <a:p>
            <a:pPr indent="0"/>
            <a:r>
              <a:rPr lang="en-US" b="0" i="0">
                <a:effectLst/>
                <a:latin typeface="Neue Haas Grotesk"/>
              </a:rPr>
              <a:t>Secondary Research is research that is not done by you but is from an existing study. (Desk re</a:t>
            </a:r>
            <a:r>
              <a:rPr lang="en-US">
                <a:latin typeface="Neue Haas Grotesk"/>
              </a:rPr>
              <a:t>search)</a:t>
            </a:r>
            <a:endParaRPr lang="en-IE"/>
          </a:p>
        </p:txBody>
      </p:sp>
      <p:sp>
        <p:nvSpPr>
          <p:cNvPr id="4" name="Text Placeholder 3">
            <a:extLst>
              <a:ext uri="{FF2B5EF4-FFF2-40B4-BE49-F238E27FC236}">
                <a16:creationId xmlns:a16="http://schemas.microsoft.com/office/drawing/2014/main" id="{A9BBEAED-B9FC-44E0-8254-8880C13E5705}"/>
              </a:ext>
            </a:extLst>
          </p:cNvPr>
          <p:cNvSpPr>
            <a:spLocks noGrp="1"/>
          </p:cNvSpPr>
          <p:nvPr>
            <p:ph type="body" sz="quarter" idx="16"/>
          </p:nvPr>
        </p:nvSpPr>
        <p:spPr>
          <a:xfrm>
            <a:off x="1718561" y="186115"/>
            <a:ext cx="4716425" cy="1173346"/>
          </a:xfrm>
        </p:spPr>
        <p:txBody>
          <a:bodyPr>
            <a:normAutofit/>
          </a:bodyPr>
          <a:lstStyle/>
          <a:p>
            <a:r>
              <a:rPr lang="en-US"/>
              <a:t>The types of Market Research</a:t>
            </a:r>
            <a:endParaRPr lang="en-IE"/>
          </a:p>
        </p:txBody>
      </p:sp>
      <p:sp>
        <p:nvSpPr>
          <p:cNvPr id="6" name="Flowchart: Alternate Process 5">
            <a:extLst>
              <a:ext uri="{FF2B5EF4-FFF2-40B4-BE49-F238E27FC236}">
                <a16:creationId xmlns:a16="http://schemas.microsoft.com/office/drawing/2014/main" id="{BB5D7CA8-B8CA-4E54-A417-8D3DA75B27C5}"/>
              </a:ext>
            </a:extLst>
          </p:cNvPr>
          <p:cNvSpPr/>
          <p:nvPr/>
        </p:nvSpPr>
        <p:spPr>
          <a:xfrm>
            <a:off x="7069741" y="145656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SURVEYS</a:t>
            </a:r>
            <a:endParaRPr lang="en-IE" sz="2400" b="1"/>
          </a:p>
        </p:txBody>
      </p:sp>
      <p:sp>
        <p:nvSpPr>
          <p:cNvPr id="7" name="Flowchart: Alternate Process 6">
            <a:extLst>
              <a:ext uri="{FF2B5EF4-FFF2-40B4-BE49-F238E27FC236}">
                <a16:creationId xmlns:a16="http://schemas.microsoft.com/office/drawing/2014/main" id="{E5232D32-FB16-48E6-98FB-C654914206B3}"/>
              </a:ext>
            </a:extLst>
          </p:cNvPr>
          <p:cNvSpPr/>
          <p:nvPr/>
        </p:nvSpPr>
        <p:spPr>
          <a:xfrm>
            <a:off x="9625475" y="233050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FOCUS GROUPS</a:t>
            </a:r>
            <a:endParaRPr lang="en-IE" sz="2400" b="1"/>
          </a:p>
        </p:txBody>
      </p:sp>
      <p:sp>
        <p:nvSpPr>
          <p:cNvPr id="8" name="Flowchart: Alternate Process 7">
            <a:extLst>
              <a:ext uri="{FF2B5EF4-FFF2-40B4-BE49-F238E27FC236}">
                <a16:creationId xmlns:a16="http://schemas.microsoft.com/office/drawing/2014/main" id="{A88D1C11-1296-44FD-B0EA-CFE426370321}"/>
              </a:ext>
            </a:extLst>
          </p:cNvPr>
          <p:cNvSpPr/>
          <p:nvPr/>
        </p:nvSpPr>
        <p:spPr>
          <a:xfrm>
            <a:off x="7069741" y="3371681"/>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OBSERVATIONS</a:t>
            </a:r>
            <a:endParaRPr lang="en-IE" sz="2400" b="1"/>
          </a:p>
        </p:txBody>
      </p:sp>
      <p:sp>
        <p:nvSpPr>
          <p:cNvPr id="9" name="Flowchart: Alternate Process 8">
            <a:extLst>
              <a:ext uri="{FF2B5EF4-FFF2-40B4-BE49-F238E27FC236}">
                <a16:creationId xmlns:a16="http://schemas.microsoft.com/office/drawing/2014/main" id="{849A49A1-0B9C-4B48-9E51-59932C261FD7}"/>
              </a:ext>
            </a:extLst>
          </p:cNvPr>
          <p:cNvSpPr/>
          <p:nvPr/>
        </p:nvSpPr>
        <p:spPr>
          <a:xfrm>
            <a:off x="9625476" y="4311706"/>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PILOT TESTING</a:t>
            </a:r>
            <a:endParaRPr lang="en-IE" sz="2400" b="1"/>
          </a:p>
        </p:txBody>
      </p:sp>
      <p:sp>
        <p:nvSpPr>
          <p:cNvPr id="10" name="TextBox 9">
            <a:extLst>
              <a:ext uri="{FF2B5EF4-FFF2-40B4-BE49-F238E27FC236}">
                <a16:creationId xmlns:a16="http://schemas.microsoft.com/office/drawing/2014/main" id="{C4F713E7-BFBF-468A-90C7-0BCB54A32D37}"/>
              </a:ext>
            </a:extLst>
          </p:cNvPr>
          <p:cNvSpPr txBox="1"/>
          <p:nvPr/>
        </p:nvSpPr>
        <p:spPr>
          <a:xfrm>
            <a:off x="7824998" y="729734"/>
            <a:ext cx="3600956" cy="369332"/>
          </a:xfrm>
          <a:prstGeom prst="rect">
            <a:avLst/>
          </a:prstGeom>
          <a:noFill/>
        </p:spPr>
        <p:txBody>
          <a:bodyPr wrap="square" rtlCol="0">
            <a:spAutoFit/>
          </a:bodyPr>
          <a:lstStyle/>
          <a:p>
            <a:r>
              <a:rPr lang="en-US" b="1">
                <a:solidFill>
                  <a:srgbClr val="000000"/>
                </a:solidFill>
              </a:rPr>
              <a:t>EXAMPLES OF RESEARCH METHODS</a:t>
            </a:r>
            <a:endParaRPr lang="en-IE" b="1">
              <a:solidFill>
                <a:srgbClr val="000000"/>
              </a:solidFill>
            </a:endParaRPr>
          </a:p>
        </p:txBody>
      </p:sp>
      <p:sp>
        <p:nvSpPr>
          <p:cNvPr id="11" name="Flowchart: Alternate Process 10">
            <a:extLst>
              <a:ext uri="{FF2B5EF4-FFF2-40B4-BE49-F238E27FC236}">
                <a16:creationId xmlns:a16="http://schemas.microsoft.com/office/drawing/2014/main" id="{A5E8D9B2-04E7-4C55-9E7C-031D9D1D7829}"/>
              </a:ext>
            </a:extLst>
          </p:cNvPr>
          <p:cNvSpPr/>
          <p:nvPr/>
        </p:nvSpPr>
        <p:spPr>
          <a:xfrm>
            <a:off x="7069741" y="5286795"/>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a:t>SOCIAL MEDIA ANALYTICS</a:t>
            </a:r>
            <a:endParaRPr lang="en-IE" sz="2400" b="1"/>
          </a:p>
        </p:txBody>
      </p:sp>
    </p:spTree>
    <p:extLst>
      <p:ext uri="{BB962C8B-B14F-4D97-AF65-F5344CB8AC3E}">
        <p14:creationId xmlns:p14="http://schemas.microsoft.com/office/powerpoint/2010/main" val="156240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9961DE-D1A5-41EF-8AA9-51D0ED4BC43D}"/>
              </a:ext>
            </a:extLst>
          </p:cNvPr>
          <p:cNvSpPr>
            <a:spLocks noGrp="1"/>
          </p:cNvSpPr>
          <p:nvPr>
            <p:ph type="body" sz="quarter" idx="18"/>
          </p:nvPr>
        </p:nvSpPr>
        <p:spPr>
          <a:xfrm>
            <a:off x="1513212" y="1773241"/>
            <a:ext cx="5338850" cy="4525954"/>
          </a:xfrm>
        </p:spPr>
        <p:txBody>
          <a:bodyPr vert="horz" lIns="91440" tIns="45720" rIns="91440" bIns="45720" rtlCol="0" anchor="t">
            <a:normAutofit/>
          </a:bodyPr>
          <a:lstStyle/>
          <a:p>
            <a:pPr indent="0"/>
            <a:r>
              <a:rPr lang="en-US"/>
              <a:t>Using surveys in your market research allows you to collect insights throughout the product or market lifecycle. Explore prospective and existing customers’ needs and motivations, positive and negative feelings about your products or branding, and the effectiveness and reach of your promotional efforts.</a:t>
            </a:r>
          </a:p>
          <a:p>
            <a:pPr indent="0"/>
            <a:r>
              <a:rPr lang="en-US"/>
              <a:t>Most surveys are carried out online these days with great analytic capabilities and reporting functions</a:t>
            </a:r>
            <a:endParaRPr lang="en-IE"/>
          </a:p>
        </p:txBody>
      </p:sp>
      <p:sp>
        <p:nvSpPr>
          <p:cNvPr id="4" name="Text Placeholder 3">
            <a:extLst>
              <a:ext uri="{FF2B5EF4-FFF2-40B4-BE49-F238E27FC236}">
                <a16:creationId xmlns:a16="http://schemas.microsoft.com/office/drawing/2014/main" id="{1A5BAFBD-7CD1-4A69-9D39-2B41CB0BA3C7}"/>
              </a:ext>
            </a:extLst>
          </p:cNvPr>
          <p:cNvSpPr>
            <a:spLocks noGrp="1"/>
          </p:cNvSpPr>
          <p:nvPr>
            <p:ph type="body" sz="quarter" idx="16"/>
          </p:nvPr>
        </p:nvSpPr>
        <p:spPr/>
        <p:txBody>
          <a:bodyPr>
            <a:normAutofit lnSpcReduction="10000"/>
          </a:bodyPr>
          <a:lstStyle/>
          <a:p>
            <a:r>
              <a:rPr lang="en-US"/>
              <a:t>1. Surveys…</a:t>
            </a:r>
            <a:endParaRPr lang="en-IE"/>
          </a:p>
        </p:txBody>
      </p:sp>
      <p:pic>
        <p:nvPicPr>
          <p:cNvPr id="5" name="Picture 4">
            <a:hlinkClick r:id="rId2"/>
            <a:extLst>
              <a:ext uri="{FF2B5EF4-FFF2-40B4-BE49-F238E27FC236}">
                <a16:creationId xmlns:a16="http://schemas.microsoft.com/office/drawing/2014/main" id="{ECED4714-C08B-4EC8-92D0-17E699E4E9F8}"/>
              </a:ext>
            </a:extLst>
          </p:cNvPr>
          <p:cNvPicPr>
            <a:picLocks noChangeAspect="1"/>
          </p:cNvPicPr>
          <p:nvPr/>
        </p:nvPicPr>
        <p:blipFill>
          <a:blip r:embed="rId3"/>
          <a:stretch>
            <a:fillRect/>
          </a:stretch>
        </p:blipFill>
        <p:spPr>
          <a:xfrm>
            <a:off x="7415412" y="5403346"/>
            <a:ext cx="2476841" cy="498988"/>
          </a:xfrm>
          <a:prstGeom prst="rect">
            <a:avLst/>
          </a:prstGeom>
          <a:solidFill>
            <a:srgbClr val="000000"/>
          </a:solidFill>
        </p:spPr>
      </p:pic>
      <p:pic>
        <p:nvPicPr>
          <p:cNvPr id="7" name="Picture 6">
            <a:hlinkClick r:id="rId4"/>
            <a:extLst>
              <a:ext uri="{FF2B5EF4-FFF2-40B4-BE49-F238E27FC236}">
                <a16:creationId xmlns:a16="http://schemas.microsoft.com/office/drawing/2014/main" id="{3D7CE3DB-A954-46F6-82C5-6DA42166E10F}"/>
              </a:ext>
            </a:extLst>
          </p:cNvPr>
          <p:cNvPicPr>
            <a:picLocks noChangeAspect="1"/>
          </p:cNvPicPr>
          <p:nvPr/>
        </p:nvPicPr>
        <p:blipFill>
          <a:blip r:embed="rId5"/>
          <a:stretch>
            <a:fillRect/>
          </a:stretch>
        </p:blipFill>
        <p:spPr>
          <a:xfrm>
            <a:off x="9333239" y="1402743"/>
            <a:ext cx="2339986" cy="740996"/>
          </a:xfrm>
          <a:prstGeom prst="rect">
            <a:avLst/>
          </a:prstGeom>
        </p:spPr>
      </p:pic>
      <p:pic>
        <p:nvPicPr>
          <p:cNvPr id="9" name="Picture 8">
            <a:hlinkClick r:id="rId6"/>
            <a:extLst>
              <a:ext uri="{FF2B5EF4-FFF2-40B4-BE49-F238E27FC236}">
                <a16:creationId xmlns:a16="http://schemas.microsoft.com/office/drawing/2014/main" id="{FDDD312E-30E0-4673-9784-5D8F4D85AC4D}"/>
              </a:ext>
            </a:extLst>
          </p:cNvPr>
          <p:cNvPicPr>
            <a:picLocks noChangeAspect="1"/>
          </p:cNvPicPr>
          <p:nvPr/>
        </p:nvPicPr>
        <p:blipFill>
          <a:blip r:embed="rId7"/>
          <a:stretch>
            <a:fillRect/>
          </a:stretch>
        </p:blipFill>
        <p:spPr>
          <a:xfrm>
            <a:off x="7302743" y="2149090"/>
            <a:ext cx="1682261" cy="800595"/>
          </a:xfrm>
          <a:prstGeom prst="rect">
            <a:avLst/>
          </a:prstGeom>
        </p:spPr>
      </p:pic>
      <p:pic>
        <p:nvPicPr>
          <p:cNvPr id="11" name="Picture 10">
            <a:hlinkClick r:id="rId8"/>
            <a:extLst>
              <a:ext uri="{FF2B5EF4-FFF2-40B4-BE49-F238E27FC236}">
                <a16:creationId xmlns:a16="http://schemas.microsoft.com/office/drawing/2014/main" id="{BD1D04A7-BD5B-486C-8DB0-2353F1BAC0CF}"/>
              </a:ext>
            </a:extLst>
          </p:cNvPr>
          <p:cNvPicPr>
            <a:picLocks noChangeAspect="1"/>
          </p:cNvPicPr>
          <p:nvPr/>
        </p:nvPicPr>
        <p:blipFill>
          <a:blip r:embed="rId9"/>
          <a:stretch>
            <a:fillRect/>
          </a:stretch>
        </p:blipFill>
        <p:spPr>
          <a:xfrm>
            <a:off x="9083673" y="2949685"/>
            <a:ext cx="2476841" cy="800595"/>
          </a:xfrm>
          <a:prstGeom prst="rect">
            <a:avLst/>
          </a:prstGeom>
        </p:spPr>
      </p:pic>
      <p:pic>
        <p:nvPicPr>
          <p:cNvPr id="13" name="Picture 12">
            <a:hlinkClick r:id="rId10"/>
            <a:extLst>
              <a:ext uri="{FF2B5EF4-FFF2-40B4-BE49-F238E27FC236}">
                <a16:creationId xmlns:a16="http://schemas.microsoft.com/office/drawing/2014/main" id="{B83ED22C-5E63-4099-8E59-FEFCAE8D6E52}"/>
              </a:ext>
            </a:extLst>
          </p:cNvPr>
          <p:cNvPicPr>
            <a:picLocks noChangeAspect="1"/>
          </p:cNvPicPr>
          <p:nvPr/>
        </p:nvPicPr>
        <p:blipFill>
          <a:blip r:embed="rId11"/>
          <a:stretch>
            <a:fillRect/>
          </a:stretch>
        </p:blipFill>
        <p:spPr>
          <a:xfrm>
            <a:off x="9258134" y="4295793"/>
            <a:ext cx="2627049" cy="933421"/>
          </a:xfrm>
          <a:prstGeom prst="rect">
            <a:avLst/>
          </a:prstGeom>
        </p:spPr>
      </p:pic>
      <p:pic>
        <p:nvPicPr>
          <p:cNvPr id="15" name="Picture 14">
            <a:hlinkClick r:id="rId12"/>
            <a:extLst>
              <a:ext uri="{FF2B5EF4-FFF2-40B4-BE49-F238E27FC236}">
                <a16:creationId xmlns:a16="http://schemas.microsoft.com/office/drawing/2014/main" id="{7B6237F6-7D6D-4C57-91E8-B4A1ACBBE2C8}"/>
              </a:ext>
            </a:extLst>
          </p:cNvPr>
          <p:cNvPicPr>
            <a:picLocks noChangeAspect="1"/>
          </p:cNvPicPr>
          <p:nvPr/>
        </p:nvPicPr>
        <p:blipFill>
          <a:blip r:embed="rId13"/>
          <a:stretch>
            <a:fillRect/>
          </a:stretch>
        </p:blipFill>
        <p:spPr>
          <a:xfrm>
            <a:off x="7472562" y="3750280"/>
            <a:ext cx="1674457" cy="678002"/>
          </a:xfrm>
          <a:prstGeom prst="rect">
            <a:avLst/>
          </a:prstGeom>
        </p:spPr>
      </p:pic>
      <p:pic>
        <p:nvPicPr>
          <p:cNvPr id="17" name="Picture 16">
            <a:hlinkClick r:id="rId14"/>
            <a:extLst>
              <a:ext uri="{FF2B5EF4-FFF2-40B4-BE49-F238E27FC236}">
                <a16:creationId xmlns:a16="http://schemas.microsoft.com/office/drawing/2014/main" id="{FA6CEA21-10B4-4582-9B5B-D53C17707333}"/>
              </a:ext>
            </a:extLst>
          </p:cNvPr>
          <p:cNvPicPr>
            <a:picLocks noChangeAspect="1"/>
          </p:cNvPicPr>
          <p:nvPr/>
        </p:nvPicPr>
        <p:blipFill>
          <a:blip r:embed="rId15"/>
          <a:stretch>
            <a:fillRect/>
          </a:stretch>
        </p:blipFill>
        <p:spPr>
          <a:xfrm>
            <a:off x="9764325" y="6076466"/>
            <a:ext cx="1828925" cy="649525"/>
          </a:xfrm>
          <a:prstGeom prst="rect">
            <a:avLst/>
          </a:prstGeom>
        </p:spPr>
      </p:pic>
      <p:sp>
        <p:nvSpPr>
          <p:cNvPr id="18" name="TextBox 17">
            <a:extLst>
              <a:ext uri="{FF2B5EF4-FFF2-40B4-BE49-F238E27FC236}">
                <a16:creationId xmlns:a16="http://schemas.microsoft.com/office/drawing/2014/main" id="{44C3E3AA-4A8F-4C90-BC0E-ACD9982B6990}"/>
              </a:ext>
            </a:extLst>
          </p:cNvPr>
          <p:cNvSpPr txBox="1"/>
          <p:nvPr/>
        </p:nvSpPr>
        <p:spPr>
          <a:xfrm>
            <a:off x="7302743" y="195943"/>
            <a:ext cx="4184407" cy="954107"/>
          </a:xfrm>
          <a:prstGeom prst="rect">
            <a:avLst/>
          </a:prstGeom>
          <a:noFill/>
        </p:spPr>
        <p:txBody>
          <a:bodyPr wrap="square" rtlCol="0">
            <a:spAutoFit/>
          </a:bodyPr>
          <a:lstStyle/>
          <a:p>
            <a:pPr algn="ctr"/>
            <a:r>
              <a:rPr lang="en-US" sz="2000" b="1">
                <a:solidFill>
                  <a:srgbClr val="1188A3"/>
                </a:solidFill>
              </a:rPr>
              <a:t>Click on </a:t>
            </a:r>
            <a:r>
              <a:rPr lang="en-US" b="1">
                <a:solidFill>
                  <a:srgbClr val="1188A3"/>
                </a:solidFill>
              </a:rPr>
              <a:t>each of the logos for more information on each of the following commonly used Survey Software…</a:t>
            </a:r>
            <a:endParaRPr lang="en-IE" b="1">
              <a:solidFill>
                <a:srgbClr val="1188A3"/>
              </a:solidFill>
            </a:endParaRPr>
          </a:p>
        </p:txBody>
      </p:sp>
    </p:spTree>
    <p:extLst>
      <p:ext uri="{BB962C8B-B14F-4D97-AF65-F5344CB8AC3E}">
        <p14:creationId xmlns:p14="http://schemas.microsoft.com/office/powerpoint/2010/main" val="174044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in chairs&#10;&#10;Description automatically generated with low confidence">
            <a:extLst>
              <a:ext uri="{FF2B5EF4-FFF2-40B4-BE49-F238E27FC236}">
                <a16:creationId xmlns:a16="http://schemas.microsoft.com/office/drawing/2014/main" id="{E0E7D14D-0CA6-4FAF-B3EB-9D3D2A323CA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DDA2169-4C58-459F-BF08-AC9E6A51E0D4}"/>
              </a:ext>
            </a:extLst>
          </p:cNvPr>
          <p:cNvSpPr>
            <a:spLocks noGrp="1"/>
          </p:cNvSpPr>
          <p:nvPr>
            <p:ph type="body" sz="quarter" idx="18"/>
          </p:nvPr>
        </p:nvSpPr>
        <p:spPr>
          <a:xfrm>
            <a:off x="1371600" y="727922"/>
            <a:ext cx="5480462" cy="5097983"/>
          </a:xfrm>
          <a:solidFill>
            <a:srgbClr val="85D2E1"/>
          </a:solidFill>
        </p:spPr>
        <p:txBody>
          <a:bodyPr>
            <a:noAutofit/>
          </a:bodyPr>
          <a:lstStyle/>
          <a:p>
            <a:pPr marL="144000" indent="0">
              <a:lnSpc>
                <a:spcPct val="110000"/>
              </a:lnSpc>
            </a:pPr>
            <a:r>
              <a:rPr lang="en-US" sz="2200"/>
              <a:t>A focus group is a market research tactic (qualitative) used to discover consumer attitudes towards a product, service, or campaign through </a:t>
            </a:r>
            <a:r>
              <a:rPr lang="en-US" sz="2200" b="1"/>
              <a:t>a moderated conversation amongst participants</a:t>
            </a:r>
            <a:r>
              <a:rPr lang="en-US" sz="2200"/>
              <a:t>. In contrast to individual interviews, this research is conducted in a group format, with a trained facilitator present to direct the discussion. </a:t>
            </a:r>
          </a:p>
          <a:p>
            <a:pPr marL="144000" indent="0">
              <a:lnSpc>
                <a:spcPct val="110000"/>
              </a:lnSpc>
            </a:pPr>
            <a:r>
              <a:rPr lang="en-US" sz="2200"/>
              <a:t>Focus groups are usually conducted on behalf of a business, with the help of a market research firm. Good market research companies </a:t>
            </a:r>
            <a:r>
              <a:rPr lang="en-US" sz="2200" err="1"/>
              <a:t>specialise</a:t>
            </a:r>
            <a:r>
              <a:rPr lang="en-US" sz="2200"/>
              <a:t> in recruiting, conducting, and evaluating focus groups, using tactics and knowledge gained through years of industry experience.</a:t>
            </a:r>
            <a:endParaRPr lang="en-IE" sz="2200"/>
          </a:p>
        </p:txBody>
      </p:sp>
      <p:sp>
        <p:nvSpPr>
          <p:cNvPr id="4" name="Text Placeholder 3">
            <a:extLst>
              <a:ext uri="{FF2B5EF4-FFF2-40B4-BE49-F238E27FC236}">
                <a16:creationId xmlns:a16="http://schemas.microsoft.com/office/drawing/2014/main" id="{73572B85-AFAA-40AE-BD73-8BDE3374EFCD}"/>
              </a:ext>
            </a:extLst>
          </p:cNvPr>
          <p:cNvSpPr>
            <a:spLocks noGrp="1"/>
          </p:cNvSpPr>
          <p:nvPr>
            <p:ph type="body" sz="quarter" idx="16"/>
          </p:nvPr>
        </p:nvSpPr>
        <p:spPr>
          <a:xfrm>
            <a:off x="1466313" y="279628"/>
            <a:ext cx="4716425" cy="582221"/>
          </a:xfrm>
        </p:spPr>
        <p:txBody>
          <a:bodyPr>
            <a:normAutofit lnSpcReduction="10000"/>
          </a:bodyPr>
          <a:lstStyle/>
          <a:p>
            <a:r>
              <a:rPr lang="en-US"/>
              <a:t>2. Focus Groups…</a:t>
            </a:r>
            <a:endParaRPr lang="en-IE"/>
          </a:p>
        </p:txBody>
      </p:sp>
    </p:spTree>
    <p:extLst>
      <p:ext uri="{BB962C8B-B14F-4D97-AF65-F5344CB8AC3E}">
        <p14:creationId xmlns:p14="http://schemas.microsoft.com/office/powerpoint/2010/main" val="614979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ree, outdoor, plant&#10;&#10;Description automatically generated">
            <a:extLst>
              <a:ext uri="{FF2B5EF4-FFF2-40B4-BE49-F238E27FC236}">
                <a16:creationId xmlns:a16="http://schemas.microsoft.com/office/drawing/2014/main" id="{A8AD7418-BFD0-4A8F-862D-015B5532353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46C7E97-609A-44B2-A5B4-20C6675B0A6B}"/>
              </a:ext>
            </a:extLst>
          </p:cNvPr>
          <p:cNvSpPr>
            <a:spLocks noGrp="1"/>
          </p:cNvSpPr>
          <p:nvPr>
            <p:ph type="body" sz="quarter" idx="18"/>
          </p:nvPr>
        </p:nvSpPr>
        <p:spPr>
          <a:xfrm>
            <a:off x="1248028" y="1300518"/>
            <a:ext cx="5518532" cy="5393327"/>
          </a:xfrm>
        </p:spPr>
        <p:txBody>
          <a:bodyPr vert="horz" lIns="91440" tIns="45720" rIns="91440" bIns="45720" rtlCol="0" anchor="t">
            <a:normAutofit fontScale="92500" lnSpcReduction="10000"/>
          </a:bodyPr>
          <a:lstStyle/>
          <a:p>
            <a:pPr indent="0">
              <a:lnSpc>
                <a:spcPct val="110000"/>
              </a:lnSpc>
            </a:pPr>
            <a:r>
              <a:rPr lang="en-US"/>
              <a:t>Observation is a market research technique in which highly trained researchers generally watch how people or consumers behave and interact in the market under natural conditions.</a:t>
            </a:r>
          </a:p>
          <a:p>
            <a:pPr indent="0">
              <a:lnSpc>
                <a:spcPct val="110000"/>
              </a:lnSpc>
            </a:pPr>
            <a:r>
              <a:rPr lang="en-US"/>
              <a:t>It is designed to give precisely detailed and actual information on what consumers do as they interact in a given market niche.</a:t>
            </a:r>
            <a:endParaRPr lang="en-US" dirty="0">
              <a:cs typeface="Calibri"/>
            </a:endParaRPr>
          </a:p>
          <a:p>
            <a:pPr indent="0">
              <a:lnSpc>
                <a:spcPct val="110000"/>
              </a:lnSpc>
            </a:pPr>
            <a:r>
              <a:rPr lang="en-US"/>
              <a:t>You can use observational research when questions such as 'How?' or 'What?' need to be answered from the research. This type of research /tactic is useful when the research topic has not previously been studied and there is very little known about typical </a:t>
            </a:r>
            <a:r>
              <a:rPr lang="en-US" err="1"/>
              <a:t>behaviours</a:t>
            </a:r>
            <a:r>
              <a:rPr lang="en-US"/>
              <a:t> in the particular setting</a:t>
            </a:r>
            <a:r>
              <a:rPr lang="en-US" dirty="0"/>
              <a:t>.</a:t>
            </a:r>
            <a:endParaRPr lang="en-IE"/>
          </a:p>
        </p:txBody>
      </p:sp>
      <p:sp>
        <p:nvSpPr>
          <p:cNvPr id="4" name="Text Placeholder 3">
            <a:extLst>
              <a:ext uri="{FF2B5EF4-FFF2-40B4-BE49-F238E27FC236}">
                <a16:creationId xmlns:a16="http://schemas.microsoft.com/office/drawing/2014/main" id="{492ACD1F-DDBC-4FC9-88E0-C0CF0571159B}"/>
              </a:ext>
            </a:extLst>
          </p:cNvPr>
          <p:cNvSpPr>
            <a:spLocks noGrp="1"/>
          </p:cNvSpPr>
          <p:nvPr>
            <p:ph type="body" sz="quarter" idx="16"/>
          </p:nvPr>
        </p:nvSpPr>
        <p:spPr/>
        <p:txBody>
          <a:bodyPr>
            <a:normAutofit lnSpcReduction="10000"/>
          </a:bodyPr>
          <a:lstStyle/>
          <a:p>
            <a:r>
              <a:rPr lang="en-US"/>
              <a:t>3. Observations…</a:t>
            </a:r>
            <a:endParaRPr lang="en-IE"/>
          </a:p>
        </p:txBody>
      </p:sp>
    </p:spTree>
    <p:extLst>
      <p:ext uri="{BB962C8B-B14F-4D97-AF65-F5344CB8AC3E}">
        <p14:creationId xmlns:p14="http://schemas.microsoft.com/office/powerpoint/2010/main" val="692258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ruity ice cream cones in order against their fruit counterparts">
            <a:extLst>
              <a:ext uri="{FF2B5EF4-FFF2-40B4-BE49-F238E27FC236}">
                <a16:creationId xmlns:a16="http://schemas.microsoft.com/office/drawing/2014/main" id="{FF0E9CBC-4D68-42B2-B4A3-B87B18C845B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7F8471B5-BD48-4072-872E-36B5E9E4081D}"/>
              </a:ext>
            </a:extLst>
          </p:cNvPr>
          <p:cNvSpPr>
            <a:spLocks noGrp="1"/>
          </p:cNvSpPr>
          <p:nvPr>
            <p:ph type="body" sz="quarter" idx="18"/>
          </p:nvPr>
        </p:nvSpPr>
        <p:spPr>
          <a:xfrm>
            <a:off x="1357570" y="1520993"/>
            <a:ext cx="5494492" cy="4918872"/>
          </a:xfrm>
        </p:spPr>
        <p:txBody>
          <a:bodyPr>
            <a:normAutofit/>
          </a:bodyPr>
          <a:lstStyle/>
          <a:p>
            <a:pPr indent="0"/>
            <a:r>
              <a:rPr lang="en-US"/>
              <a:t>In pilot testing, you elicit the help of a few users or consumers to test your product or service before you launch. This allows you to see what is working and what’s not. Once you have conducted pilot testing and have received recommendations and feedback you get the opportunity to adapt or alter the product or packaging etc. based on what the consumer highlighted. This is both a cost and time saving exercise and again is a distinct phase in the Design Thinking Process (Module 3)</a:t>
            </a:r>
            <a:endParaRPr lang="en-IE"/>
          </a:p>
        </p:txBody>
      </p:sp>
      <p:sp>
        <p:nvSpPr>
          <p:cNvPr id="4" name="Text Placeholder 3">
            <a:extLst>
              <a:ext uri="{FF2B5EF4-FFF2-40B4-BE49-F238E27FC236}">
                <a16:creationId xmlns:a16="http://schemas.microsoft.com/office/drawing/2014/main" id="{6197803B-15C1-41F8-ADA6-6D905EFF8C3A}"/>
              </a:ext>
            </a:extLst>
          </p:cNvPr>
          <p:cNvSpPr>
            <a:spLocks noGrp="1"/>
          </p:cNvSpPr>
          <p:nvPr>
            <p:ph type="body" sz="quarter" idx="16"/>
          </p:nvPr>
        </p:nvSpPr>
        <p:spPr/>
        <p:txBody>
          <a:bodyPr>
            <a:normAutofit lnSpcReduction="10000"/>
          </a:bodyPr>
          <a:lstStyle/>
          <a:p>
            <a:r>
              <a:rPr lang="en-US"/>
              <a:t>4. Pilot Testing…</a:t>
            </a:r>
            <a:endParaRPr lang="en-IE"/>
          </a:p>
        </p:txBody>
      </p:sp>
    </p:spTree>
    <p:extLst>
      <p:ext uri="{BB962C8B-B14F-4D97-AF65-F5344CB8AC3E}">
        <p14:creationId xmlns:p14="http://schemas.microsoft.com/office/powerpoint/2010/main" val="404042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FA7AAEA-C1B6-4D4C-A376-FAFF0D87E42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903D2D9C-81A4-4652-8C70-CFDA3729B029}"/>
              </a:ext>
            </a:extLst>
          </p:cNvPr>
          <p:cNvSpPr>
            <a:spLocks noGrp="1"/>
          </p:cNvSpPr>
          <p:nvPr>
            <p:ph type="body" sz="quarter" idx="18"/>
          </p:nvPr>
        </p:nvSpPr>
        <p:spPr>
          <a:xfrm>
            <a:off x="1351333" y="1758251"/>
            <a:ext cx="5292191" cy="5073706"/>
          </a:xfrm>
        </p:spPr>
        <p:txBody>
          <a:bodyPr>
            <a:normAutofit/>
          </a:bodyPr>
          <a:lstStyle/>
          <a:p>
            <a:pPr indent="0"/>
            <a:r>
              <a:rPr lang="en-US"/>
              <a:t>Social media analytics is the process of collecting and </a:t>
            </a:r>
            <a:r>
              <a:rPr lang="en-US" err="1"/>
              <a:t>analysing</a:t>
            </a:r>
            <a:r>
              <a:rPr lang="en-US"/>
              <a:t> audience data shared on social networks to improve a company’s strategic business decisions.</a:t>
            </a:r>
          </a:p>
          <a:p>
            <a:pPr indent="0"/>
            <a:r>
              <a:rPr lang="en-US"/>
              <a:t>Social media can benefit businesses by enabling marketers to spot trends in consumer </a:t>
            </a:r>
            <a:r>
              <a:rPr lang="en-US" err="1"/>
              <a:t>behaviour</a:t>
            </a:r>
            <a:r>
              <a:rPr lang="en-US"/>
              <a:t> that are relevant to their sector and can influence the success of marketing efforts.</a:t>
            </a:r>
          </a:p>
        </p:txBody>
      </p:sp>
      <p:sp>
        <p:nvSpPr>
          <p:cNvPr id="4" name="Text Placeholder 3">
            <a:extLst>
              <a:ext uri="{FF2B5EF4-FFF2-40B4-BE49-F238E27FC236}">
                <a16:creationId xmlns:a16="http://schemas.microsoft.com/office/drawing/2014/main" id="{A99C6771-C2CC-485E-98D0-00831B684F9B}"/>
              </a:ext>
            </a:extLst>
          </p:cNvPr>
          <p:cNvSpPr>
            <a:spLocks noGrp="1"/>
          </p:cNvSpPr>
          <p:nvPr>
            <p:ph type="body" sz="quarter" idx="16"/>
          </p:nvPr>
        </p:nvSpPr>
        <p:spPr>
          <a:xfrm>
            <a:off x="1538405" y="228600"/>
            <a:ext cx="5105120" cy="949131"/>
          </a:xfrm>
        </p:spPr>
        <p:txBody>
          <a:bodyPr anchor="ctr">
            <a:normAutofit/>
          </a:bodyPr>
          <a:lstStyle/>
          <a:p>
            <a:r>
              <a:rPr lang="en-US" dirty="0"/>
              <a:t>5. Social Media Analytics…</a:t>
            </a:r>
            <a:endParaRPr lang="en-IE" dirty="0"/>
          </a:p>
        </p:txBody>
      </p:sp>
    </p:spTree>
    <p:extLst>
      <p:ext uri="{BB962C8B-B14F-4D97-AF65-F5344CB8AC3E}">
        <p14:creationId xmlns:p14="http://schemas.microsoft.com/office/powerpoint/2010/main" val="189124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A35DC6E3-CEA1-4804-A5EF-9F74D0D1927B}"/>
              </a:ext>
            </a:extLst>
          </p:cNvPr>
          <p:cNvSpPr txBox="1"/>
          <p:nvPr/>
        </p:nvSpPr>
        <p:spPr>
          <a:xfrm>
            <a:off x="9734719" y="6501950"/>
            <a:ext cx="1997976" cy="369332"/>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0AE2D566-48F0-4BB5-A57D-3460EE79DF9A}"/>
              </a:ext>
            </a:extLst>
          </p:cNvPr>
          <p:cNvSpPr>
            <a:spLocks noGrp="1"/>
          </p:cNvSpPr>
          <p:nvPr>
            <p:ph type="body" sz="quarter" idx="18"/>
          </p:nvPr>
        </p:nvSpPr>
        <p:spPr>
          <a:xfrm>
            <a:off x="683967" y="3558929"/>
            <a:ext cx="2526874" cy="2712661"/>
          </a:xfrm>
        </p:spPr>
        <p:txBody>
          <a:bodyPr>
            <a:normAutofit/>
          </a:bodyPr>
          <a:lstStyle/>
          <a:p>
            <a:pPr marL="0" indent="0">
              <a:lnSpc>
                <a:spcPct val="120000"/>
              </a:lnSpc>
            </a:pPr>
            <a:r>
              <a:rPr lang="en-US" dirty="0"/>
              <a:t>Defining your market can </a:t>
            </a:r>
            <a:r>
              <a:rPr lang="en-US" b="1" dirty="0"/>
              <a:t>provide different perspectives </a:t>
            </a:r>
            <a:r>
              <a:rPr lang="en-US" dirty="0"/>
              <a:t>from customer-based markets to competitors-based markets &amp; thus can </a:t>
            </a:r>
            <a:r>
              <a:rPr lang="en-US" b="1" dirty="0"/>
              <a:t>identify opportunities and threats</a:t>
            </a:r>
            <a:r>
              <a:rPr lang="en-US" dirty="0"/>
              <a:t>.</a:t>
            </a:r>
            <a:endParaRPr lang="en-IE" dirty="0"/>
          </a:p>
        </p:txBody>
      </p:sp>
      <p:sp>
        <p:nvSpPr>
          <p:cNvPr id="8" name="Text Placeholder 7">
            <a:extLst>
              <a:ext uri="{FF2B5EF4-FFF2-40B4-BE49-F238E27FC236}">
                <a16:creationId xmlns:a16="http://schemas.microsoft.com/office/drawing/2014/main" id="{D2B6DA93-542A-4CC6-B5E5-626860B91065}"/>
              </a:ext>
            </a:extLst>
          </p:cNvPr>
          <p:cNvSpPr>
            <a:spLocks noGrp="1"/>
          </p:cNvSpPr>
          <p:nvPr>
            <p:ph type="body" sz="quarter" idx="19"/>
          </p:nvPr>
        </p:nvSpPr>
        <p:spPr>
          <a:xfrm>
            <a:off x="3535203" y="3562956"/>
            <a:ext cx="2373570" cy="2938993"/>
          </a:xfrm>
        </p:spPr>
        <p:txBody>
          <a:bodyPr>
            <a:normAutofit/>
          </a:bodyPr>
          <a:lstStyle/>
          <a:p>
            <a:pPr marL="0" indent="0"/>
            <a:r>
              <a:rPr lang="en-US" dirty="0"/>
              <a:t>Markets are complex ecosystems, and knowledge of your market is what drives market performance and profitability. Evaluating segmentation variables </a:t>
            </a:r>
            <a:r>
              <a:rPr lang="en-US" b="1" dirty="0"/>
              <a:t>can enhance competitive advantage and profitability</a:t>
            </a:r>
            <a:r>
              <a:rPr lang="en-US" dirty="0"/>
              <a:t>.</a:t>
            </a:r>
            <a:endParaRPr lang="en-IE" dirty="0"/>
          </a:p>
        </p:txBody>
      </p:sp>
      <p:sp>
        <p:nvSpPr>
          <p:cNvPr id="10" name="Text Placeholder 9">
            <a:extLst>
              <a:ext uri="{FF2B5EF4-FFF2-40B4-BE49-F238E27FC236}">
                <a16:creationId xmlns:a16="http://schemas.microsoft.com/office/drawing/2014/main" id="{BB5EC181-311E-4B57-8D74-33FA17366938}"/>
              </a:ext>
            </a:extLst>
          </p:cNvPr>
          <p:cNvSpPr>
            <a:spLocks noGrp="1"/>
          </p:cNvSpPr>
          <p:nvPr>
            <p:ph type="body" sz="quarter" idx="21"/>
          </p:nvPr>
        </p:nvSpPr>
        <p:spPr>
          <a:xfrm>
            <a:off x="6209908" y="3568674"/>
            <a:ext cx="2467118" cy="2514074"/>
          </a:xfrm>
        </p:spPr>
        <p:txBody>
          <a:bodyPr>
            <a:normAutofit fontScale="92500" lnSpcReduction="10000"/>
          </a:bodyPr>
          <a:lstStyle/>
          <a:p>
            <a:pPr marL="0" indent="0">
              <a:lnSpc>
                <a:spcPct val="110000"/>
              </a:lnSpc>
            </a:pPr>
            <a:r>
              <a:rPr lang="en-US" dirty="0"/>
              <a:t>A strategic market positioning is essential to </a:t>
            </a:r>
            <a:r>
              <a:rPr lang="en-US" b="1" dirty="0"/>
              <a:t>gain a sustainable competitive advantage and ensure long-term profitability of a company</a:t>
            </a:r>
            <a:r>
              <a:rPr lang="en-US" dirty="0"/>
              <a:t>.  You need to </a:t>
            </a:r>
            <a:r>
              <a:rPr lang="en-US" b="0" i="0" dirty="0">
                <a:effectLst/>
                <a:latin typeface="Neue Haas Grotesk"/>
              </a:rPr>
              <a:t>serve customers’ needs better than competitors</a:t>
            </a:r>
            <a:r>
              <a:rPr lang="en-US" b="0" i="0" dirty="0">
                <a:solidFill>
                  <a:srgbClr val="353535"/>
                </a:solidFill>
                <a:effectLst/>
                <a:latin typeface="Neue Haas Grotesk"/>
              </a:rPr>
              <a:t>.</a:t>
            </a:r>
            <a:endParaRPr lang="en-IE" dirty="0"/>
          </a:p>
        </p:txBody>
      </p:sp>
      <p:sp>
        <p:nvSpPr>
          <p:cNvPr id="12" name="Text Placeholder 11">
            <a:extLst>
              <a:ext uri="{FF2B5EF4-FFF2-40B4-BE49-F238E27FC236}">
                <a16:creationId xmlns:a16="http://schemas.microsoft.com/office/drawing/2014/main" id="{9061A885-19F9-4E24-9791-AB577DF2A0F0}"/>
              </a:ext>
            </a:extLst>
          </p:cNvPr>
          <p:cNvSpPr>
            <a:spLocks noGrp="1"/>
          </p:cNvSpPr>
          <p:nvPr>
            <p:ph type="body" sz="quarter" idx="23"/>
          </p:nvPr>
        </p:nvSpPr>
        <p:spPr>
          <a:xfrm>
            <a:off x="8978161" y="3568674"/>
            <a:ext cx="2745885" cy="3080604"/>
          </a:xfrm>
        </p:spPr>
        <p:txBody>
          <a:bodyPr>
            <a:normAutofit/>
          </a:bodyPr>
          <a:lstStyle/>
          <a:p>
            <a:pPr marL="0" indent="0"/>
            <a:r>
              <a:rPr lang="en-US" sz="1700" dirty="0" err="1"/>
              <a:t>Behavioural</a:t>
            </a:r>
            <a:r>
              <a:rPr lang="en-US" sz="1700" dirty="0"/>
              <a:t> analysis plays a vital role in </a:t>
            </a:r>
            <a:r>
              <a:rPr lang="en-US" sz="1700" b="1" dirty="0"/>
              <a:t>understanding who your customers are and their needs</a:t>
            </a:r>
            <a:r>
              <a:rPr lang="en-US" sz="1700" dirty="0"/>
              <a:t>. Buying decisions are made in different stages and typically involve multiple players. By leveraging customer </a:t>
            </a:r>
            <a:r>
              <a:rPr lang="en-US" sz="1700" dirty="0" err="1"/>
              <a:t>behaviour</a:t>
            </a:r>
            <a:r>
              <a:rPr lang="en-US" sz="1700" dirty="0"/>
              <a:t> data, you </a:t>
            </a:r>
            <a:r>
              <a:rPr lang="en-US" sz="1700" b="1" dirty="0"/>
              <a:t>can determine your market segment and refine your marketing </a:t>
            </a:r>
            <a:r>
              <a:rPr lang="en-US" sz="1700" dirty="0"/>
              <a:t>message/channel.</a:t>
            </a:r>
            <a:endParaRPr lang="en-IE" sz="1700" dirty="0"/>
          </a:p>
        </p:txBody>
      </p:sp>
      <p:sp>
        <p:nvSpPr>
          <p:cNvPr id="14" name="Text Placeholder 13">
            <a:extLst>
              <a:ext uri="{FF2B5EF4-FFF2-40B4-BE49-F238E27FC236}">
                <a16:creationId xmlns:a16="http://schemas.microsoft.com/office/drawing/2014/main" id="{4A19C2E2-2A36-49EB-99AD-82001353482A}"/>
              </a:ext>
            </a:extLst>
          </p:cNvPr>
          <p:cNvSpPr>
            <a:spLocks noGrp="1"/>
          </p:cNvSpPr>
          <p:nvPr>
            <p:ph type="body" sz="quarter" idx="25"/>
          </p:nvPr>
        </p:nvSpPr>
        <p:spPr>
          <a:xfrm>
            <a:off x="254000" y="356050"/>
            <a:ext cx="11696700" cy="948909"/>
          </a:xfrm>
        </p:spPr>
        <p:txBody>
          <a:bodyPr>
            <a:normAutofit fontScale="77500" lnSpcReduction="20000"/>
          </a:bodyPr>
          <a:lstStyle/>
          <a:p>
            <a:pPr>
              <a:lnSpc>
                <a:spcPct val="120000"/>
              </a:lnSpc>
            </a:pPr>
            <a:r>
              <a:rPr lang="en-US"/>
              <a:t>By gathering a wide variety of market data, it will help you develop a solid branding and marketing strategy.</a:t>
            </a:r>
            <a:endParaRPr lang="en-IE"/>
          </a:p>
        </p:txBody>
      </p:sp>
      <p:grpSp>
        <p:nvGrpSpPr>
          <p:cNvPr id="21" name="Graphic 2">
            <a:extLst>
              <a:ext uri="{FF2B5EF4-FFF2-40B4-BE49-F238E27FC236}">
                <a16:creationId xmlns:a16="http://schemas.microsoft.com/office/drawing/2014/main" id="{8AFAAF8B-767C-4815-9814-CD79E83454C6}"/>
              </a:ext>
            </a:extLst>
          </p:cNvPr>
          <p:cNvGrpSpPr/>
          <p:nvPr/>
        </p:nvGrpSpPr>
        <p:grpSpPr>
          <a:xfrm>
            <a:off x="7052186" y="1827650"/>
            <a:ext cx="952569" cy="1014306"/>
            <a:chOff x="3918554" y="774528"/>
            <a:chExt cx="868197" cy="924466"/>
          </a:xfrm>
        </p:grpSpPr>
        <p:grpSp>
          <p:nvGrpSpPr>
            <p:cNvPr id="22" name="Graphic 2">
              <a:extLst>
                <a:ext uri="{FF2B5EF4-FFF2-40B4-BE49-F238E27FC236}">
                  <a16:creationId xmlns:a16="http://schemas.microsoft.com/office/drawing/2014/main" id="{6363E2B7-B850-4C63-A89A-DC1A52C91260}"/>
                </a:ext>
              </a:extLst>
            </p:cNvPr>
            <p:cNvGrpSpPr/>
            <p:nvPr/>
          </p:nvGrpSpPr>
          <p:grpSpPr>
            <a:xfrm>
              <a:off x="3918554" y="774528"/>
              <a:ext cx="868197" cy="924466"/>
              <a:chOff x="3918554" y="774528"/>
              <a:chExt cx="868197" cy="924466"/>
            </a:xfrm>
            <a:solidFill>
              <a:srgbClr val="010101"/>
            </a:solidFill>
          </p:grpSpPr>
          <p:sp>
            <p:nvSpPr>
              <p:cNvPr id="26" name="Freeform 300">
                <a:extLst>
                  <a:ext uri="{FF2B5EF4-FFF2-40B4-BE49-F238E27FC236}">
                    <a16:creationId xmlns:a16="http://schemas.microsoft.com/office/drawing/2014/main" id="{999A73FA-1425-4730-BB0D-E475850127DB}"/>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27" name="Freeform 301">
                <a:extLst>
                  <a:ext uri="{FF2B5EF4-FFF2-40B4-BE49-F238E27FC236}">
                    <a16:creationId xmlns:a16="http://schemas.microsoft.com/office/drawing/2014/main" id="{504CEA68-8D2D-43A6-9E61-B1555D866D92}"/>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23" name="Graphic 2">
              <a:extLst>
                <a:ext uri="{FF2B5EF4-FFF2-40B4-BE49-F238E27FC236}">
                  <a16:creationId xmlns:a16="http://schemas.microsoft.com/office/drawing/2014/main" id="{C73696C9-EC58-4967-B100-2626A7D32835}"/>
                </a:ext>
              </a:extLst>
            </p:cNvPr>
            <p:cNvGrpSpPr/>
            <p:nvPr/>
          </p:nvGrpSpPr>
          <p:grpSpPr>
            <a:xfrm>
              <a:off x="3958353" y="890522"/>
              <a:ext cx="708520" cy="605461"/>
              <a:chOff x="3958353" y="890522"/>
              <a:chExt cx="708520" cy="605461"/>
            </a:xfrm>
            <a:solidFill>
              <a:srgbClr val="60A9DD"/>
            </a:solidFill>
          </p:grpSpPr>
          <p:sp>
            <p:nvSpPr>
              <p:cNvPr id="24" name="Freeform 298">
                <a:extLst>
                  <a:ext uri="{FF2B5EF4-FFF2-40B4-BE49-F238E27FC236}">
                    <a16:creationId xmlns:a16="http://schemas.microsoft.com/office/drawing/2014/main" id="{1C7783F0-E6BB-4182-B5CD-23A96684751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25" name="Freeform 299">
                <a:extLst>
                  <a:ext uri="{FF2B5EF4-FFF2-40B4-BE49-F238E27FC236}">
                    <a16:creationId xmlns:a16="http://schemas.microsoft.com/office/drawing/2014/main" id="{CA63D4FC-B390-4CEE-BBE0-DE3155687AE8}"/>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30" name="Graphic 3">
            <a:extLst>
              <a:ext uri="{FF2B5EF4-FFF2-40B4-BE49-F238E27FC236}">
                <a16:creationId xmlns:a16="http://schemas.microsoft.com/office/drawing/2014/main" id="{37D4FF9E-FDB3-4103-A8C4-492AC5BE497F}"/>
              </a:ext>
            </a:extLst>
          </p:cNvPr>
          <p:cNvGrpSpPr/>
          <p:nvPr/>
        </p:nvGrpSpPr>
        <p:grpSpPr>
          <a:xfrm>
            <a:off x="9631606" y="1920690"/>
            <a:ext cx="1097482" cy="800886"/>
            <a:chOff x="8408232" y="3880051"/>
            <a:chExt cx="1097482" cy="800886"/>
          </a:xfrm>
        </p:grpSpPr>
        <p:sp>
          <p:nvSpPr>
            <p:cNvPr id="31" name="Freeform 1501">
              <a:extLst>
                <a:ext uri="{FF2B5EF4-FFF2-40B4-BE49-F238E27FC236}">
                  <a16:creationId xmlns:a16="http://schemas.microsoft.com/office/drawing/2014/main" id="{D6DE9246-C086-4251-BDD0-AA527A8A0BE9}"/>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22223FC0-B354-4E4D-B3EF-770F710F9949}"/>
                </a:ext>
              </a:extLst>
            </p:cNvPr>
            <p:cNvGrpSpPr/>
            <p:nvPr/>
          </p:nvGrpSpPr>
          <p:grpSpPr>
            <a:xfrm>
              <a:off x="8408232" y="3880051"/>
              <a:ext cx="1097482" cy="800886"/>
              <a:chOff x="8408232" y="3880051"/>
              <a:chExt cx="1097482" cy="800886"/>
            </a:xfrm>
          </p:grpSpPr>
          <p:sp>
            <p:nvSpPr>
              <p:cNvPr id="33" name="Freeform 1503">
                <a:extLst>
                  <a:ext uri="{FF2B5EF4-FFF2-40B4-BE49-F238E27FC236}">
                    <a16:creationId xmlns:a16="http://schemas.microsoft.com/office/drawing/2014/main" id="{39EFA19D-45CB-4E06-B9FE-EAE3753FF54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34" name="Freeform 1504">
                <a:extLst>
                  <a:ext uri="{FF2B5EF4-FFF2-40B4-BE49-F238E27FC236}">
                    <a16:creationId xmlns:a16="http://schemas.microsoft.com/office/drawing/2014/main" id="{9DD3DF2C-DB40-464F-A13C-2B65D1295AD5}"/>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35" name="Freeform 1505">
                <a:extLst>
                  <a:ext uri="{FF2B5EF4-FFF2-40B4-BE49-F238E27FC236}">
                    <a16:creationId xmlns:a16="http://schemas.microsoft.com/office/drawing/2014/main" id="{C7C70EE6-0820-45D2-982A-1F7A47BAC58C}"/>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36" name="Freeform 1506">
                <a:extLst>
                  <a:ext uri="{FF2B5EF4-FFF2-40B4-BE49-F238E27FC236}">
                    <a16:creationId xmlns:a16="http://schemas.microsoft.com/office/drawing/2014/main" id="{6092121E-01C2-451C-8B4E-898A0748E511}"/>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37" name="Freeform 1507">
                <a:extLst>
                  <a:ext uri="{FF2B5EF4-FFF2-40B4-BE49-F238E27FC236}">
                    <a16:creationId xmlns:a16="http://schemas.microsoft.com/office/drawing/2014/main" id="{A046C131-F3FE-413B-AA8F-0A5233CA6810}"/>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38" name="Freeform 1508">
                <a:extLst>
                  <a:ext uri="{FF2B5EF4-FFF2-40B4-BE49-F238E27FC236}">
                    <a16:creationId xmlns:a16="http://schemas.microsoft.com/office/drawing/2014/main" id="{C94A9CD7-2D58-4CCC-A2F0-D490979E763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39" name="Freeform 1509">
                <a:extLst>
                  <a:ext uri="{FF2B5EF4-FFF2-40B4-BE49-F238E27FC236}">
                    <a16:creationId xmlns:a16="http://schemas.microsoft.com/office/drawing/2014/main" id="{70D357F6-4C3C-4289-B86B-B73ECBFBCD37}"/>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40" name="Freeform 1510">
                <a:extLst>
                  <a:ext uri="{FF2B5EF4-FFF2-40B4-BE49-F238E27FC236}">
                    <a16:creationId xmlns:a16="http://schemas.microsoft.com/office/drawing/2014/main" id="{C46216C5-E305-4F35-87BD-8B7DBDED83C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43" name="Google Shape;857;p39">
            <a:extLst>
              <a:ext uri="{FF2B5EF4-FFF2-40B4-BE49-F238E27FC236}">
                <a16:creationId xmlns:a16="http://schemas.microsoft.com/office/drawing/2014/main" id="{483C355C-951E-4077-982C-29291D11EF6D}"/>
              </a:ext>
            </a:extLst>
          </p:cNvPr>
          <p:cNvGrpSpPr/>
          <p:nvPr/>
        </p:nvGrpSpPr>
        <p:grpSpPr>
          <a:xfrm rot="2840874">
            <a:off x="4145991" y="1888402"/>
            <a:ext cx="1124792" cy="1109617"/>
            <a:chOff x="5233525" y="4954450"/>
            <a:chExt cx="538275" cy="516350"/>
          </a:xfrm>
          <a:solidFill>
            <a:srgbClr val="000000"/>
          </a:solidFill>
        </p:grpSpPr>
        <p:sp>
          <p:nvSpPr>
            <p:cNvPr id="44" name="Google Shape;858;p39">
              <a:extLst>
                <a:ext uri="{FF2B5EF4-FFF2-40B4-BE49-F238E27FC236}">
                  <a16:creationId xmlns:a16="http://schemas.microsoft.com/office/drawing/2014/main" id="{A162EB8F-D165-4BAE-9E66-191AFDA213EC}"/>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9;p39">
              <a:extLst>
                <a:ext uri="{FF2B5EF4-FFF2-40B4-BE49-F238E27FC236}">
                  <a16:creationId xmlns:a16="http://schemas.microsoft.com/office/drawing/2014/main" id="{E15BAFD6-0343-4699-A080-243974678339}"/>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p39">
              <a:extLst>
                <a:ext uri="{FF2B5EF4-FFF2-40B4-BE49-F238E27FC236}">
                  <a16:creationId xmlns:a16="http://schemas.microsoft.com/office/drawing/2014/main" id="{23F2E70A-4955-4732-83D4-DC3267717B29}"/>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1;p39">
              <a:extLst>
                <a:ext uri="{FF2B5EF4-FFF2-40B4-BE49-F238E27FC236}">
                  <a16:creationId xmlns:a16="http://schemas.microsoft.com/office/drawing/2014/main" id="{B97B1E5D-1456-4826-AEFE-B94DEA0291F7}"/>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2;p39">
              <a:extLst>
                <a:ext uri="{FF2B5EF4-FFF2-40B4-BE49-F238E27FC236}">
                  <a16:creationId xmlns:a16="http://schemas.microsoft.com/office/drawing/2014/main" id="{F07680BC-D292-409C-A1A1-8CC0A8001488}"/>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3;p39">
              <a:extLst>
                <a:ext uri="{FF2B5EF4-FFF2-40B4-BE49-F238E27FC236}">
                  <a16:creationId xmlns:a16="http://schemas.microsoft.com/office/drawing/2014/main" id="{B7287C30-CCA0-434A-A71F-8B0A85123EE7}"/>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4;p39">
              <a:extLst>
                <a:ext uri="{FF2B5EF4-FFF2-40B4-BE49-F238E27FC236}">
                  <a16:creationId xmlns:a16="http://schemas.microsoft.com/office/drawing/2014/main" id="{9C6A67A2-3C31-4F25-A8BA-B41CBFF280D6}"/>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5;p39">
              <a:extLst>
                <a:ext uri="{FF2B5EF4-FFF2-40B4-BE49-F238E27FC236}">
                  <a16:creationId xmlns:a16="http://schemas.microsoft.com/office/drawing/2014/main" id="{6754F556-251E-4A2A-96D0-F2C8C346A2D7}"/>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6;p39">
              <a:extLst>
                <a:ext uri="{FF2B5EF4-FFF2-40B4-BE49-F238E27FC236}">
                  <a16:creationId xmlns:a16="http://schemas.microsoft.com/office/drawing/2014/main" id="{8B1FB68E-E570-4831-84DD-5B6EC110507D}"/>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7;p39">
              <a:extLst>
                <a:ext uri="{FF2B5EF4-FFF2-40B4-BE49-F238E27FC236}">
                  <a16:creationId xmlns:a16="http://schemas.microsoft.com/office/drawing/2014/main" id="{7CCB2470-1033-4DD0-BBAC-DB5B54034438}"/>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8;p39">
              <a:extLst>
                <a:ext uri="{FF2B5EF4-FFF2-40B4-BE49-F238E27FC236}">
                  <a16:creationId xmlns:a16="http://schemas.microsoft.com/office/drawing/2014/main" id="{E7DB8360-D119-4E5E-83C3-9B6B4BE25B74}"/>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Flowchart: Connector 56">
            <a:extLst>
              <a:ext uri="{FF2B5EF4-FFF2-40B4-BE49-F238E27FC236}">
                <a16:creationId xmlns:a16="http://schemas.microsoft.com/office/drawing/2014/main" id="{60D1A915-5C02-4F22-AB0D-584871A6B578}"/>
              </a:ext>
            </a:extLst>
          </p:cNvPr>
          <p:cNvSpPr/>
          <p:nvPr/>
        </p:nvSpPr>
        <p:spPr>
          <a:xfrm>
            <a:off x="4548311" y="2260154"/>
            <a:ext cx="329241" cy="353495"/>
          </a:xfrm>
          <a:prstGeom prst="flowChartConnector">
            <a:avLst/>
          </a:prstGeom>
          <a:solidFill>
            <a:srgbClr val="00BADE"/>
          </a:solidFill>
          <a:ln>
            <a:solidFill>
              <a:srgbClr val="00BA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60" name="Group 59">
            <a:extLst>
              <a:ext uri="{FF2B5EF4-FFF2-40B4-BE49-F238E27FC236}">
                <a16:creationId xmlns:a16="http://schemas.microsoft.com/office/drawing/2014/main" id="{9D257787-80D9-4EE8-9ABB-418EF95533D2}"/>
              </a:ext>
            </a:extLst>
          </p:cNvPr>
          <p:cNvGrpSpPr/>
          <p:nvPr/>
        </p:nvGrpSpPr>
        <p:grpSpPr>
          <a:xfrm>
            <a:off x="1441544" y="1976512"/>
            <a:ext cx="868457" cy="867509"/>
            <a:chOff x="7257599" y="768348"/>
            <a:chExt cx="868457" cy="867509"/>
          </a:xfrm>
        </p:grpSpPr>
        <p:sp>
          <p:nvSpPr>
            <p:cNvPr id="61" name="Freeform 314">
              <a:extLst>
                <a:ext uri="{FF2B5EF4-FFF2-40B4-BE49-F238E27FC236}">
                  <a16:creationId xmlns:a16="http://schemas.microsoft.com/office/drawing/2014/main" id="{AABF20CB-992E-43D5-BBEF-A7EC4D7A16A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0BADE"/>
            </a:solidFill>
            <a:ln w="9028" cap="flat">
              <a:noFill/>
              <a:prstDash val="solid"/>
              <a:miter/>
            </a:ln>
          </p:spPr>
          <p:txBody>
            <a:bodyPr rtlCol="0" anchor="ctr"/>
            <a:lstStyle/>
            <a:p>
              <a:endParaRPr lang="en-US"/>
            </a:p>
          </p:txBody>
        </p:sp>
        <p:grpSp>
          <p:nvGrpSpPr>
            <p:cNvPr id="62" name="Graphic 2">
              <a:extLst>
                <a:ext uri="{FF2B5EF4-FFF2-40B4-BE49-F238E27FC236}">
                  <a16:creationId xmlns:a16="http://schemas.microsoft.com/office/drawing/2014/main" id="{A5A79DB7-8289-4345-8F5B-6F040DA96E14}"/>
                </a:ext>
              </a:extLst>
            </p:cNvPr>
            <p:cNvGrpSpPr/>
            <p:nvPr/>
          </p:nvGrpSpPr>
          <p:grpSpPr>
            <a:xfrm>
              <a:off x="7257599" y="768348"/>
              <a:ext cx="868457" cy="867509"/>
              <a:chOff x="7257599" y="768348"/>
              <a:chExt cx="868457" cy="867509"/>
            </a:xfrm>
            <a:solidFill>
              <a:srgbClr val="010101"/>
            </a:solidFill>
          </p:grpSpPr>
          <p:sp>
            <p:nvSpPr>
              <p:cNvPr id="63" name="Freeform 316">
                <a:extLst>
                  <a:ext uri="{FF2B5EF4-FFF2-40B4-BE49-F238E27FC236}">
                    <a16:creationId xmlns:a16="http://schemas.microsoft.com/office/drawing/2014/main" id="{E8E3936D-325B-4BA1-A2AA-15B50992D1FC}"/>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p>
            </p:txBody>
          </p:sp>
          <p:sp>
            <p:nvSpPr>
              <p:cNvPr id="64" name="Freeform 317">
                <a:extLst>
                  <a:ext uri="{FF2B5EF4-FFF2-40B4-BE49-F238E27FC236}">
                    <a16:creationId xmlns:a16="http://schemas.microsoft.com/office/drawing/2014/main" id="{02F7B8A9-BAF3-4425-A6F6-21C4AA23D3D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p>
            </p:txBody>
          </p:sp>
          <p:sp>
            <p:nvSpPr>
              <p:cNvPr id="65" name="Freeform 318">
                <a:extLst>
                  <a:ext uri="{FF2B5EF4-FFF2-40B4-BE49-F238E27FC236}">
                    <a16:creationId xmlns:a16="http://schemas.microsoft.com/office/drawing/2014/main" id="{5AFAF122-89F7-4760-B438-23FE606D484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p>
            </p:txBody>
          </p:sp>
          <p:sp>
            <p:nvSpPr>
              <p:cNvPr id="66" name="Freeform 319">
                <a:extLst>
                  <a:ext uri="{FF2B5EF4-FFF2-40B4-BE49-F238E27FC236}">
                    <a16:creationId xmlns:a16="http://schemas.microsoft.com/office/drawing/2014/main" id="{9568FEA5-4172-4997-BA50-113A0AB2517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p>
            </p:txBody>
          </p:sp>
          <p:sp>
            <p:nvSpPr>
              <p:cNvPr id="67" name="Freeform 320">
                <a:extLst>
                  <a:ext uri="{FF2B5EF4-FFF2-40B4-BE49-F238E27FC236}">
                    <a16:creationId xmlns:a16="http://schemas.microsoft.com/office/drawing/2014/main" id="{83DC62B5-768A-44FF-956D-DA141C6123F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p>
            </p:txBody>
          </p:sp>
        </p:grpSp>
      </p:grpSp>
      <p:sp>
        <p:nvSpPr>
          <p:cNvPr id="7" name="Text Placeholder 6">
            <a:extLst>
              <a:ext uri="{FF2B5EF4-FFF2-40B4-BE49-F238E27FC236}">
                <a16:creationId xmlns:a16="http://schemas.microsoft.com/office/drawing/2014/main" id="{D98BC3D7-98C7-4A72-B556-A11A1BF4F765}"/>
              </a:ext>
            </a:extLst>
          </p:cNvPr>
          <p:cNvSpPr>
            <a:spLocks noGrp="1"/>
          </p:cNvSpPr>
          <p:nvPr>
            <p:ph type="body" sz="quarter" idx="16"/>
          </p:nvPr>
        </p:nvSpPr>
        <p:spPr>
          <a:xfrm>
            <a:off x="802485" y="3029407"/>
            <a:ext cx="2289838" cy="344705"/>
          </a:xfrm>
          <a:solidFill>
            <a:srgbClr val="85D2E1"/>
          </a:solidFill>
          <a:ln>
            <a:solidFill>
              <a:srgbClr val="85D2E1"/>
            </a:solidFill>
          </a:ln>
        </p:spPr>
        <p:txBody>
          <a:bodyPr anchor="ctr">
            <a:normAutofit/>
          </a:bodyPr>
          <a:lstStyle/>
          <a:p>
            <a:r>
              <a:rPr lang="en-US" sz="1600" b="1" dirty="0"/>
              <a:t>MARKET DEFINITION</a:t>
            </a:r>
            <a:endParaRPr lang="en-IE" sz="1600" b="1" dirty="0"/>
          </a:p>
        </p:txBody>
      </p:sp>
      <p:sp>
        <p:nvSpPr>
          <p:cNvPr id="9" name="Text Placeholder 8">
            <a:extLst>
              <a:ext uri="{FF2B5EF4-FFF2-40B4-BE49-F238E27FC236}">
                <a16:creationId xmlns:a16="http://schemas.microsoft.com/office/drawing/2014/main" id="{725F5A91-0F13-4FFF-B1E0-4DD592C9D951}"/>
              </a:ext>
            </a:extLst>
          </p:cNvPr>
          <p:cNvSpPr>
            <a:spLocks noGrp="1"/>
          </p:cNvSpPr>
          <p:nvPr>
            <p:ph type="body" sz="quarter" idx="20"/>
          </p:nvPr>
        </p:nvSpPr>
        <p:spPr>
          <a:xfrm>
            <a:off x="3540463" y="3020386"/>
            <a:ext cx="2368310" cy="344705"/>
          </a:xfrm>
          <a:solidFill>
            <a:srgbClr val="85D2E1"/>
          </a:solidFill>
          <a:ln>
            <a:solidFill>
              <a:srgbClr val="85D2E1"/>
            </a:solidFill>
          </a:ln>
        </p:spPr>
        <p:txBody>
          <a:bodyPr anchor="ctr">
            <a:noAutofit/>
          </a:bodyPr>
          <a:lstStyle/>
          <a:p>
            <a:r>
              <a:rPr lang="en-US" sz="1600" b="1" dirty="0"/>
              <a:t>MARKET SEGMENTATION</a:t>
            </a:r>
            <a:endParaRPr lang="en-IE" sz="1600" b="1" dirty="0"/>
          </a:p>
        </p:txBody>
      </p:sp>
      <p:sp>
        <p:nvSpPr>
          <p:cNvPr id="11" name="Text Placeholder 10">
            <a:extLst>
              <a:ext uri="{FF2B5EF4-FFF2-40B4-BE49-F238E27FC236}">
                <a16:creationId xmlns:a16="http://schemas.microsoft.com/office/drawing/2014/main" id="{6AED3F83-0F60-4768-A0CA-365B0D8E9335}"/>
              </a:ext>
            </a:extLst>
          </p:cNvPr>
          <p:cNvSpPr>
            <a:spLocks noGrp="1"/>
          </p:cNvSpPr>
          <p:nvPr>
            <p:ph type="body" sz="quarter" idx="22"/>
          </p:nvPr>
        </p:nvSpPr>
        <p:spPr>
          <a:xfrm>
            <a:off x="6356913" y="3023570"/>
            <a:ext cx="2289838" cy="344705"/>
          </a:xfrm>
          <a:solidFill>
            <a:srgbClr val="85D2E1"/>
          </a:solidFill>
          <a:ln>
            <a:solidFill>
              <a:srgbClr val="85D2E1"/>
            </a:solidFill>
          </a:ln>
        </p:spPr>
        <p:txBody>
          <a:bodyPr anchor="ctr">
            <a:normAutofit/>
          </a:bodyPr>
          <a:lstStyle/>
          <a:p>
            <a:r>
              <a:rPr lang="en-US" sz="1600" b="1" dirty="0"/>
              <a:t>MARKET POSITIONING</a:t>
            </a:r>
            <a:endParaRPr lang="en-IE" sz="1600" b="1" dirty="0"/>
          </a:p>
        </p:txBody>
      </p:sp>
      <p:sp>
        <p:nvSpPr>
          <p:cNvPr id="13" name="Text Placeholder 12">
            <a:extLst>
              <a:ext uri="{FF2B5EF4-FFF2-40B4-BE49-F238E27FC236}">
                <a16:creationId xmlns:a16="http://schemas.microsoft.com/office/drawing/2014/main" id="{F6C3748B-1157-4CB2-BE5A-B615EFACAC67}"/>
              </a:ext>
            </a:extLst>
          </p:cNvPr>
          <p:cNvSpPr>
            <a:spLocks noGrp="1"/>
          </p:cNvSpPr>
          <p:nvPr>
            <p:ph type="body" sz="quarter" idx="24"/>
          </p:nvPr>
        </p:nvSpPr>
        <p:spPr>
          <a:xfrm>
            <a:off x="9002644" y="3020385"/>
            <a:ext cx="2648505" cy="344705"/>
          </a:xfrm>
          <a:solidFill>
            <a:srgbClr val="85D2E1"/>
          </a:solidFill>
          <a:ln>
            <a:solidFill>
              <a:srgbClr val="85D2E1"/>
            </a:solidFill>
          </a:ln>
        </p:spPr>
        <p:txBody>
          <a:bodyPr anchor="ctr">
            <a:normAutofit/>
          </a:bodyPr>
          <a:lstStyle/>
          <a:p>
            <a:r>
              <a:rPr lang="en-US" sz="1600" b="1" dirty="0"/>
              <a:t>CUSTOMER MANAGEMENT</a:t>
            </a:r>
            <a:endParaRPr lang="en-IE" sz="1600" b="1" dirty="0"/>
          </a:p>
        </p:txBody>
      </p:sp>
    </p:spTree>
    <p:extLst>
      <p:ext uri="{BB962C8B-B14F-4D97-AF65-F5344CB8AC3E}">
        <p14:creationId xmlns:p14="http://schemas.microsoft.com/office/powerpoint/2010/main" val="251806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635BA0E8-F203-43F3-B0AE-C5D4A7194A6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420EDAE6-5A54-4AD8-BA0C-EE6BD35BAA52}"/>
              </a:ext>
            </a:extLst>
          </p:cNvPr>
          <p:cNvSpPr>
            <a:spLocks noGrp="1"/>
          </p:cNvSpPr>
          <p:nvPr>
            <p:ph type="body" sz="quarter" idx="18"/>
          </p:nvPr>
        </p:nvSpPr>
        <p:spPr>
          <a:xfrm>
            <a:off x="1521303" y="1448474"/>
            <a:ext cx="5291945" cy="4850721"/>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a:t>We know that we want to solve problems for the </a:t>
            </a:r>
            <a:r>
              <a:rPr lang="en-US" b="1"/>
              <a:t>Senior Market</a:t>
            </a:r>
            <a:r>
              <a:rPr lang="en-US"/>
              <a:t>.</a:t>
            </a:r>
          </a:p>
          <a:p>
            <a:pPr marL="342900" indent="-342900">
              <a:buFont typeface="Arial" panose="020B0604020202020204" pitchFamily="34" charset="0"/>
              <a:buChar char="•"/>
            </a:pPr>
            <a:r>
              <a:rPr lang="en-US"/>
              <a:t>We are aware of their </a:t>
            </a:r>
            <a:r>
              <a:rPr lang="en-US" b="1"/>
              <a:t>problems</a:t>
            </a:r>
            <a:r>
              <a:rPr lang="en-US"/>
              <a:t> as we develop customer </a:t>
            </a:r>
            <a:r>
              <a:rPr lang="en-US" dirty="0"/>
              <a:t>personas. (See </a:t>
            </a:r>
            <a:r>
              <a:rPr lang="en-US"/>
              <a:t>Modules 1 and 2</a:t>
            </a:r>
            <a:r>
              <a:rPr lang="en-US" dirty="0"/>
              <a:t>).</a:t>
            </a:r>
            <a:endParaRPr lang="en-US" dirty="0">
              <a:cs typeface="Calibri"/>
            </a:endParaRPr>
          </a:p>
          <a:p>
            <a:pPr marL="342900" indent="-342900">
              <a:buFont typeface="Arial" panose="020B0604020202020204" pitchFamily="34" charset="0"/>
              <a:buChar char="•"/>
            </a:pPr>
            <a:r>
              <a:rPr lang="en-US"/>
              <a:t>Seniors could be seen as our ‘niche’ market, but we know this is a </a:t>
            </a:r>
            <a:r>
              <a:rPr lang="en-US" b="1"/>
              <a:t>growing market</a:t>
            </a:r>
            <a:r>
              <a:rPr lang="en-US"/>
              <a:t>.</a:t>
            </a:r>
            <a:endParaRPr lang="en-US" dirty="0">
              <a:cs typeface="Calibri"/>
            </a:endParaRPr>
          </a:p>
          <a:p>
            <a:pPr marL="342900" indent="-342900">
              <a:buFont typeface="Arial" panose="020B0604020202020204" pitchFamily="34" charset="0"/>
              <a:buChar char="•"/>
            </a:pPr>
            <a:r>
              <a:rPr lang="en-US"/>
              <a:t>Through completing our course, you are currently </a:t>
            </a:r>
            <a:r>
              <a:rPr lang="en-US" b="1"/>
              <a:t>developing your expertise</a:t>
            </a:r>
            <a:r>
              <a:rPr lang="en-US"/>
              <a:t> in this market.</a:t>
            </a:r>
            <a:endParaRPr lang="en-US" dirty="0">
              <a:cs typeface="Calibri"/>
            </a:endParaRPr>
          </a:p>
          <a:p>
            <a:pPr marL="342900" indent="-342900">
              <a:buFont typeface="Arial" panose="020B0604020202020204" pitchFamily="34" charset="0"/>
              <a:buChar char="•"/>
            </a:pPr>
            <a:r>
              <a:rPr lang="en-US"/>
              <a:t>An important consideration though, is that you also need to </a:t>
            </a:r>
            <a:r>
              <a:rPr lang="en-US" b="1"/>
              <a:t>know who your competitors are</a:t>
            </a:r>
            <a:r>
              <a:rPr lang="en-US"/>
              <a:t>!</a:t>
            </a:r>
            <a:endParaRPr lang="en-IE"/>
          </a:p>
        </p:txBody>
      </p:sp>
      <p:sp>
        <p:nvSpPr>
          <p:cNvPr id="4" name="Text Placeholder 3">
            <a:extLst>
              <a:ext uri="{FF2B5EF4-FFF2-40B4-BE49-F238E27FC236}">
                <a16:creationId xmlns:a16="http://schemas.microsoft.com/office/drawing/2014/main" id="{F3D76925-3363-4EFB-A144-28BE1DFC8367}"/>
              </a:ext>
            </a:extLst>
          </p:cNvPr>
          <p:cNvSpPr>
            <a:spLocks noGrp="1"/>
          </p:cNvSpPr>
          <p:nvPr>
            <p:ph type="body" sz="quarter" idx="16"/>
          </p:nvPr>
        </p:nvSpPr>
        <p:spPr>
          <a:xfrm>
            <a:off x="1718561" y="427344"/>
            <a:ext cx="4716425" cy="718283"/>
          </a:xfrm>
        </p:spPr>
        <p:txBody>
          <a:bodyPr>
            <a:normAutofit fontScale="77500" lnSpcReduction="20000"/>
          </a:bodyPr>
          <a:lstStyle/>
          <a:p>
            <a:r>
              <a:rPr lang="en-US"/>
              <a:t>1. The Starting Point, defining your market</a:t>
            </a:r>
            <a:endParaRPr lang="en-IE"/>
          </a:p>
        </p:txBody>
      </p:sp>
    </p:spTree>
    <p:extLst>
      <p:ext uri="{BB962C8B-B14F-4D97-AF65-F5344CB8AC3E}">
        <p14:creationId xmlns:p14="http://schemas.microsoft.com/office/powerpoint/2010/main" val="142728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lorful mailboxes stacked inside a wooden box">
            <a:extLst>
              <a:ext uri="{FF2B5EF4-FFF2-40B4-BE49-F238E27FC236}">
                <a16:creationId xmlns:a16="http://schemas.microsoft.com/office/drawing/2014/main" id="{CBA1B916-5303-44D2-BB5E-5972E7DEF6E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D4133D14-EAAE-44F1-BC4D-3041E2B0279C}"/>
              </a:ext>
            </a:extLst>
          </p:cNvPr>
          <p:cNvSpPr>
            <a:spLocks noGrp="1"/>
          </p:cNvSpPr>
          <p:nvPr>
            <p:ph type="body" sz="quarter" idx="18"/>
          </p:nvPr>
        </p:nvSpPr>
        <p:spPr>
          <a:xfrm>
            <a:off x="4331368" y="3015916"/>
            <a:ext cx="7860632" cy="1796716"/>
          </a:xfrm>
          <a:solidFill>
            <a:srgbClr val="85D2E1"/>
          </a:solidFill>
        </p:spPr>
        <p:txBody>
          <a:bodyPr>
            <a:normAutofit/>
          </a:bodyPr>
          <a:lstStyle/>
          <a:p>
            <a:pPr indent="0">
              <a:spcAft>
                <a:spcPts val="1200"/>
              </a:spcAft>
            </a:pPr>
            <a:r>
              <a:rPr lang="en-US"/>
              <a:t>The </a:t>
            </a:r>
            <a:r>
              <a:rPr lang="en-US" err="1"/>
              <a:t>heterogenity</a:t>
            </a:r>
            <a:r>
              <a:rPr lang="en-US"/>
              <a:t> </a:t>
            </a:r>
            <a:r>
              <a:rPr lang="en-US" dirty="0"/>
              <a:t>in </a:t>
            </a:r>
            <a:r>
              <a:rPr lang="en-US"/>
              <a:t>demand is not </a:t>
            </a:r>
            <a:r>
              <a:rPr lang="en-US" dirty="0"/>
              <a:t>only </a:t>
            </a:r>
            <a:r>
              <a:rPr lang="en-US"/>
              <a:t>caused by the </a:t>
            </a:r>
            <a:r>
              <a:rPr lang="en-US" b="1" dirty="0">
                <a:ea typeface="+mn-lt"/>
                <a:cs typeface="+mn-lt"/>
              </a:rPr>
              <a:t>physiological </a:t>
            </a:r>
            <a:r>
              <a:rPr lang="en-US" b="1"/>
              <a:t>deterioration </a:t>
            </a:r>
            <a:r>
              <a:rPr lang="en-US"/>
              <a:t>of the human body, </a:t>
            </a:r>
            <a:r>
              <a:rPr lang="en-US" b="1" dirty="0"/>
              <a:t>socio-</a:t>
            </a:r>
            <a:r>
              <a:rPr lang="en-US" dirty="0"/>
              <a:t> and </a:t>
            </a:r>
            <a:r>
              <a:rPr lang="en-US" b="1"/>
              <a:t>demographical statistics </a:t>
            </a:r>
            <a:r>
              <a:rPr lang="en-US"/>
              <a:t>also play a role. The </a:t>
            </a:r>
            <a:r>
              <a:rPr lang="en-US" dirty="0">
                <a:ea typeface="+mn-lt"/>
                <a:cs typeface="+mn-lt"/>
              </a:rPr>
              <a:t>largest </a:t>
            </a:r>
            <a:r>
              <a:rPr lang="en-US"/>
              <a:t>separator of demand is the income level.</a:t>
            </a:r>
            <a:r>
              <a:rPr lang="en-US" dirty="0"/>
              <a:t> </a:t>
            </a:r>
            <a:endParaRPr lang="en-IE"/>
          </a:p>
        </p:txBody>
      </p:sp>
      <p:sp>
        <p:nvSpPr>
          <p:cNvPr id="4" name="Text Placeholder 3">
            <a:extLst>
              <a:ext uri="{FF2B5EF4-FFF2-40B4-BE49-F238E27FC236}">
                <a16:creationId xmlns:a16="http://schemas.microsoft.com/office/drawing/2014/main" id="{C3057857-A4E4-4837-95ED-F5296A341D61}"/>
              </a:ext>
            </a:extLst>
          </p:cNvPr>
          <p:cNvSpPr>
            <a:spLocks noGrp="1"/>
          </p:cNvSpPr>
          <p:nvPr>
            <p:ph type="body" sz="quarter" idx="16"/>
          </p:nvPr>
        </p:nvSpPr>
        <p:spPr>
          <a:xfrm>
            <a:off x="464195" y="113633"/>
            <a:ext cx="10387224" cy="912888"/>
          </a:xfrm>
        </p:spPr>
        <p:txBody>
          <a:bodyPr anchor="ctr">
            <a:normAutofit fontScale="92500"/>
          </a:bodyPr>
          <a:lstStyle/>
          <a:p>
            <a:r>
              <a:rPr lang="en-US"/>
              <a:t>2. Market Segmentation - </a:t>
            </a:r>
            <a:r>
              <a:rPr lang="en-US" err="1"/>
              <a:t>Categorising</a:t>
            </a:r>
            <a:r>
              <a:rPr lang="en-US"/>
              <a:t> Seniors into ‘Boxes’</a:t>
            </a:r>
            <a:endParaRPr lang="en-IE"/>
          </a:p>
        </p:txBody>
      </p:sp>
    </p:spTree>
    <p:extLst>
      <p:ext uri="{BB962C8B-B14F-4D97-AF65-F5344CB8AC3E}">
        <p14:creationId xmlns:p14="http://schemas.microsoft.com/office/powerpoint/2010/main" val="27511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n-US" sz="4800">
                <a:solidFill>
                  <a:srgbClr val="000000"/>
                </a:solidFill>
                <a:effectLst/>
                <a:latin typeface="Calibri"/>
                <a:ea typeface="Calibri" panose="020F0502020204030204" pitchFamily="34" charset="0"/>
                <a:cs typeface="Times New Roman"/>
              </a:rPr>
              <a:t>Senior</a:t>
            </a:r>
            <a:r>
              <a:rPr lang="en-US">
                <a:latin typeface="Calibri"/>
                <a:ea typeface="Calibri" panose="020F0502020204030204" pitchFamily="34" charset="0"/>
                <a:cs typeface="Times New Roman"/>
              </a:rPr>
              <a:t> Consumers' </a:t>
            </a:r>
            <a:br>
              <a:rPr lang="en-US">
                <a:latin typeface="Calibri"/>
                <a:ea typeface="Calibri" panose="020F0502020204030204" pitchFamily="34" charset="0"/>
                <a:cs typeface="Times New Roman"/>
              </a:rPr>
            </a:br>
            <a:r>
              <a:rPr lang="en-US" sz="4800">
                <a:solidFill>
                  <a:srgbClr val="000000"/>
                </a:solidFill>
                <a:effectLst/>
                <a:latin typeface="Calibri"/>
                <a:ea typeface="Calibri" panose="020F0502020204030204" pitchFamily="34" charset="0"/>
                <a:cs typeface="Times New Roman"/>
              </a:rPr>
              <a:t>Attitudes &amp;</a:t>
            </a:r>
            <a:r>
              <a:rPr lang="en-US">
                <a:latin typeface="Calibri"/>
                <a:ea typeface="Calibri" panose="020F0502020204030204" pitchFamily="34" charset="0"/>
                <a:cs typeface="Times New Roman"/>
              </a:rPr>
              <a:t> </a:t>
            </a:r>
            <a:r>
              <a:rPr lang="en-US" sz="4800">
                <a:solidFill>
                  <a:srgbClr val="000000"/>
                </a:solidFill>
                <a:effectLst/>
                <a:latin typeface="Calibri"/>
                <a:ea typeface="Calibri" panose="020F0502020204030204" pitchFamily="34" charset="0"/>
                <a:cs typeface="Times New Roman"/>
              </a:rPr>
              <a:t>Expectations</a:t>
            </a:r>
            <a:endParaRPr lang="en-IE" sz="4800">
              <a:solidFill>
                <a:srgbClr val="000000"/>
              </a:solidFill>
              <a:effectLst/>
              <a:latin typeface="Calibri"/>
              <a:ea typeface="Calibri" panose="020F0502020204030204" pitchFamily="34" charset="0"/>
              <a:cs typeface="Times New Roman"/>
            </a:endParaRPr>
          </a:p>
          <a:p>
            <a:endParaRPr lang="en-IE"/>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433136" y="1384777"/>
            <a:ext cx="11109679" cy="3867704"/>
          </a:xfrm>
        </p:spPr>
        <p:txBody>
          <a:bodyPr vert="horz" lIns="91440" tIns="45720" rIns="91440" bIns="45720" rtlCol="0" anchor="t">
            <a:normAutofit/>
          </a:bodyPr>
          <a:lstStyle/>
          <a:p>
            <a:pPr indent="0"/>
            <a:r>
              <a:rPr lang="en-US" sz="2200"/>
              <a:t>In marketing, </a:t>
            </a:r>
            <a:r>
              <a:rPr lang="en-US" sz="2200" b="1"/>
              <a:t>market segmentation </a:t>
            </a:r>
            <a:r>
              <a:rPr lang="en-US" sz="2200"/>
              <a:t>is the process of dividing a broad consumer or business market, normally consisting of existing and potential customers, into sub-groups of consumers (known as segments) based on some type of </a:t>
            </a:r>
            <a:r>
              <a:rPr lang="en-US" sz="2200" b="1"/>
              <a:t>shared characteristics</a:t>
            </a:r>
            <a:r>
              <a:rPr lang="en-US" sz="2200"/>
              <a:t>.</a:t>
            </a:r>
          </a:p>
          <a:p>
            <a:r>
              <a:rPr lang="en-US" sz="2200"/>
              <a:t>In dividing or segmenting markets, researchers typically look for common characteristics such as shared needs, common interests, similar lifestyles, or even similar demographic profiles. </a:t>
            </a:r>
            <a:r>
              <a:rPr lang="en-US" sz="2200" b="1"/>
              <a:t>The overall aim of segmentation is to identify high yield segments </a:t>
            </a:r>
            <a:r>
              <a:rPr lang="en-US" sz="2200"/>
              <a:t>– that is, those segments that are likely to be the most profitable or that have growth potential – so that these can be selected for special attention (i.e</a:t>
            </a:r>
            <a:r>
              <a:rPr lang="en-US" sz="2200" dirty="0"/>
              <a:t>., </a:t>
            </a:r>
            <a:r>
              <a:rPr lang="en-US" sz="2200"/>
              <a:t>become </a:t>
            </a:r>
            <a:r>
              <a:rPr lang="en-US" sz="2200" dirty="0"/>
              <a:t>the </a:t>
            </a:r>
            <a:r>
              <a:rPr lang="en-US" sz="2200"/>
              <a:t>target markets</a:t>
            </a:r>
            <a:r>
              <a:rPr lang="en-US" sz="2200" dirty="0"/>
              <a:t>).</a:t>
            </a:r>
            <a:endParaRPr lang="en-IE" sz="2200" dirty="0"/>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33139" y="550953"/>
            <a:ext cx="10808102" cy="582221"/>
          </a:xfrm>
        </p:spPr>
        <p:txBody>
          <a:bodyPr>
            <a:normAutofit lnSpcReduction="10000"/>
          </a:bodyPr>
          <a:lstStyle/>
          <a:p>
            <a:r>
              <a:rPr lang="en-US" b="1"/>
              <a:t>Why do we divide the MARKET?</a:t>
            </a:r>
            <a:endParaRPr lang="en-IE" b="1"/>
          </a:p>
        </p:txBody>
      </p:sp>
      <p:sp>
        <p:nvSpPr>
          <p:cNvPr id="6" name="Arrow: Chevron 5">
            <a:extLst>
              <a:ext uri="{FF2B5EF4-FFF2-40B4-BE49-F238E27FC236}">
                <a16:creationId xmlns:a16="http://schemas.microsoft.com/office/drawing/2014/main" id="{81B6A592-32C8-4E1B-9849-73DDBF2E1EB9}"/>
              </a:ext>
            </a:extLst>
          </p:cNvPr>
          <p:cNvSpPr/>
          <p:nvPr/>
        </p:nvSpPr>
        <p:spPr>
          <a:xfrm>
            <a:off x="649185" y="4566915"/>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ED100"/>
                </a:solidFill>
              </a:rPr>
              <a:t>Market Segments</a:t>
            </a:r>
            <a:endParaRPr lang="en-IE" b="1">
              <a:solidFill>
                <a:srgbClr val="FED100"/>
              </a:solidFill>
            </a:endParaRPr>
          </a:p>
        </p:txBody>
      </p:sp>
      <p:sp>
        <p:nvSpPr>
          <p:cNvPr id="8" name="Arrow: Chevron 7">
            <a:extLst>
              <a:ext uri="{FF2B5EF4-FFF2-40B4-BE49-F238E27FC236}">
                <a16:creationId xmlns:a16="http://schemas.microsoft.com/office/drawing/2014/main" id="{1162FAC1-091E-43A8-8B06-27462762F667}"/>
              </a:ext>
            </a:extLst>
          </p:cNvPr>
          <p:cNvSpPr/>
          <p:nvPr/>
        </p:nvSpPr>
        <p:spPr>
          <a:xfrm>
            <a:off x="2489940" y="4575007"/>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ED100"/>
                </a:solidFill>
              </a:rPr>
              <a:t>Targeting</a:t>
            </a:r>
            <a:endParaRPr lang="en-IE" b="1">
              <a:solidFill>
                <a:srgbClr val="FED100"/>
              </a:solidFill>
            </a:endParaRPr>
          </a:p>
        </p:txBody>
      </p:sp>
      <p:sp>
        <p:nvSpPr>
          <p:cNvPr id="9" name="Arrow: Chevron 8">
            <a:extLst>
              <a:ext uri="{FF2B5EF4-FFF2-40B4-BE49-F238E27FC236}">
                <a16:creationId xmlns:a16="http://schemas.microsoft.com/office/drawing/2014/main" id="{D3113473-CD7F-42AA-8691-04AA9B98749A}"/>
              </a:ext>
            </a:extLst>
          </p:cNvPr>
          <p:cNvSpPr/>
          <p:nvPr/>
        </p:nvSpPr>
        <p:spPr>
          <a:xfrm>
            <a:off x="4333208" y="4583099"/>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b="1">
                <a:solidFill>
                  <a:srgbClr val="FED100"/>
                </a:solidFill>
              </a:rPr>
              <a:t>Positioning</a:t>
            </a:r>
            <a:endParaRPr lang="en-IE" sz="1750" b="1">
              <a:solidFill>
                <a:srgbClr val="FED100"/>
              </a:solidFill>
            </a:endParaRPr>
          </a:p>
        </p:txBody>
      </p:sp>
      <p:sp>
        <p:nvSpPr>
          <p:cNvPr id="10" name="Arrow: Chevron 9">
            <a:extLst>
              <a:ext uri="{FF2B5EF4-FFF2-40B4-BE49-F238E27FC236}">
                <a16:creationId xmlns:a16="http://schemas.microsoft.com/office/drawing/2014/main" id="{9BB2A465-B6CC-423C-8B8E-04C460AA81FB}"/>
              </a:ext>
            </a:extLst>
          </p:cNvPr>
          <p:cNvSpPr/>
          <p:nvPr/>
        </p:nvSpPr>
        <p:spPr>
          <a:xfrm>
            <a:off x="6176475" y="4575007"/>
            <a:ext cx="2138878"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ED100"/>
                </a:solidFill>
              </a:rPr>
              <a:t>Creating</a:t>
            </a:r>
            <a:endParaRPr lang="en-IE" b="1">
              <a:solidFill>
                <a:srgbClr val="FED100"/>
              </a:solidFill>
            </a:endParaRPr>
          </a:p>
        </p:txBody>
      </p:sp>
      <p:sp>
        <p:nvSpPr>
          <p:cNvPr id="11" name="Arrow: Chevron 10">
            <a:extLst>
              <a:ext uri="{FF2B5EF4-FFF2-40B4-BE49-F238E27FC236}">
                <a16:creationId xmlns:a16="http://schemas.microsoft.com/office/drawing/2014/main" id="{D5228903-F4BA-4BF1-BD81-3CFC218DFF3F}"/>
              </a:ext>
            </a:extLst>
          </p:cNvPr>
          <p:cNvSpPr/>
          <p:nvPr/>
        </p:nvSpPr>
        <p:spPr>
          <a:xfrm>
            <a:off x="8017231" y="4566915"/>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FED100"/>
                </a:solidFill>
              </a:rPr>
              <a:t>Implementing</a:t>
            </a:r>
            <a:endParaRPr lang="en-IE" sz="1400" b="1">
              <a:solidFill>
                <a:srgbClr val="FED100"/>
              </a:solidFill>
            </a:endParaRPr>
          </a:p>
        </p:txBody>
      </p:sp>
      <p:sp>
        <p:nvSpPr>
          <p:cNvPr id="12" name="Star: 24 Points 11">
            <a:extLst>
              <a:ext uri="{FF2B5EF4-FFF2-40B4-BE49-F238E27FC236}">
                <a16:creationId xmlns:a16="http://schemas.microsoft.com/office/drawing/2014/main" id="{428D806A-C2B9-4F9B-A0B7-823E7E0FAD31}"/>
              </a:ext>
            </a:extLst>
          </p:cNvPr>
          <p:cNvSpPr/>
          <p:nvPr/>
        </p:nvSpPr>
        <p:spPr>
          <a:xfrm>
            <a:off x="10296401" y="4231095"/>
            <a:ext cx="1700463" cy="1577947"/>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188A3"/>
                </a:solidFill>
              </a:rPr>
              <a:t>Control in the market</a:t>
            </a:r>
            <a:endParaRPr lang="en-IE" b="1">
              <a:solidFill>
                <a:srgbClr val="1188A3"/>
              </a:solidFill>
            </a:endParaRPr>
          </a:p>
        </p:txBody>
      </p:sp>
    </p:spTree>
    <p:extLst>
      <p:ext uri="{BB962C8B-B14F-4D97-AF65-F5344CB8AC3E}">
        <p14:creationId xmlns:p14="http://schemas.microsoft.com/office/powerpoint/2010/main" val="1341005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8714C-4EDF-4FB0-9551-43EC907D165D}"/>
              </a:ext>
            </a:extLst>
          </p:cNvPr>
          <p:cNvSpPr>
            <a:spLocks noGrp="1"/>
          </p:cNvSpPr>
          <p:nvPr>
            <p:ph type="body" sz="quarter" idx="18"/>
          </p:nvPr>
        </p:nvSpPr>
        <p:spPr>
          <a:xfrm>
            <a:off x="323681" y="0"/>
            <a:ext cx="4936141" cy="6311787"/>
          </a:xfrm>
          <a:solidFill>
            <a:srgbClr val="85D2E1"/>
          </a:solidFill>
        </p:spPr>
        <p:txBody>
          <a:bodyPr vert="horz" lIns="91440" tIns="45720" rIns="91440" bIns="45720" rtlCol="0" anchor="t">
            <a:normAutofit lnSpcReduction="10000"/>
          </a:bodyPr>
          <a:lstStyle/>
          <a:p>
            <a:pPr indent="0"/>
            <a:endParaRPr lang="en-US"/>
          </a:p>
          <a:p>
            <a:pPr indent="0"/>
            <a:endParaRPr lang="en-US"/>
          </a:p>
          <a:p>
            <a:pPr indent="0"/>
            <a:endParaRPr lang="en-US"/>
          </a:p>
          <a:p>
            <a:pPr indent="0"/>
            <a:r>
              <a:rPr lang="en-US" sz="2300"/>
              <a:t>Market segmentation assumes that </a:t>
            </a:r>
            <a:r>
              <a:rPr lang="en-US" sz="2300" b="1"/>
              <a:t>different market segments require different marketing </a:t>
            </a:r>
            <a:r>
              <a:rPr lang="en-US" sz="2300" b="1" err="1"/>
              <a:t>programmes</a:t>
            </a:r>
            <a:r>
              <a:rPr lang="en-US" sz="2300" b="1"/>
              <a:t> </a:t>
            </a:r>
            <a:r>
              <a:rPr lang="en-US" sz="2300"/>
              <a:t>– </a:t>
            </a:r>
            <a:r>
              <a:rPr lang="en-US" sz="2300" dirty="0"/>
              <a:t>i.e., </a:t>
            </a:r>
            <a:r>
              <a:rPr lang="en-US" sz="2300"/>
              <a:t>different offers, prices, promotion, distribution, or some combination of marketing variables.</a:t>
            </a:r>
            <a:r>
              <a:rPr lang="en-US" sz="2300" dirty="0"/>
              <a:t> </a:t>
            </a:r>
            <a:endParaRPr lang="en-US" sz="2300" dirty="0">
              <a:cs typeface="Calibri"/>
            </a:endParaRPr>
          </a:p>
          <a:p>
            <a:pPr indent="0"/>
            <a:r>
              <a:rPr lang="en-US" sz="2300"/>
              <a:t>Market segmentation is not only designed to identify the most profitable segments but also to </a:t>
            </a:r>
            <a:r>
              <a:rPr lang="en-US" sz="2300" b="1"/>
              <a:t>develop profiles of key segments </a:t>
            </a:r>
            <a:r>
              <a:rPr lang="en-US" sz="2300"/>
              <a:t>in order to better understand their needs and purchase motivations.</a:t>
            </a:r>
            <a:r>
              <a:rPr lang="en-US" sz="2300" dirty="0"/>
              <a:t> </a:t>
            </a:r>
            <a:endParaRPr lang="en-US" sz="2300" dirty="0">
              <a:cs typeface="Calibri"/>
            </a:endParaRPr>
          </a:p>
          <a:p>
            <a:pPr indent="0"/>
            <a:r>
              <a:rPr lang="en-US" sz="2300"/>
              <a:t>Insights from segmentation analysis can be used to </a:t>
            </a:r>
            <a:r>
              <a:rPr lang="en-US" sz="2300" b="1"/>
              <a:t>support your marketing strategy development</a:t>
            </a:r>
            <a:r>
              <a:rPr lang="en-US" sz="2300"/>
              <a:t> and planning for the senior market.</a:t>
            </a:r>
            <a:endParaRPr lang="en-IE" sz="2300"/>
          </a:p>
          <a:p>
            <a:endParaRPr lang="en-IE"/>
          </a:p>
        </p:txBody>
      </p:sp>
      <p:sp>
        <p:nvSpPr>
          <p:cNvPr id="3" name="Text Placeholder 2">
            <a:extLst>
              <a:ext uri="{FF2B5EF4-FFF2-40B4-BE49-F238E27FC236}">
                <a16:creationId xmlns:a16="http://schemas.microsoft.com/office/drawing/2014/main" id="{3DB2506B-7057-4349-89A5-89A9C91113FE}"/>
              </a:ext>
            </a:extLst>
          </p:cNvPr>
          <p:cNvSpPr>
            <a:spLocks noGrp="1"/>
          </p:cNvSpPr>
          <p:nvPr>
            <p:ph type="body" sz="quarter" idx="16"/>
          </p:nvPr>
        </p:nvSpPr>
        <p:spPr>
          <a:xfrm>
            <a:off x="584409" y="38012"/>
            <a:ext cx="4308887" cy="1157162"/>
          </a:xfrm>
        </p:spPr>
        <p:txBody>
          <a:bodyPr anchor="ctr">
            <a:normAutofit fontScale="92500" lnSpcReduction="20000"/>
          </a:bodyPr>
          <a:lstStyle/>
          <a:p>
            <a:pPr>
              <a:lnSpc>
                <a:spcPct val="120000"/>
              </a:lnSpc>
            </a:pPr>
            <a:r>
              <a:rPr lang="en-US" b="1"/>
              <a:t>Understanding the Consumer / Market?</a:t>
            </a:r>
            <a:endParaRPr lang="en-IE" b="1"/>
          </a:p>
        </p:txBody>
      </p:sp>
      <p:sp>
        <p:nvSpPr>
          <p:cNvPr id="4" name="Text Placeholder 3">
            <a:extLst>
              <a:ext uri="{FF2B5EF4-FFF2-40B4-BE49-F238E27FC236}">
                <a16:creationId xmlns:a16="http://schemas.microsoft.com/office/drawing/2014/main" id="{08A49F82-F5F6-4827-A58B-370ED751EA1C}"/>
              </a:ext>
            </a:extLst>
          </p:cNvPr>
          <p:cNvSpPr>
            <a:spLocks noGrp="1"/>
          </p:cNvSpPr>
          <p:nvPr>
            <p:ph type="body" sz="quarter" idx="20"/>
          </p:nvPr>
        </p:nvSpPr>
        <p:spPr>
          <a:xfrm>
            <a:off x="5383588" y="2956402"/>
            <a:ext cx="3298903" cy="1057248"/>
          </a:xfrm>
        </p:spPr>
        <p:txBody>
          <a:bodyPr>
            <a:normAutofit/>
          </a:bodyPr>
          <a:lstStyle/>
          <a:p>
            <a:r>
              <a:rPr lang="en-US"/>
              <a:t>Create specific marketing strategy</a:t>
            </a:r>
            <a:endParaRPr lang="en-IE"/>
          </a:p>
        </p:txBody>
      </p:sp>
      <p:sp>
        <p:nvSpPr>
          <p:cNvPr id="5" name="Text Placeholder 4">
            <a:extLst>
              <a:ext uri="{FF2B5EF4-FFF2-40B4-BE49-F238E27FC236}">
                <a16:creationId xmlns:a16="http://schemas.microsoft.com/office/drawing/2014/main" id="{299DF9C6-5BA0-4E33-A1F2-72F270DC512A}"/>
              </a:ext>
            </a:extLst>
          </p:cNvPr>
          <p:cNvSpPr>
            <a:spLocks noGrp="1"/>
          </p:cNvSpPr>
          <p:nvPr>
            <p:ph type="body" sz="quarter" idx="22"/>
          </p:nvPr>
        </p:nvSpPr>
        <p:spPr>
          <a:xfrm>
            <a:off x="7581834" y="587838"/>
            <a:ext cx="2269671" cy="957741"/>
          </a:xfrm>
        </p:spPr>
        <p:txBody>
          <a:bodyPr>
            <a:normAutofit lnSpcReduction="10000"/>
          </a:bodyPr>
          <a:lstStyle/>
          <a:p>
            <a:r>
              <a:rPr lang="en-US"/>
              <a:t>Identify the customer &amp; their needs / segment</a:t>
            </a:r>
            <a:endParaRPr lang="en-IE"/>
          </a:p>
        </p:txBody>
      </p:sp>
      <p:sp>
        <p:nvSpPr>
          <p:cNvPr id="6" name="Text Placeholder 5">
            <a:extLst>
              <a:ext uri="{FF2B5EF4-FFF2-40B4-BE49-F238E27FC236}">
                <a16:creationId xmlns:a16="http://schemas.microsoft.com/office/drawing/2014/main" id="{2261684A-A94A-4628-BCD5-B959AF0C2047}"/>
              </a:ext>
            </a:extLst>
          </p:cNvPr>
          <p:cNvSpPr>
            <a:spLocks noGrp="1"/>
          </p:cNvSpPr>
          <p:nvPr>
            <p:ph type="body" sz="quarter" idx="24"/>
          </p:nvPr>
        </p:nvSpPr>
        <p:spPr/>
        <p:txBody>
          <a:bodyPr/>
          <a:lstStyle/>
          <a:p>
            <a:r>
              <a:rPr lang="en-US"/>
              <a:t>Good market positioning</a:t>
            </a:r>
            <a:endParaRPr lang="en-IE"/>
          </a:p>
        </p:txBody>
      </p:sp>
      <p:pic>
        <p:nvPicPr>
          <p:cNvPr id="8" name="Graphic 7" descr="Back with solid fill">
            <a:extLst>
              <a:ext uri="{FF2B5EF4-FFF2-40B4-BE49-F238E27FC236}">
                <a16:creationId xmlns:a16="http://schemas.microsoft.com/office/drawing/2014/main" id="{816FFD1C-8453-45F6-AB43-72EA6B9AF0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769009">
            <a:off x="8202054" y="1708820"/>
            <a:ext cx="914400" cy="914400"/>
          </a:xfrm>
          <a:prstGeom prst="rect">
            <a:avLst/>
          </a:prstGeom>
        </p:spPr>
      </p:pic>
      <p:pic>
        <p:nvPicPr>
          <p:cNvPr id="9" name="Graphic 8" descr="Back with solid fill">
            <a:extLst>
              <a:ext uri="{FF2B5EF4-FFF2-40B4-BE49-F238E27FC236}">
                <a16:creationId xmlns:a16="http://schemas.microsoft.com/office/drawing/2014/main" id="{8B1FE114-5644-4EF2-8A30-393F2255D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4805728">
            <a:off x="7855045" y="4037624"/>
            <a:ext cx="914400" cy="914400"/>
          </a:xfrm>
          <a:prstGeom prst="rect">
            <a:avLst/>
          </a:prstGeom>
        </p:spPr>
      </p:pic>
      <p:grpSp>
        <p:nvGrpSpPr>
          <p:cNvPr id="10" name="Graphic 3">
            <a:extLst>
              <a:ext uri="{FF2B5EF4-FFF2-40B4-BE49-F238E27FC236}">
                <a16:creationId xmlns:a16="http://schemas.microsoft.com/office/drawing/2014/main" id="{A5361E0B-FF2F-4B88-BE28-632AF2D6998F}"/>
              </a:ext>
            </a:extLst>
          </p:cNvPr>
          <p:cNvGrpSpPr/>
          <p:nvPr/>
        </p:nvGrpSpPr>
        <p:grpSpPr>
          <a:xfrm>
            <a:off x="6548710" y="333249"/>
            <a:ext cx="1103277" cy="1106018"/>
            <a:chOff x="696736" y="5325926"/>
            <a:chExt cx="1103277" cy="1106018"/>
          </a:xfrm>
        </p:grpSpPr>
        <p:sp>
          <p:nvSpPr>
            <p:cNvPr id="11" name="Freeform 1002">
              <a:extLst>
                <a:ext uri="{FF2B5EF4-FFF2-40B4-BE49-F238E27FC236}">
                  <a16:creationId xmlns:a16="http://schemas.microsoft.com/office/drawing/2014/main" id="{D09F0DB8-78FC-4419-B511-0ABACFDE07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solidFill>
              <a:srgbClr val="000000"/>
            </a:solidFill>
            <a:ln w="27426" cap="flat">
              <a:noFill/>
              <a:prstDash val="solid"/>
              <a:miter/>
            </a:ln>
          </p:spPr>
          <p:txBody>
            <a:bodyPr rtlCol="0" anchor="ctr"/>
            <a:lstStyle/>
            <a:p>
              <a:endParaRPr lang="en-US"/>
            </a:p>
          </p:txBody>
        </p:sp>
        <p:sp>
          <p:nvSpPr>
            <p:cNvPr id="12" name="Freeform 1003">
              <a:extLst>
                <a:ext uri="{FF2B5EF4-FFF2-40B4-BE49-F238E27FC236}">
                  <a16:creationId xmlns:a16="http://schemas.microsoft.com/office/drawing/2014/main" id="{22B2F65D-7537-4037-A770-B2A9A53718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3" name="Freeform 1004">
              <a:extLst>
                <a:ext uri="{FF2B5EF4-FFF2-40B4-BE49-F238E27FC236}">
                  <a16:creationId xmlns:a16="http://schemas.microsoft.com/office/drawing/2014/main" id="{745C2125-21D8-4B96-94CB-7633AF4EFEE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4" name="Freeform 1005">
              <a:extLst>
                <a:ext uri="{FF2B5EF4-FFF2-40B4-BE49-F238E27FC236}">
                  <a16:creationId xmlns:a16="http://schemas.microsoft.com/office/drawing/2014/main" id="{B50229C1-4575-4BD4-BA84-A38836E205F5}"/>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00BADE"/>
            </a:solidFill>
            <a:ln w="27426" cap="flat">
              <a:noFill/>
              <a:prstDash val="solid"/>
              <a:miter/>
            </a:ln>
          </p:spPr>
          <p:txBody>
            <a:bodyPr rtlCol="0" anchor="ctr"/>
            <a:lstStyle/>
            <a:p>
              <a:endParaRPr lang="en-US"/>
            </a:p>
          </p:txBody>
        </p:sp>
        <p:sp>
          <p:nvSpPr>
            <p:cNvPr id="15" name="Freeform 1006">
              <a:extLst>
                <a:ext uri="{FF2B5EF4-FFF2-40B4-BE49-F238E27FC236}">
                  <a16:creationId xmlns:a16="http://schemas.microsoft.com/office/drawing/2014/main" id="{2194F976-9734-47AA-87B3-8756DFEAA2B0}"/>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00BADE"/>
            </a:solidFill>
            <a:ln w="27426" cap="flat">
              <a:noFill/>
              <a:prstDash val="solid"/>
              <a:miter/>
            </a:ln>
          </p:spPr>
          <p:txBody>
            <a:bodyPr rtlCol="0" anchor="ctr"/>
            <a:lstStyle/>
            <a:p>
              <a:endParaRPr lang="en-US"/>
            </a:p>
          </p:txBody>
        </p:sp>
        <p:sp>
          <p:nvSpPr>
            <p:cNvPr id="16" name="Freeform 1007">
              <a:extLst>
                <a:ext uri="{FF2B5EF4-FFF2-40B4-BE49-F238E27FC236}">
                  <a16:creationId xmlns:a16="http://schemas.microsoft.com/office/drawing/2014/main" id="{C1AE5B9B-432E-41AB-8E48-39BD24A78280}"/>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solidFill>
              <a:srgbClr val="000000"/>
            </a:solidFill>
            <a:ln w="27426" cap="flat">
              <a:noFill/>
              <a:prstDash val="solid"/>
              <a:miter/>
            </a:ln>
          </p:spPr>
          <p:txBody>
            <a:bodyPr rtlCol="0" anchor="ctr"/>
            <a:lstStyle/>
            <a:p>
              <a:endParaRPr lang="en-US"/>
            </a:p>
          </p:txBody>
        </p:sp>
        <p:sp>
          <p:nvSpPr>
            <p:cNvPr id="17" name="Freeform 1008">
              <a:extLst>
                <a:ext uri="{FF2B5EF4-FFF2-40B4-BE49-F238E27FC236}">
                  <a16:creationId xmlns:a16="http://schemas.microsoft.com/office/drawing/2014/main" id="{123ED05A-FCB7-484A-ABD9-00CFE875653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8" name="Freeform 1009">
              <a:extLst>
                <a:ext uri="{FF2B5EF4-FFF2-40B4-BE49-F238E27FC236}">
                  <a16:creationId xmlns:a16="http://schemas.microsoft.com/office/drawing/2014/main" id="{CF5F0D1C-0BBF-4B9B-907D-A08F07E14DB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9" name="Freeform 1010">
              <a:extLst>
                <a:ext uri="{FF2B5EF4-FFF2-40B4-BE49-F238E27FC236}">
                  <a16:creationId xmlns:a16="http://schemas.microsoft.com/office/drawing/2014/main" id="{F4D41054-FA9E-4EBF-81AA-69C0D635EAF7}"/>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20" name="Freeform 1011">
              <a:extLst>
                <a:ext uri="{FF2B5EF4-FFF2-40B4-BE49-F238E27FC236}">
                  <a16:creationId xmlns:a16="http://schemas.microsoft.com/office/drawing/2014/main" id="{953FE340-2683-46F0-AF34-F4F799C6718A}"/>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00BADE"/>
            </a:solidFill>
            <a:ln w="27426" cap="flat">
              <a:noFill/>
              <a:prstDash val="solid"/>
              <a:miter/>
            </a:ln>
          </p:spPr>
          <p:txBody>
            <a:bodyPr rtlCol="0" anchor="ctr"/>
            <a:lstStyle/>
            <a:p>
              <a:endParaRPr lang="en-US"/>
            </a:p>
          </p:txBody>
        </p:sp>
        <p:sp>
          <p:nvSpPr>
            <p:cNvPr id="21" name="Freeform 1012">
              <a:extLst>
                <a:ext uri="{FF2B5EF4-FFF2-40B4-BE49-F238E27FC236}">
                  <a16:creationId xmlns:a16="http://schemas.microsoft.com/office/drawing/2014/main" id="{8C348CF1-5BB4-4D8F-97FA-857B2301556B}"/>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00BADE"/>
            </a:solidFill>
            <a:ln w="27426" cap="flat">
              <a:noFill/>
              <a:prstDash val="solid"/>
              <a:miter/>
            </a:ln>
          </p:spPr>
          <p:txBody>
            <a:bodyPr rtlCol="0" anchor="ctr"/>
            <a:lstStyle/>
            <a:p>
              <a:endParaRPr lang="en-US"/>
            </a:p>
          </p:txBody>
        </p:sp>
        <p:sp>
          <p:nvSpPr>
            <p:cNvPr id="22" name="Freeform 1013">
              <a:extLst>
                <a:ext uri="{FF2B5EF4-FFF2-40B4-BE49-F238E27FC236}">
                  <a16:creationId xmlns:a16="http://schemas.microsoft.com/office/drawing/2014/main" id="{9413174E-830D-4552-A5C7-1EA2CCDC40CE}"/>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00BADE"/>
            </a:solidFill>
            <a:ln w="27426" cap="flat">
              <a:noFill/>
              <a:prstDash val="solid"/>
              <a:miter/>
            </a:ln>
          </p:spPr>
          <p:txBody>
            <a:bodyPr rtlCol="0" anchor="ctr"/>
            <a:lstStyle/>
            <a:p>
              <a:endParaRPr lang="en-US"/>
            </a:p>
          </p:txBody>
        </p:sp>
      </p:grpSp>
      <p:grpSp>
        <p:nvGrpSpPr>
          <p:cNvPr id="23" name="Graphic 3">
            <a:extLst>
              <a:ext uri="{FF2B5EF4-FFF2-40B4-BE49-F238E27FC236}">
                <a16:creationId xmlns:a16="http://schemas.microsoft.com/office/drawing/2014/main" id="{CD14074E-540F-4A2B-A861-6AC2F4B11467}"/>
              </a:ext>
            </a:extLst>
          </p:cNvPr>
          <p:cNvGrpSpPr/>
          <p:nvPr/>
        </p:nvGrpSpPr>
        <p:grpSpPr>
          <a:xfrm>
            <a:off x="6063583" y="3485026"/>
            <a:ext cx="1135695" cy="927053"/>
            <a:chOff x="4588722" y="5454835"/>
            <a:chExt cx="1135695" cy="927053"/>
          </a:xfrm>
        </p:grpSpPr>
        <p:sp>
          <p:nvSpPr>
            <p:cNvPr id="24" name="Freeform 1093">
              <a:extLst>
                <a:ext uri="{FF2B5EF4-FFF2-40B4-BE49-F238E27FC236}">
                  <a16:creationId xmlns:a16="http://schemas.microsoft.com/office/drawing/2014/main" id="{B0D4E7A3-66FA-4010-890D-F9A0B16C2B1A}"/>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25" name="Freeform 1094">
              <a:extLst>
                <a:ext uri="{FF2B5EF4-FFF2-40B4-BE49-F238E27FC236}">
                  <a16:creationId xmlns:a16="http://schemas.microsoft.com/office/drawing/2014/main" id="{CC0E6B09-2A8B-41A6-A60A-EE2B93C99661}"/>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26" name="Freeform 1095">
              <a:extLst>
                <a:ext uri="{FF2B5EF4-FFF2-40B4-BE49-F238E27FC236}">
                  <a16:creationId xmlns:a16="http://schemas.microsoft.com/office/drawing/2014/main" id="{4E8C0FEF-E74B-4892-9B84-E649609671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DDBFE4E7-4C5F-4B54-8AEF-7613853EBBDB}"/>
                </a:ext>
              </a:extLst>
            </p:cNvPr>
            <p:cNvGrpSpPr/>
            <p:nvPr/>
          </p:nvGrpSpPr>
          <p:grpSpPr>
            <a:xfrm>
              <a:off x="4588722" y="5454835"/>
              <a:ext cx="1135695" cy="927053"/>
              <a:chOff x="4588722" y="5454835"/>
              <a:chExt cx="1135695" cy="927053"/>
            </a:xfrm>
            <a:solidFill>
              <a:srgbClr val="000000"/>
            </a:solidFill>
          </p:grpSpPr>
          <p:sp>
            <p:nvSpPr>
              <p:cNvPr id="28" name="Freeform 1097">
                <a:extLst>
                  <a:ext uri="{FF2B5EF4-FFF2-40B4-BE49-F238E27FC236}">
                    <a16:creationId xmlns:a16="http://schemas.microsoft.com/office/drawing/2014/main" id="{1722829B-2542-4493-A35B-A0F644FB32AC}"/>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29" name="Freeform 1098">
                <a:extLst>
                  <a:ext uri="{FF2B5EF4-FFF2-40B4-BE49-F238E27FC236}">
                    <a16:creationId xmlns:a16="http://schemas.microsoft.com/office/drawing/2014/main" id="{650A8D1F-384B-4A4B-B5FD-7C07C1D2B03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30" name="Freeform 1099">
                <a:extLst>
                  <a:ext uri="{FF2B5EF4-FFF2-40B4-BE49-F238E27FC236}">
                    <a16:creationId xmlns:a16="http://schemas.microsoft.com/office/drawing/2014/main" id="{FD4E3F29-4FC3-45C4-B552-9F790069A49F}"/>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31" name="Freeform 1100">
                <a:extLst>
                  <a:ext uri="{FF2B5EF4-FFF2-40B4-BE49-F238E27FC236}">
                    <a16:creationId xmlns:a16="http://schemas.microsoft.com/office/drawing/2014/main" id="{DEE28123-AF55-42C8-A2D8-2B9EB2C73B3E}"/>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32" name="Freeform 1101">
                <a:extLst>
                  <a:ext uri="{FF2B5EF4-FFF2-40B4-BE49-F238E27FC236}">
                    <a16:creationId xmlns:a16="http://schemas.microsoft.com/office/drawing/2014/main" id="{C9A0D907-7800-4606-80B8-269FA45BFBEA}"/>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ADB3D70E-A7D9-4C4B-BFCC-13E53022427B}"/>
              </a:ext>
            </a:extLst>
          </p:cNvPr>
          <p:cNvGrpSpPr/>
          <p:nvPr/>
        </p:nvGrpSpPr>
        <p:grpSpPr>
          <a:xfrm>
            <a:off x="7937037" y="5725604"/>
            <a:ext cx="975706" cy="699046"/>
            <a:chOff x="3454400" y="159975"/>
            <a:chExt cx="4578885" cy="3280548"/>
          </a:xfrm>
        </p:grpSpPr>
        <p:sp>
          <p:nvSpPr>
            <p:cNvPr id="34" name="Freeform 403">
              <a:extLst>
                <a:ext uri="{FF2B5EF4-FFF2-40B4-BE49-F238E27FC236}">
                  <a16:creationId xmlns:a16="http://schemas.microsoft.com/office/drawing/2014/main" id="{2ABAE4A0-2F9B-45A7-BA30-3469C7D8E6F1}"/>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A98D52D1-04FA-43DB-81B6-0233401779B4}"/>
                </a:ext>
              </a:extLst>
            </p:cNvPr>
            <p:cNvGrpSpPr/>
            <p:nvPr/>
          </p:nvGrpSpPr>
          <p:grpSpPr>
            <a:xfrm>
              <a:off x="3454400" y="159975"/>
              <a:ext cx="4578885" cy="3280548"/>
              <a:chOff x="3454400" y="159975"/>
              <a:chExt cx="4578885" cy="3280548"/>
            </a:xfrm>
          </p:grpSpPr>
          <p:sp>
            <p:nvSpPr>
              <p:cNvPr id="36" name="Freeform 405">
                <a:extLst>
                  <a:ext uri="{FF2B5EF4-FFF2-40B4-BE49-F238E27FC236}">
                    <a16:creationId xmlns:a16="http://schemas.microsoft.com/office/drawing/2014/main" id="{E267B7EE-09BA-43CE-B63C-FA76F6BE66D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37" name="Freeform 406">
                <a:extLst>
                  <a:ext uri="{FF2B5EF4-FFF2-40B4-BE49-F238E27FC236}">
                    <a16:creationId xmlns:a16="http://schemas.microsoft.com/office/drawing/2014/main" id="{822B66A5-A25A-41AD-9608-4E2B103C66B0}"/>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38" name="Freeform 407">
                <a:extLst>
                  <a:ext uri="{FF2B5EF4-FFF2-40B4-BE49-F238E27FC236}">
                    <a16:creationId xmlns:a16="http://schemas.microsoft.com/office/drawing/2014/main" id="{956C7709-488F-4965-9BE2-58F1372C4C71}"/>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39" name="Freeform 408">
                <a:extLst>
                  <a:ext uri="{FF2B5EF4-FFF2-40B4-BE49-F238E27FC236}">
                    <a16:creationId xmlns:a16="http://schemas.microsoft.com/office/drawing/2014/main" id="{85A9C8DB-B976-4725-A880-B2AADE5D7D5F}"/>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40" name="Freeform 409">
                <a:extLst>
                  <a:ext uri="{FF2B5EF4-FFF2-40B4-BE49-F238E27FC236}">
                    <a16:creationId xmlns:a16="http://schemas.microsoft.com/office/drawing/2014/main" id="{7F032354-D1BB-4E76-9F33-35EEBD401E36}"/>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41" name="Freeform 410">
                <a:extLst>
                  <a:ext uri="{FF2B5EF4-FFF2-40B4-BE49-F238E27FC236}">
                    <a16:creationId xmlns:a16="http://schemas.microsoft.com/office/drawing/2014/main" id="{58C60359-2431-4D8B-95EE-8E9FE08B481A}"/>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42" name="Freeform 411">
                <a:extLst>
                  <a:ext uri="{FF2B5EF4-FFF2-40B4-BE49-F238E27FC236}">
                    <a16:creationId xmlns:a16="http://schemas.microsoft.com/office/drawing/2014/main" id="{4223CFBA-6158-4786-B432-1452EB1A5D2C}"/>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cxnSp>
        <p:nvCxnSpPr>
          <p:cNvPr id="43" name="Straight Connector 42">
            <a:extLst>
              <a:ext uri="{FF2B5EF4-FFF2-40B4-BE49-F238E27FC236}">
                <a16:creationId xmlns:a16="http://schemas.microsoft.com/office/drawing/2014/main" id="{9396F834-2F8C-4A9F-ACE7-A153643C9B1A}"/>
              </a:ext>
            </a:extLst>
          </p:cNvPr>
          <p:cNvCxnSpPr/>
          <p:nvPr/>
        </p:nvCxnSpPr>
        <p:spPr>
          <a:xfrm>
            <a:off x="663547" y="1154175"/>
            <a:ext cx="784927"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61869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5962F-4A80-40B0-9242-34DF6FC83FCB}"/>
              </a:ext>
            </a:extLst>
          </p:cNvPr>
          <p:cNvSpPr>
            <a:spLocks noGrp="1"/>
          </p:cNvSpPr>
          <p:nvPr>
            <p:ph type="body" sz="quarter" idx="31"/>
          </p:nvPr>
        </p:nvSpPr>
        <p:spPr>
          <a:xfrm>
            <a:off x="820986" y="3927611"/>
            <a:ext cx="2106525" cy="1906983"/>
          </a:xfrm>
        </p:spPr>
        <p:txBody>
          <a:bodyPr>
            <a:normAutofit lnSpcReduction="10000"/>
          </a:bodyPr>
          <a:lstStyle/>
          <a:p>
            <a:r>
              <a:rPr lang="en-US" b="1"/>
              <a:t>Region</a:t>
            </a:r>
          </a:p>
          <a:p>
            <a:r>
              <a:rPr lang="en-US" b="1"/>
              <a:t>Country</a:t>
            </a:r>
          </a:p>
          <a:p>
            <a:r>
              <a:rPr lang="en-US" b="1"/>
              <a:t>Urban / Rural</a:t>
            </a:r>
          </a:p>
          <a:p>
            <a:r>
              <a:rPr lang="en-US" b="1"/>
              <a:t>Density</a:t>
            </a:r>
          </a:p>
          <a:p>
            <a:r>
              <a:rPr lang="en-US" b="1"/>
              <a:t>Language</a:t>
            </a:r>
          </a:p>
          <a:p>
            <a:r>
              <a:rPr lang="en-US" b="1"/>
              <a:t>Climate</a:t>
            </a:r>
            <a:endParaRPr lang="en-IE" b="1"/>
          </a:p>
        </p:txBody>
      </p:sp>
      <p:sp>
        <p:nvSpPr>
          <p:cNvPr id="3" name="Text Placeholder 2">
            <a:extLst>
              <a:ext uri="{FF2B5EF4-FFF2-40B4-BE49-F238E27FC236}">
                <a16:creationId xmlns:a16="http://schemas.microsoft.com/office/drawing/2014/main" id="{CF7CE5FA-A726-409C-8A77-07AFA699CA22}"/>
              </a:ext>
            </a:extLst>
          </p:cNvPr>
          <p:cNvSpPr>
            <a:spLocks noGrp="1"/>
          </p:cNvSpPr>
          <p:nvPr>
            <p:ph type="body" sz="quarter" idx="35"/>
          </p:nvPr>
        </p:nvSpPr>
        <p:spPr>
          <a:xfrm>
            <a:off x="3697637" y="3887081"/>
            <a:ext cx="2106525" cy="2060647"/>
          </a:xfrm>
        </p:spPr>
        <p:txBody>
          <a:bodyPr vert="horz" lIns="91440" tIns="45720" rIns="91440" bIns="45720" rtlCol="0" anchor="t">
            <a:normAutofit/>
          </a:bodyPr>
          <a:lstStyle/>
          <a:p>
            <a:r>
              <a:rPr lang="en-US" b="1"/>
              <a:t>Age</a:t>
            </a:r>
          </a:p>
          <a:p>
            <a:r>
              <a:rPr lang="en-US" b="1"/>
              <a:t>Gender</a:t>
            </a:r>
            <a:endParaRPr lang="en-US" b="1" dirty="0">
              <a:cs typeface="Calibri"/>
            </a:endParaRPr>
          </a:p>
          <a:p>
            <a:r>
              <a:rPr lang="en-US" b="1"/>
              <a:t>Income</a:t>
            </a:r>
            <a:endParaRPr lang="en-US" b="1" dirty="0">
              <a:cs typeface="Calibri"/>
            </a:endParaRPr>
          </a:p>
          <a:p>
            <a:r>
              <a:rPr lang="en-US" b="1"/>
              <a:t>Education/ Occupation</a:t>
            </a:r>
            <a:endParaRPr lang="en-US" b="1" dirty="0">
              <a:cs typeface="Calibri"/>
            </a:endParaRPr>
          </a:p>
          <a:p>
            <a:r>
              <a:rPr lang="en-US" b="1"/>
              <a:t>Social Status</a:t>
            </a:r>
            <a:endParaRPr lang="en-US" b="1" dirty="0">
              <a:cs typeface="Calibri"/>
            </a:endParaRPr>
          </a:p>
          <a:p>
            <a:r>
              <a:rPr lang="en-US" b="1"/>
              <a:t>Family / </a:t>
            </a:r>
            <a:r>
              <a:rPr lang="en-US" b="1" dirty="0"/>
              <a:t>Life stage</a:t>
            </a:r>
            <a:endParaRPr lang="en-IE" b="1"/>
          </a:p>
        </p:txBody>
      </p:sp>
      <p:sp>
        <p:nvSpPr>
          <p:cNvPr id="4" name="Text Placeholder 3">
            <a:extLst>
              <a:ext uri="{FF2B5EF4-FFF2-40B4-BE49-F238E27FC236}">
                <a16:creationId xmlns:a16="http://schemas.microsoft.com/office/drawing/2014/main" id="{A4F80D04-2E82-49F8-89F0-AB6595524244}"/>
              </a:ext>
            </a:extLst>
          </p:cNvPr>
          <p:cNvSpPr>
            <a:spLocks noGrp="1"/>
          </p:cNvSpPr>
          <p:nvPr>
            <p:ph type="body" sz="quarter" idx="36"/>
          </p:nvPr>
        </p:nvSpPr>
        <p:spPr>
          <a:xfrm>
            <a:off x="6427562" y="3887081"/>
            <a:ext cx="2279468" cy="1955606"/>
          </a:xfrm>
        </p:spPr>
        <p:txBody>
          <a:bodyPr>
            <a:normAutofit lnSpcReduction="10000"/>
          </a:bodyPr>
          <a:lstStyle/>
          <a:p>
            <a:r>
              <a:rPr lang="en-US" b="1"/>
              <a:t>Lifestyle</a:t>
            </a:r>
          </a:p>
          <a:p>
            <a:r>
              <a:rPr lang="en-US" b="1"/>
              <a:t> Beliefs / Opinion</a:t>
            </a:r>
          </a:p>
          <a:p>
            <a:r>
              <a:rPr lang="en-US" b="1"/>
              <a:t>Concerns / fears</a:t>
            </a:r>
          </a:p>
          <a:p>
            <a:r>
              <a:rPr lang="en-US" b="1"/>
              <a:t>Personality</a:t>
            </a:r>
          </a:p>
          <a:p>
            <a:r>
              <a:rPr lang="en-US" b="1"/>
              <a:t>Values</a:t>
            </a:r>
          </a:p>
          <a:p>
            <a:r>
              <a:rPr lang="en-US" b="1"/>
              <a:t>Attitudes</a:t>
            </a:r>
            <a:endParaRPr lang="en-IE" b="1"/>
          </a:p>
        </p:txBody>
      </p:sp>
      <p:sp>
        <p:nvSpPr>
          <p:cNvPr id="5" name="Text Placeholder 4">
            <a:extLst>
              <a:ext uri="{FF2B5EF4-FFF2-40B4-BE49-F238E27FC236}">
                <a16:creationId xmlns:a16="http://schemas.microsoft.com/office/drawing/2014/main" id="{FE982588-D4EF-4F1C-9820-485F69D6A277}"/>
              </a:ext>
            </a:extLst>
          </p:cNvPr>
          <p:cNvSpPr>
            <a:spLocks noGrp="1"/>
          </p:cNvSpPr>
          <p:nvPr>
            <p:ph type="body" sz="quarter" idx="37"/>
          </p:nvPr>
        </p:nvSpPr>
        <p:spPr>
          <a:xfrm>
            <a:off x="9264489" y="3885664"/>
            <a:ext cx="2106525" cy="2060647"/>
          </a:xfrm>
        </p:spPr>
        <p:txBody>
          <a:bodyPr>
            <a:normAutofit fontScale="92500" lnSpcReduction="10000"/>
          </a:bodyPr>
          <a:lstStyle/>
          <a:p>
            <a:r>
              <a:rPr lang="en-US" b="1"/>
              <a:t>Benefits sought</a:t>
            </a:r>
          </a:p>
          <a:p>
            <a:r>
              <a:rPr lang="en-US" b="1"/>
              <a:t>Purchase habits</a:t>
            </a:r>
          </a:p>
          <a:p>
            <a:r>
              <a:rPr lang="en-US" b="1"/>
              <a:t>Usage</a:t>
            </a:r>
          </a:p>
          <a:p>
            <a:r>
              <a:rPr lang="en-US" b="1"/>
              <a:t>Intent</a:t>
            </a:r>
          </a:p>
          <a:p>
            <a:r>
              <a:rPr lang="en-US" b="1"/>
              <a:t>Occasion</a:t>
            </a:r>
          </a:p>
          <a:p>
            <a:r>
              <a:rPr lang="en-US" b="1"/>
              <a:t>Buyer stage</a:t>
            </a:r>
          </a:p>
          <a:p>
            <a:r>
              <a:rPr lang="en-US" b="1"/>
              <a:t>Engagement</a:t>
            </a:r>
            <a:endParaRPr lang="en-IE" b="1"/>
          </a:p>
        </p:txBody>
      </p:sp>
      <p:sp>
        <p:nvSpPr>
          <p:cNvPr id="6" name="Text Placeholder 5">
            <a:extLst>
              <a:ext uri="{FF2B5EF4-FFF2-40B4-BE49-F238E27FC236}">
                <a16:creationId xmlns:a16="http://schemas.microsoft.com/office/drawing/2014/main" id="{22A53C34-EEC1-4519-B095-1B2A9FD3D7AA}"/>
              </a:ext>
            </a:extLst>
          </p:cNvPr>
          <p:cNvSpPr>
            <a:spLocks noGrp="1"/>
          </p:cNvSpPr>
          <p:nvPr>
            <p:ph type="body" sz="quarter" idx="38"/>
          </p:nvPr>
        </p:nvSpPr>
        <p:spPr>
          <a:xfrm>
            <a:off x="904742" y="3429000"/>
            <a:ext cx="2106525" cy="343396"/>
          </a:xfrm>
          <a:solidFill>
            <a:srgbClr val="FFD100"/>
          </a:solidFill>
        </p:spPr>
        <p:txBody>
          <a:bodyPr>
            <a:normAutofit fontScale="55000" lnSpcReduction="20000"/>
          </a:bodyPr>
          <a:lstStyle/>
          <a:p>
            <a:r>
              <a:rPr lang="en-US"/>
              <a:t>Geographics</a:t>
            </a:r>
            <a:endParaRPr lang="en-IE"/>
          </a:p>
        </p:txBody>
      </p:sp>
      <p:sp>
        <p:nvSpPr>
          <p:cNvPr id="7" name="Text Placeholder 6">
            <a:extLst>
              <a:ext uri="{FF2B5EF4-FFF2-40B4-BE49-F238E27FC236}">
                <a16:creationId xmlns:a16="http://schemas.microsoft.com/office/drawing/2014/main" id="{35014926-E361-4649-B1AE-5BAB5CA2A1B6}"/>
              </a:ext>
            </a:extLst>
          </p:cNvPr>
          <p:cNvSpPr>
            <a:spLocks noGrp="1"/>
          </p:cNvSpPr>
          <p:nvPr>
            <p:ph type="body" sz="quarter" idx="39"/>
          </p:nvPr>
        </p:nvSpPr>
        <p:spPr>
          <a:xfrm>
            <a:off x="3697637" y="3429000"/>
            <a:ext cx="2106525" cy="343396"/>
          </a:xfrm>
          <a:solidFill>
            <a:srgbClr val="FFD100"/>
          </a:solidFill>
        </p:spPr>
        <p:txBody>
          <a:bodyPr>
            <a:normAutofit fontScale="55000" lnSpcReduction="20000"/>
          </a:bodyPr>
          <a:lstStyle/>
          <a:p>
            <a:r>
              <a:rPr lang="en-US"/>
              <a:t>Demographics</a:t>
            </a:r>
            <a:endParaRPr lang="en-IE"/>
          </a:p>
        </p:txBody>
      </p:sp>
      <p:sp>
        <p:nvSpPr>
          <p:cNvPr id="8" name="Text Placeholder 7">
            <a:extLst>
              <a:ext uri="{FF2B5EF4-FFF2-40B4-BE49-F238E27FC236}">
                <a16:creationId xmlns:a16="http://schemas.microsoft.com/office/drawing/2014/main" id="{48E0B75F-CCD0-4D3C-9C7E-2256FD6EB99A}"/>
              </a:ext>
            </a:extLst>
          </p:cNvPr>
          <p:cNvSpPr>
            <a:spLocks noGrp="1"/>
          </p:cNvSpPr>
          <p:nvPr>
            <p:ph type="body" sz="quarter" idx="40"/>
          </p:nvPr>
        </p:nvSpPr>
        <p:spPr>
          <a:xfrm>
            <a:off x="6477675" y="3429000"/>
            <a:ext cx="2106525" cy="343396"/>
          </a:xfrm>
          <a:solidFill>
            <a:srgbClr val="FFD100"/>
          </a:solidFill>
        </p:spPr>
        <p:txBody>
          <a:bodyPr>
            <a:normAutofit fontScale="55000" lnSpcReduction="20000"/>
          </a:bodyPr>
          <a:lstStyle/>
          <a:p>
            <a:r>
              <a:rPr lang="en-US"/>
              <a:t>Psychographics</a:t>
            </a:r>
            <a:endParaRPr lang="en-IE"/>
          </a:p>
        </p:txBody>
      </p:sp>
      <p:sp>
        <p:nvSpPr>
          <p:cNvPr id="9" name="Text Placeholder 8">
            <a:extLst>
              <a:ext uri="{FF2B5EF4-FFF2-40B4-BE49-F238E27FC236}">
                <a16:creationId xmlns:a16="http://schemas.microsoft.com/office/drawing/2014/main" id="{A43C9E53-FB9C-4834-BFC3-362E095B6455}"/>
              </a:ext>
            </a:extLst>
          </p:cNvPr>
          <p:cNvSpPr>
            <a:spLocks noGrp="1"/>
          </p:cNvSpPr>
          <p:nvPr>
            <p:ph type="body" sz="quarter" idx="41"/>
          </p:nvPr>
        </p:nvSpPr>
        <p:spPr>
          <a:xfrm>
            <a:off x="9270570" y="3429000"/>
            <a:ext cx="2106525" cy="343396"/>
          </a:xfrm>
          <a:solidFill>
            <a:srgbClr val="FFD100"/>
          </a:solidFill>
        </p:spPr>
        <p:txBody>
          <a:bodyPr>
            <a:normAutofit fontScale="55000" lnSpcReduction="20000"/>
          </a:bodyPr>
          <a:lstStyle/>
          <a:p>
            <a:r>
              <a:rPr lang="en-US" err="1"/>
              <a:t>Behavioural</a:t>
            </a:r>
            <a:endParaRPr lang="en-IE"/>
          </a:p>
        </p:txBody>
      </p:sp>
      <p:sp>
        <p:nvSpPr>
          <p:cNvPr id="10" name="Text Placeholder 9">
            <a:extLst>
              <a:ext uri="{FF2B5EF4-FFF2-40B4-BE49-F238E27FC236}">
                <a16:creationId xmlns:a16="http://schemas.microsoft.com/office/drawing/2014/main" id="{622323C8-6739-4A10-93DF-6E4B954375CF}"/>
              </a:ext>
            </a:extLst>
          </p:cNvPr>
          <p:cNvSpPr>
            <a:spLocks noGrp="1"/>
          </p:cNvSpPr>
          <p:nvPr>
            <p:ph type="body" sz="quarter" idx="29"/>
          </p:nvPr>
        </p:nvSpPr>
        <p:spPr>
          <a:xfrm>
            <a:off x="10764" y="0"/>
            <a:ext cx="12181236" cy="1028423"/>
          </a:xfrm>
          <a:solidFill>
            <a:srgbClr val="FFD100"/>
          </a:solidFill>
        </p:spPr>
        <p:txBody>
          <a:bodyPr anchor="ctr">
            <a:normAutofit/>
          </a:bodyPr>
          <a:lstStyle/>
          <a:p>
            <a:r>
              <a:rPr lang="en-US" b="1"/>
              <a:t>The Senior Market Segmentation</a:t>
            </a:r>
            <a:endParaRPr lang="en-IE" b="1"/>
          </a:p>
        </p:txBody>
      </p:sp>
      <p:pic>
        <p:nvPicPr>
          <p:cNvPr id="19" name="Graphic 18" descr="World with solid fill">
            <a:extLst>
              <a:ext uri="{FF2B5EF4-FFF2-40B4-BE49-F238E27FC236}">
                <a16:creationId xmlns:a16="http://schemas.microsoft.com/office/drawing/2014/main" id="{124B22C7-8C4F-4772-8540-570D46B12C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9877" y="2267803"/>
            <a:ext cx="914400" cy="914400"/>
          </a:xfrm>
          <a:prstGeom prst="rect">
            <a:avLst/>
          </a:prstGeom>
        </p:spPr>
      </p:pic>
      <p:pic>
        <p:nvPicPr>
          <p:cNvPr id="21" name="Graphic 20" descr="Brain in head outline">
            <a:extLst>
              <a:ext uri="{FF2B5EF4-FFF2-40B4-BE49-F238E27FC236}">
                <a16:creationId xmlns:a16="http://schemas.microsoft.com/office/drawing/2014/main" id="{282EF9A4-975B-4586-867C-F22E398900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551" y="2133362"/>
            <a:ext cx="914400" cy="914400"/>
          </a:xfrm>
          <a:prstGeom prst="rect">
            <a:avLst/>
          </a:prstGeom>
        </p:spPr>
      </p:pic>
      <p:pic>
        <p:nvPicPr>
          <p:cNvPr id="23" name="Graphic 22" descr="Smiling face outline with solid fill">
            <a:extLst>
              <a:ext uri="{FF2B5EF4-FFF2-40B4-BE49-F238E27FC236}">
                <a16:creationId xmlns:a16="http://schemas.microsoft.com/office/drawing/2014/main" id="{6B5AFCDB-5F6B-4CF2-8558-D4467A5EB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3624" y="2267803"/>
            <a:ext cx="914400" cy="914400"/>
          </a:xfrm>
          <a:prstGeom prst="rect">
            <a:avLst/>
          </a:prstGeom>
        </p:spPr>
      </p:pic>
      <p:pic>
        <p:nvPicPr>
          <p:cNvPr id="25" name="Graphic 24" descr="Male profile outline">
            <a:extLst>
              <a:ext uri="{FF2B5EF4-FFF2-40B4-BE49-F238E27FC236}">
                <a16:creationId xmlns:a16="http://schemas.microsoft.com/office/drawing/2014/main" id="{38FD8EB4-DAED-4620-92F7-1C816B8277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3699" y="2267803"/>
            <a:ext cx="914400" cy="914400"/>
          </a:xfrm>
          <a:prstGeom prst="rect">
            <a:avLst/>
          </a:prstGeom>
        </p:spPr>
      </p:pic>
    </p:spTree>
    <p:extLst>
      <p:ext uri="{BB962C8B-B14F-4D97-AF65-F5344CB8AC3E}">
        <p14:creationId xmlns:p14="http://schemas.microsoft.com/office/powerpoint/2010/main" val="704032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E880FA-AC98-4194-9B9B-1727D792AF7B}"/>
              </a:ext>
            </a:extLst>
          </p:cNvPr>
          <p:cNvSpPr>
            <a:spLocks noGrp="1"/>
          </p:cNvSpPr>
          <p:nvPr>
            <p:ph type="body" sz="quarter" idx="18"/>
          </p:nvPr>
        </p:nvSpPr>
        <p:spPr>
          <a:xfrm>
            <a:off x="1448474" y="1773241"/>
            <a:ext cx="5195087" cy="4525954"/>
          </a:xfrm>
        </p:spPr>
        <p:txBody>
          <a:bodyPr vert="horz" lIns="91440" tIns="45720" rIns="91440" bIns="45720" rtlCol="0" anchor="t">
            <a:normAutofit/>
          </a:bodyPr>
          <a:lstStyle/>
          <a:p>
            <a:pPr indent="0"/>
            <a:r>
              <a:rPr lang="en-US" b="0" i="0">
                <a:solidFill>
                  <a:srgbClr val="231F20"/>
                </a:solidFill>
                <a:effectLst/>
                <a:latin typeface="ReithSans"/>
              </a:rPr>
              <a:t>Splitting up a market by location is also known as </a:t>
            </a:r>
            <a:r>
              <a:rPr lang="en-US" b="1" i="0">
                <a:solidFill>
                  <a:srgbClr val="231F20"/>
                </a:solidFill>
                <a:effectLst/>
                <a:latin typeface="ReithSans"/>
              </a:rPr>
              <a:t>geographical segmentation</a:t>
            </a:r>
            <a:r>
              <a:rPr lang="en-US" b="0" i="0">
                <a:solidFill>
                  <a:srgbClr val="231F20"/>
                </a:solidFill>
                <a:effectLst/>
                <a:latin typeface="ReithSans"/>
              </a:rPr>
              <a:t>. This is used to split up a target market based on where people live. A business may choose to target customers in its local area </a:t>
            </a:r>
            <a:r>
              <a:rPr lang="en-US" dirty="0">
                <a:solidFill>
                  <a:srgbClr val="231F20"/>
                </a:solidFill>
                <a:latin typeface="ReithSans"/>
              </a:rPr>
              <a:t>or consider</a:t>
            </a:r>
            <a:r>
              <a:rPr lang="en-US" b="0" i="0">
                <a:solidFill>
                  <a:srgbClr val="231F20"/>
                </a:solidFill>
                <a:effectLst/>
                <a:latin typeface="ReithSans"/>
              </a:rPr>
              <a:t> </a:t>
            </a:r>
            <a:r>
              <a:rPr lang="en-US" dirty="0">
                <a:solidFill>
                  <a:srgbClr val="231F20"/>
                </a:solidFill>
                <a:latin typeface="ReithSans"/>
              </a:rPr>
              <a:t>what types</a:t>
            </a:r>
            <a:r>
              <a:rPr lang="en-US" b="0" i="0">
                <a:solidFill>
                  <a:srgbClr val="231F20"/>
                </a:solidFill>
                <a:effectLst/>
                <a:latin typeface="ReithSans"/>
              </a:rPr>
              <a:t> of products would sell in specific </a:t>
            </a:r>
            <a:r>
              <a:rPr lang="en-US" dirty="0">
                <a:solidFill>
                  <a:srgbClr val="231F20"/>
                </a:solidFill>
                <a:latin typeface="ReithSans"/>
              </a:rPr>
              <a:t>locations. </a:t>
            </a:r>
            <a:endParaRPr lang="en-IE">
              <a:latin typeface="ReithSans"/>
              <a:cs typeface="Calibri"/>
            </a:endParaRPr>
          </a:p>
          <a:p>
            <a:pPr indent="0"/>
            <a:r>
              <a:rPr lang="en-US" dirty="0">
                <a:latin typeface="ReithSans"/>
                <a:cs typeface="Calibri"/>
              </a:rPr>
              <a:t>For</a:t>
            </a:r>
            <a:r>
              <a:rPr lang="en-US" b="0" i="0" dirty="0">
                <a:effectLst/>
                <a:latin typeface="ReithSans"/>
                <a:ea typeface="+mn-lt"/>
                <a:cs typeface="+mn-lt"/>
              </a:rPr>
              <a:t> example, the production and delivery of fresh meals to older adults may be only regional.</a:t>
            </a:r>
            <a:r>
              <a:rPr lang="en-US" dirty="0">
                <a:latin typeface="ReithSans"/>
                <a:ea typeface="+mn-lt"/>
                <a:cs typeface="+mn-lt"/>
              </a:rPr>
              <a:t> </a:t>
            </a:r>
            <a:r>
              <a:rPr lang="en-US" dirty="0">
                <a:solidFill>
                  <a:srgbClr val="231F20"/>
                </a:solidFill>
                <a:latin typeface="ReithSans"/>
              </a:rPr>
              <a:t> </a:t>
            </a:r>
            <a:endParaRPr lang="en-IE">
              <a:latin typeface="ReithSans"/>
              <a:cs typeface="Calibri"/>
            </a:endParaRPr>
          </a:p>
        </p:txBody>
      </p:sp>
      <p:sp>
        <p:nvSpPr>
          <p:cNvPr id="4" name="Text Placeholder 3">
            <a:extLst>
              <a:ext uri="{FF2B5EF4-FFF2-40B4-BE49-F238E27FC236}">
                <a16:creationId xmlns:a16="http://schemas.microsoft.com/office/drawing/2014/main" id="{C018E7ED-A3FD-45D9-8C64-FBEB8E4C0558}"/>
              </a:ext>
            </a:extLst>
          </p:cNvPr>
          <p:cNvSpPr>
            <a:spLocks noGrp="1"/>
          </p:cNvSpPr>
          <p:nvPr>
            <p:ph type="body" sz="quarter" idx="16"/>
          </p:nvPr>
        </p:nvSpPr>
        <p:spPr>
          <a:xfrm>
            <a:off x="1351371" y="595510"/>
            <a:ext cx="2273862" cy="582221"/>
          </a:xfrm>
          <a:solidFill>
            <a:srgbClr val="FFD100"/>
          </a:solidFill>
        </p:spPr>
        <p:txBody>
          <a:bodyPr>
            <a:normAutofit lnSpcReduction="10000"/>
          </a:bodyPr>
          <a:lstStyle/>
          <a:p>
            <a:r>
              <a:rPr lang="en-US"/>
              <a:t>Location:</a:t>
            </a:r>
            <a:endParaRPr lang="en-IE"/>
          </a:p>
        </p:txBody>
      </p:sp>
      <p:pic>
        <p:nvPicPr>
          <p:cNvPr id="5" name="Graphic 4" descr="World with solid fill">
            <a:extLst>
              <a:ext uri="{FF2B5EF4-FFF2-40B4-BE49-F238E27FC236}">
                <a16:creationId xmlns:a16="http://schemas.microsoft.com/office/drawing/2014/main" id="{F881A584-477B-4BD9-A551-9F3B6B56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pic>
        <p:nvPicPr>
          <p:cNvPr id="7" name="Picture 6">
            <a:extLst>
              <a:ext uri="{FF2B5EF4-FFF2-40B4-BE49-F238E27FC236}">
                <a16:creationId xmlns:a16="http://schemas.microsoft.com/office/drawing/2014/main" id="{AC5F02F0-F3EC-4809-98DC-196487B34066}"/>
              </a:ext>
            </a:extLst>
          </p:cNvPr>
          <p:cNvPicPr>
            <a:picLocks noChangeAspect="1"/>
          </p:cNvPicPr>
          <p:nvPr/>
        </p:nvPicPr>
        <p:blipFill>
          <a:blip r:embed="rId4"/>
          <a:stretch>
            <a:fillRect/>
          </a:stretch>
        </p:blipFill>
        <p:spPr>
          <a:xfrm>
            <a:off x="7249625" y="2110161"/>
            <a:ext cx="4410998" cy="1943949"/>
          </a:xfrm>
          <a:prstGeom prst="rect">
            <a:avLst/>
          </a:prstGeom>
        </p:spPr>
      </p:pic>
    </p:spTree>
    <p:extLst>
      <p:ext uri="{BB962C8B-B14F-4D97-AF65-F5344CB8AC3E}">
        <p14:creationId xmlns:p14="http://schemas.microsoft.com/office/powerpoint/2010/main" val="1538637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9AE5C9-8DDD-4302-A053-1F7937BAFFCF}"/>
              </a:ext>
            </a:extLst>
          </p:cNvPr>
          <p:cNvSpPr>
            <a:spLocks noGrp="1"/>
          </p:cNvSpPr>
          <p:nvPr>
            <p:ph type="body" sz="quarter" idx="18"/>
          </p:nvPr>
        </p:nvSpPr>
        <p:spPr>
          <a:xfrm>
            <a:off x="1456566" y="1773241"/>
            <a:ext cx="5251731" cy="4525954"/>
          </a:xfrm>
        </p:spPr>
        <p:txBody>
          <a:bodyPr vert="horz" lIns="91440" tIns="45720" rIns="91440" bIns="45720" rtlCol="0" anchor="t">
            <a:normAutofit/>
          </a:bodyPr>
          <a:lstStyle/>
          <a:p>
            <a:pPr indent="0"/>
            <a:r>
              <a:rPr lang="en-US" b="1" dirty="0">
                <a:solidFill>
                  <a:srgbClr val="231F20"/>
                </a:solidFill>
                <a:latin typeface="ReithSans"/>
              </a:rPr>
              <a:t>Demographic segmentation</a:t>
            </a:r>
            <a:r>
              <a:rPr lang="en-US" b="0" i="0">
                <a:solidFill>
                  <a:srgbClr val="231F20"/>
                </a:solidFill>
                <a:effectLst/>
                <a:latin typeface="ReithSans"/>
              </a:rPr>
              <a:t> </a:t>
            </a:r>
            <a:br>
              <a:rPr lang="en-US" dirty="0">
                <a:solidFill>
                  <a:srgbClr val="231F20"/>
                </a:solidFill>
                <a:latin typeface="ReithSans"/>
              </a:rPr>
            </a:br>
            <a:r>
              <a:rPr lang="en-US" b="0" i="0">
                <a:solidFill>
                  <a:srgbClr val="231F20"/>
                </a:solidFill>
                <a:effectLst/>
                <a:latin typeface="ReithSans"/>
              </a:rPr>
              <a:t>considers the characteristics of people. These characteristics may include age, gender, race, religion, nationality, disability, ethnicity, sexual orientation, and occupation. </a:t>
            </a:r>
            <a:r>
              <a:rPr lang="en-US" dirty="0">
                <a:solidFill>
                  <a:srgbClr val="231F20"/>
                </a:solidFill>
                <a:latin typeface="ReithSans"/>
              </a:rPr>
              <a:t>Consider</a:t>
            </a:r>
            <a:r>
              <a:rPr lang="en-US" i="0" dirty="0">
                <a:solidFill>
                  <a:srgbClr val="231F20"/>
                </a:solidFill>
                <a:effectLst/>
                <a:latin typeface="ReithSans"/>
              </a:rPr>
              <a:t> the demographics</a:t>
            </a:r>
            <a:r>
              <a:rPr lang="en-US" b="0" i="0">
                <a:solidFill>
                  <a:srgbClr val="231F20"/>
                </a:solidFill>
                <a:effectLst/>
                <a:latin typeface="ReithSans"/>
              </a:rPr>
              <a:t> of the people to whom you want to aim your products.</a:t>
            </a:r>
          </a:p>
          <a:p>
            <a:pPr indent="0"/>
            <a:r>
              <a:rPr lang="en-US">
                <a:solidFill>
                  <a:srgbClr val="231F20"/>
                </a:solidFill>
                <a:latin typeface="ReithSans"/>
              </a:rPr>
              <a:t>By aiming your food products at older adults, age and income are the two most important factors to consider.</a:t>
            </a:r>
            <a:endParaRPr lang="en-IE"/>
          </a:p>
        </p:txBody>
      </p:sp>
      <p:sp>
        <p:nvSpPr>
          <p:cNvPr id="4" name="Text Placeholder 3">
            <a:extLst>
              <a:ext uri="{FF2B5EF4-FFF2-40B4-BE49-F238E27FC236}">
                <a16:creationId xmlns:a16="http://schemas.microsoft.com/office/drawing/2014/main" id="{EB43D0C9-B20B-4C9A-87D8-063D84D44989}"/>
              </a:ext>
            </a:extLst>
          </p:cNvPr>
          <p:cNvSpPr>
            <a:spLocks noGrp="1"/>
          </p:cNvSpPr>
          <p:nvPr>
            <p:ph type="body" sz="quarter" idx="16"/>
          </p:nvPr>
        </p:nvSpPr>
        <p:spPr>
          <a:xfrm>
            <a:off x="1346899" y="594242"/>
            <a:ext cx="2970194" cy="582221"/>
          </a:xfrm>
          <a:solidFill>
            <a:srgbClr val="FFD100"/>
          </a:solidFill>
        </p:spPr>
        <p:txBody>
          <a:bodyPr>
            <a:normAutofit lnSpcReduction="10000"/>
          </a:bodyPr>
          <a:lstStyle/>
          <a:p>
            <a:r>
              <a:rPr lang="en-US"/>
              <a:t>Demographics:</a:t>
            </a:r>
            <a:endParaRPr lang="en-IE"/>
          </a:p>
        </p:txBody>
      </p:sp>
      <p:pic>
        <p:nvPicPr>
          <p:cNvPr id="5" name="Graphic 4" descr="Male profile outline">
            <a:extLst>
              <a:ext uri="{FF2B5EF4-FFF2-40B4-BE49-F238E27FC236}">
                <a16:creationId xmlns:a16="http://schemas.microsoft.com/office/drawing/2014/main" id="{FEB83A2F-040D-476F-A08F-6D9C7B4FA3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281548"/>
            <a:ext cx="914400" cy="914400"/>
          </a:xfrm>
          <a:prstGeom prst="rect">
            <a:avLst/>
          </a:prstGeom>
        </p:spPr>
      </p:pic>
      <p:pic>
        <p:nvPicPr>
          <p:cNvPr id="7" name="Graphic 6" descr="Man and woman with solid fill">
            <a:extLst>
              <a:ext uri="{FF2B5EF4-FFF2-40B4-BE49-F238E27FC236}">
                <a16:creationId xmlns:a16="http://schemas.microsoft.com/office/drawing/2014/main" id="{E1E61F70-00E4-497A-9F68-2DA317517E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11474" y="1917812"/>
            <a:ext cx="2035990" cy="2035990"/>
          </a:xfrm>
          <a:prstGeom prst="rect">
            <a:avLst/>
          </a:prstGeom>
        </p:spPr>
      </p:pic>
      <p:pic>
        <p:nvPicPr>
          <p:cNvPr id="9" name="Graphic 8" descr="Man with cane with solid fill">
            <a:extLst>
              <a:ext uri="{FF2B5EF4-FFF2-40B4-BE49-F238E27FC236}">
                <a16:creationId xmlns:a16="http://schemas.microsoft.com/office/drawing/2014/main" id="{D763FA44-8B86-4954-9894-27EDCB2A12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34637" y="858841"/>
            <a:ext cx="914400" cy="914400"/>
          </a:xfrm>
          <a:prstGeom prst="rect">
            <a:avLst/>
          </a:prstGeom>
        </p:spPr>
      </p:pic>
      <p:pic>
        <p:nvPicPr>
          <p:cNvPr id="11" name="Graphic 10" descr="Man with kid with solid fill">
            <a:extLst>
              <a:ext uri="{FF2B5EF4-FFF2-40B4-BE49-F238E27FC236}">
                <a16:creationId xmlns:a16="http://schemas.microsoft.com/office/drawing/2014/main" id="{3C4FE28D-581E-400F-B213-6FE33E49D8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83821" y="871279"/>
            <a:ext cx="914400" cy="914400"/>
          </a:xfrm>
          <a:prstGeom prst="rect">
            <a:avLst/>
          </a:prstGeom>
        </p:spPr>
      </p:pic>
      <p:pic>
        <p:nvPicPr>
          <p:cNvPr id="13" name="Graphic 12" descr="Euro with solid fill">
            <a:extLst>
              <a:ext uri="{FF2B5EF4-FFF2-40B4-BE49-F238E27FC236}">
                <a16:creationId xmlns:a16="http://schemas.microsoft.com/office/drawing/2014/main" id="{CE598616-3F2C-42D6-9019-A2CB512CF5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05898" y="4091534"/>
            <a:ext cx="657478" cy="657478"/>
          </a:xfrm>
          <a:prstGeom prst="rect">
            <a:avLst/>
          </a:prstGeom>
        </p:spPr>
      </p:pic>
      <p:pic>
        <p:nvPicPr>
          <p:cNvPr id="17" name="Graphic 16" descr="Office worker female with solid fill">
            <a:extLst>
              <a:ext uri="{FF2B5EF4-FFF2-40B4-BE49-F238E27FC236}">
                <a16:creationId xmlns:a16="http://schemas.microsoft.com/office/drawing/2014/main" id="{0784DEB2-3EBA-4F98-94F9-8380810B50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23407" y="4876089"/>
            <a:ext cx="914400" cy="914400"/>
          </a:xfrm>
          <a:prstGeom prst="rect">
            <a:avLst/>
          </a:prstGeom>
        </p:spPr>
      </p:pic>
      <p:pic>
        <p:nvPicPr>
          <p:cNvPr id="19" name="Graphic 18" descr="Graduation cap with solid fill">
            <a:extLst>
              <a:ext uri="{FF2B5EF4-FFF2-40B4-BE49-F238E27FC236}">
                <a16:creationId xmlns:a16="http://schemas.microsoft.com/office/drawing/2014/main" id="{EF03D74A-2CEA-4F19-908C-8D03C266B5B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28587" y="4094569"/>
            <a:ext cx="914400" cy="914400"/>
          </a:xfrm>
          <a:prstGeom prst="rect">
            <a:avLst/>
          </a:prstGeom>
        </p:spPr>
      </p:pic>
      <p:sp>
        <p:nvSpPr>
          <p:cNvPr id="22" name="TextBox 21">
            <a:extLst>
              <a:ext uri="{FF2B5EF4-FFF2-40B4-BE49-F238E27FC236}">
                <a16:creationId xmlns:a16="http://schemas.microsoft.com/office/drawing/2014/main" id="{37287582-C9FC-4130-A60E-EBE792BACE39}"/>
              </a:ext>
            </a:extLst>
          </p:cNvPr>
          <p:cNvSpPr txBox="1"/>
          <p:nvPr/>
        </p:nvSpPr>
        <p:spPr>
          <a:xfrm>
            <a:off x="7484969" y="493614"/>
            <a:ext cx="696079" cy="377665"/>
          </a:xfrm>
          <a:prstGeom prst="rect">
            <a:avLst/>
          </a:prstGeom>
          <a:noFill/>
        </p:spPr>
        <p:txBody>
          <a:bodyPr wrap="square" rtlCol="0">
            <a:spAutoFit/>
          </a:bodyPr>
          <a:lstStyle/>
          <a:p>
            <a:r>
              <a:rPr lang="en-US"/>
              <a:t>Age</a:t>
            </a:r>
            <a:endParaRPr lang="en-IE"/>
          </a:p>
        </p:txBody>
      </p:sp>
      <p:sp>
        <p:nvSpPr>
          <p:cNvPr id="25" name="TextBox 24">
            <a:extLst>
              <a:ext uri="{FF2B5EF4-FFF2-40B4-BE49-F238E27FC236}">
                <a16:creationId xmlns:a16="http://schemas.microsoft.com/office/drawing/2014/main" id="{9345411F-1B6E-4AFE-A846-3B619614162A}"/>
              </a:ext>
            </a:extLst>
          </p:cNvPr>
          <p:cNvSpPr txBox="1"/>
          <p:nvPr/>
        </p:nvSpPr>
        <p:spPr>
          <a:xfrm>
            <a:off x="9077422" y="1647515"/>
            <a:ext cx="1028017" cy="369332"/>
          </a:xfrm>
          <a:prstGeom prst="rect">
            <a:avLst/>
          </a:prstGeom>
          <a:noFill/>
        </p:spPr>
        <p:txBody>
          <a:bodyPr wrap="square" rtlCol="0">
            <a:spAutoFit/>
          </a:bodyPr>
          <a:lstStyle/>
          <a:p>
            <a:r>
              <a:rPr lang="en-US"/>
              <a:t>Gender</a:t>
            </a:r>
            <a:endParaRPr lang="en-IE"/>
          </a:p>
        </p:txBody>
      </p:sp>
      <p:sp>
        <p:nvSpPr>
          <p:cNvPr id="26" name="TextBox 25">
            <a:extLst>
              <a:ext uri="{FF2B5EF4-FFF2-40B4-BE49-F238E27FC236}">
                <a16:creationId xmlns:a16="http://schemas.microsoft.com/office/drawing/2014/main" id="{A10E7293-56B0-4CD8-8127-0E3C24E72D34}"/>
              </a:ext>
            </a:extLst>
          </p:cNvPr>
          <p:cNvSpPr txBox="1"/>
          <p:nvPr/>
        </p:nvSpPr>
        <p:spPr>
          <a:xfrm>
            <a:off x="10576114" y="493614"/>
            <a:ext cx="1575602" cy="369332"/>
          </a:xfrm>
          <a:prstGeom prst="rect">
            <a:avLst/>
          </a:prstGeom>
          <a:noFill/>
        </p:spPr>
        <p:txBody>
          <a:bodyPr wrap="square" rtlCol="0">
            <a:spAutoFit/>
          </a:bodyPr>
          <a:lstStyle/>
          <a:p>
            <a:r>
              <a:rPr lang="en-US"/>
              <a:t>Social Status</a:t>
            </a:r>
            <a:endParaRPr lang="en-IE"/>
          </a:p>
        </p:txBody>
      </p:sp>
      <p:pic>
        <p:nvPicPr>
          <p:cNvPr id="27" name="Graphic 26" descr="Cycle with people with solid fill">
            <a:extLst>
              <a:ext uri="{FF2B5EF4-FFF2-40B4-BE49-F238E27FC236}">
                <a16:creationId xmlns:a16="http://schemas.microsoft.com/office/drawing/2014/main" id="{3C767147-3CFE-46F5-94FF-3DA3B935FF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671387" y="752380"/>
            <a:ext cx="914400" cy="914400"/>
          </a:xfrm>
          <a:prstGeom prst="rect">
            <a:avLst/>
          </a:prstGeom>
        </p:spPr>
      </p:pic>
      <p:sp>
        <p:nvSpPr>
          <p:cNvPr id="28" name="TextBox 27">
            <a:extLst>
              <a:ext uri="{FF2B5EF4-FFF2-40B4-BE49-F238E27FC236}">
                <a16:creationId xmlns:a16="http://schemas.microsoft.com/office/drawing/2014/main" id="{A9E7BC4A-774A-49F1-B020-42EBF8D56F45}"/>
              </a:ext>
            </a:extLst>
          </p:cNvPr>
          <p:cNvSpPr txBox="1"/>
          <p:nvPr/>
        </p:nvSpPr>
        <p:spPr>
          <a:xfrm>
            <a:off x="7382402" y="4824303"/>
            <a:ext cx="1028017" cy="369332"/>
          </a:xfrm>
          <a:prstGeom prst="rect">
            <a:avLst/>
          </a:prstGeom>
          <a:noFill/>
        </p:spPr>
        <p:txBody>
          <a:bodyPr wrap="square" rtlCol="0">
            <a:spAutoFit/>
          </a:bodyPr>
          <a:lstStyle/>
          <a:p>
            <a:r>
              <a:rPr lang="en-US"/>
              <a:t>Income</a:t>
            </a:r>
            <a:endParaRPr lang="en-IE"/>
          </a:p>
        </p:txBody>
      </p:sp>
      <p:sp>
        <p:nvSpPr>
          <p:cNvPr id="29" name="TextBox 28">
            <a:extLst>
              <a:ext uri="{FF2B5EF4-FFF2-40B4-BE49-F238E27FC236}">
                <a16:creationId xmlns:a16="http://schemas.microsoft.com/office/drawing/2014/main" id="{F0284F7E-380F-4532-989F-D6A2E751A96A}"/>
              </a:ext>
            </a:extLst>
          </p:cNvPr>
          <p:cNvSpPr txBox="1"/>
          <p:nvPr/>
        </p:nvSpPr>
        <p:spPr>
          <a:xfrm>
            <a:off x="9135907" y="5936356"/>
            <a:ext cx="1269265" cy="369332"/>
          </a:xfrm>
          <a:prstGeom prst="rect">
            <a:avLst/>
          </a:prstGeom>
          <a:noFill/>
        </p:spPr>
        <p:txBody>
          <a:bodyPr wrap="square" rtlCol="0">
            <a:spAutoFit/>
          </a:bodyPr>
          <a:lstStyle/>
          <a:p>
            <a:r>
              <a:rPr lang="en-US"/>
              <a:t>Occupation</a:t>
            </a:r>
            <a:endParaRPr lang="en-IE"/>
          </a:p>
        </p:txBody>
      </p:sp>
      <p:sp>
        <p:nvSpPr>
          <p:cNvPr id="30" name="TextBox 29">
            <a:extLst>
              <a:ext uri="{FF2B5EF4-FFF2-40B4-BE49-F238E27FC236}">
                <a16:creationId xmlns:a16="http://schemas.microsoft.com/office/drawing/2014/main" id="{DAC951E4-1C3B-4BF7-8877-9E885C751F43}"/>
              </a:ext>
            </a:extLst>
          </p:cNvPr>
          <p:cNvSpPr txBox="1"/>
          <p:nvPr/>
        </p:nvSpPr>
        <p:spPr>
          <a:xfrm>
            <a:off x="10950795" y="4876089"/>
            <a:ext cx="1269265" cy="369332"/>
          </a:xfrm>
          <a:prstGeom prst="rect">
            <a:avLst/>
          </a:prstGeom>
          <a:noFill/>
        </p:spPr>
        <p:txBody>
          <a:bodyPr wrap="square" rtlCol="0">
            <a:spAutoFit/>
          </a:bodyPr>
          <a:lstStyle/>
          <a:p>
            <a:r>
              <a:rPr lang="en-US"/>
              <a:t>Education</a:t>
            </a:r>
            <a:endParaRPr lang="en-IE"/>
          </a:p>
        </p:txBody>
      </p:sp>
    </p:spTree>
    <p:extLst>
      <p:ext uri="{BB962C8B-B14F-4D97-AF65-F5344CB8AC3E}">
        <p14:creationId xmlns:p14="http://schemas.microsoft.com/office/powerpoint/2010/main" val="862499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F312DE-1476-4EA2-B23A-713114B55D01}"/>
              </a:ext>
            </a:extLst>
          </p:cNvPr>
          <p:cNvSpPr>
            <a:spLocks noGrp="1"/>
          </p:cNvSpPr>
          <p:nvPr>
            <p:ph type="body" sz="quarter" idx="18"/>
          </p:nvPr>
        </p:nvSpPr>
        <p:spPr>
          <a:xfrm>
            <a:off x="1429407" y="1491549"/>
            <a:ext cx="5410206" cy="5103459"/>
          </a:xfrm>
        </p:spPr>
        <p:txBody>
          <a:bodyPr vert="horz" lIns="91440" tIns="45720" rIns="91440" bIns="45720" rtlCol="0" anchor="t">
            <a:normAutofit/>
          </a:bodyPr>
          <a:lstStyle/>
          <a:p>
            <a:pPr marL="0" indent="0"/>
            <a:r>
              <a:rPr lang="en-US"/>
              <a:t>Psychographics is the study of personality, values, attitudes, and lifestyles. Psychographic segmentation involves dividing a market into segments based upon different </a:t>
            </a:r>
            <a:r>
              <a:rPr lang="en-US" b="1"/>
              <a:t>personality traits, values, attitudes, interests, and lifestyles </a:t>
            </a:r>
            <a:r>
              <a:rPr lang="en-US"/>
              <a:t>of consumers. This form of segmentation is advantageous because it helps businesses like you, engage better with your customers, design more suitable products and improve marketing in a focused manner. Some older adults may be quite active and open-minded to trying new products </a:t>
            </a:r>
            <a:r>
              <a:rPr lang="en-US" dirty="0"/>
              <a:t>while others</a:t>
            </a:r>
            <a:r>
              <a:rPr lang="en-US"/>
              <a:t> may have a closed attitude.</a:t>
            </a:r>
            <a:endParaRPr lang="en-IE"/>
          </a:p>
        </p:txBody>
      </p:sp>
      <p:sp>
        <p:nvSpPr>
          <p:cNvPr id="4" name="Text Placeholder 3">
            <a:extLst>
              <a:ext uri="{FF2B5EF4-FFF2-40B4-BE49-F238E27FC236}">
                <a16:creationId xmlns:a16="http://schemas.microsoft.com/office/drawing/2014/main" id="{72D5156A-EDA8-4505-9D6E-AF3776E82C0D}"/>
              </a:ext>
            </a:extLst>
          </p:cNvPr>
          <p:cNvSpPr>
            <a:spLocks noGrp="1"/>
          </p:cNvSpPr>
          <p:nvPr>
            <p:ph type="body" sz="quarter" idx="16"/>
          </p:nvPr>
        </p:nvSpPr>
        <p:spPr>
          <a:xfrm>
            <a:off x="1343203" y="404601"/>
            <a:ext cx="3253073" cy="669423"/>
          </a:xfrm>
          <a:solidFill>
            <a:srgbClr val="FFD100"/>
          </a:solidFill>
        </p:spPr>
        <p:txBody>
          <a:bodyPr anchor="ctr">
            <a:noAutofit/>
          </a:bodyPr>
          <a:lstStyle/>
          <a:p>
            <a:r>
              <a:rPr lang="en-US"/>
              <a:t>Psychographics:</a:t>
            </a:r>
            <a:endParaRPr lang="en-IE"/>
          </a:p>
        </p:txBody>
      </p:sp>
      <p:pic>
        <p:nvPicPr>
          <p:cNvPr id="5" name="Graphic 4" descr="Smiling face outline with solid fill">
            <a:extLst>
              <a:ext uri="{FF2B5EF4-FFF2-40B4-BE49-F238E27FC236}">
                <a16:creationId xmlns:a16="http://schemas.microsoft.com/office/drawing/2014/main" id="{01819340-81C8-478F-B569-2976680719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sp>
        <p:nvSpPr>
          <p:cNvPr id="7" name="TextBox 6">
            <a:extLst>
              <a:ext uri="{FF2B5EF4-FFF2-40B4-BE49-F238E27FC236}">
                <a16:creationId xmlns:a16="http://schemas.microsoft.com/office/drawing/2014/main" id="{9D04930D-6C7A-4C18-BB5F-97CBE1F88AF7}"/>
              </a:ext>
            </a:extLst>
          </p:cNvPr>
          <p:cNvSpPr txBox="1"/>
          <p:nvPr/>
        </p:nvSpPr>
        <p:spPr>
          <a:xfrm>
            <a:off x="7394097" y="614387"/>
            <a:ext cx="4501195" cy="1938992"/>
          </a:xfrm>
          <a:prstGeom prst="rect">
            <a:avLst/>
          </a:prstGeom>
          <a:solidFill>
            <a:srgbClr val="FFD100"/>
          </a:solidFill>
        </p:spPr>
        <p:txBody>
          <a:bodyPr wrap="square">
            <a:spAutoFit/>
          </a:bodyPr>
          <a:lstStyle/>
          <a:p>
            <a:pPr algn="ctr"/>
            <a:r>
              <a:rPr lang="en-US" sz="2000" b="0" i="1">
                <a:solidFill>
                  <a:srgbClr val="000000"/>
                </a:solidFill>
                <a:effectLst/>
              </a:rPr>
              <a:t>"Psychographics are about using the demographic information you have for your </a:t>
            </a:r>
            <a:r>
              <a:rPr lang="en-US" sz="2000" i="1">
                <a:solidFill>
                  <a:srgbClr val="000000"/>
                </a:solidFill>
              </a:rPr>
              <a:t>customer</a:t>
            </a:r>
            <a:r>
              <a:rPr lang="en-US" sz="2000" b="0" i="1">
                <a:solidFill>
                  <a:srgbClr val="000000"/>
                </a:solidFill>
                <a:effectLst/>
              </a:rPr>
              <a:t> persona, to figure out more about their lifestyle, their </a:t>
            </a:r>
            <a:r>
              <a:rPr lang="en-US" sz="2000" b="0" i="1" err="1">
                <a:solidFill>
                  <a:srgbClr val="000000"/>
                </a:solidFill>
                <a:effectLst/>
              </a:rPr>
              <a:t>behaviours</a:t>
            </a:r>
            <a:r>
              <a:rPr lang="en-US" sz="2000" b="0" i="1">
                <a:solidFill>
                  <a:srgbClr val="000000"/>
                </a:solidFill>
                <a:effectLst/>
              </a:rPr>
              <a:t>, and their habits." </a:t>
            </a:r>
          </a:p>
          <a:p>
            <a:pPr algn="ctr"/>
            <a:r>
              <a:rPr lang="en-US" sz="2000" b="0" i="1">
                <a:solidFill>
                  <a:srgbClr val="000000"/>
                </a:solidFill>
                <a:effectLst/>
              </a:rPr>
              <a:t>- HubSpot</a:t>
            </a:r>
            <a:endParaRPr lang="en-IE" sz="2000" i="1">
              <a:solidFill>
                <a:srgbClr val="000000"/>
              </a:solidFill>
            </a:endParaRPr>
          </a:p>
        </p:txBody>
      </p:sp>
      <p:pic>
        <p:nvPicPr>
          <p:cNvPr id="9" name="Graphic 8" descr="Disk jockey male with solid fill">
            <a:extLst>
              <a:ext uri="{FF2B5EF4-FFF2-40B4-BE49-F238E27FC236}">
                <a16:creationId xmlns:a16="http://schemas.microsoft.com/office/drawing/2014/main" id="{118A04BD-B212-4088-A250-5ECFDA3876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0036" y="2866604"/>
            <a:ext cx="914400" cy="914400"/>
          </a:xfrm>
          <a:prstGeom prst="rect">
            <a:avLst/>
          </a:prstGeom>
        </p:spPr>
      </p:pic>
      <p:pic>
        <p:nvPicPr>
          <p:cNvPr id="11" name="Graphic 10" descr="Newspaper with solid fill">
            <a:extLst>
              <a:ext uri="{FF2B5EF4-FFF2-40B4-BE49-F238E27FC236}">
                <a16:creationId xmlns:a16="http://schemas.microsoft.com/office/drawing/2014/main" id="{17C6136D-D593-4943-B5F8-D0CC079790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19866" y="2822200"/>
            <a:ext cx="914400" cy="914400"/>
          </a:xfrm>
          <a:prstGeom prst="rect">
            <a:avLst/>
          </a:prstGeom>
        </p:spPr>
      </p:pic>
      <p:pic>
        <p:nvPicPr>
          <p:cNvPr id="17" name="Graphic 16" descr="Artificial Intelligence outline">
            <a:extLst>
              <a:ext uri="{FF2B5EF4-FFF2-40B4-BE49-F238E27FC236}">
                <a16:creationId xmlns:a16="http://schemas.microsoft.com/office/drawing/2014/main" id="{D6BC8175-F305-4785-9EAE-BA2469E7A5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19866" y="3911235"/>
            <a:ext cx="914400" cy="914400"/>
          </a:xfrm>
          <a:prstGeom prst="rect">
            <a:avLst/>
          </a:prstGeom>
        </p:spPr>
      </p:pic>
      <p:grpSp>
        <p:nvGrpSpPr>
          <p:cNvPr id="18" name="Graphic 3">
            <a:extLst>
              <a:ext uri="{FF2B5EF4-FFF2-40B4-BE49-F238E27FC236}">
                <a16:creationId xmlns:a16="http://schemas.microsoft.com/office/drawing/2014/main" id="{B295B7FE-5B44-4FBB-BAB4-2F7BF87F3381}"/>
              </a:ext>
            </a:extLst>
          </p:cNvPr>
          <p:cNvGrpSpPr/>
          <p:nvPr/>
        </p:nvGrpSpPr>
        <p:grpSpPr>
          <a:xfrm>
            <a:off x="7394098" y="5157856"/>
            <a:ext cx="952955" cy="888654"/>
            <a:chOff x="781761" y="3715924"/>
            <a:chExt cx="914639" cy="888654"/>
          </a:xfrm>
        </p:grpSpPr>
        <p:sp>
          <p:nvSpPr>
            <p:cNvPr id="19" name="Freeform 1176">
              <a:extLst>
                <a:ext uri="{FF2B5EF4-FFF2-40B4-BE49-F238E27FC236}">
                  <a16:creationId xmlns:a16="http://schemas.microsoft.com/office/drawing/2014/main" id="{302C8111-008A-4525-B499-A9C8FE025F2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20" name="Freeform 1177">
              <a:extLst>
                <a:ext uri="{FF2B5EF4-FFF2-40B4-BE49-F238E27FC236}">
                  <a16:creationId xmlns:a16="http://schemas.microsoft.com/office/drawing/2014/main" id="{2C4D8A33-17A5-4671-B9CB-B0BE87881948}"/>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grpSp>
        <p:nvGrpSpPr>
          <p:cNvPr id="21" name="Graphic 3">
            <a:extLst>
              <a:ext uri="{FF2B5EF4-FFF2-40B4-BE49-F238E27FC236}">
                <a16:creationId xmlns:a16="http://schemas.microsoft.com/office/drawing/2014/main" id="{986E869C-C6BE-4390-A66C-E3C165EFB72E}"/>
              </a:ext>
            </a:extLst>
          </p:cNvPr>
          <p:cNvGrpSpPr/>
          <p:nvPr/>
        </p:nvGrpSpPr>
        <p:grpSpPr>
          <a:xfrm>
            <a:off x="8705439" y="5244802"/>
            <a:ext cx="820729" cy="715861"/>
            <a:chOff x="8664475" y="5317697"/>
            <a:chExt cx="1051121" cy="1050478"/>
          </a:xfrm>
        </p:grpSpPr>
        <p:sp>
          <p:nvSpPr>
            <p:cNvPr id="22" name="Freeform 958">
              <a:extLst>
                <a:ext uri="{FF2B5EF4-FFF2-40B4-BE49-F238E27FC236}">
                  <a16:creationId xmlns:a16="http://schemas.microsoft.com/office/drawing/2014/main" id="{18377B44-DA1E-4946-A02A-779449972561}"/>
                </a:ext>
              </a:extLst>
            </p:cNvPr>
            <p:cNvSpPr/>
            <p:nvPr/>
          </p:nvSpPr>
          <p:spPr>
            <a:xfrm>
              <a:off x="8664475" y="5317697"/>
              <a:ext cx="806372" cy="1050478"/>
            </a:xfrm>
            <a:custGeom>
              <a:avLst/>
              <a:gdLst>
                <a:gd name="connsiteX0" fmla="*/ 735061 w 806372"/>
                <a:gd name="connsiteY0" fmla="*/ 175537 h 1050478"/>
                <a:gd name="connsiteX1" fmla="*/ 792659 w 806372"/>
                <a:gd name="connsiteY1" fmla="*/ 194736 h 1050478"/>
                <a:gd name="connsiteX2" fmla="*/ 806373 w 806372"/>
                <a:gd name="connsiteY2" fmla="*/ 227649 h 1050478"/>
                <a:gd name="connsiteX3" fmla="*/ 784431 w 806372"/>
                <a:gd name="connsiteY3" fmla="*/ 271534 h 1050478"/>
                <a:gd name="connsiteX4" fmla="*/ 737803 w 806372"/>
                <a:gd name="connsiteY4" fmla="*/ 285248 h 1050478"/>
                <a:gd name="connsiteX5" fmla="*/ 737803 w 806372"/>
                <a:gd name="connsiteY5" fmla="*/ 329132 h 1050478"/>
                <a:gd name="connsiteX6" fmla="*/ 710376 w 806372"/>
                <a:gd name="connsiteY6" fmla="*/ 348331 h 1050478"/>
                <a:gd name="connsiteX7" fmla="*/ 671978 w 806372"/>
                <a:gd name="connsiteY7" fmla="*/ 331874 h 1050478"/>
                <a:gd name="connsiteX8" fmla="*/ 597923 w 806372"/>
                <a:gd name="connsiteY8" fmla="*/ 315418 h 1050478"/>
                <a:gd name="connsiteX9" fmla="*/ 543068 w 806372"/>
                <a:gd name="connsiteY9" fmla="*/ 315418 h 1050478"/>
                <a:gd name="connsiteX10" fmla="*/ 543068 w 806372"/>
                <a:gd name="connsiteY10" fmla="*/ 367530 h 1050478"/>
                <a:gd name="connsiteX11" fmla="*/ 479984 w 806372"/>
                <a:gd name="connsiteY11" fmla="*/ 452556 h 1050478"/>
                <a:gd name="connsiteX12" fmla="*/ 455299 w 806372"/>
                <a:gd name="connsiteY12" fmla="*/ 458041 h 1050478"/>
                <a:gd name="connsiteX13" fmla="*/ 455299 w 806372"/>
                <a:gd name="connsiteY13" fmla="*/ 490955 h 1050478"/>
                <a:gd name="connsiteX14" fmla="*/ 526610 w 806372"/>
                <a:gd name="connsiteY14" fmla="*/ 490955 h 1050478"/>
                <a:gd name="connsiteX15" fmla="*/ 559524 w 806372"/>
                <a:gd name="connsiteY15" fmla="*/ 523867 h 1050478"/>
                <a:gd name="connsiteX16" fmla="*/ 559524 w 806372"/>
                <a:gd name="connsiteY16" fmla="*/ 1025793 h 1050478"/>
                <a:gd name="connsiteX17" fmla="*/ 534840 w 806372"/>
                <a:gd name="connsiteY17" fmla="*/ 1050478 h 1050478"/>
                <a:gd name="connsiteX18" fmla="*/ 24684 w 806372"/>
                <a:gd name="connsiteY18" fmla="*/ 1050478 h 1050478"/>
                <a:gd name="connsiteX19" fmla="*/ 0 w 806372"/>
                <a:gd name="connsiteY19" fmla="*/ 1025793 h 1050478"/>
                <a:gd name="connsiteX20" fmla="*/ 0 w 806372"/>
                <a:gd name="connsiteY20" fmla="*/ 512896 h 1050478"/>
                <a:gd name="connsiteX21" fmla="*/ 24684 w 806372"/>
                <a:gd name="connsiteY21" fmla="*/ 488212 h 1050478"/>
                <a:gd name="connsiteX22" fmla="*/ 104225 w 806372"/>
                <a:gd name="connsiteY22" fmla="*/ 488212 h 1050478"/>
                <a:gd name="connsiteX23" fmla="*/ 104225 w 806372"/>
                <a:gd name="connsiteY23" fmla="*/ 455298 h 1050478"/>
                <a:gd name="connsiteX24" fmla="*/ 82283 w 806372"/>
                <a:gd name="connsiteY24" fmla="*/ 452556 h 1050478"/>
                <a:gd name="connsiteX25" fmla="*/ 16456 w 806372"/>
                <a:gd name="connsiteY25" fmla="*/ 370273 h 1050478"/>
                <a:gd name="connsiteX26" fmla="*/ 16456 w 806372"/>
                <a:gd name="connsiteY26" fmla="*/ 85026 h 1050478"/>
                <a:gd name="connsiteX27" fmla="*/ 104225 w 806372"/>
                <a:gd name="connsiteY27" fmla="*/ 0 h 1050478"/>
                <a:gd name="connsiteX28" fmla="*/ 378502 w 806372"/>
                <a:gd name="connsiteY28" fmla="*/ 0 h 1050478"/>
                <a:gd name="connsiteX29" fmla="*/ 447071 w 806372"/>
                <a:gd name="connsiteY29" fmla="*/ 0 h 1050478"/>
                <a:gd name="connsiteX30" fmla="*/ 540324 w 806372"/>
                <a:gd name="connsiteY30" fmla="*/ 95997 h 1050478"/>
                <a:gd name="connsiteX31" fmla="*/ 540324 w 806372"/>
                <a:gd name="connsiteY31" fmla="*/ 139881 h 1050478"/>
                <a:gd name="connsiteX32" fmla="*/ 663748 w 806372"/>
                <a:gd name="connsiteY32" fmla="*/ 126167 h 1050478"/>
                <a:gd name="connsiteX33" fmla="*/ 707634 w 806372"/>
                <a:gd name="connsiteY33" fmla="*/ 106968 h 1050478"/>
                <a:gd name="connsiteX34" fmla="*/ 735061 w 806372"/>
                <a:gd name="connsiteY34" fmla="*/ 126167 h 1050478"/>
                <a:gd name="connsiteX35" fmla="*/ 735061 w 806372"/>
                <a:gd name="connsiteY35" fmla="*/ 175537 h 1050478"/>
                <a:gd name="connsiteX36" fmla="*/ 523868 w 806372"/>
                <a:gd name="connsiteY36" fmla="*/ 1014822 h 1050478"/>
                <a:gd name="connsiteX37" fmla="*/ 523868 w 806372"/>
                <a:gd name="connsiteY37" fmla="*/ 523867 h 1050478"/>
                <a:gd name="connsiteX38" fmla="*/ 35656 w 806372"/>
                <a:gd name="connsiteY38" fmla="*/ 523867 h 1050478"/>
                <a:gd name="connsiteX39" fmla="*/ 35656 w 806372"/>
                <a:gd name="connsiteY39" fmla="*/ 1012080 h 1050478"/>
                <a:gd name="connsiteX40" fmla="*/ 211192 w 806372"/>
                <a:gd name="connsiteY40" fmla="*/ 1012080 h 1050478"/>
                <a:gd name="connsiteX41" fmla="*/ 211192 w 806372"/>
                <a:gd name="connsiteY41" fmla="*/ 957224 h 1050478"/>
                <a:gd name="connsiteX42" fmla="*/ 252333 w 806372"/>
                <a:gd name="connsiteY42" fmla="*/ 896883 h 1050478"/>
                <a:gd name="connsiteX43" fmla="*/ 326388 w 806372"/>
                <a:gd name="connsiteY43" fmla="*/ 907854 h 1050478"/>
                <a:gd name="connsiteX44" fmla="*/ 351074 w 806372"/>
                <a:gd name="connsiteY44" fmla="*/ 959967 h 1050478"/>
                <a:gd name="connsiteX45" fmla="*/ 351074 w 806372"/>
                <a:gd name="connsiteY45" fmla="*/ 1012080 h 1050478"/>
                <a:gd name="connsiteX46" fmla="*/ 523868 w 806372"/>
                <a:gd name="connsiteY46" fmla="*/ 1014822 h 1050478"/>
                <a:gd name="connsiteX47" fmla="*/ 279761 w 806372"/>
                <a:gd name="connsiteY47" fmla="*/ 35656 h 1050478"/>
                <a:gd name="connsiteX48" fmla="*/ 109711 w 806372"/>
                <a:gd name="connsiteY48" fmla="*/ 35656 h 1050478"/>
                <a:gd name="connsiteX49" fmla="*/ 52112 w 806372"/>
                <a:gd name="connsiteY49" fmla="*/ 93254 h 1050478"/>
                <a:gd name="connsiteX50" fmla="*/ 52112 w 806372"/>
                <a:gd name="connsiteY50" fmla="*/ 364787 h 1050478"/>
                <a:gd name="connsiteX51" fmla="*/ 109711 w 806372"/>
                <a:gd name="connsiteY51" fmla="*/ 419643 h 1050478"/>
                <a:gd name="connsiteX52" fmla="*/ 452557 w 806372"/>
                <a:gd name="connsiteY52" fmla="*/ 419643 h 1050478"/>
                <a:gd name="connsiteX53" fmla="*/ 507412 w 806372"/>
                <a:gd name="connsiteY53" fmla="*/ 364787 h 1050478"/>
                <a:gd name="connsiteX54" fmla="*/ 507412 w 806372"/>
                <a:gd name="connsiteY54" fmla="*/ 93254 h 1050478"/>
                <a:gd name="connsiteX55" fmla="*/ 449813 w 806372"/>
                <a:gd name="connsiteY55" fmla="*/ 35656 h 1050478"/>
                <a:gd name="connsiteX56" fmla="*/ 279761 w 806372"/>
                <a:gd name="connsiteY56" fmla="*/ 35656 h 1050478"/>
                <a:gd name="connsiteX57" fmla="*/ 614379 w 806372"/>
                <a:gd name="connsiteY57" fmla="*/ 178280 h 1050478"/>
                <a:gd name="connsiteX58" fmla="*/ 614379 w 806372"/>
                <a:gd name="connsiteY58" fmla="*/ 277019 h 1050478"/>
                <a:gd name="connsiteX59" fmla="*/ 702148 w 806372"/>
                <a:gd name="connsiteY59" fmla="*/ 304446 h 1050478"/>
                <a:gd name="connsiteX60" fmla="*/ 702148 w 806372"/>
                <a:gd name="connsiteY60" fmla="*/ 153594 h 1050478"/>
                <a:gd name="connsiteX61" fmla="*/ 614379 w 806372"/>
                <a:gd name="connsiteY61" fmla="*/ 178280 h 1050478"/>
                <a:gd name="connsiteX62" fmla="*/ 139880 w 806372"/>
                <a:gd name="connsiteY62" fmla="*/ 488212 h 1050478"/>
                <a:gd name="connsiteX63" fmla="*/ 419643 w 806372"/>
                <a:gd name="connsiteY63" fmla="*/ 488212 h 1050478"/>
                <a:gd name="connsiteX64" fmla="*/ 419643 w 806372"/>
                <a:gd name="connsiteY64" fmla="*/ 455298 h 1050478"/>
                <a:gd name="connsiteX65" fmla="*/ 139880 w 806372"/>
                <a:gd name="connsiteY65" fmla="*/ 455298 h 1050478"/>
                <a:gd name="connsiteX66" fmla="*/ 139880 w 806372"/>
                <a:gd name="connsiteY66" fmla="*/ 488212 h 1050478"/>
                <a:gd name="connsiteX67" fmla="*/ 315418 w 806372"/>
                <a:gd name="connsiteY67" fmla="*/ 1014822 h 1050478"/>
                <a:gd name="connsiteX68" fmla="*/ 315418 w 806372"/>
                <a:gd name="connsiteY68" fmla="*/ 957224 h 1050478"/>
                <a:gd name="connsiteX69" fmla="*/ 282505 w 806372"/>
                <a:gd name="connsiteY69" fmla="*/ 927054 h 1050478"/>
                <a:gd name="connsiteX70" fmla="*/ 246849 w 806372"/>
                <a:gd name="connsiteY70" fmla="*/ 957224 h 1050478"/>
                <a:gd name="connsiteX71" fmla="*/ 246849 w 806372"/>
                <a:gd name="connsiteY71" fmla="*/ 1014822 h 1050478"/>
                <a:gd name="connsiteX72" fmla="*/ 315418 w 806372"/>
                <a:gd name="connsiteY72" fmla="*/ 1014822 h 1050478"/>
                <a:gd name="connsiteX73" fmla="*/ 578723 w 806372"/>
                <a:gd name="connsiteY73" fmla="*/ 279762 h 1050478"/>
                <a:gd name="connsiteX74" fmla="*/ 578723 w 806372"/>
                <a:gd name="connsiteY74" fmla="*/ 175537 h 1050478"/>
                <a:gd name="connsiteX75" fmla="*/ 545810 w 806372"/>
                <a:gd name="connsiteY75" fmla="*/ 175537 h 1050478"/>
                <a:gd name="connsiteX76" fmla="*/ 545810 w 806372"/>
                <a:gd name="connsiteY76" fmla="*/ 279762 h 1050478"/>
                <a:gd name="connsiteX77" fmla="*/ 578723 w 806372"/>
                <a:gd name="connsiteY77" fmla="*/ 279762 h 1050478"/>
                <a:gd name="connsiteX78" fmla="*/ 737803 w 806372"/>
                <a:gd name="connsiteY78" fmla="*/ 244106 h 1050478"/>
                <a:gd name="connsiteX79" fmla="*/ 770717 w 806372"/>
                <a:gd name="connsiteY79" fmla="*/ 235877 h 1050478"/>
                <a:gd name="connsiteX80" fmla="*/ 770717 w 806372"/>
                <a:gd name="connsiteY80" fmla="*/ 216678 h 1050478"/>
                <a:gd name="connsiteX81" fmla="*/ 740547 w 806372"/>
                <a:gd name="connsiteY81" fmla="*/ 208450 h 1050478"/>
                <a:gd name="connsiteX82" fmla="*/ 737803 w 806372"/>
                <a:gd name="connsiteY82" fmla="*/ 244106 h 105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06372" h="1050478">
                  <a:moveTo>
                    <a:pt x="735061" y="175537"/>
                  </a:moveTo>
                  <a:cubicBezTo>
                    <a:pt x="757003" y="172794"/>
                    <a:pt x="776203" y="175537"/>
                    <a:pt x="792659" y="194736"/>
                  </a:cubicBezTo>
                  <a:cubicBezTo>
                    <a:pt x="800887" y="205708"/>
                    <a:pt x="806373" y="216678"/>
                    <a:pt x="806373" y="227649"/>
                  </a:cubicBezTo>
                  <a:cubicBezTo>
                    <a:pt x="806373" y="246849"/>
                    <a:pt x="800887" y="263305"/>
                    <a:pt x="784431" y="271534"/>
                  </a:cubicBezTo>
                  <a:cubicBezTo>
                    <a:pt x="770717" y="279762"/>
                    <a:pt x="754261" y="282505"/>
                    <a:pt x="737803" y="285248"/>
                  </a:cubicBezTo>
                  <a:cubicBezTo>
                    <a:pt x="737803" y="298961"/>
                    <a:pt x="737803" y="312675"/>
                    <a:pt x="737803" y="329132"/>
                  </a:cubicBezTo>
                  <a:cubicBezTo>
                    <a:pt x="737803" y="348331"/>
                    <a:pt x="726833" y="356560"/>
                    <a:pt x="710376" y="348331"/>
                  </a:cubicBezTo>
                  <a:cubicBezTo>
                    <a:pt x="696662" y="342846"/>
                    <a:pt x="685692" y="337360"/>
                    <a:pt x="671978" y="331874"/>
                  </a:cubicBezTo>
                  <a:cubicBezTo>
                    <a:pt x="650035" y="320903"/>
                    <a:pt x="625351" y="315418"/>
                    <a:pt x="597923" y="315418"/>
                  </a:cubicBezTo>
                  <a:cubicBezTo>
                    <a:pt x="581465" y="315418"/>
                    <a:pt x="562267" y="315418"/>
                    <a:pt x="543068" y="315418"/>
                  </a:cubicBezTo>
                  <a:cubicBezTo>
                    <a:pt x="543068" y="334617"/>
                    <a:pt x="543068" y="351074"/>
                    <a:pt x="543068" y="367530"/>
                  </a:cubicBezTo>
                  <a:cubicBezTo>
                    <a:pt x="543068" y="405929"/>
                    <a:pt x="518382" y="441584"/>
                    <a:pt x="479984" y="452556"/>
                  </a:cubicBezTo>
                  <a:cubicBezTo>
                    <a:pt x="471755" y="455298"/>
                    <a:pt x="466270" y="455298"/>
                    <a:pt x="455299" y="458041"/>
                  </a:cubicBezTo>
                  <a:cubicBezTo>
                    <a:pt x="455299" y="469012"/>
                    <a:pt x="455299" y="479984"/>
                    <a:pt x="455299" y="490955"/>
                  </a:cubicBezTo>
                  <a:cubicBezTo>
                    <a:pt x="479984" y="490955"/>
                    <a:pt x="501926" y="490955"/>
                    <a:pt x="526610" y="490955"/>
                  </a:cubicBezTo>
                  <a:cubicBezTo>
                    <a:pt x="559524" y="490955"/>
                    <a:pt x="559524" y="493698"/>
                    <a:pt x="559524" y="523867"/>
                  </a:cubicBezTo>
                  <a:cubicBezTo>
                    <a:pt x="559524" y="691176"/>
                    <a:pt x="559524" y="858485"/>
                    <a:pt x="559524" y="1025793"/>
                  </a:cubicBezTo>
                  <a:cubicBezTo>
                    <a:pt x="559524" y="1047735"/>
                    <a:pt x="554038" y="1050478"/>
                    <a:pt x="534840" y="1050478"/>
                  </a:cubicBezTo>
                  <a:cubicBezTo>
                    <a:pt x="364788" y="1050478"/>
                    <a:pt x="194736" y="1050478"/>
                    <a:pt x="24684" y="1050478"/>
                  </a:cubicBezTo>
                  <a:cubicBezTo>
                    <a:pt x="5484" y="1050478"/>
                    <a:pt x="0" y="1044992"/>
                    <a:pt x="0" y="1025793"/>
                  </a:cubicBezTo>
                  <a:cubicBezTo>
                    <a:pt x="0" y="855742"/>
                    <a:pt x="0" y="685691"/>
                    <a:pt x="0" y="512896"/>
                  </a:cubicBezTo>
                  <a:cubicBezTo>
                    <a:pt x="0" y="493698"/>
                    <a:pt x="5484" y="488212"/>
                    <a:pt x="24684" y="488212"/>
                  </a:cubicBezTo>
                  <a:cubicBezTo>
                    <a:pt x="52112" y="488212"/>
                    <a:pt x="76797" y="488212"/>
                    <a:pt x="104225" y="488212"/>
                  </a:cubicBezTo>
                  <a:cubicBezTo>
                    <a:pt x="104225" y="477241"/>
                    <a:pt x="104225" y="466270"/>
                    <a:pt x="104225" y="455298"/>
                  </a:cubicBezTo>
                  <a:cubicBezTo>
                    <a:pt x="95997" y="455298"/>
                    <a:pt x="90511" y="452556"/>
                    <a:pt x="82283" y="452556"/>
                  </a:cubicBezTo>
                  <a:cubicBezTo>
                    <a:pt x="43884" y="444327"/>
                    <a:pt x="16456" y="408672"/>
                    <a:pt x="16456" y="370273"/>
                  </a:cubicBezTo>
                  <a:cubicBezTo>
                    <a:pt x="16456" y="274277"/>
                    <a:pt x="16456" y="181022"/>
                    <a:pt x="16456" y="85026"/>
                  </a:cubicBezTo>
                  <a:cubicBezTo>
                    <a:pt x="16456" y="38399"/>
                    <a:pt x="54855" y="0"/>
                    <a:pt x="104225" y="0"/>
                  </a:cubicBezTo>
                  <a:cubicBezTo>
                    <a:pt x="194736" y="0"/>
                    <a:pt x="287991" y="0"/>
                    <a:pt x="378502" y="0"/>
                  </a:cubicBezTo>
                  <a:cubicBezTo>
                    <a:pt x="400443" y="0"/>
                    <a:pt x="425129" y="0"/>
                    <a:pt x="447071" y="0"/>
                  </a:cubicBezTo>
                  <a:cubicBezTo>
                    <a:pt x="504668" y="0"/>
                    <a:pt x="540324" y="35656"/>
                    <a:pt x="540324" y="95997"/>
                  </a:cubicBezTo>
                  <a:cubicBezTo>
                    <a:pt x="540324" y="109710"/>
                    <a:pt x="540324" y="126167"/>
                    <a:pt x="540324" y="139881"/>
                  </a:cubicBezTo>
                  <a:cubicBezTo>
                    <a:pt x="581465" y="137138"/>
                    <a:pt x="622607" y="145366"/>
                    <a:pt x="663748" y="126167"/>
                  </a:cubicBezTo>
                  <a:cubicBezTo>
                    <a:pt x="677462" y="117939"/>
                    <a:pt x="693920" y="112453"/>
                    <a:pt x="707634" y="106968"/>
                  </a:cubicBezTo>
                  <a:cubicBezTo>
                    <a:pt x="724090" y="101482"/>
                    <a:pt x="735061" y="109710"/>
                    <a:pt x="735061" y="126167"/>
                  </a:cubicBezTo>
                  <a:cubicBezTo>
                    <a:pt x="735061" y="139881"/>
                    <a:pt x="735061" y="156337"/>
                    <a:pt x="735061" y="175537"/>
                  </a:cubicBezTo>
                  <a:close/>
                  <a:moveTo>
                    <a:pt x="523868" y="1014822"/>
                  </a:moveTo>
                  <a:cubicBezTo>
                    <a:pt x="523868" y="850257"/>
                    <a:pt x="523868" y="688433"/>
                    <a:pt x="523868" y="523867"/>
                  </a:cubicBezTo>
                  <a:cubicBezTo>
                    <a:pt x="359302" y="523867"/>
                    <a:pt x="197478" y="523867"/>
                    <a:pt x="35656" y="523867"/>
                  </a:cubicBezTo>
                  <a:cubicBezTo>
                    <a:pt x="35656" y="688433"/>
                    <a:pt x="35656" y="850257"/>
                    <a:pt x="35656" y="1012080"/>
                  </a:cubicBezTo>
                  <a:cubicBezTo>
                    <a:pt x="93253" y="1012080"/>
                    <a:pt x="150852" y="1012080"/>
                    <a:pt x="211192" y="1012080"/>
                  </a:cubicBezTo>
                  <a:cubicBezTo>
                    <a:pt x="211192" y="992880"/>
                    <a:pt x="211192" y="976423"/>
                    <a:pt x="211192" y="957224"/>
                  </a:cubicBezTo>
                  <a:cubicBezTo>
                    <a:pt x="211192" y="927054"/>
                    <a:pt x="227649" y="907854"/>
                    <a:pt x="252333" y="896883"/>
                  </a:cubicBezTo>
                  <a:cubicBezTo>
                    <a:pt x="279761" y="885912"/>
                    <a:pt x="304447" y="888655"/>
                    <a:pt x="326388" y="907854"/>
                  </a:cubicBezTo>
                  <a:cubicBezTo>
                    <a:pt x="342846" y="921568"/>
                    <a:pt x="351074" y="938025"/>
                    <a:pt x="351074" y="959967"/>
                  </a:cubicBezTo>
                  <a:cubicBezTo>
                    <a:pt x="351074" y="976423"/>
                    <a:pt x="351074" y="995623"/>
                    <a:pt x="351074" y="1012080"/>
                  </a:cubicBezTo>
                  <a:cubicBezTo>
                    <a:pt x="408671" y="1014822"/>
                    <a:pt x="466270" y="1014822"/>
                    <a:pt x="523868" y="1014822"/>
                  </a:cubicBezTo>
                  <a:close/>
                  <a:moveTo>
                    <a:pt x="279761" y="35656"/>
                  </a:moveTo>
                  <a:cubicBezTo>
                    <a:pt x="222163" y="35656"/>
                    <a:pt x="164566" y="35656"/>
                    <a:pt x="109711" y="35656"/>
                  </a:cubicBezTo>
                  <a:cubicBezTo>
                    <a:pt x="74053" y="35656"/>
                    <a:pt x="52112" y="57598"/>
                    <a:pt x="52112" y="93254"/>
                  </a:cubicBezTo>
                  <a:cubicBezTo>
                    <a:pt x="52112" y="183765"/>
                    <a:pt x="52112" y="274277"/>
                    <a:pt x="52112" y="364787"/>
                  </a:cubicBezTo>
                  <a:cubicBezTo>
                    <a:pt x="52112" y="397701"/>
                    <a:pt x="74053" y="419643"/>
                    <a:pt x="109711" y="419643"/>
                  </a:cubicBezTo>
                  <a:cubicBezTo>
                    <a:pt x="224906" y="419643"/>
                    <a:pt x="340102" y="419643"/>
                    <a:pt x="452557" y="419643"/>
                  </a:cubicBezTo>
                  <a:cubicBezTo>
                    <a:pt x="485468" y="419643"/>
                    <a:pt x="507412" y="397701"/>
                    <a:pt x="507412" y="364787"/>
                  </a:cubicBezTo>
                  <a:cubicBezTo>
                    <a:pt x="507412" y="274277"/>
                    <a:pt x="507412" y="183765"/>
                    <a:pt x="507412" y="93254"/>
                  </a:cubicBezTo>
                  <a:cubicBezTo>
                    <a:pt x="507412" y="54855"/>
                    <a:pt x="485468" y="35656"/>
                    <a:pt x="449813" y="35656"/>
                  </a:cubicBezTo>
                  <a:cubicBezTo>
                    <a:pt x="392215" y="35656"/>
                    <a:pt x="337360" y="35656"/>
                    <a:pt x="279761" y="35656"/>
                  </a:cubicBezTo>
                  <a:close/>
                  <a:moveTo>
                    <a:pt x="614379" y="178280"/>
                  </a:moveTo>
                  <a:cubicBezTo>
                    <a:pt x="614379" y="211193"/>
                    <a:pt x="614379" y="244106"/>
                    <a:pt x="614379" y="277019"/>
                  </a:cubicBezTo>
                  <a:cubicBezTo>
                    <a:pt x="644550" y="285248"/>
                    <a:pt x="671978" y="296218"/>
                    <a:pt x="702148" y="304446"/>
                  </a:cubicBezTo>
                  <a:cubicBezTo>
                    <a:pt x="702148" y="255077"/>
                    <a:pt x="702148" y="202965"/>
                    <a:pt x="702148" y="153594"/>
                  </a:cubicBezTo>
                  <a:cubicBezTo>
                    <a:pt x="671978" y="159080"/>
                    <a:pt x="644550" y="170051"/>
                    <a:pt x="614379" y="178280"/>
                  </a:cubicBezTo>
                  <a:close/>
                  <a:moveTo>
                    <a:pt x="139880" y="488212"/>
                  </a:moveTo>
                  <a:cubicBezTo>
                    <a:pt x="233135" y="488212"/>
                    <a:pt x="326388" y="488212"/>
                    <a:pt x="419643" y="488212"/>
                  </a:cubicBezTo>
                  <a:cubicBezTo>
                    <a:pt x="419643" y="477241"/>
                    <a:pt x="419643" y="466270"/>
                    <a:pt x="419643" y="455298"/>
                  </a:cubicBezTo>
                  <a:cubicBezTo>
                    <a:pt x="326388" y="455298"/>
                    <a:pt x="233135" y="455298"/>
                    <a:pt x="139880" y="455298"/>
                  </a:cubicBezTo>
                  <a:cubicBezTo>
                    <a:pt x="139880" y="466270"/>
                    <a:pt x="139880" y="477241"/>
                    <a:pt x="139880" y="488212"/>
                  </a:cubicBezTo>
                  <a:close/>
                  <a:moveTo>
                    <a:pt x="315418" y="1014822"/>
                  </a:moveTo>
                  <a:cubicBezTo>
                    <a:pt x="315418" y="995623"/>
                    <a:pt x="315418" y="976423"/>
                    <a:pt x="315418" y="957224"/>
                  </a:cubicBezTo>
                  <a:cubicBezTo>
                    <a:pt x="315418" y="940768"/>
                    <a:pt x="298961" y="927054"/>
                    <a:pt x="282505" y="927054"/>
                  </a:cubicBezTo>
                  <a:cubicBezTo>
                    <a:pt x="266047" y="927054"/>
                    <a:pt x="249591" y="940768"/>
                    <a:pt x="246849" y="957224"/>
                  </a:cubicBezTo>
                  <a:cubicBezTo>
                    <a:pt x="246849" y="976423"/>
                    <a:pt x="246849" y="995623"/>
                    <a:pt x="246849" y="1014822"/>
                  </a:cubicBezTo>
                  <a:cubicBezTo>
                    <a:pt x="268791" y="1014822"/>
                    <a:pt x="290733" y="1014822"/>
                    <a:pt x="315418" y="1014822"/>
                  </a:cubicBezTo>
                  <a:close/>
                  <a:moveTo>
                    <a:pt x="578723" y="279762"/>
                  </a:moveTo>
                  <a:cubicBezTo>
                    <a:pt x="578723" y="244106"/>
                    <a:pt x="578723" y="211193"/>
                    <a:pt x="578723" y="175537"/>
                  </a:cubicBezTo>
                  <a:cubicBezTo>
                    <a:pt x="567752" y="175537"/>
                    <a:pt x="556781" y="175537"/>
                    <a:pt x="545810" y="175537"/>
                  </a:cubicBezTo>
                  <a:cubicBezTo>
                    <a:pt x="545810" y="211193"/>
                    <a:pt x="545810" y="244106"/>
                    <a:pt x="545810" y="279762"/>
                  </a:cubicBezTo>
                  <a:cubicBezTo>
                    <a:pt x="554038" y="279762"/>
                    <a:pt x="565009" y="279762"/>
                    <a:pt x="578723" y="279762"/>
                  </a:cubicBezTo>
                  <a:close/>
                  <a:moveTo>
                    <a:pt x="737803" y="244106"/>
                  </a:moveTo>
                  <a:cubicBezTo>
                    <a:pt x="751517" y="244106"/>
                    <a:pt x="762489" y="249591"/>
                    <a:pt x="770717" y="235877"/>
                  </a:cubicBezTo>
                  <a:cubicBezTo>
                    <a:pt x="773459" y="230392"/>
                    <a:pt x="773459" y="222163"/>
                    <a:pt x="770717" y="216678"/>
                  </a:cubicBezTo>
                  <a:cubicBezTo>
                    <a:pt x="762489" y="205708"/>
                    <a:pt x="751517" y="211193"/>
                    <a:pt x="740547" y="208450"/>
                  </a:cubicBezTo>
                  <a:cubicBezTo>
                    <a:pt x="737803" y="222163"/>
                    <a:pt x="737803" y="233135"/>
                    <a:pt x="737803" y="244106"/>
                  </a:cubicBezTo>
                  <a:close/>
                </a:path>
              </a:pathLst>
            </a:custGeom>
            <a:solidFill>
              <a:srgbClr val="000000"/>
            </a:solidFill>
            <a:ln w="27426" cap="flat">
              <a:noFill/>
              <a:prstDash val="solid"/>
              <a:miter/>
            </a:ln>
          </p:spPr>
          <p:txBody>
            <a:bodyPr rtlCol="0" anchor="ctr"/>
            <a:lstStyle/>
            <a:p>
              <a:endParaRPr lang="en-US"/>
            </a:p>
          </p:txBody>
        </p:sp>
        <p:sp>
          <p:nvSpPr>
            <p:cNvPr id="23" name="Freeform 959">
              <a:extLst>
                <a:ext uri="{FF2B5EF4-FFF2-40B4-BE49-F238E27FC236}">
                  <a16:creationId xmlns:a16="http://schemas.microsoft.com/office/drawing/2014/main" id="{21CB57B0-1894-4899-B16F-FEC96E5FE497}"/>
                </a:ext>
              </a:extLst>
            </p:cNvPr>
            <p:cNvSpPr/>
            <p:nvPr/>
          </p:nvSpPr>
          <p:spPr>
            <a:xfrm>
              <a:off x="9574564" y="6156617"/>
              <a:ext cx="141032" cy="192358"/>
            </a:xfrm>
            <a:custGeom>
              <a:avLst/>
              <a:gdLst>
                <a:gd name="connsiteX0" fmla="*/ 112963 w 141032"/>
                <a:gd name="connsiteY0" fmla="*/ 85391 h 192358"/>
                <a:gd name="connsiteX1" fmla="*/ 140391 w 141032"/>
                <a:gd name="connsiteY1" fmla="*/ 156703 h 192358"/>
                <a:gd name="connsiteX2" fmla="*/ 104735 w 141032"/>
                <a:gd name="connsiteY2" fmla="*/ 192359 h 192358"/>
                <a:gd name="connsiteX3" fmla="*/ 22452 w 141032"/>
                <a:gd name="connsiteY3" fmla="*/ 192359 h 192358"/>
                <a:gd name="connsiteX4" fmla="*/ 509 w 141032"/>
                <a:gd name="connsiteY4" fmla="*/ 170417 h 192358"/>
                <a:gd name="connsiteX5" fmla="*/ 509 w 141032"/>
                <a:gd name="connsiteY5" fmla="*/ 156703 h 192358"/>
                <a:gd name="connsiteX6" fmla="*/ 27937 w 141032"/>
                <a:gd name="connsiteY6" fmla="*/ 85391 h 192358"/>
                <a:gd name="connsiteX7" fmla="*/ 38908 w 141032"/>
                <a:gd name="connsiteY7" fmla="*/ 11337 h 192358"/>
                <a:gd name="connsiteX8" fmla="*/ 104735 w 141032"/>
                <a:gd name="connsiteY8" fmla="*/ 11337 h 192358"/>
                <a:gd name="connsiteX9" fmla="*/ 112963 w 141032"/>
                <a:gd name="connsiteY9" fmla="*/ 85391 h 192358"/>
                <a:gd name="connsiteX10" fmla="*/ 104735 w 141032"/>
                <a:gd name="connsiteY10" fmla="*/ 159446 h 192358"/>
                <a:gd name="connsiteX11" fmla="*/ 88278 w 141032"/>
                <a:gd name="connsiteY11" fmla="*/ 112819 h 192358"/>
                <a:gd name="connsiteX12" fmla="*/ 49880 w 141032"/>
                <a:gd name="connsiteY12" fmla="*/ 115562 h 192358"/>
                <a:gd name="connsiteX13" fmla="*/ 36166 w 141032"/>
                <a:gd name="connsiteY13" fmla="*/ 162189 h 192358"/>
                <a:gd name="connsiteX14" fmla="*/ 104735 w 141032"/>
                <a:gd name="connsiteY14" fmla="*/ 159446 h 192358"/>
                <a:gd name="connsiteX15" fmla="*/ 71822 w 141032"/>
                <a:gd name="connsiteY15" fmla="*/ 36022 h 192358"/>
                <a:gd name="connsiteX16" fmla="*/ 55364 w 141032"/>
                <a:gd name="connsiteY16" fmla="*/ 52479 h 192358"/>
                <a:gd name="connsiteX17" fmla="*/ 71822 w 141032"/>
                <a:gd name="connsiteY17" fmla="*/ 68935 h 192358"/>
                <a:gd name="connsiteX18" fmla="*/ 88278 w 141032"/>
                <a:gd name="connsiteY18" fmla="*/ 52479 h 192358"/>
                <a:gd name="connsiteX19" fmla="*/ 71822 w 141032"/>
                <a:gd name="connsiteY19" fmla="*/ 36022 h 19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032" h="192358">
                  <a:moveTo>
                    <a:pt x="112963" y="85391"/>
                  </a:moveTo>
                  <a:cubicBezTo>
                    <a:pt x="137647" y="104591"/>
                    <a:pt x="143133" y="129276"/>
                    <a:pt x="140391" y="156703"/>
                  </a:cubicBezTo>
                  <a:cubicBezTo>
                    <a:pt x="140391" y="192359"/>
                    <a:pt x="140391" y="192359"/>
                    <a:pt x="104735" y="192359"/>
                  </a:cubicBezTo>
                  <a:cubicBezTo>
                    <a:pt x="77308" y="192359"/>
                    <a:pt x="49880" y="192359"/>
                    <a:pt x="22452" y="192359"/>
                  </a:cubicBezTo>
                  <a:cubicBezTo>
                    <a:pt x="5995" y="192359"/>
                    <a:pt x="509" y="186874"/>
                    <a:pt x="509" y="170417"/>
                  </a:cubicBezTo>
                  <a:cubicBezTo>
                    <a:pt x="509" y="164931"/>
                    <a:pt x="509" y="162189"/>
                    <a:pt x="509" y="156703"/>
                  </a:cubicBezTo>
                  <a:cubicBezTo>
                    <a:pt x="-2233" y="129276"/>
                    <a:pt x="5995" y="101848"/>
                    <a:pt x="27937" y="85391"/>
                  </a:cubicBezTo>
                  <a:cubicBezTo>
                    <a:pt x="11481" y="55221"/>
                    <a:pt x="16966" y="27793"/>
                    <a:pt x="38908" y="11337"/>
                  </a:cubicBezTo>
                  <a:cubicBezTo>
                    <a:pt x="58108" y="-5120"/>
                    <a:pt x="85536" y="-2377"/>
                    <a:pt x="104735" y="11337"/>
                  </a:cubicBezTo>
                  <a:cubicBezTo>
                    <a:pt x="126677" y="30536"/>
                    <a:pt x="129419" y="57964"/>
                    <a:pt x="112963" y="85391"/>
                  </a:cubicBezTo>
                  <a:close/>
                  <a:moveTo>
                    <a:pt x="104735" y="159446"/>
                  </a:moveTo>
                  <a:cubicBezTo>
                    <a:pt x="107477" y="140247"/>
                    <a:pt x="104735" y="123790"/>
                    <a:pt x="88278" y="112819"/>
                  </a:cubicBezTo>
                  <a:cubicBezTo>
                    <a:pt x="74564" y="104591"/>
                    <a:pt x="63594" y="104591"/>
                    <a:pt x="49880" y="115562"/>
                  </a:cubicBezTo>
                  <a:cubicBezTo>
                    <a:pt x="33422" y="126533"/>
                    <a:pt x="33422" y="142989"/>
                    <a:pt x="36166" y="162189"/>
                  </a:cubicBezTo>
                  <a:cubicBezTo>
                    <a:pt x="60850" y="159446"/>
                    <a:pt x="82792" y="159446"/>
                    <a:pt x="104735" y="159446"/>
                  </a:cubicBezTo>
                  <a:close/>
                  <a:moveTo>
                    <a:pt x="71822" y="36022"/>
                  </a:moveTo>
                  <a:cubicBezTo>
                    <a:pt x="63594" y="36022"/>
                    <a:pt x="55364" y="44250"/>
                    <a:pt x="55364" y="52479"/>
                  </a:cubicBezTo>
                  <a:cubicBezTo>
                    <a:pt x="55364" y="60707"/>
                    <a:pt x="63594" y="68935"/>
                    <a:pt x="71822" y="68935"/>
                  </a:cubicBezTo>
                  <a:cubicBezTo>
                    <a:pt x="80050" y="68935"/>
                    <a:pt x="88278" y="60707"/>
                    <a:pt x="88278" y="52479"/>
                  </a:cubicBezTo>
                  <a:cubicBezTo>
                    <a:pt x="88278" y="44250"/>
                    <a:pt x="80050" y="36022"/>
                    <a:pt x="71822" y="36022"/>
                  </a:cubicBezTo>
                  <a:close/>
                </a:path>
              </a:pathLst>
            </a:custGeom>
            <a:solidFill>
              <a:srgbClr val="000000"/>
            </a:solidFill>
            <a:ln w="27426" cap="flat">
              <a:noFill/>
              <a:prstDash val="solid"/>
              <a:miter/>
            </a:ln>
          </p:spPr>
          <p:txBody>
            <a:bodyPr rtlCol="0" anchor="ctr"/>
            <a:lstStyle/>
            <a:p>
              <a:endParaRPr lang="en-US"/>
            </a:p>
          </p:txBody>
        </p:sp>
        <p:sp>
          <p:nvSpPr>
            <p:cNvPr id="24" name="Freeform 960">
              <a:extLst>
                <a:ext uri="{FF2B5EF4-FFF2-40B4-BE49-F238E27FC236}">
                  <a16:creationId xmlns:a16="http://schemas.microsoft.com/office/drawing/2014/main" id="{EDC07A3E-AF5D-471A-8360-D64B71B76395}"/>
                </a:ext>
              </a:extLst>
            </p:cNvPr>
            <p:cNvSpPr/>
            <p:nvPr/>
          </p:nvSpPr>
          <p:spPr>
            <a:xfrm>
              <a:off x="9421479" y="6159359"/>
              <a:ext cx="137481" cy="192359"/>
            </a:xfrm>
            <a:custGeom>
              <a:avLst/>
              <a:gdLst>
                <a:gd name="connsiteX0" fmla="*/ 109711 w 137481"/>
                <a:gd name="connsiteY0" fmla="*/ 82649 h 192359"/>
                <a:gd name="connsiteX1" fmla="*/ 137138 w 137481"/>
                <a:gd name="connsiteY1" fmla="*/ 175903 h 192359"/>
                <a:gd name="connsiteX2" fmla="*/ 120682 w 137481"/>
                <a:gd name="connsiteY2" fmla="*/ 192359 h 192359"/>
                <a:gd name="connsiteX3" fmla="*/ 16456 w 137481"/>
                <a:gd name="connsiteY3" fmla="*/ 192359 h 192359"/>
                <a:gd name="connsiteX4" fmla="*/ 0 w 137481"/>
                <a:gd name="connsiteY4" fmla="*/ 175903 h 192359"/>
                <a:gd name="connsiteX5" fmla="*/ 0 w 137481"/>
                <a:gd name="connsiteY5" fmla="*/ 134761 h 192359"/>
                <a:gd name="connsiteX6" fmla="*/ 27428 w 137481"/>
                <a:gd name="connsiteY6" fmla="*/ 85392 h 192359"/>
                <a:gd name="connsiteX7" fmla="*/ 38399 w 137481"/>
                <a:gd name="connsiteY7" fmla="*/ 11337 h 192359"/>
                <a:gd name="connsiteX8" fmla="*/ 104225 w 137481"/>
                <a:gd name="connsiteY8" fmla="*/ 11337 h 192359"/>
                <a:gd name="connsiteX9" fmla="*/ 109711 w 137481"/>
                <a:gd name="connsiteY9" fmla="*/ 82649 h 192359"/>
                <a:gd name="connsiteX10" fmla="*/ 101483 w 137481"/>
                <a:gd name="connsiteY10" fmla="*/ 156704 h 192359"/>
                <a:gd name="connsiteX11" fmla="*/ 85025 w 137481"/>
                <a:gd name="connsiteY11" fmla="*/ 110077 h 192359"/>
                <a:gd name="connsiteX12" fmla="*/ 46627 w 137481"/>
                <a:gd name="connsiteY12" fmla="*/ 112819 h 192359"/>
                <a:gd name="connsiteX13" fmla="*/ 35656 w 137481"/>
                <a:gd name="connsiteY13" fmla="*/ 156704 h 192359"/>
                <a:gd name="connsiteX14" fmla="*/ 101483 w 137481"/>
                <a:gd name="connsiteY14" fmla="*/ 156704 h 192359"/>
                <a:gd name="connsiteX15" fmla="*/ 65827 w 137481"/>
                <a:gd name="connsiteY15" fmla="*/ 33280 h 192359"/>
                <a:gd name="connsiteX16" fmla="*/ 49369 w 137481"/>
                <a:gd name="connsiteY16" fmla="*/ 49736 h 192359"/>
                <a:gd name="connsiteX17" fmla="*/ 65827 w 137481"/>
                <a:gd name="connsiteY17" fmla="*/ 66192 h 192359"/>
                <a:gd name="connsiteX18" fmla="*/ 82283 w 137481"/>
                <a:gd name="connsiteY18" fmla="*/ 49736 h 192359"/>
                <a:gd name="connsiteX19" fmla="*/ 65827 w 137481"/>
                <a:gd name="connsiteY19" fmla="*/ 33280 h 19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481" h="192359">
                  <a:moveTo>
                    <a:pt x="109711" y="82649"/>
                  </a:moveTo>
                  <a:cubicBezTo>
                    <a:pt x="142624" y="107334"/>
                    <a:pt x="137138" y="140247"/>
                    <a:pt x="137138" y="175903"/>
                  </a:cubicBezTo>
                  <a:cubicBezTo>
                    <a:pt x="137138" y="184131"/>
                    <a:pt x="128910" y="192359"/>
                    <a:pt x="120682" y="192359"/>
                  </a:cubicBezTo>
                  <a:cubicBezTo>
                    <a:pt x="85025" y="192359"/>
                    <a:pt x="49369" y="192359"/>
                    <a:pt x="16456" y="192359"/>
                  </a:cubicBezTo>
                  <a:cubicBezTo>
                    <a:pt x="5486" y="192359"/>
                    <a:pt x="0" y="184131"/>
                    <a:pt x="0" y="175903"/>
                  </a:cubicBezTo>
                  <a:cubicBezTo>
                    <a:pt x="0" y="162189"/>
                    <a:pt x="0" y="148475"/>
                    <a:pt x="0" y="134761"/>
                  </a:cubicBezTo>
                  <a:cubicBezTo>
                    <a:pt x="2742" y="115562"/>
                    <a:pt x="10972" y="99106"/>
                    <a:pt x="27428" y="85392"/>
                  </a:cubicBezTo>
                  <a:cubicBezTo>
                    <a:pt x="13714" y="52478"/>
                    <a:pt x="16456" y="30537"/>
                    <a:pt x="38399" y="11337"/>
                  </a:cubicBezTo>
                  <a:cubicBezTo>
                    <a:pt x="57597" y="-2377"/>
                    <a:pt x="85025" y="-5119"/>
                    <a:pt x="104225" y="11337"/>
                  </a:cubicBezTo>
                  <a:cubicBezTo>
                    <a:pt x="120682" y="27794"/>
                    <a:pt x="123425" y="52478"/>
                    <a:pt x="109711" y="82649"/>
                  </a:cubicBezTo>
                  <a:close/>
                  <a:moveTo>
                    <a:pt x="101483" y="156704"/>
                  </a:moveTo>
                  <a:cubicBezTo>
                    <a:pt x="104225" y="132019"/>
                    <a:pt x="98739" y="118305"/>
                    <a:pt x="85025" y="110077"/>
                  </a:cubicBezTo>
                  <a:cubicBezTo>
                    <a:pt x="71311" y="101849"/>
                    <a:pt x="57597" y="104592"/>
                    <a:pt x="46627" y="112819"/>
                  </a:cubicBezTo>
                  <a:cubicBezTo>
                    <a:pt x="35656" y="123790"/>
                    <a:pt x="30170" y="140247"/>
                    <a:pt x="35656" y="156704"/>
                  </a:cubicBezTo>
                  <a:cubicBezTo>
                    <a:pt x="54855" y="156704"/>
                    <a:pt x="76797" y="156704"/>
                    <a:pt x="101483" y="156704"/>
                  </a:cubicBezTo>
                  <a:close/>
                  <a:moveTo>
                    <a:pt x="65827" y="33280"/>
                  </a:moveTo>
                  <a:cubicBezTo>
                    <a:pt x="57597" y="33280"/>
                    <a:pt x="49369" y="41507"/>
                    <a:pt x="49369" y="49736"/>
                  </a:cubicBezTo>
                  <a:cubicBezTo>
                    <a:pt x="49369" y="57964"/>
                    <a:pt x="57597" y="66192"/>
                    <a:pt x="65827" y="66192"/>
                  </a:cubicBezTo>
                  <a:cubicBezTo>
                    <a:pt x="74055" y="66192"/>
                    <a:pt x="82283" y="57964"/>
                    <a:pt x="82283" y="49736"/>
                  </a:cubicBezTo>
                  <a:cubicBezTo>
                    <a:pt x="85025" y="41507"/>
                    <a:pt x="76797" y="33280"/>
                    <a:pt x="65827" y="33280"/>
                  </a:cubicBezTo>
                  <a:close/>
                </a:path>
              </a:pathLst>
            </a:custGeom>
            <a:solidFill>
              <a:srgbClr val="000000"/>
            </a:solidFill>
            <a:ln w="27426" cap="flat">
              <a:noFill/>
              <a:prstDash val="solid"/>
              <a:miter/>
            </a:ln>
          </p:spPr>
          <p:txBody>
            <a:bodyPr rtlCol="0" anchor="ctr"/>
            <a:lstStyle/>
            <a:p>
              <a:endParaRPr lang="en-US"/>
            </a:p>
          </p:txBody>
        </p:sp>
        <p:sp>
          <p:nvSpPr>
            <p:cNvPr id="25" name="Freeform 961">
              <a:extLst>
                <a:ext uri="{FF2B5EF4-FFF2-40B4-BE49-F238E27FC236}">
                  <a16:creationId xmlns:a16="http://schemas.microsoft.com/office/drawing/2014/main" id="{15169D8B-6E7E-42CB-ABED-CA11C4F5070D}"/>
                </a:ext>
              </a:extLst>
            </p:cNvPr>
            <p:cNvSpPr/>
            <p:nvPr/>
          </p:nvSpPr>
          <p:spPr>
            <a:xfrm>
              <a:off x="9259013" y="6153874"/>
              <a:ext cx="141165" cy="195101"/>
            </a:xfrm>
            <a:custGeom>
              <a:avLst/>
              <a:gdLst>
                <a:gd name="connsiteX0" fmla="*/ 113096 w 141165"/>
                <a:gd name="connsiteY0" fmla="*/ 88134 h 195101"/>
                <a:gd name="connsiteX1" fmla="*/ 140524 w 141165"/>
                <a:gd name="connsiteY1" fmla="*/ 159446 h 195101"/>
                <a:gd name="connsiteX2" fmla="*/ 104868 w 141165"/>
                <a:gd name="connsiteY2" fmla="*/ 195102 h 195101"/>
                <a:gd name="connsiteX3" fmla="*/ 22585 w 141165"/>
                <a:gd name="connsiteY3" fmla="*/ 195102 h 195101"/>
                <a:gd name="connsiteX4" fmla="*/ 642 w 141165"/>
                <a:gd name="connsiteY4" fmla="*/ 173160 h 195101"/>
                <a:gd name="connsiteX5" fmla="*/ 642 w 141165"/>
                <a:gd name="connsiteY5" fmla="*/ 159446 h 195101"/>
                <a:gd name="connsiteX6" fmla="*/ 28069 w 141165"/>
                <a:gd name="connsiteY6" fmla="*/ 85391 h 195101"/>
                <a:gd name="connsiteX7" fmla="*/ 39041 w 141165"/>
                <a:gd name="connsiteY7" fmla="*/ 11337 h 195101"/>
                <a:gd name="connsiteX8" fmla="*/ 104868 w 141165"/>
                <a:gd name="connsiteY8" fmla="*/ 11337 h 195101"/>
                <a:gd name="connsiteX9" fmla="*/ 113096 w 141165"/>
                <a:gd name="connsiteY9" fmla="*/ 88134 h 195101"/>
                <a:gd name="connsiteX10" fmla="*/ 104868 w 141165"/>
                <a:gd name="connsiteY10" fmla="*/ 162189 h 195101"/>
                <a:gd name="connsiteX11" fmla="*/ 85668 w 141165"/>
                <a:gd name="connsiteY11" fmla="*/ 115562 h 195101"/>
                <a:gd name="connsiteX12" fmla="*/ 47269 w 141165"/>
                <a:gd name="connsiteY12" fmla="*/ 118305 h 195101"/>
                <a:gd name="connsiteX13" fmla="*/ 33555 w 141165"/>
                <a:gd name="connsiteY13" fmla="*/ 164932 h 195101"/>
                <a:gd name="connsiteX14" fmla="*/ 104868 w 141165"/>
                <a:gd name="connsiteY14" fmla="*/ 162189 h 195101"/>
                <a:gd name="connsiteX15" fmla="*/ 88410 w 141165"/>
                <a:gd name="connsiteY15" fmla="*/ 57964 h 195101"/>
                <a:gd name="connsiteX16" fmla="*/ 71955 w 141165"/>
                <a:gd name="connsiteY16" fmla="*/ 41508 h 195101"/>
                <a:gd name="connsiteX17" fmla="*/ 55497 w 141165"/>
                <a:gd name="connsiteY17" fmla="*/ 57964 h 195101"/>
                <a:gd name="connsiteX18" fmla="*/ 71955 w 141165"/>
                <a:gd name="connsiteY18" fmla="*/ 74420 h 195101"/>
                <a:gd name="connsiteX19" fmla="*/ 88410 w 141165"/>
                <a:gd name="connsiteY19" fmla="*/ 57964 h 19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165" h="195101">
                  <a:moveTo>
                    <a:pt x="113096" y="88134"/>
                  </a:moveTo>
                  <a:cubicBezTo>
                    <a:pt x="137780" y="107334"/>
                    <a:pt x="143266" y="132019"/>
                    <a:pt x="140524" y="159446"/>
                  </a:cubicBezTo>
                  <a:cubicBezTo>
                    <a:pt x="140524" y="195102"/>
                    <a:pt x="140524" y="195102"/>
                    <a:pt x="104868" y="195102"/>
                  </a:cubicBezTo>
                  <a:cubicBezTo>
                    <a:pt x="77440" y="195102"/>
                    <a:pt x="50013" y="195102"/>
                    <a:pt x="22585" y="195102"/>
                  </a:cubicBezTo>
                  <a:cubicBezTo>
                    <a:pt x="6127" y="195102"/>
                    <a:pt x="642" y="189617"/>
                    <a:pt x="642" y="173160"/>
                  </a:cubicBezTo>
                  <a:cubicBezTo>
                    <a:pt x="642" y="167674"/>
                    <a:pt x="642" y="164932"/>
                    <a:pt x="642" y="159446"/>
                  </a:cubicBezTo>
                  <a:cubicBezTo>
                    <a:pt x="-2101" y="132019"/>
                    <a:pt x="3385" y="104591"/>
                    <a:pt x="28069" y="85391"/>
                  </a:cubicBezTo>
                  <a:cubicBezTo>
                    <a:pt x="11613" y="55222"/>
                    <a:pt x="17099" y="27794"/>
                    <a:pt x="39041" y="11337"/>
                  </a:cubicBezTo>
                  <a:cubicBezTo>
                    <a:pt x="58241" y="-5120"/>
                    <a:pt x="85668" y="-2377"/>
                    <a:pt x="104868" y="11337"/>
                  </a:cubicBezTo>
                  <a:cubicBezTo>
                    <a:pt x="126810" y="33279"/>
                    <a:pt x="129552" y="60707"/>
                    <a:pt x="113096" y="88134"/>
                  </a:cubicBezTo>
                  <a:close/>
                  <a:moveTo>
                    <a:pt x="104868" y="162189"/>
                  </a:moveTo>
                  <a:cubicBezTo>
                    <a:pt x="107610" y="142989"/>
                    <a:pt x="104868" y="123791"/>
                    <a:pt x="85668" y="115562"/>
                  </a:cubicBezTo>
                  <a:cubicBezTo>
                    <a:pt x="71955" y="107334"/>
                    <a:pt x="60983" y="110077"/>
                    <a:pt x="47269" y="118305"/>
                  </a:cubicBezTo>
                  <a:cubicBezTo>
                    <a:pt x="30813" y="129276"/>
                    <a:pt x="30813" y="145732"/>
                    <a:pt x="33555" y="164932"/>
                  </a:cubicBezTo>
                  <a:cubicBezTo>
                    <a:pt x="60983" y="162189"/>
                    <a:pt x="82925" y="162189"/>
                    <a:pt x="104868" y="162189"/>
                  </a:cubicBezTo>
                  <a:close/>
                  <a:moveTo>
                    <a:pt x="88410" y="57964"/>
                  </a:moveTo>
                  <a:cubicBezTo>
                    <a:pt x="88410" y="49736"/>
                    <a:pt x="80183" y="41508"/>
                    <a:pt x="71955" y="41508"/>
                  </a:cubicBezTo>
                  <a:cubicBezTo>
                    <a:pt x="63727" y="41508"/>
                    <a:pt x="55497" y="49736"/>
                    <a:pt x="55497" y="57964"/>
                  </a:cubicBezTo>
                  <a:cubicBezTo>
                    <a:pt x="55497" y="66192"/>
                    <a:pt x="63727" y="74420"/>
                    <a:pt x="71955" y="74420"/>
                  </a:cubicBezTo>
                  <a:cubicBezTo>
                    <a:pt x="80183" y="74420"/>
                    <a:pt x="88410" y="66192"/>
                    <a:pt x="88410" y="57964"/>
                  </a:cubicBezTo>
                  <a:close/>
                </a:path>
              </a:pathLst>
            </a:custGeom>
            <a:solidFill>
              <a:srgbClr val="000000"/>
            </a:solidFill>
            <a:ln w="27426" cap="flat">
              <a:noFill/>
              <a:prstDash val="solid"/>
              <a:miter/>
            </a:ln>
          </p:spPr>
          <p:txBody>
            <a:bodyPr rtlCol="0" anchor="ctr"/>
            <a:lstStyle/>
            <a:p>
              <a:endParaRPr lang="en-US"/>
            </a:p>
          </p:txBody>
        </p:sp>
        <p:sp>
          <p:nvSpPr>
            <p:cNvPr id="26" name="Freeform 962">
              <a:extLst>
                <a:ext uri="{FF2B5EF4-FFF2-40B4-BE49-F238E27FC236}">
                  <a16:creationId xmlns:a16="http://schemas.microsoft.com/office/drawing/2014/main" id="{10299E95-D97D-4C46-89D1-D8C547947000}"/>
                </a:ext>
              </a:extLst>
            </p:cNvPr>
            <p:cNvSpPr/>
            <p:nvPr/>
          </p:nvSpPr>
          <p:spPr>
            <a:xfrm>
              <a:off x="9506504" y="5528890"/>
              <a:ext cx="52113" cy="32913"/>
            </a:xfrm>
            <a:custGeom>
              <a:avLst/>
              <a:gdLst>
                <a:gd name="connsiteX0" fmla="*/ 0 w 52113"/>
                <a:gd name="connsiteY0" fmla="*/ 0 h 32913"/>
                <a:gd name="connsiteX1" fmla="*/ 52113 w 52113"/>
                <a:gd name="connsiteY1" fmla="*/ 0 h 32913"/>
                <a:gd name="connsiteX2" fmla="*/ 52113 w 52113"/>
                <a:gd name="connsiteY2" fmla="*/ 32913 h 32913"/>
                <a:gd name="connsiteX3" fmla="*/ 0 w 52113"/>
                <a:gd name="connsiteY3" fmla="*/ 32913 h 32913"/>
                <a:gd name="connsiteX4" fmla="*/ 0 w 52113"/>
                <a:gd name="connsiteY4" fmla="*/ 0 h 32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32913">
                  <a:moveTo>
                    <a:pt x="0" y="0"/>
                  </a:moveTo>
                  <a:cubicBezTo>
                    <a:pt x="16458" y="0"/>
                    <a:pt x="32914" y="0"/>
                    <a:pt x="52113" y="0"/>
                  </a:cubicBezTo>
                  <a:cubicBezTo>
                    <a:pt x="52113" y="10971"/>
                    <a:pt x="52113" y="21943"/>
                    <a:pt x="52113" y="32913"/>
                  </a:cubicBezTo>
                  <a:cubicBezTo>
                    <a:pt x="35657" y="32913"/>
                    <a:pt x="19200" y="32913"/>
                    <a:pt x="0" y="32913"/>
                  </a:cubicBezTo>
                  <a:cubicBezTo>
                    <a:pt x="0" y="21943"/>
                    <a:pt x="0" y="10971"/>
                    <a:pt x="0" y="0"/>
                  </a:cubicBezTo>
                  <a:close/>
                </a:path>
              </a:pathLst>
            </a:custGeom>
            <a:solidFill>
              <a:srgbClr val="000000"/>
            </a:solidFill>
            <a:ln w="27426" cap="flat">
              <a:noFill/>
              <a:prstDash val="solid"/>
              <a:miter/>
            </a:ln>
          </p:spPr>
          <p:txBody>
            <a:bodyPr rtlCol="0" anchor="ctr"/>
            <a:lstStyle/>
            <a:p>
              <a:endParaRPr lang="en-US"/>
            </a:p>
          </p:txBody>
        </p:sp>
        <p:sp>
          <p:nvSpPr>
            <p:cNvPr id="27" name="Freeform 963">
              <a:extLst>
                <a:ext uri="{FF2B5EF4-FFF2-40B4-BE49-F238E27FC236}">
                  <a16:creationId xmlns:a16="http://schemas.microsoft.com/office/drawing/2014/main" id="{922137B5-A28F-4999-B0F0-C79D7158F383}"/>
                </a:ext>
              </a:extLst>
            </p:cNvPr>
            <p:cNvSpPr/>
            <p:nvPr/>
          </p:nvSpPr>
          <p:spPr>
            <a:xfrm>
              <a:off x="9498276" y="5600202"/>
              <a:ext cx="52113" cy="46627"/>
            </a:xfrm>
            <a:custGeom>
              <a:avLst/>
              <a:gdLst>
                <a:gd name="connsiteX0" fmla="*/ 16458 w 52113"/>
                <a:gd name="connsiteY0" fmla="*/ 0 h 46627"/>
                <a:gd name="connsiteX1" fmla="*/ 52113 w 52113"/>
                <a:gd name="connsiteY1" fmla="*/ 16457 h 46627"/>
                <a:gd name="connsiteX2" fmla="*/ 35656 w 52113"/>
                <a:gd name="connsiteY2" fmla="*/ 46627 h 46627"/>
                <a:gd name="connsiteX3" fmla="*/ 0 w 52113"/>
                <a:gd name="connsiteY3" fmla="*/ 30171 h 46627"/>
                <a:gd name="connsiteX4" fmla="*/ 16458 w 52113"/>
                <a:gd name="connsiteY4" fmla="*/ 0 h 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7">
                  <a:moveTo>
                    <a:pt x="16458" y="0"/>
                  </a:moveTo>
                  <a:cubicBezTo>
                    <a:pt x="30171" y="5486"/>
                    <a:pt x="38399" y="10971"/>
                    <a:pt x="52113" y="16457"/>
                  </a:cubicBezTo>
                  <a:cubicBezTo>
                    <a:pt x="46627" y="27428"/>
                    <a:pt x="41142" y="38399"/>
                    <a:pt x="35656" y="46627"/>
                  </a:cubicBezTo>
                  <a:cubicBezTo>
                    <a:pt x="24686" y="41141"/>
                    <a:pt x="13714" y="35656"/>
                    <a:pt x="0" y="30171"/>
                  </a:cubicBezTo>
                  <a:cubicBezTo>
                    <a:pt x="5486" y="19200"/>
                    <a:pt x="10972" y="10971"/>
                    <a:pt x="16458" y="0"/>
                  </a:cubicBezTo>
                  <a:close/>
                </a:path>
              </a:pathLst>
            </a:custGeom>
            <a:solidFill>
              <a:srgbClr val="000000"/>
            </a:solidFill>
            <a:ln w="27426" cap="flat">
              <a:noFill/>
              <a:prstDash val="solid"/>
              <a:miter/>
            </a:ln>
          </p:spPr>
          <p:txBody>
            <a:bodyPr rtlCol="0" anchor="ctr"/>
            <a:lstStyle/>
            <a:p>
              <a:endParaRPr lang="en-US"/>
            </a:p>
          </p:txBody>
        </p:sp>
        <p:sp>
          <p:nvSpPr>
            <p:cNvPr id="28" name="Freeform 964">
              <a:extLst>
                <a:ext uri="{FF2B5EF4-FFF2-40B4-BE49-F238E27FC236}">
                  <a16:creationId xmlns:a16="http://schemas.microsoft.com/office/drawing/2014/main" id="{F26D77EF-650F-4216-AA79-3E8A880471F3}"/>
                </a:ext>
              </a:extLst>
            </p:cNvPr>
            <p:cNvSpPr/>
            <p:nvPr/>
          </p:nvSpPr>
          <p:spPr>
            <a:xfrm>
              <a:off x="9498276" y="5441122"/>
              <a:ext cx="52113" cy="46626"/>
            </a:xfrm>
            <a:custGeom>
              <a:avLst/>
              <a:gdLst>
                <a:gd name="connsiteX0" fmla="*/ 35656 w 52113"/>
                <a:gd name="connsiteY0" fmla="*/ 0 h 46626"/>
                <a:gd name="connsiteX1" fmla="*/ 52113 w 52113"/>
                <a:gd name="connsiteY1" fmla="*/ 30170 h 46626"/>
                <a:gd name="connsiteX2" fmla="*/ 16458 w 52113"/>
                <a:gd name="connsiteY2" fmla="*/ 46627 h 46626"/>
                <a:gd name="connsiteX3" fmla="*/ 0 w 52113"/>
                <a:gd name="connsiteY3" fmla="*/ 16457 h 46626"/>
                <a:gd name="connsiteX4" fmla="*/ 35656 w 52113"/>
                <a:gd name="connsiteY4" fmla="*/ 0 h 4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6">
                  <a:moveTo>
                    <a:pt x="35656" y="0"/>
                  </a:moveTo>
                  <a:cubicBezTo>
                    <a:pt x="41142" y="10971"/>
                    <a:pt x="46627" y="19199"/>
                    <a:pt x="52113" y="30170"/>
                  </a:cubicBezTo>
                  <a:cubicBezTo>
                    <a:pt x="41142" y="35656"/>
                    <a:pt x="30171" y="41142"/>
                    <a:pt x="16458" y="46627"/>
                  </a:cubicBezTo>
                  <a:cubicBezTo>
                    <a:pt x="10972" y="35656"/>
                    <a:pt x="5486" y="27428"/>
                    <a:pt x="0" y="16457"/>
                  </a:cubicBezTo>
                  <a:cubicBezTo>
                    <a:pt x="10972" y="10971"/>
                    <a:pt x="21942" y="5485"/>
                    <a:pt x="35656" y="0"/>
                  </a:cubicBezTo>
                  <a:close/>
                </a:path>
              </a:pathLst>
            </a:custGeom>
            <a:solidFill>
              <a:srgbClr val="000000"/>
            </a:solidFill>
            <a:ln w="27426" cap="flat">
              <a:noFill/>
              <a:prstDash val="solid"/>
              <a:miter/>
            </a:ln>
          </p:spPr>
          <p:txBody>
            <a:bodyPr rtlCol="0" anchor="ctr"/>
            <a:lstStyle/>
            <a:p>
              <a:endParaRPr lang="en-US"/>
            </a:p>
          </p:txBody>
        </p:sp>
        <p:sp>
          <p:nvSpPr>
            <p:cNvPr id="29" name="Freeform 965">
              <a:extLst>
                <a:ext uri="{FF2B5EF4-FFF2-40B4-BE49-F238E27FC236}">
                  <a16:creationId xmlns:a16="http://schemas.microsoft.com/office/drawing/2014/main" id="{64A9C981-428F-43E8-87A6-5337AF439287}"/>
                </a:ext>
              </a:extLst>
            </p:cNvPr>
            <p:cNvSpPr/>
            <p:nvPr/>
          </p:nvSpPr>
          <p:spPr>
            <a:xfrm>
              <a:off x="9051205" y="6189896"/>
              <a:ext cx="104224" cy="106967"/>
            </a:xfrm>
            <a:custGeom>
              <a:avLst/>
              <a:gdLst>
                <a:gd name="connsiteX0" fmla="*/ 104225 w 104224"/>
                <a:gd name="connsiteY0" fmla="*/ 54855 h 106967"/>
                <a:gd name="connsiteX1" fmla="*/ 104225 w 104224"/>
                <a:gd name="connsiteY1" fmla="*/ 87769 h 106967"/>
                <a:gd name="connsiteX2" fmla="*/ 85025 w 104224"/>
                <a:gd name="connsiteY2" fmla="*/ 106968 h 106967"/>
                <a:gd name="connsiteX3" fmla="*/ 16456 w 104224"/>
                <a:gd name="connsiteY3" fmla="*/ 106968 h 106967"/>
                <a:gd name="connsiteX4" fmla="*/ 0 w 104224"/>
                <a:gd name="connsiteY4" fmla="*/ 87769 h 106967"/>
                <a:gd name="connsiteX5" fmla="*/ 0 w 104224"/>
                <a:gd name="connsiteY5" fmla="*/ 19200 h 106967"/>
                <a:gd name="connsiteX6" fmla="*/ 16456 w 104224"/>
                <a:gd name="connsiteY6" fmla="*/ 0 h 106967"/>
                <a:gd name="connsiteX7" fmla="*/ 85025 w 104224"/>
                <a:gd name="connsiteY7" fmla="*/ 0 h 106967"/>
                <a:gd name="connsiteX8" fmla="*/ 104225 w 104224"/>
                <a:gd name="connsiteY8" fmla="*/ 19200 h 106967"/>
                <a:gd name="connsiteX9" fmla="*/ 104225 w 104224"/>
                <a:gd name="connsiteY9" fmla="*/ 54855 h 106967"/>
                <a:gd name="connsiteX10" fmla="*/ 68569 w 104224"/>
                <a:gd name="connsiteY10" fmla="*/ 74055 h 106967"/>
                <a:gd name="connsiteX11" fmla="*/ 68569 w 104224"/>
                <a:gd name="connsiteY11" fmla="*/ 41141 h 106967"/>
                <a:gd name="connsiteX12" fmla="*/ 35656 w 104224"/>
                <a:gd name="connsiteY12" fmla="*/ 41141 h 106967"/>
                <a:gd name="connsiteX13" fmla="*/ 35656 w 104224"/>
                <a:gd name="connsiteY13" fmla="*/ 74055 h 106967"/>
                <a:gd name="connsiteX14" fmla="*/ 68569 w 104224"/>
                <a:gd name="connsiteY14" fmla="*/ 74055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6967">
                  <a:moveTo>
                    <a:pt x="104225" y="54855"/>
                  </a:moveTo>
                  <a:cubicBezTo>
                    <a:pt x="104225" y="65826"/>
                    <a:pt x="104225" y="76797"/>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6"/>
                    <a:pt x="0" y="41141"/>
                    <a:pt x="0" y="19200"/>
                  </a:cubicBezTo>
                  <a:cubicBezTo>
                    <a:pt x="0" y="8228"/>
                    <a:pt x="5486" y="0"/>
                    <a:pt x="16456" y="0"/>
                  </a:cubicBezTo>
                  <a:cubicBezTo>
                    <a:pt x="38399" y="0"/>
                    <a:pt x="63083" y="0"/>
                    <a:pt x="85025" y="0"/>
                  </a:cubicBezTo>
                  <a:cubicBezTo>
                    <a:pt x="95997" y="0"/>
                    <a:pt x="104225" y="8228"/>
                    <a:pt x="104225" y="19200"/>
                  </a:cubicBezTo>
                  <a:cubicBezTo>
                    <a:pt x="104225" y="32913"/>
                    <a:pt x="104225" y="43884"/>
                    <a:pt x="104225" y="54855"/>
                  </a:cubicBezTo>
                  <a:close/>
                  <a:moveTo>
                    <a:pt x="68569" y="74055"/>
                  </a:moveTo>
                  <a:cubicBezTo>
                    <a:pt x="68569" y="63083"/>
                    <a:pt x="68569" y="52112"/>
                    <a:pt x="68569" y="41141"/>
                  </a:cubicBezTo>
                  <a:cubicBezTo>
                    <a:pt x="57597" y="41141"/>
                    <a:pt x="46627" y="41141"/>
                    <a:pt x="35656" y="41141"/>
                  </a:cubicBezTo>
                  <a:cubicBezTo>
                    <a:pt x="35656" y="52112"/>
                    <a:pt x="35656" y="63083"/>
                    <a:pt x="35656" y="74055"/>
                  </a:cubicBezTo>
                  <a:cubicBezTo>
                    <a:pt x="46627" y="74055"/>
                    <a:pt x="57597" y="74055"/>
                    <a:pt x="68569" y="74055"/>
                  </a:cubicBezTo>
                  <a:close/>
                </a:path>
              </a:pathLst>
            </a:custGeom>
            <a:solidFill>
              <a:srgbClr val="000000"/>
            </a:solidFill>
            <a:ln w="27426" cap="flat">
              <a:noFill/>
              <a:prstDash val="solid"/>
              <a:miter/>
            </a:ln>
          </p:spPr>
          <p:txBody>
            <a:bodyPr rtlCol="0" anchor="ctr"/>
            <a:lstStyle/>
            <a:p>
              <a:endParaRPr lang="en-US"/>
            </a:p>
          </p:txBody>
        </p:sp>
        <p:sp>
          <p:nvSpPr>
            <p:cNvPr id="30" name="Freeform 966">
              <a:extLst>
                <a:ext uri="{FF2B5EF4-FFF2-40B4-BE49-F238E27FC236}">
                  <a16:creationId xmlns:a16="http://schemas.microsoft.com/office/drawing/2014/main" id="{A9B12C0D-E7DE-4DAB-B1A3-3CBC05137FC3}"/>
                </a:ext>
              </a:extLst>
            </p:cNvPr>
            <p:cNvSpPr/>
            <p:nvPr/>
          </p:nvSpPr>
          <p:spPr>
            <a:xfrm>
              <a:off x="8733045" y="6195382"/>
              <a:ext cx="106966" cy="104224"/>
            </a:xfrm>
            <a:custGeom>
              <a:avLst/>
              <a:gdLst>
                <a:gd name="connsiteX0" fmla="*/ 52112 w 106966"/>
                <a:gd name="connsiteY0" fmla="*/ 104225 h 104224"/>
                <a:gd name="connsiteX1" fmla="*/ 19198 w 106966"/>
                <a:gd name="connsiteY1" fmla="*/ 104225 h 104224"/>
                <a:gd name="connsiteX2" fmla="*/ 0 w 106966"/>
                <a:gd name="connsiteY2" fmla="*/ 85025 h 104224"/>
                <a:gd name="connsiteX3" fmla="*/ 0 w 106966"/>
                <a:gd name="connsiteY3" fmla="*/ 16456 h 104224"/>
                <a:gd name="connsiteX4" fmla="*/ 19198 w 106966"/>
                <a:gd name="connsiteY4" fmla="*/ 0 h 104224"/>
                <a:gd name="connsiteX5" fmla="*/ 87767 w 106966"/>
                <a:gd name="connsiteY5" fmla="*/ 0 h 104224"/>
                <a:gd name="connsiteX6" fmla="*/ 106967 w 106966"/>
                <a:gd name="connsiteY6" fmla="*/ 16456 h 104224"/>
                <a:gd name="connsiteX7" fmla="*/ 106967 w 106966"/>
                <a:gd name="connsiteY7" fmla="*/ 85025 h 104224"/>
                <a:gd name="connsiteX8" fmla="*/ 87767 w 106966"/>
                <a:gd name="connsiteY8" fmla="*/ 104225 h 104224"/>
                <a:gd name="connsiteX9" fmla="*/ 52112 w 106966"/>
                <a:gd name="connsiteY9" fmla="*/ 104225 h 104224"/>
                <a:gd name="connsiteX10" fmla="*/ 35656 w 106966"/>
                <a:gd name="connsiteY10" fmla="*/ 68569 h 104224"/>
                <a:gd name="connsiteX11" fmla="*/ 68569 w 106966"/>
                <a:gd name="connsiteY11" fmla="*/ 68569 h 104224"/>
                <a:gd name="connsiteX12" fmla="*/ 68569 w 106966"/>
                <a:gd name="connsiteY12" fmla="*/ 35656 h 104224"/>
                <a:gd name="connsiteX13" fmla="*/ 35656 w 106966"/>
                <a:gd name="connsiteY13" fmla="*/ 35656 h 104224"/>
                <a:gd name="connsiteX14" fmla="*/ 35656 w 106966"/>
                <a:gd name="connsiteY14" fmla="*/ 68569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4224">
                  <a:moveTo>
                    <a:pt x="52112" y="104225"/>
                  </a:moveTo>
                  <a:cubicBezTo>
                    <a:pt x="41142" y="104225"/>
                    <a:pt x="30170" y="104225"/>
                    <a:pt x="19198" y="104225"/>
                  </a:cubicBezTo>
                  <a:cubicBezTo>
                    <a:pt x="8228" y="104225"/>
                    <a:pt x="0" y="98739"/>
                    <a:pt x="0" y="85025"/>
                  </a:cubicBezTo>
                  <a:cubicBezTo>
                    <a:pt x="0" y="63083"/>
                    <a:pt x="0" y="38399"/>
                    <a:pt x="0" y="16456"/>
                  </a:cubicBezTo>
                  <a:cubicBezTo>
                    <a:pt x="0" y="5485"/>
                    <a:pt x="8228" y="0"/>
                    <a:pt x="19198" y="0"/>
                  </a:cubicBezTo>
                  <a:cubicBezTo>
                    <a:pt x="41142" y="0"/>
                    <a:pt x="65825" y="0"/>
                    <a:pt x="87767" y="0"/>
                  </a:cubicBezTo>
                  <a:cubicBezTo>
                    <a:pt x="98739" y="0"/>
                    <a:pt x="106967" y="8228"/>
                    <a:pt x="106967" y="16456"/>
                  </a:cubicBezTo>
                  <a:cubicBezTo>
                    <a:pt x="106967" y="38399"/>
                    <a:pt x="106967" y="63083"/>
                    <a:pt x="106967" y="85025"/>
                  </a:cubicBezTo>
                  <a:cubicBezTo>
                    <a:pt x="106967" y="95997"/>
                    <a:pt x="98739" y="104225"/>
                    <a:pt x="87767" y="104225"/>
                  </a:cubicBezTo>
                  <a:cubicBezTo>
                    <a:pt x="76797" y="104225"/>
                    <a:pt x="65825" y="104225"/>
                    <a:pt x="52112" y="104225"/>
                  </a:cubicBezTo>
                  <a:close/>
                  <a:moveTo>
                    <a:pt x="35656" y="68569"/>
                  </a:moveTo>
                  <a:cubicBezTo>
                    <a:pt x="46626" y="68569"/>
                    <a:pt x="57597" y="68569"/>
                    <a:pt x="68569" y="68569"/>
                  </a:cubicBezTo>
                  <a:cubicBezTo>
                    <a:pt x="68569" y="57597"/>
                    <a:pt x="68569" y="46626"/>
                    <a:pt x="68569" y="35656"/>
                  </a:cubicBezTo>
                  <a:cubicBezTo>
                    <a:pt x="57597" y="35656"/>
                    <a:pt x="46626" y="35656"/>
                    <a:pt x="35656" y="35656"/>
                  </a:cubicBezTo>
                  <a:cubicBezTo>
                    <a:pt x="35656" y="46626"/>
                    <a:pt x="35656" y="54855"/>
                    <a:pt x="35656" y="68569"/>
                  </a:cubicBezTo>
                  <a:close/>
                </a:path>
              </a:pathLst>
            </a:custGeom>
            <a:solidFill>
              <a:srgbClr val="000000"/>
            </a:solidFill>
            <a:ln w="27426" cap="flat">
              <a:noFill/>
              <a:prstDash val="solid"/>
              <a:miter/>
            </a:ln>
          </p:spPr>
          <p:txBody>
            <a:bodyPr rtlCol="0" anchor="ctr"/>
            <a:lstStyle/>
            <a:p>
              <a:endParaRPr lang="en-US"/>
            </a:p>
          </p:txBody>
        </p:sp>
        <p:sp>
          <p:nvSpPr>
            <p:cNvPr id="31" name="Freeform 967">
              <a:extLst>
                <a:ext uri="{FF2B5EF4-FFF2-40B4-BE49-F238E27FC236}">
                  <a16:creationId xmlns:a16="http://schemas.microsoft.com/office/drawing/2014/main" id="{0D600792-9E46-42B8-BA5C-286DAC4558FB}"/>
                </a:ext>
              </a:extLst>
            </p:cNvPr>
            <p:cNvSpPr/>
            <p:nvPr/>
          </p:nvSpPr>
          <p:spPr>
            <a:xfrm>
              <a:off x="8733045" y="5877221"/>
              <a:ext cx="106966" cy="106967"/>
            </a:xfrm>
            <a:custGeom>
              <a:avLst/>
              <a:gdLst>
                <a:gd name="connsiteX0" fmla="*/ 2742 w 106966"/>
                <a:gd name="connsiteY0" fmla="*/ 52112 h 106967"/>
                <a:gd name="connsiteX1" fmla="*/ 2742 w 106966"/>
                <a:gd name="connsiteY1" fmla="*/ 19199 h 106967"/>
                <a:gd name="connsiteX2" fmla="*/ 21942 w 106966"/>
                <a:gd name="connsiteY2" fmla="*/ 0 h 106967"/>
                <a:gd name="connsiteX3" fmla="*/ 87767 w 106966"/>
                <a:gd name="connsiteY3" fmla="*/ 0 h 106967"/>
                <a:gd name="connsiteX4" fmla="*/ 106967 w 106966"/>
                <a:gd name="connsiteY4" fmla="*/ 19199 h 106967"/>
                <a:gd name="connsiteX5" fmla="*/ 106967 w 106966"/>
                <a:gd name="connsiteY5" fmla="*/ 87768 h 106967"/>
                <a:gd name="connsiteX6" fmla="*/ 87767 w 106966"/>
                <a:gd name="connsiteY6" fmla="*/ 106968 h 106967"/>
                <a:gd name="connsiteX7" fmla="*/ 19198 w 106966"/>
                <a:gd name="connsiteY7" fmla="*/ 106968 h 106967"/>
                <a:gd name="connsiteX8" fmla="*/ 0 w 106966"/>
                <a:gd name="connsiteY8" fmla="*/ 87768 h 106967"/>
                <a:gd name="connsiteX9" fmla="*/ 2742 w 106966"/>
                <a:gd name="connsiteY9" fmla="*/ 52112 h 106967"/>
                <a:gd name="connsiteX10" fmla="*/ 38398 w 106966"/>
                <a:gd name="connsiteY10" fmla="*/ 35656 h 106967"/>
                <a:gd name="connsiteX11" fmla="*/ 38398 w 106966"/>
                <a:gd name="connsiteY11" fmla="*/ 68569 h 106967"/>
                <a:gd name="connsiteX12" fmla="*/ 71311 w 106966"/>
                <a:gd name="connsiteY12" fmla="*/ 68569 h 106967"/>
                <a:gd name="connsiteX13" fmla="*/ 71311 w 106966"/>
                <a:gd name="connsiteY13" fmla="*/ 35656 h 106967"/>
                <a:gd name="connsiteX14" fmla="*/ 38398 w 106966"/>
                <a:gd name="connsiteY14"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6967">
                  <a:moveTo>
                    <a:pt x="2742" y="52112"/>
                  </a:moveTo>
                  <a:cubicBezTo>
                    <a:pt x="2742" y="41141"/>
                    <a:pt x="2742" y="30171"/>
                    <a:pt x="2742" y="19199"/>
                  </a:cubicBezTo>
                  <a:cubicBezTo>
                    <a:pt x="2742" y="8228"/>
                    <a:pt x="8228" y="0"/>
                    <a:pt x="21942" y="0"/>
                  </a:cubicBezTo>
                  <a:cubicBezTo>
                    <a:pt x="43884" y="0"/>
                    <a:pt x="65825" y="0"/>
                    <a:pt x="87767" y="0"/>
                  </a:cubicBezTo>
                  <a:cubicBezTo>
                    <a:pt x="101481" y="0"/>
                    <a:pt x="106967" y="5485"/>
                    <a:pt x="106967" y="19199"/>
                  </a:cubicBezTo>
                  <a:cubicBezTo>
                    <a:pt x="106967" y="41141"/>
                    <a:pt x="106967" y="63083"/>
                    <a:pt x="106967" y="87768"/>
                  </a:cubicBezTo>
                  <a:cubicBezTo>
                    <a:pt x="106967" y="98740"/>
                    <a:pt x="98739" y="106968"/>
                    <a:pt x="87767" y="106968"/>
                  </a:cubicBezTo>
                  <a:cubicBezTo>
                    <a:pt x="65825" y="106968"/>
                    <a:pt x="43884" y="106968"/>
                    <a:pt x="19198" y="106968"/>
                  </a:cubicBezTo>
                  <a:cubicBezTo>
                    <a:pt x="8228" y="106968"/>
                    <a:pt x="0" y="98740"/>
                    <a:pt x="0" y="87768"/>
                  </a:cubicBezTo>
                  <a:cubicBezTo>
                    <a:pt x="0" y="74054"/>
                    <a:pt x="2742" y="63083"/>
                    <a:pt x="2742" y="52112"/>
                  </a:cubicBezTo>
                  <a:close/>
                  <a:moveTo>
                    <a:pt x="38398" y="35656"/>
                  </a:moveTo>
                  <a:cubicBezTo>
                    <a:pt x="38398" y="46626"/>
                    <a:pt x="38398" y="57598"/>
                    <a:pt x="38398" y="68569"/>
                  </a:cubicBezTo>
                  <a:cubicBezTo>
                    <a:pt x="49369" y="68569"/>
                    <a:pt x="60340" y="68569"/>
                    <a:pt x="71311" y="68569"/>
                  </a:cubicBezTo>
                  <a:cubicBezTo>
                    <a:pt x="71311" y="57598"/>
                    <a:pt x="71311" y="46626"/>
                    <a:pt x="71311" y="35656"/>
                  </a:cubicBezTo>
                  <a:cubicBezTo>
                    <a:pt x="60340" y="35656"/>
                    <a:pt x="49369" y="35656"/>
                    <a:pt x="38398" y="35656"/>
                  </a:cubicBezTo>
                  <a:close/>
                </a:path>
              </a:pathLst>
            </a:custGeom>
            <a:solidFill>
              <a:srgbClr val="000000"/>
            </a:solidFill>
            <a:ln w="27426" cap="flat">
              <a:noFill/>
              <a:prstDash val="solid"/>
              <a:miter/>
            </a:ln>
          </p:spPr>
          <p:txBody>
            <a:bodyPr rtlCol="0" anchor="ctr"/>
            <a:lstStyle/>
            <a:p>
              <a:endParaRPr lang="en-US"/>
            </a:p>
          </p:txBody>
        </p:sp>
        <p:sp>
          <p:nvSpPr>
            <p:cNvPr id="32" name="Freeform 968">
              <a:extLst>
                <a:ext uri="{FF2B5EF4-FFF2-40B4-BE49-F238E27FC236}">
                  <a16:creationId xmlns:a16="http://schemas.microsoft.com/office/drawing/2014/main" id="{F14B505A-6427-4DCC-AA19-1BC4294CD1DB}"/>
                </a:ext>
              </a:extLst>
            </p:cNvPr>
            <p:cNvSpPr/>
            <p:nvPr/>
          </p:nvSpPr>
          <p:spPr>
            <a:xfrm>
              <a:off x="8889381" y="5877221"/>
              <a:ext cx="106968" cy="106967"/>
            </a:xfrm>
            <a:custGeom>
              <a:avLst/>
              <a:gdLst>
                <a:gd name="connsiteX0" fmla="*/ 2744 w 106968"/>
                <a:gd name="connsiteY0" fmla="*/ 52112 h 106967"/>
                <a:gd name="connsiteX1" fmla="*/ 2744 w 106968"/>
                <a:gd name="connsiteY1" fmla="*/ 19199 h 106967"/>
                <a:gd name="connsiteX2" fmla="*/ 21943 w 106968"/>
                <a:gd name="connsiteY2" fmla="*/ 0 h 106967"/>
                <a:gd name="connsiteX3" fmla="*/ 87769 w 106968"/>
                <a:gd name="connsiteY3" fmla="*/ 0 h 106967"/>
                <a:gd name="connsiteX4" fmla="*/ 106969 w 106968"/>
                <a:gd name="connsiteY4" fmla="*/ 19199 h 106967"/>
                <a:gd name="connsiteX5" fmla="*/ 106969 w 106968"/>
                <a:gd name="connsiteY5" fmla="*/ 87768 h 106967"/>
                <a:gd name="connsiteX6" fmla="*/ 87769 w 106968"/>
                <a:gd name="connsiteY6" fmla="*/ 106968 h 106967"/>
                <a:gd name="connsiteX7" fmla="*/ 19200 w 106968"/>
                <a:gd name="connsiteY7" fmla="*/ 106968 h 106967"/>
                <a:gd name="connsiteX8" fmla="*/ 0 w 106968"/>
                <a:gd name="connsiteY8" fmla="*/ 87768 h 106967"/>
                <a:gd name="connsiteX9" fmla="*/ 2744 w 106968"/>
                <a:gd name="connsiteY9" fmla="*/ 52112 h 106967"/>
                <a:gd name="connsiteX10" fmla="*/ 2744 w 106968"/>
                <a:gd name="connsiteY10" fmla="*/ 52112 h 106967"/>
                <a:gd name="connsiteX11" fmla="*/ 71313 w 106968"/>
                <a:gd name="connsiteY11" fmla="*/ 35656 h 106967"/>
                <a:gd name="connsiteX12" fmla="*/ 38399 w 106968"/>
                <a:gd name="connsiteY12" fmla="*/ 35656 h 106967"/>
                <a:gd name="connsiteX13" fmla="*/ 38399 w 106968"/>
                <a:gd name="connsiteY13" fmla="*/ 68569 h 106967"/>
                <a:gd name="connsiteX14" fmla="*/ 71313 w 106968"/>
                <a:gd name="connsiteY14" fmla="*/ 68569 h 106967"/>
                <a:gd name="connsiteX15" fmla="*/ 71313 w 106968"/>
                <a:gd name="connsiteY15"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968" h="106967">
                  <a:moveTo>
                    <a:pt x="2744" y="52112"/>
                  </a:moveTo>
                  <a:cubicBezTo>
                    <a:pt x="2744" y="41141"/>
                    <a:pt x="2744" y="30171"/>
                    <a:pt x="2744" y="19199"/>
                  </a:cubicBezTo>
                  <a:cubicBezTo>
                    <a:pt x="2744" y="5485"/>
                    <a:pt x="8230" y="0"/>
                    <a:pt x="21943" y="0"/>
                  </a:cubicBezTo>
                  <a:cubicBezTo>
                    <a:pt x="43885" y="0"/>
                    <a:pt x="65827" y="0"/>
                    <a:pt x="87769" y="0"/>
                  </a:cubicBezTo>
                  <a:cubicBezTo>
                    <a:pt x="98741" y="0"/>
                    <a:pt x="106969" y="5485"/>
                    <a:pt x="106969" y="19199"/>
                  </a:cubicBezTo>
                  <a:cubicBezTo>
                    <a:pt x="106969" y="41141"/>
                    <a:pt x="106969" y="63083"/>
                    <a:pt x="106969" y="87768"/>
                  </a:cubicBezTo>
                  <a:cubicBezTo>
                    <a:pt x="106969" y="98740"/>
                    <a:pt x="98741" y="106968"/>
                    <a:pt x="87769" y="106968"/>
                  </a:cubicBezTo>
                  <a:cubicBezTo>
                    <a:pt x="65827" y="106968"/>
                    <a:pt x="43885" y="106968"/>
                    <a:pt x="19200" y="106968"/>
                  </a:cubicBezTo>
                  <a:cubicBezTo>
                    <a:pt x="8230" y="106968"/>
                    <a:pt x="0" y="101482"/>
                    <a:pt x="0" y="87768"/>
                  </a:cubicBezTo>
                  <a:cubicBezTo>
                    <a:pt x="2744" y="76797"/>
                    <a:pt x="2744" y="63083"/>
                    <a:pt x="2744" y="52112"/>
                  </a:cubicBezTo>
                  <a:cubicBezTo>
                    <a:pt x="2744" y="52112"/>
                    <a:pt x="2744" y="52112"/>
                    <a:pt x="2744" y="52112"/>
                  </a:cubicBezTo>
                  <a:close/>
                  <a:moveTo>
                    <a:pt x="71313" y="35656"/>
                  </a:moveTo>
                  <a:cubicBezTo>
                    <a:pt x="60341" y="35656"/>
                    <a:pt x="49371" y="35656"/>
                    <a:pt x="38399" y="35656"/>
                  </a:cubicBezTo>
                  <a:cubicBezTo>
                    <a:pt x="38399" y="46626"/>
                    <a:pt x="38399" y="57598"/>
                    <a:pt x="38399" y="68569"/>
                  </a:cubicBezTo>
                  <a:cubicBezTo>
                    <a:pt x="49371" y="68569"/>
                    <a:pt x="60341" y="68569"/>
                    <a:pt x="71313" y="68569"/>
                  </a:cubicBezTo>
                  <a:cubicBezTo>
                    <a:pt x="71313" y="57598"/>
                    <a:pt x="71313" y="46626"/>
                    <a:pt x="71313" y="35656"/>
                  </a:cubicBezTo>
                  <a:close/>
                </a:path>
              </a:pathLst>
            </a:custGeom>
            <a:solidFill>
              <a:srgbClr val="000000"/>
            </a:solidFill>
            <a:ln w="27426" cap="flat">
              <a:noFill/>
              <a:prstDash val="solid"/>
              <a:miter/>
            </a:ln>
          </p:spPr>
          <p:txBody>
            <a:bodyPr rtlCol="0" anchor="ctr"/>
            <a:lstStyle/>
            <a:p>
              <a:endParaRPr lang="en-US"/>
            </a:p>
          </p:txBody>
        </p:sp>
        <p:sp>
          <p:nvSpPr>
            <p:cNvPr id="33" name="Freeform 969">
              <a:extLst>
                <a:ext uri="{FF2B5EF4-FFF2-40B4-BE49-F238E27FC236}">
                  <a16:creationId xmlns:a16="http://schemas.microsoft.com/office/drawing/2014/main" id="{E01D80CA-065A-4E76-9B37-00994357451E}"/>
                </a:ext>
              </a:extLst>
            </p:cNvPr>
            <p:cNvSpPr/>
            <p:nvPr/>
          </p:nvSpPr>
          <p:spPr>
            <a:xfrm>
              <a:off x="9049986" y="5877221"/>
              <a:ext cx="105443" cy="106967"/>
            </a:xfrm>
            <a:custGeom>
              <a:avLst/>
              <a:gdLst>
                <a:gd name="connsiteX0" fmla="*/ 1219 w 105443"/>
                <a:gd name="connsiteY0" fmla="*/ 52112 h 106967"/>
                <a:gd name="connsiteX1" fmla="*/ 1219 w 105443"/>
                <a:gd name="connsiteY1" fmla="*/ 19199 h 106967"/>
                <a:gd name="connsiteX2" fmla="*/ 20418 w 105443"/>
                <a:gd name="connsiteY2" fmla="*/ 0 h 106967"/>
                <a:gd name="connsiteX3" fmla="*/ 88988 w 105443"/>
                <a:gd name="connsiteY3" fmla="*/ 0 h 106967"/>
                <a:gd name="connsiteX4" fmla="*/ 105444 w 105443"/>
                <a:gd name="connsiteY4" fmla="*/ 19199 h 106967"/>
                <a:gd name="connsiteX5" fmla="*/ 105444 w 105443"/>
                <a:gd name="connsiteY5" fmla="*/ 87768 h 106967"/>
                <a:gd name="connsiteX6" fmla="*/ 88988 w 105443"/>
                <a:gd name="connsiteY6" fmla="*/ 106968 h 106967"/>
                <a:gd name="connsiteX7" fmla="*/ 20418 w 105443"/>
                <a:gd name="connsiteY7" fmla="*/ 106968 h 106967"/>
                <a:gd name="connsiteX8" fmla="*/ 1219 w 105443"/>
                <a:gd name="connsiteY8" fmla="*/ 87768 h 106967"/>
                <a:gd name="connsiteX9" fmla="*/ 1219 w 105443"/>
                <a:gd name="connsiteY9" fmla="*/ 52112 h 106967"/>
                <a:gd name="connsiteX10" fmla="*/ 36874 w 105443"/>
                <a:gd name="connsiteY10" fmla="*/ 71312 h 106967"/>
                <a:gd name="connsiteX11" fmla="*/ 69788 w 105443"/>
                <a:gd name="connsiteY11" fmla="*/ 71312 h 106967"/>
                <a:gd name="connsiteX12" fmla="*/ 69788 w 105443"/>
                <a:gd name="connsiteY12" fmla="*/ 38399 h 106967"/>
                <a:gd name="connsiteX13" fmla="*/ 36874 w 105443"/>
                <a:gd name="connsiteY13" fmla="*/ 38399 h 106967"/>
                <a:gd name="connsiteX14" fmla="*/ 36874 w 105443"/>
                <a:gd name="connsiteY14" fmla="*/ 71312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443" h="106967">
                  <a:moveTo>
                    <a:pt x="1219" y="52112"/>
                  </a:moveTo>
                  <a:cubicBezTo>
                    <a:pt x="1219" y="41141"/>
                    <a:pt x="1219" y="30171"/>
                    <a:pt x="1219" y="19199"/>
                  </a:cubicBezTo>
                  <a:cubicBezTo>
                    <a:pt x="1219" y="8228"/>
                    <a:pt x="6705" y="0"/>
                    <a:pt x="20418" y="0"/>
                  </a:cubicBezTo>
                  <a:cubicBezTo>
                    <a:pt x="42360" y="0"/>
                    <a:pt x="67046" y="0"/>
                    <a:pt x="88988" y="0"/>
                  </a:cubicBezTo>
                  <a:cubicBezTo>
                    <a:pt x="99958" y="0"/>
                    <a:pt x="105444" y="8228"/>
                    <a:pt x="105444" y="19199"/>
                  </a:cubicBezTo>
                  <a:cubicBezTo>
                    <a:pt x="105444" y="41141"/>
                    <a:pt x="105444" y="65826"/>
                    <a:pt x="105444" y="87768"/>
                  </a:cubicBezTo>
                  <a:cubicBezTo>
                    <a:pt x="105444" y="98740"/>
                    <a:pt x="97216" y="106968"/>
                    <a:pt x="88988" y="106968"/>
                  </a:cubicBezTo>
                  <a:cubicBezTo>
                    <a:pt x="67046" y="106968"/>
                    <a:pt x="42360" y="106968"/>
                    <a:pt x="20418" y="106968"/>
                  </a:cubicBezTo>
                  <a:cubicBezTo>
                    <a:pt x="9447" y="106968"/>
                    <a:pt x="1219" y="98740"/>
                    <a:pt x="1219" y="87768"/>
                  </a:cubicBezTo>
                  <a:cubicBezTo>
                    <a:pt x="-1523" y="76797"/>
                    <a:pt x="1219" y="65826"/>
                    <a:pt x="1219" y="52112"/>
                  </a:cubicBezTo>
                  <a:close/>
                  <a:moveTo>
                    <a:pt x="36874" y="71312"/>
                  </a:moveTo>
                  <a:cubicBezTo>
                    <a:pt x="47846" y="71312"/>
                    <a:pt x="58816" y="71312"/>
                    <a:pt x="69788" y="71312"/>
                  </a:cubicBezTo>
                  <a:cubicBezTo>
                    <a:pt x="69788" y="60340"/>
                    <a:pt x="69788" y="49369"/>
                    <a:pt x="69788" y="38399"/>
                  </a:cubicBezTo>
                  <a:cubicBezTo>
                    <a:pt x="58816" y="38399"/>
                    <a:pt x="47846" y="38399"/>
                    <a:pt x="36874" y="38399"/>
                  </a:cubicBezTo>
                  <a:cubicBezTo>
                    <a:pt x="36874" y="46626"/>
                    <a:pt x="36874" y="57598"/>
                    <a:pt x="36874" y="71312"/>
                  </a:cubicBezTo>
                  <a:close/>
                </a:path>
              </a:pathLst>
            </a:custGeom>
            <a:solidFill>
              <a:srgbClr val="000000"/>
            </a:solidFill>
            <a:ln w="27426" cap="flat">
              <a:noFill/>
              <a:prstDash val="solid"/>
              <a:miter/>
            </a:ln>
          </p:spPr>
          <p:txBody>
            <a:bodyPr rtlCol="0" anchor="ctr"/>
            <a:lstStyle/>
            <a:p>
              <a:endParaRPr lang="en-US"/>
            </a:p>
          </p:txBody>
        </p:sp>
        <p:sp>
          <p:nvSpPr>
            <p:cNvPr id="34" name="Freeform 970">
              <a:extLst>
                <a:ext uri="{FF2B5EF4-FFF2-40B4-BE49-F238E27FC236}">
                  <a16:creationId xmlns:a16="http://schemas.microsoft.com/office/drawing/2014/main" id="{AC06BE9F-628D-4594-80E1-89DFDF12C763}"/>
                </a:ext>
              </a:extLst>
            </p:cNvPr>
            <p:cNvSpPr/>
            <p:nvPr/>
          </p:nvSpPr>
          <p:spPr>
            <a:xfrm>
              <a:off x="9051205" y="6036301"/>
              <a:ext cx="104224" cy="104225"/>
            </a:xfrm>
            <a:custGeom>
              <a:avLst/>
              <a:gdLst>
                <a:gd name="connsiteX0" fmla="*/ 104225 w 104224"/>
                <a:gd name="connsiteY0" fmla="*/ 52112 h 104225"/>
                <a:gd name="connsiteX1" fmla="*/ 104225 w 104224"/>
                <a:gd name="connsiteY1" fmla="*/ 85026 h 104225"/>
                <a:gd name="connsiteX2" fmla="*/ 85025 w 104224"/>
                <a:gd name="connsiteY2" fmla="*/ 104225 h 104225"/>
                <a:gd name="connsiteX3" fmla="*/ 19200 w 104224"/>
                <a:gd name="connsiteY3" fmla="*/ 104225 h 104225"/>
                <a:gd name="connsiteX4" fmla="*/ 0 w 104224"/>
                <a:gd name="connsiteY4" fmla="*/ 85026 h 104225"/>
                <a:gd name="connsiteX5" fmla="*/ 0 w 104224"/>
                <a:gd name="connsiteY5" fmla="*/ 19200 h 104225"/>
                <a:gd name="connsiteX6" fmla="*/ 19200 w 104224"/>
                <a:gd name="connsiteY6" fmla="*/ 0 h 104225"/>
                <a:gd name="connsiteX7" fmla="*/ 85025 w 104224"/>
                <a:gd name="connsiteY7" fmla="*/ 0 h 104225"/>
                <a:gd name="connsiteX8" fmla="*/ 104225 w 104224"/>
                <a:gd name="connsiteY8" fmla="*/ 19200 h 104225"/>
                <a:gd name="connsiteX9" fmla="*/ 104225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104225" y="52112"/>
                  </a:moveTo>
                  <a:cubicBezTo>
                    <a:pt x="104225" y="63084"/>
                    <a:pt x="104225" y="74055"/>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63084"/>
                    <a:pt x="0" y="41141"/>
                    <a:pt x="0" y="19200"/>
                  </a:cubicBezTo>
                  <a:cubicBezTo>
                    <a:pt x="0" y="5486"/>
                    <a:pt x="5486" y="0"/>
                    <a:pt x="19200" y="0"/>
                  </a:cubicBezTo>
                  <a:cubicBezTo>
                    <a:pt x="41142" y="0"/>
                    <a:pt x="63083" y="0"/>
                    <a:pt x="85025" y="0"/>
                  </a:cubicBezTo>
                  <a:cubicBezTo>
                    <a:pt x="98739" y="0"/>
                    <a:pt x="104225" y="5486"/>
                    <a:pt x="104225" y="19200"/>
                  </a:cubicBezTo>
                  <a:cubicBezTo>
                    <a:pt x="104225" y="30171"/>
                    <a:pt x="104225" y="41141"/>
                    <a:pt x="104225"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5" name="Freeform 971">
              <a:extLst>
                <a:ext uri="{FF2B5EF4-FFF2-40B4-BE49-F238E27FC236}">
                  <a16:creationId xmlns:a16="http://schemas.microsoft.com/office/drawing/2014/main" id="{0472228E-ED1E-4CF6-9BE3-6B297CF4866A}"/>
                </a:ext>
              </a:extLst>
            </p:cNvPr>
            <p:cNvSpPr/>
            <p:nvPr/>
          </p:nvSpPr>
          <p:spPr>
            <a:xfrm>
              <a:off x="8892125" y="6036301"/>
              <a:ext cx="104224" cy="104225"/>
            </a:xfrm>
            <a:custGeom>
              <a:avLst/>
              <a:gdLst>
                <a:gd name="connsiteX0" fmla="*/ 0 w 104224"/>
                <a:gd name="connsiteY0" fmla="*/ 52112 h 104225"/>
                <a:gd name="connsiteX1" fmla="*/ 0 w 104224"/>
                <a:gd name="connsiteY1" fmla="*/ 19200 h 104225"/>
                <a:gd name="connsiteX2" fmla="*/ 19200 w 104224"/>
                <a:gd name="connsiteY2" fmla="*/ 0 h 104225"/>
                <a:gd name="connsiteX3" fmla="*/ 85025 w 104224"/>
                <a:gd name="connsiteY3" fmla="*/ 0 h 104225"/>
                <a:gd name="connsiteX4" fmla="*/ 104225 w 104224"/>
                <a:gd name="connsiteY4" fmla="*/ 19200 h 104225"/>
                <a:gd name="connsiteX5" fmla="*/ 104225 w 104224"/>
                <a:gd name="connsiteY5" fmla="*/ 85026 h 104225"/>
                <a:gd name="connsiteX6" fmla="*/ 85025 w 104224"/>
                <a:gd name="connsiteY6" fmla="*/ 104225 h 104225"/>
                <a:gd name="connsiteX7" fmla="*/ 19200 w 104224"/>
                <a:gd name="connsiteY7" fmla="*/ 104225 h 104225"/>
                <a:gd name="connsiteX8" fmla="*/ 0 w 104224"/>
                <a:gd name="connsiteY8" fmla="*/ 85026 h 104225"/>
                <a:gd name="connsiteX9" fmla="*/ 0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0" y="52112"/>
                  </a:moveTo>
                  <a:cubicBezTo>
                    <a:pt x="0" y="41141"/>
                    <a:pt x="0" y="30171"/>
                    <a:pt x="0" y="19200"/>
                  </a:cubicBezTo>
                  <a:cubicBezTo>
                    <a:pt x="0" y="5486"/>
                    <a:pt x="5486" y="0"/>
                    <a:pt x="19200" y="0"/>
                  </a:cubicBezTo>
                  <a:cubicBezTo>
                    <a:pt x="41142" y="0"/>
                    <a:pt x="63083" y="0"/>
                    <a:pt x="85025" y="0"/>
                  </a:cubicBezTo>
                  <a:cubicBezTo>
                    <a:pt x="95997" y="0"/>
                    <a:pt x="104225" y="5486"/>
                    <a:pt x="104225" y="19200"/>
                  </a:cubicBezTo>
                  <a:cubicBezTo>
                    <a:pt x="104225" y="41141"/>
                    <a:pt x="104225" y="63084"/>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74055"/>
                    <a:pt x="0" y="63084"/>
                    <a:pt x="0"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6" name="Freeform 972">
              <a:extLst>
                <a:ext uri="{FF2B5EF4-FFF2-40B4-BE49-F238E27FC236}">
                  <a16:creationId xmlns:a16="http://schemas.microsoft.com/office/drawing/2014/main" id="{765FECFB-33AC-4DAC-9B7B-B212083DBCB8}"/>
                </a:ext>
              </a:extLst>
            </p:cNvPr>
            <p:cNvSpPr/>
            <p:nvPr/>
          </p:nvSpPr>
          <p:spPr>
            <a:xfrm>
              <a:off x="8735787" y="6033558"/>
              <a:ext cx="106968" cy="106968"/>
            </a:xfrm>
            <a:custGeom>
              <a:avLst/>
              <a:gdLst>
                <a:gd name="connsiteX0" fmla="*/ 104225 w 106968"/>
                <a:gd name="connsiteY0" fmla="*/ 54855 h 106968"/>
                <a:gd name="connsiteX1" fmla="*/ 104225 w 106968"/>
                <a:gd name="connsiteY1" fmla="*/ 87769 h 106968"/>
                <a:gd name="connsiteX2" fmla="*/ 85025 w 106968"/>
                <a:gd name="connsiteY2" fmla="*/ 106968 h 106968"/>
                <a:gd name="connsiteX3" fmla="*/ 16456 w 106968"/>
                <a:gd name="connsiteY3" fmla="*/ 106968 h 106968"/>
                <a:gd name="connsiteX4" fmla="*/ 0 w 106968"/>
                <a:gd name="connsiteY4" fmla="*/ 87769 h 106968"/>
                <a:gd name="connsiteX5" fmla="*/ 0 w 106968"/>
                <a:gd name="connsiteY5" fmla="*/ 19200 h 106968"/>
                <a:gd name="connsiteX6" fmla="*/ 19200 w 106968"/>
                <a:gd name="connsiteY6" fmla="*/ 0 h 106968"/>
                <a:gd name="connsiteX7" fmla="*/ 87769 w 106968"/>
                <a:gd name="connsiteY7" fmla="*/ 0 h 106968"/>
                <a:gd name="connsiteX8" fmla="*/ 106969 w 106968"/>
                <a:gd name="connsiteY8" fmla="*/ 19200 h 106968"/>
                <a:gd name="connsiteX9" fmla="*/ 104225 w 106968"/>
                <a:gd name="connsiteY9" fmla="*/ 54855 h 106968"/>
                <a:gd name="connsiteX10" fmla="*/ 35656 w 106968"/>
                <a:gd name="connsiteY10" fmla="*/ 71312 h 106968"/>
                <a:gd name="connsiteX11" fmla="*/ 68569 w 106968"/>
                <a:gd name="connsiteY11" fmla="*/ 71312 h 106968"/>
                <a:gd name="connsiteX12" fmla="*/ 68569 w 106968"/>
                <a:gd name="connsiteY12" fmla="*/ 38399 h 106968"/>
                <a:gd name="connsiteX13" fmla="*/ 35656 w 106968"/>
                <a:gd name="connsiteY13" fmla="*/ 38399 h 106968"/>
                <a:gd name="connsiteX14" fmla="*/ 35656 w 106968"/>
                <a:gd name="connsiteY14" fmla="*/ 71312 h 10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8" h="106968">
                  <a:moveTo>
                    <a:pt x="104225" y="54855"/>
                  </a:moveTo>
                  <a:cubicBezTo>
                    <a:pt x="104225" y="65827"/>
                    <a:pt x="104225" y="76798"/>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7"/>
                    <a:pt x="0" y="41141"/>
                    <a:pt x="0" y="19200"/>
                  </a:cubicBezTo>
                  <a:cubicBezTo>
                    <a:pt x="0" y="8229"/>
                    <a:pt x="8228" y="0"/>
                    <a:pt x="19200" y="0"/>
                  </a:cubicBezTo>
                  <a:cubicBezTo>
                    <a:pt x="41142" y="0"/>
                    <a:pt x="63083" y="0"/>
                    <a:pt x="87769" y="0"/>
                  </a:cubicBezTo>
                  <a:cubicBezTo>
                    <a:pt x="98739" y="0"/>
                    <a:pt x="106969" y="8229"/>
                    <a:pt x="106969" y="19200"/>
                  </a:cubicBezTo>
                  <a:cubicBezTo>
                    <a:pt x="104225" y="32913"/>
                    <a:pt x="104225" y="43884"/>
                    <a:pt x="104225" y="54855"/>
                  </a:cubicBezTo>
                  <a:close/>
                  <a:moveTo>
                    <a:pt x="35656" y="71312"/>
                  </a:moveTo>
                  <a:cubicBezTo>
                    <a:pt x="46627" y="71312"/>
                    <a:pt x="57597" y="71312"/>
                    <a:pt x="68569" y="71312"/>
                  </a:cubicBezTo>
                  <a:cubicBezTo>
                    <a:pt x="68569" y="60341"/>
                    <a:pt x="68569" y="49370"/>
                    <a:pt x="68569" y="38399"/>
                  </a:cubicBezTo>
                  <a:cubicBezTo>
                    <a:pt x="57597" y="38399"/>
                    <a:pt x="46627" y="38399"/>
                    <a:pt x="35656" y="38399"/>
                  </a:cubicBezTo>
                  <a:cubicBezTo>
                    <a:pt x="35656" y="49370"/>
                    <a:pt x="35656" y="60341"/>
                    <a:pt x="35656" y="71312"/>
                  </a:cubicBezTo>
                  <a:close/>
                </a:path>
              </a:pathLst>
            </a:custGeom>
            <a:solidFill>
              <a:srgbClr val="000000"/>
            </a:solidFill>
            <a:ln w="27426" cap="flat">
              <a:noFill/>
              <a:prstDash val="solid"/>
              <a:miter/>
            </a:ln>
          </p:spPr>
          <p:txBody>
            <a:bodyPr rtlCol="0" anchor="ctr"/>
            <a:lstStyle/>
            <a:p>
              <a:endParaRPr lang="en-US"/>
            </a:p>
          </p:txBody>
        </p:sp>
        <p:sp>
          <p:nvSpPr>
            <p:cNvPr id="37" name="Freeform 973">
              <a:extLst>
                <a:ext uri="{FF2B5EF4-FFF2-40B4-BE49-F238E27FC236}">
                  <a16:creationId xmlns:a16="http://schemas.microsoft.com/office/drawing/2014/main" id="{3B5119A0-7E4C-44A3-8F90-5BDD0D1E66A5}"/>
                </a:ext>
              </a:extLst>
            </p:cNvPr>
            <p:cNvSpPr/>
            <p:nvPr/>
          </p:nvSpPr>
          <p:spPr>
            <a:xfrm>
              <a:off x="8752243" y="5383524"/>
              <a:ext cx="386731" cy="318160"/>
            </a:xfrm>
            <a:custGeom>
              <a:avLst/>
              <a:gdLst>
                <a:gd name="connsiteX0" fmla="*/ 191994 w 386731"/>
                <a:gd name="connsiteY0" fmla="*/ 2743 h 318160"/>
                <a:gd name="connsiteX1" fmla="*/ 329132 w 386731"/>
                <a:gd name="connsiteY1" fmla="*/ 2743 h 318160"/>
                <a:gd name="connsiteX2" fmla="*/ 386731 w 386731"/>
                <a:gd name="connsiteY2" fmla="*/ 60341 h 318160"/>
                <a:gd name="connsiteX3" fmla="*/ 386731 w 386731"/>
                <a:gd name="connsiteY3" fmla="*/ 260562 h 318160"/>
                <a:gd name="connsiteX4" fmla="*/ 329132 w 386731"/>
                <a:gd name="connsiteY4" fmla="*/ 318161 h 318160"/>
                <a:gd name="connsiteX5" fmla="*/ 57599 w 386731"/>
                <a:gd name="connsiteY5" fmla="*/ 318161 h 318160"/>
                <a:gd name="connsiteX6" fmla="*/ 0 w 386731"/>
                <a:gd name="connsiteY6" fmla="*/ 260562 h 318160"/>
                <a:gd name="connsiteX7" fmla="*/ 0 w 386731"/>
                <a:gd name="connsiteY7" fmla="*/ 60341 h 318160"/>
                <a:gd name="connsiteX8" fmla="*/ 60341 w 386731"/>
                <a:gd name="connsiteY8" fmla="*/ 0 h 318160"/>
                <a:gd name="connsiteX9" fmla="*/ 191994 w 386731"/>
                <a:gd name="connsiteY9" fmla="*/ 2743 h 318160"/>
                <a:gd name="connsiteX10" fmla="*/ 191994 w 386731"/>
                <a:gd name="connsiteY10" fmla="*/ 285247 h 318160"/>
                <a:gd name="connsiteX11" fmla="*/ 329132 w 386731"/>
                <a:gd name="connsiteY11" fmla="*/ 285247 h 318160"/>
                <a:gd name="connsiteX12" fmla="*/ 351076 w 386731"/>
                <a:gd name="connsiteY12" fmla="*/ 263305 h 318160"/>
                <a:gd name="connsiteX13" fmla="*/ 351076 w 386731"/>
                <a:gd name="connsiteY13" fmla="*/ 63083 h 318160"/>
                <a:gd name="connsiteX14" fmla="*/ 329132 w 386731"/>
                <a:gd name="connsiteY14" fmla="*/ 41141 h 318160"/>
                <a:gd name="connsiteX15" fmla="*/ 57599 w 386731"/>
                <a:gd name="connsiteY15" fmla="*/ 41141 h 318160"/>
                <a:gd name="connsiteX16" fmla="*/ 35657 w 386731"/>
                <a:gd name="connsiteY16" fmla="*/ 63083 h 318160"/>
                <a:gd name="connsiteX17" fmla="*/ 35657 w 386731"/>
                <a:gd name="connsiteY17" fmla="*/ 263305 h 318160"/>
                <a:gd name="connsiteX18" fmla="*/ 57599 w 386731"/>
                <a:gd name="connsiteY18" fmla="*/ 285247 h 318160"/>
                <a:gd name="connsiteX19" fmla="*/ 191994 w 386731"/>
                <a:gd name="connsiteY19" fmla="*/ 285247 h 3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6731" h="318160">
                  <a:moveTo>
                    <a:pt x="191994" y="2743"/>
                  </a:moveTo>
                  <a:cubicBezTo>
                    <a:pt x="238621" y="2743"/>
                    <a:pt x="282506" y="2743"/>
                    <a:pt x="329132" y="2743"/>
                  </a:cubicBezTo>
                  <a:cubicBezTo>
                    <a:pt x="364789" y="2743"/>
                    <a:pt x="386731" y="24685"/>
                    <a:pt x="386731" y="60341"/>
                  </a:cubicBezTo>
                  <a:cubicBezTo>
                    <a:pt x="386731" y="126167"/>
                    <a:pt x="386731" y="194736"/>
                    <a:pt x="386731" y="260562"/>
                  </a:cubicBezTo>
                  <a:cubicBezTo>
                    <a:pt x="386731" y="296218"/>
                    <a:pt x="364789" y="318161"/>
                    <a:pt x="329132" y="318161"/>
                  </a:cubicBezTo>
                  <a:cubicBezTo>
                    <a:pt x="238621" y="318161"/>
                    <a:pt x="148110" y="318161"/>
                    <a:pt x="57599" y="318161"/>
                  </a:cubicBezTo>
                  <a:cubicBezTo>
                    <a:pt x="21943" y="318161"/>
                    <a:pt x="0" y="296218"/>
                    <a:pt x="0" y="260562"/>
                  </a:cubicBezTo>
                  <a:cubicBezTo>
                    <a:pt x="0" y="194736"/>
                    <a:pt x="0" y="128909"/>
                    <a:pt x="0" y="60341"/>
                  </a:cubicBezTo>
                  <a:cubicBezTo>
                    <a:pt x="0" y="21942"/>
                    <a:pt x="19200" y="0"/>
                    <a:pt x="60341" y="0"/>
                  </a:cubicBezTo>
                  <a:cubicBezTo>
                    <a:pt x="104227" y="2743"/>
                    <a:pt x="148110" y="2743"/>
                    <a:pt x="191994" y="2743"/>
                  </a:cubicBezTo>
                  <a:close/>
                  <a:moveTo>
                    <a:pt x="191994" y="285247"/>
                  </a:moveTo>
                  <a:cubicBezTo>
                    <a:pt x="238621" y="285247"/>
                    <a:pt x="282506" y="285247"/>
                    <a:pt x="329132" y="285247"/>
                  </a:cubicBezTo>
                  <a:cubicBezTo>
                    <a:pt x="345590" y="285247"/>
                    <a:pt x="351076" y="279761"/>
                    <a:pt x="351076" y="263305"/>
                  </a:cubicBezTo>
                  <a:cubicBezTo>
                    <a:pt x="351076" y="197478"/>
                    <a:pt x="351076" y="128909"/>
                    <a:pt x="351076" y="63083"/>
                  </a:cubicBezTo>
                  <a:cubicBezTo>
                    <a:pt x="351076" y="46627"/>
                    <a:pt x="345590" y="41141"/>
                    <a:pt x="329132" y="41141"/>
                  </a:cubicBezTo>
                  <a:cubicBezTo>
                    <a:pt x="238621" y="41141"/>
                    <a:pt x="148110" y="41141"/>
                    <a:pt x="57599" y="41141"/>
                  </a:cubicBezTo>
                  <a:cubicBezTo>
                    <a:pt x="41142" y="41141"/>
                    <a:pt x="35657" y="46627"/>
                    <a:pt x="35657" y="63083"/>
                  </a:cubicBezTo>
                  <a:cubicBezTo>
                    <a:pt x="35657" y="128909"/>
                    <a:pt x="35657" y="194736"/>
                    <a:pt x="35657" y="263305"/>
                  </a:cubicBezTo>
                  <a:cubicBezTo>
                    <a:pt x="35657" y="279761"/>
                    <a:pt x="41142" y="285247"/>
                    <a:pt x="57599" y="285247"/>
                  </a:cubicBezTo>
                  <a:cubicBezTo>
                    <a:pt x="101483" y="285247"/>
                    <a:pt x="148110" y="285247"/>
                    <a:pt x="191994" y="285247"/>
                  </a:cubicBezTo>
                  <a:close/>
                </a:path>
              </a:pathLst>
            </a:custGeom>
            <a:solidFill>
              <a:srgbClr val="000000"/>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221029C3-7297-4FAC-893D-30C922FD6BEC}"/>
                </a:ext>
              </a:extLst>
            </p:cNvPr>
            <p:cNvGrpSpPr/>
            <p:nvPr/>
          </p:nvGrpSpPr>
          <p:grpSpPr>
            <a:xfrm>
              <a:off x="8815328" y="5441122"/>
              <a:ext cx="263304" cy="191993"/>
              <a:chOff x="8815328" y="5441122"/>
              <a:chExt cx="263304" cy="191993"/>
            </a:xfrm>
            <a:solidFill>
              <a:srgbClr val="00BADE"/>
            </a:solidFill>
          </p:grpSpPr>
          <p:sp>
            <p:nvSpPr>
              <p:cNvPr id="39" name="Freeform 975">
                <a:extLst>
                  <a:ext uri="{FF2B5EF4-FFF2-40B4-BE49-F238E27FC236}">
                    <a16:creationId xmlns:a16="http://schemas.microsoft.com/office/drawing/2014/main" id="{C3EC2329-2FD1-4AF4-89A5-15E2BDB57D0E}"/>
                  </a:ext>
                </a:extLst>
              </p:cNvPr>
              <p:cNvSpPr/>
              <p:nvPr/>
            </p:nvSpPr>
            <p:spPr>
              <a:xfrm>
                <a:off x="8815328" y="5441122"/>
                <a:ext cx="263304" cy="101482"/>
              </a:xfrm>
              <a:custGeom>
                <a:avLst/>
                <a:gdLst>
                  <a:gd name="connsiteX0" fmla="*/ 244105 w 263304"/>
                  <a:gd name="connsiteY0" fmla="*/ 0 h 101482"/>
                  <a:gd name="connsiteX1" fmla="*/ 263305 w 263304"/>
                  <a:gd name="connsiteY1" fmla="*/ 30170 h 101482"/>
                  <a:gd name="connsiteX2" fmla="*/ 252333 w 263304"/>
                  <a:gd name="connsiteY2" fmla="*/ 38399 h 101482"/>
                  <a:gd name="connsiteX3" fmla="*/ 181022 w 263304"/>
                  <a:gd name="connsiteY3" fmla="*/ 82283 h 101482"/>
                  <a:gd name="connsiteX4" fmla="*/ 153594 w 263304"/>
                  <a:gd name="connsiteY4" fmla="*/ 82283 h 101482"/>
                  <a:gd name="connsiteX5" fmla="*/ 106967 w 263304"/>
                  <a:gd name="connsiteY5" fmla="*/ 57598 h 101482"/>
                  <a:gd name="connsiteX6" fmla="*/ 90511 w 263304"/>
                  <a:gd name="connsiteY6" fmla="*/ 57598 h 101482"/>
                  <a:gd name="connsiteX7" fmla="*/ 19198 w 263304"/>
                  <a:gd name="connsiteY7" fmla="*/ 101482 h 101482"/>
                  <a:gd name="connsiteX8" fmla="*/ 0 w 263304"/>
                  <a:gd name="connsiteY8" fmla="*/ 71312 h 101482"/>
                  <a:gd name="connsiteX9" fmla="*/ 60340 w 263304"/>
                  <a:gd name="connsiteY9" fmla="*/ 35656 h 101482"/>
                  <a:gd name="connsiteX10" fmla="*/ 131653 w 263304"/>
                  <a:gd name="connsiteY10" fmla="*/ 32913 h 101482"/>
                  <a:gd name="connsiteX11" fmla="*/ 164566 w 263304"/>
                  <a:gd name="connsiteY11" fmla="*/ 46627 h 101482"/>
                  <a:gd name="connsiteX12" fmla="*/ 197478 w 263304"/>
                  <a:gd name="connsiteY12" fmla="*/ 30170 h 101482"/>
                  <a:gd name="connsiteX13" fmla="*/ 244105 w 263304"/>
                  <a:gd name="connsiteY13"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304" h="101482">
                    <a:moveTo>
                      <a:pt x="244105" y="0"/>
                    </a:moveTo>
                    <a:cubicBezTo>
                      <a:pt x="249591" y="10971"/>
                      <a:pt x="255077" y="19199"/>
                      <a:pt x="263305" y="30170"/>
                    </a:cubicBezTo>
                    <a:cubicBezTo>
                      <a:pt x="260563" y="32913"/>
                      <a:pt x="255077" y="35656"/>
                      <a:pt x="252333" y="38399"/>
                    </a:cubicBezTo>
                    <a:cubicBezTo>
                      <a:pt x="227649" y="52113"/>
                      <a:pt x="205708" y="65827"/>
                      <a:pt x="181022" y="82283"/>
                    </a:cubicBezTo>
                    <a:cubicBezTo>
                      <a:pt x="172794" y="87768"/>
                      <a:pt x="164566" y="87768"/>
                      <a:pt x="153594" y="82283"/>
                    </a:cubicBezTo>
                    <a:cubicBezTo>
                      <a:pt x="137138" y="74054"/>
                      <a:pt x="120681" y="65827"/>
                      <a:pt x="106967" y="57598"/>
                    </a:cubicBezTo>
                    <a:cubicBezTo>
                      <a:pt x="101481" y="54856"/>
                      <a:pt x="95997" y="54856"/>
                      <a:pt x="90511" y="57598"/>
                    </a:cubicBezTo>
                    <a:cubicBezTo>
                      <a:pt x="68569" y="71312"/>
                      <a:pt x="43884" y="85025"/>
                      <a:pt x="19198" y="101482"/>
                    </a:cubicBezTo>
                    <a:cubicBezTo>
                      <a:pt x="13714" y="90511"/>
                      <a:pt x="8228" y="82283"/>
                      <a:pt x="0" y="71312"/>
                    </a:cubicBezTo>
                    <a:cubicBezTo>
                      <a:pt x="19198" y="57598"/>
                      <a:pt x="41142" y="46627"/>
                      <a:pt x="60340" y="35656"/>
                    </a:cubicBezTo>
                    <a:cubicBezTo>
                      <a:pt x="101481" y="10971"/>
                      <a:pt x="87767" y="10971"/>
                      <a:pt x="131653" y="32913"/>
                    </a:cubicBezTo>
                    <a:cubicBezTo>
                      <a:pt x="142623" y="38399"/>
                      <a:pt x="153594" y="49370"/>
                      <a:pt x="164566" y="46627"/>
                    </a:cubicBezTo>
                    <a:cubicBezTo>
                      <a:pt x="175536" y="46627"/>
                      <a:pt x="186508" y="35656"/>
                      <a:pt x="197478" y="30170"/>
                    </a:cubicBezTo>
                    <a:cubicBezTo>
                      <a:pt x="211192" y="19199"/>
                      <a:pt x="227649" y="10971"/>
                      <a:pt x="244105" y="0"/>
                    </a:cubicBezTo>
                    <a:close/>
                  </a:path>
                </a:pathLst>
              </a:custGeom>
              <a:solidFill>
                <a:srgbClr val="00BADE"/>
              </a:solidFill>
              <a:ln w="27426" cap="flat">
                <a:noFill/>
                <a:prstDash val="solid"/>
                <a:miter/>
              </a:ln>
            </p:spPr>
            <p:txBody>
              <a:bodyPr rtlCol="0" anchor="ctr"/>
              <a:lstStyle/>
              <a:p>
                <a:endParaRPr lang="en-US"/>
              </a:p>
            </p:txBody>
          </p:sp>
          <p:sp>
            <p:nvSpPr>
              <p:cNvPr id="40" name="Freeform 976">
                <a:extLst>
                  <a:ext uri="{FF2B5EF4-FFF2-40B4-BE49-F238E27FC236}">
                    <a16:creationId xmlns:a16="http://schemas.microsoft.com/office/drawing/2014/main" id="{00603C15-9B1A-4185-9A13-4D2020B714C3}"/>
                  </a:ext>
                </a:extLst>
              </p:cNvPr>
              <p:cNvSpPr/>
              <p:nvPr/>
            </p:nvSpPr>
            <p:spPr>
              <a:xfrm>
                <a:off x="9032005" y="5528890"/>
                <a:ext cx="32913" cy="104225"/>
              </a:xfrm>
              <a:custGeom>
                <a:avLst/>
                <a:gdLst>
                  <a:gd name="connsiteX0" fmla="*/ 0 w 32913"/>
                  <a:gd name="connsiteY0" fmla="*/ 0 h 104225"/>
                  <a:gd name="connsiteX1" fmla="*/ 32914 w 32913"/>
                  <a:gd name="connsiteY1" fmla="*/ 0 h 104225"/>
                  <a:gd name="connsiteX2" fmla="*/ 32914 w 32913"/>
                  <a:gd name="connsiteY2" fmla="*/ 104225 h 104225"/>
                  <a:gd name="connsiteX3" fmla="*/ 0 w 32913"/>
                  <a:gd name="connsiteY3" fmla="*/ 104225 h 104225"/>
                  <a:gd name="connsiteX4" fmla="*/ 0 w 32913"/>
                  <a:gd name="connsiteY4" fmla="*/ 0 h 10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104225">
                    <a:moveTo>
                      <a:pt x="0" y="0"/>
                    </a:moveTo>
                    <a:cubicBezTo>
                      <a:pt x="10972" y="0"/>
                      <a:pt x="21942" y="0"/>
                      <a:pt x="32914" y="0"/>
                    </a:cubicBezTo>
                    <a:cubicBezTo>
                      <a:pt x="32914" y="35656"/>
                      <a:pt x="32914" y="68569"/>
                      <a:pt x="32914" y="104225"/>
                    </a:cubicBezTo>
                    <a:cubicBezTo>
                      <a:pt x="21942" y="104225"/>
                      <a:pt x="10972" y="104225"/>
                      <a:pt x="0" y="104225"/>
                    </a:cubicBezTo>
                    <a:cubicBezTo>
                      <a:pt x="0" y="68569"/>
                      <a:pt x="0" y="32913"/>
                      <a:pt x="0" y="0"/>
                    </a:cubicBezTo>
                    <a:close/>
                  </a:path>
                </a:pathLst>
              </a:custGeom>
              <a:solidFill>
                <a:srgbClr val="00BADE"/>
              </a:solidFill>
              <a:ln w="27426" cap="flat">
                <a:noFill/>
                <a:prstDash val="solid"/>
                <a:miter/>
              </a:ln>
            </p:spPr>
            <p:txBody>
              <a:bodyPr rtlCol="0" anchor="ctr"/>
              <a:lstStyle/>
              <a:p>
                <a:endParaRPr lang="en-US"/>
              </a:p>
            </p:txBody>
          </p:sp>
          <p:sp>
            <p:nvSpPr>
              <p:cNvPr id="41" name="Freeform 977">
                <a:extLst>
                  <a:ext uri="{FF2B5EF4-FFF2-40B4-BE49-F238E27FC236}">
                    <a16:creationId xmlns:a16="http://schemas.microsoft.com/office/drawing/2014/main" id="{F14EB9C9-8718-40DF-8455-C96F4BD7F188}"/>
                  </a:ext>
                </a:extLst>
              </p:cNvPr>
              <p:cNvSpPr/>
              <p:nvPr/>
            </p:nvSpPr>
            <p:spPr>
              <a:xfrm>
                <a:off x="8894867" y="5545347"/>
                <a:ext cx="32913" cy="85025"/>
              </a:xfrm>
              <a:custGeom>
                <a:avLst/>
                <a:gdLst>
                  <a:gd name="connsiteX0" fmla="*/ 32914 w 32913"/>
                  <a:gd name="connsiteY0" fmla="*/ 0 h 85025"/>
                  <a:gd name="connsiteX1" fmla="*/ 32914 w 32913"/>
                  <a:gd name="connsiteY1" fmla="*/ 85026 h 85025"/>
                  <a:gd name="connsiteX2" fmla="*/ 0 w 32913"/>
                  <a:gd name="connsiteY2" fmla="*/ 85026 h 85025"/>
                  <a:gd name="connsiteX3" fmla="*/ 0 w 32913"/>
                  <a:gd name="connsiteY3" fmla="*/ 0 h 85025"/>
                  <a:gd name="connsiteX4" fmla="*/ 32914 w 32913"/>
                  <a:gd name="connsiteY4" fmla="*/ 0 h 8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85025">
                    <a:moveTo>
                      <a:pt x="32914" y="0"/>
                    </a:moveTo>
                    <a:cubicBezTo>
                      <a:pt x="32914" y="30171"/>
                      <a:pt x="32914" y="57598"/>
                      <a:pt x="32914" y="85026"/>
                    </a:cubicBezTo>
                    <a:cubicBezTo>
                      <a:pt x="21942" y="85026"/>
                      <a:pt x="10972" y="85026"/>
                      <a:pt x="0" y="85026"/>
                    </a:cubicBezTo>
                    <a:cubicBezTo>
                      <a:pt x="0" y="57598"/>
                      <a:pt x="0" y="27428"/>
                      <a:pt x="0" y="0"/>
                    </a:cubicBezTo>
                    <a:cubicBezTo>
                      <a:pt x="8228" y="0"/>
                      <a:pt x="21942" y="0"/>
                      <a:pt x="32914" y="0"/>
                    </a:cubicBezTo>
                    <a:close/>
                  </a:path>
                </a:pathLst>
              </a:custGeom>
              <a:solidFill>
                <a:srgbClr val="00BADE"/>
              </a:solidFill>
              <a:ln w="27426" cap="flat">
                <a:noFill/>
                <a:prstDash val="solid"/>
                <a:miter/>
              </a:ln>
            </p:spPr>
            <p:txBody>
              <a:bodyPr rtlCol="0" anchor="ctr"/>
              <a:lstStyle/>
              <a:p>
                <a:endParaRPr lang="en-US"/>
              </a:p>
            </p:txBody>
          </p:sp>
          <p:sp>
            <p:nvSpPr>
              <p:cNvPr id="42" name="Freeform 978">
                <a:extLst>
                  <a:ext uri="{FF2B5EF4-FFF2-40B4-BE49-F238E27FC236}">
                    <a16:creationId xmlns:a16="http://schemas.microsoft.com/office/drawing/2014/main" id="{EEA06FFE-3CB2-450B-9F14-261352122BCB}"/>
                  </a:ext>
                </a:extLst>
              </p:cNvPr>
              <p:cNvSpPr/>
              <p:nvPr/>
            </p:nvSpPr>
            <p:spPr>
              <a:xfrm>
                <a:off x="8963436" y="5564546"/>
                <a:ext cx="32913" cy="68569"/>
              </a:xfrm>
              <a:custGeom>
                <a:avLst/>
                <a:gdLst>
                  <a:gd name="connsiteX0" fmla="*/ 32914 w 32913"/>
                  <a:gd name="connsiteY0" fmla="*/ 68569 h 68569"/>
                  <a:gd name="connsiteX1" fmla="*/ 0 w 32913"/>
                  <a:gd name="connsiteY1" fmla="*/ 68569 h 68569"/>
                  <a:gd name="connsiteX2" fmla="*/ 0 w 32913"/>
                  <a:gd name="connsiteY2" fmla="*/ 0 h 68569"/>
                  <a:gd name="connsiteX3" fmla="*/ 32914 w 32913"/>
                  <a:gd name="connsiteY3" fmla="*/ 0 h 68569"/>
                  <a:gd name="connsiteX4" fmla="*/ 32914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32914" y="68569"/>
                    </a:moveTo>
                    <a:cubicBezTo>
                      <a:pt x="21942" y="68569"/>
                      <a:pt x="10972" y="68569"/>
                      <a:pt x="0" y="68569"/>
                    </a:cubicBezTo>
                    <a:cubicBezTo>
                      <a:pt x="0" y="46626"/>
                      <a:pt x="0" y="21942"/>
                      <a:pt x="0" y="0"/>
                    </a:cubicBezTo>
                    <a:cubicBezTo>
                      <a:pt x="10972" y="0"/>
                      <a:pt x="21942" y="0"/>
                      <a:pt x="32914" y="0"/>
                    </a:cubicBezTo>
                    <a:cubicBezTo>
                      <a:pt x="32914" y="21942"/>
                      <a:pt x="32914" y="43884"/>
                      <a:pt x="32914" y="68569"/>
                    </a:cubicBezTo>
                    <a:close/>
                  </a:path>
                </a:pathLst>
              </a:custGeom>
              <a:solidFill>
                <a:srgbClr val="00BADE"/>
              </a:solidFill>
              <a:ln w="27426" cap="flat">
                <a:noFill/>
                <a:prstDash val="solid"/>
                <a:miter/>
              </a:ln>
            </p:spPr>
            <p:txBody>
              <a:bodyPr rtlCol="0" anchor="ctr"/>
              <a:lstStyle/>
              <a:p>
                <a:endParaRPr lang="en-US"/>
              </a:p>
            </p:txBody>
          </p:sp>
          <p:sp>
            <p:nvSpPr>
              <p:cNvPr id="43" name="Freeform 979">
                <a:extLst>
                  <a:ext uri="{FF2B5EF4-FFF2-40B4-BE49-F238E27FC236}">
                    <a16:creationId xmlns:a16="http://schemas.microsoft.com/office/drawing/2014/main" id="{EFB5B3ED-49C0-45F5-8C00-B28DA7103F43}"/>
                  </a:ext>
                </a:extLst>
              </p:cNvPr>
              <p:cNvSpPr/>
              <p:nvPr/>
            </p:nvSpPr>
            <p:spPr>
              <a:xfrm>
                <a:off x="8823556" y="5561803"/>
                <a:ext cx="32913" cy="68569"/>
              </a:xfrm>
              <a:custGeom>
                <a:avLst/>
                <a:gdLst>
                  <a:gd name="connsiteX0" fmla="*/ 0 w 32913"/>
                  <a:gd name="connsiteY0" fmla="*/ 68569 h 68569"/>
                  <a:gd name="connsiteX1" fmla="*/ 0 w 32913"/>
                  <a:gd name="connsiteY1" fmla="*/ 0 h 68569"/>
                  <a:gd name="connsiteX2" fmla="*/ 32914 w 32913"/>
                  <a:gd name="connsiteY2" fmla="*/ 0 h 68569"/>
                  <a:gd name="connsiteX3" fmla="*/ 32914 w 32913"/>
                  <a:gd name="connsiteY3" fmla="*/ 68569 h 68569"/>
                  <a:gd name="connsiteX4" fmla="*/ 0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0" y="68569"/>
                    </a:moveTo>
                    <a:cubicBezTo>
                      <a:pt x="0" y="43884"/>
                      <a:pt x="0" y="21942"/>
                      <a:pt x="0" y="0"/>
                    </a:cubicBezTo>
                    <a:cubicBezTo>
                      <a:pt x="10970" y="0"/>
                      <a:pt x="21942" y="0"/>
                      <a:pt x="32914" y="0"/>
                    </a:cubicBezTo>
                    <a:cubicBezTo>
                      <a:pt x="32914" y="21942"/>
                      <a:pt x="32914" y="46626"/>
                      <a:pt x="32914" y="68569"/>
                    </a:cubicBezTo>
                    <a:cubicBezTo>
                      <a:pt x="21942" y="68569"/>
                      <a:pt x="10970" y="68569"/>
                      <a:pt x="0" y="68569"/>
                    </a:cubicBezTo>
                    <a:close/>
                  </a:path>
                </a:pathLst>
              </a:custGeom>
              <a:solidFill>
                <a:srgbClr val="00BADE"/>
              </a:solidFill>
              <a:ln w="27426" cap="flat">
                <a:noFill/>
                <a:prstDash val="solid"/>
                <a:miter/>
              </a:ln>
            </p:spPr>
            <p:txBody>
              <a:bodyPr rtlCol="0" anchor="ctr"/>
              <a:lstStyle/>
              <a:p>
                <a:endParaRPr lang="en-US"/>
              </a:p>
            </p:txBody>
          </p:sp>
        </p:grpSp>
      </p:grpSp>
      <p:pic>
        <p:nvPicPr>
          <p:cNvPr id="44" name="Picture 43">
            <a:extLst>
              <a:ext uri="{FF2B5EF4-FFF2-40B4-BE49-F238E27FC236}">
                <a16:creationId xmlns:a16="http://schemas.microsoft.com/office/drawing/2014/main" id="{97FE7EF1-6D6E-406A-ACC0-5575E292E5C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94098" y="4025103"/>
            <a:ext cx="888654" cy="888654"/>
          </a:xfrm>
          <a:prstGeom prst="rect">
            <a:avLst/>
          </a:prstGeom>
        </p:spPr>
      </p:pic>
      <p:sp>
        <p:nvSpPr>
          <p:cNvPr id="45" name="TextBox 44">
            <a:extLst>
              <a:ext uri="{FF2B5EF4-FFF2-40B4-BE49-F238E27FC236}">
                <a16:creationId xmlns:a16="http://schemas.microsoft.com/office/drawing/2014/main" id="{5903C269-BB11-4BFF-A46D-3E7FC3265624}"/>
              </a:ext>
            </a:extLst>
          </p:cNvPr>
          <p:cNvSpPr txBox="1"/>
          <p:nvPr/>
        </p:nvSpPr>
        <p:spPr>
          <a:xfrm>
            <a:off x="10088575" y="4048630"/>
            <a:ext cx="1942089" cy="646331"/>
          </a:xfrm>
          <a:prstGeom prst="rect">
            <a:avLst/>
          </a:prstGeom>
          <a:noFill/>
        </p:spPr>
        <p:txBody>
          <a:bodyPr wrap="square" rtlCol="0">
            <a:spAutoFit/>
          </a:bodyPr>
          <a:lstStyle/>
          <a:p>
            <a:r>
              <a:rPr lang="en-US" b="1">
                <a:solidFill>
                  <a:srgbClr val="000000"/>
                </a:solidFill>
              </a:rPr>
              <a:t>Attitudes &amp; Personality</a:t>
            </a:r>
            <a:endParaRPr lang="en-IE" b="1">
              <a:solidFill>
                <a:srgbClr val="000000"/>
              </a:solidFill>
            </a:endParaRPr>
          </a:p>
        </p:txBody>
      </p:sp>
      <p:sp>
        <p:nvSpPr>
          <p:cNvPr id="46" name="TextBox 45">
            <a:extLst>
              <a:ext uri="{FF2B5EF4-FFF2-40B4-BE49-F238E27FC236}">
                <a16:creationId xmlns:a16="http://schemas.microsoft.com/office/drawing/2014/main" id="{91CB6A48-DA40-4ADD-9CA2-98D141610E97}"/>
              </a:ext>
            </a:extLst>
          </p:cNvPr>
          <p:cNvSpPr txBox="1"/>
          <p:nvPr/>
        </p:nvSpPr>
        <p:spPr>
          <a:xfrm>
            <a:off x="10176238" y="5183309"/>
            <a:ext cx="1942089" cy="646331"/>
          </a:xfrm>
          <a:prstGeom prst="rect">
            <a:avLst/>
          </a:prstGeom>
          <a:noFill/>
        </p:spPr>
        <p:txBody>
          <a:bodyPr wrap="square" rtlCol="0">
            <a:spAutoFit/>
          </a:bodyPr>
          <a:lstStyle/>
          <a:p>
            <a:r>
              <a:rPr lang="en-US" b="1">
                <a:solidFill>
                  <a:srgbClr val="000000"/>
                </a:solidFill>
              </a:rPr>
              <a:t>Values &amp; </a:t>
            </a:r>
          </a:p>
          <a:p>
            <a:r>
              <a:rPr lang="en-US" b="1">
                <a:solidFill>
                  <a:srgbClr val="000000"/>
                </a:solidFill>
              </a:rPr>
              <a:t>Beliefs</a:t>
            </a:r>
            <a:endParaRPr lang="en-IE" b="1">
              <a:solidFill>
                <a:srgbClr val="000000"/>
              </a:solidFill>
            </a:endParaRPr>
          </a:p>
        </p:txBody>
      </p:sp>
      <p:sp>
        <p:nvSpPr>
          <p:cNvPr id="47" name="TextBox 46">
            <a:extLst>
              <a:ext uri="{FF2B5EF4-FFF2-40B4-BE49-F238E27FC236}">
                <a16:creationId xmlns:a16="http://schemas.microsoft.com/office/drawing/2014/main" id="{82F4F595-F6F4-4E07-958F-547E68BD5D24}"/>
              </a:ext>
            </a:extLst>
          </p:cNvPr>
          <p:cNvSpPr txBox="1"/>
          <p:nvPr/>
        </p:nvSpPr>
        <p:spPr>
          <a:xfrm>
            <a:off x="10088575" y="3000638"/>
            <a:ext cx="1942089" cy="646331"/>
          </a:xfrm>
          <a:prstGeom prst="rect">
            <a:avLst/>
          </a:prstGeom>
          <a:noFill/>
        </p:spPr>
        <p:txBody>
          <a:bodyPr wrap="square" rtlCol="0">
            <a:spAutoFit/>
          </a:bodyPr>
          <a:lstStyle/>
          <a:p>
            <a:r>
              <a:rPr lang="en-US" b="1">
                <a:solidFill>
                  <a:srgbClr val="000000"/>
                </a:solidFill>
              </a:rPr>
              <a:t>Activities &amp; Interests</a:t>
            </a:r>
            <a:endParaRPr lang="en-IE" b="1">
              <a:solidFill>
                <a:srgbClr val="000000"/>
              </a:solidFill>
            </a:endParaRPr>
          </a:p>
        </p:txBody>
      </p:sp>
    </p:spTree>
    <p:extLst>
      <p:ext uri="{BB962C8B-B14F-4D97-AF65-F5344CB8AC3E}">
        <p14:creationId xmlns:p14="http://schemas.microsoft.com/office/powerpoint/2010/main" val="3188981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68C633C-5B5E-2E41-851D-32E523D6A8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69174" y="557210"/>
            <a:ext cx="4071491" cy="4084150"/>
          </a:xfrm>
          <a:prstGeom prst="rect">
            <a:avLst/>
          </a:prstGeom>
        </p:spPr>
      </p:pic>
      <p:sp>
        <p:nvSpPr>
          <p:cNvPr id="3" name="Text Placeholder 2">
            <a:extLst>
              <a:ext uri="{FF2B5EF4-FFF2-40B4-BE49-F238E27FC236}">
                <a16:creationId xmlns:a16="http://schemas.microsoft.com/office/drawing/2014/main" id="{667043B3-254B-44F4-A757-DB1CCF1DF445}"/>
              </a:ext>
            </a:extLst>
          </p:cNvPr>
          <p:cNvSpPr>
            <a:spLocks noGrp="1"/>
          </p:cNvSpPr>
          <p:nvPr>
            <p:ph type="body" sz="quarter" idx="18"/>
          </p:nvPr>
        </p:nvSpPr>
        <p:spPr>
          <a:xfrm>
            <a:off x="1481960" y="1538572"/>
            <a:ext cx="5250614" cy="4975708"/>
          </a:xfrm>
        </p:spPr>
        <p:txBody>
          <a:bodyPr vert="horz" lIns="91440" tIns="45720" rIns="91440" bIns="45720" rtlCol="0" anchor="t">
            <a:normAutofit fontScale="92500" lnSpcReduction="10000"/>
          </a:bodyPr>
          <a:lstStyle/>
          <a:p>
            <a:pPr marL="0" indent="0"/>
            <a:r>
              <a:rPr lang="en-US"/>
              <a:t>Of all of the segments we look at,</a:t>
            </a:r>
            <a:r>
              <a:rPr lang="en-US" dirty="0"/>
              <a:t> </a:t>
            </a:r>
            <a:r>
              <a:rPr lang="en-US"/>
              <a:t> it is probably most advantageous for food businesses to look at consumer </a:t>
            </a:r>
            <a:r>
              <a:rPr lang="en-US" err="1"/>
              <a:t>behaviour</a:t>
            </a:r>
            <a:r>
              <a:rPr lang="en-US"/>
              <a:t>, so they can better understand:</a:t>
            </a:r>
          </a:p>
          <a:p>
            <a:pPr marL="342900" indent="-342900">
              <a:buFont typeface="Arial" panose="020B0604020202020204" pitchFamily="34" charset="0"/>
              <a:buChar char="•"/>
            </a:pPr>
            <a:r>
              <a:rPr lang="en-US" b="1"/>
              <a:t>the decision behind why senior customers purchase certain products</a:t>
            </a:r>
            <a:endParaRPr lang="en-US" b="1" dirty="0">
              <a:cs typeface="Calibri"/>
            </a:endParaRPr>
          </a:p>
          <a:p>
            <a:pPr marL="342900" indent="-342900">
              <a:buFont typeface="Arial" panose="020B0604020202020204" pitchFamily="34" charset="0"/>
              <a:buChar char="•"/>
            </a:pPr>
            <a:r>
              <a:rPr lang="en-US" b="1"/>
              <a:t>what influences seniors to make those purchasing decisions</a:t>
            </a:r>
            <a:endParaRPr lang="en-US" b="1" dirty="0">
              <a:cs typeface="Calibri"/>
            </a:endParaRPr>
          </a:p>
          <a:p>
            <a:pPr marL="0" indent="0"/>
            <a:r>
              <a:rPr lang="en-US"/>
              <a:t>This tactic is used to understand and gain insight into the </a:t>
            </a:r>
            <a:r>
              <a:rPr lang="en-US" dirty="0"/>
              <a:t>customers' </a:t>
            </a:r>
            <a:r>
              <a:rPr lang="en-US"/>
              <a:t>decision-making process, so you can better tailor the </a:t>
            </a:r>
            <a:r>
              <a:rPr lang="en-US" dirty="0"/>
              <a:t>company's </a:t>
            </a:r>
            <a:r>
              <a:rPr lang="en-US"/>
              <a:t>marketing, branding, packaging</a:t>
            </a:r>
            <a:r>
              <a:rPr lang="en-US" dirty="0"/>
              <a:t> </a:t>
            </a:r>
            <a:r>
              <a:rPr lang="en-US" dirty="0">
                <a:ea typeface="+mn-lt"/>
                <a:cs typeface="+mn-lt"/>
              </a:rPr>
              <a:t>strategy to</a:t>
            </a:r>
            <a:r>
              <a:rPr lang="en-US"/>
              <a:t> meet the seniors’ needs.</a:t>
            </a:r>
            <a:r>
              <a:rPr lang="en-US" dirty="0"/>
              <a:t> </a:t>
            </a:r>
            <a:endParaRPr lang="en-US" dirty="0">
              <a:cs typeface="Calibri"/>
            </a:endParaRPr>
          </a:p>
          <a:p>
            <a:pPr marL="0" indent="0"/>
            <a:r>
              <a:rPr lang="en-US"/>
              <a:t>This supports actionability and stability in your product planning and marketing!</a:t>
            </a:r>
            <a:r>
              <a:rPr lang="en-US" dirty="0"/>
              <a:t> </a:t>
            </a:r>
            <a:endParaRPr lang="en-IE"/>
          </a:p>
        </p:txBody>
      </p:sp>
      <p:sp>
        <p:nvSpPr>
          <p:cNvPr id="4" name="Text Placeholder 3">
            <a:extLst>
              <a:ext uri="{FF2B5EF4-FFF2-40B4-BE49-F238E27FC236}">
                <a16:creationId xmlns:a16="http://schemas.microsoft.com/office/drawing/2014/main" id="{F5D98C44-0FDF-472C-8ECC-3A9DD1A0A418}"/>
              </a:ext>
            </a:extLst>
          </p:cNvPr>
          <p:cNvSpPr>
            <a:spLocks noGrp="1"/>
          </p:cNvSpPr>
          <p:nvPr>
            <p:ph type="body" sz="quarter" idx="16"/>
          </p:nvPr>
        </p:nvSpPr>
        <p:spPr>
          <a:xfrm>
            <a:off x="1330143" y="534771"/>
            <a:ext cx="2667322" cy="582221"/>
          </a:xfrm>
          <a:solidFill>
            <a:srgbClr val="FFD100"/>
          </a:solidFill>
        </p:spPr>
        <p:txBody>
          <a:bodyPr anchor="ctr">
            <a:normAutofit lnSpcReduction="10000"/>
          </a:bodyPr>
          <a:lstStyle/>
          <a:p>
            <a:r>
              <a:rPr lang="en-US" err="1"/>
              <a:t>Behavioural</a:t>
            </a:r>
            <a:r>
              <a:rPr lang="en-US"/>
              <a:t>:</a:t>
            </a:r>
            <a:endParaRPr lang="en-IE"/>
          </a:p>
        </p:txBody>
      </p:sp>
      <p:pic>
        <p:nvPicPr>
          <p:cNvPr id="5" name="Graphic 4" descr="Brain in head outline">
            <a:extLst>
              <a:ext uri="{FF2B5EF4-FFF2-40B4-BE49-F238E27FC236}">
                <a16:creationId xmlns:a16="http://schemas.microsoft.com/office/drawing/2014/main" id="{419E2442-03A1-47DD-9880-ECD24A74BF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817" y="429420"/>
            <a:ext cx="914400" cy="914400"/>
          </a:xfrm>
          <a:prstGeom prst="rect">
            <a:avLst/>
          </a:prstGeom>
        </p:spPr>
      </p:pic>
      <p:sp>
        <p:nvSpPr>
          <p:cNvPr id="6" name="TextBox 5">
            <a:extLst>
              <a:ext uri="{FF2B5EF4-FFF2-40B4-BE49-F238E27FC236}">
                <a16:creationId xmlns:a16="http://schemas.microsoft.com/office/drawing/2014/main" id="{11A4FDA4-4DDE-4C69-94DC-6182578D0691}"/>
              </a:ext>
            </a:extLst>
          </p:cNvPr>
          <p:cNvSpPr txBox="1"/>
          <p:nvPr/>
        </p:nvSpPr>
        <p:spPr>
          <a:xfrm>
            <a:off x="7128174" y="4790731"/>
            <a:ext cx="5063826" cy="2031325"/>
          </a:xfrm>
          <a:prstGeom prst="rect">
            <a:avLst/>
          </a:prstGeom>
          <a:noFill/>
        </p:spPr>
        <p:txBody>
          <a:bodyPr wrap="square" lIns="91440" tIns="45720" rIns="91440" bIns="45720" rtlCol="0" anchor="t">
            <a:spAutoFit/>
          </a:bodyPr>
          <a:lstStyle/>
          <a:p>
            <a:r>
              <a:rPr lang="en-US">
                <a:solidFill>
                  <a:srgbClr val="000000"/>
                </a:solidFill>
              </a:rPr>
              <a:t>Be aware of the different types of consumer </a:t>
            </a:r>
            <a:r>
              <a:rPr lang="en-US" err="1">
                <a:solidFill>
                  <a:srgbClr val="000000"/>
                </a:solidFill>
              </a:rPr>
              <a:t>behaviour</a:t>
            </a:r>
            <a:r>
              <a:rPr lang="en-US" dirty="0">
                <a:solidFill>
                  <a:srgbClr val="000000"/>
                </a:solidFill>
              </a:rPr>
              <a:t>,</a:t>
            </a:r>
            <a:r>
              <a:rPr lang="en-US">
                <a:solidFill>
                  <a:srgbClr val="000000"/>
                </a:solidFill>
              </a:rPr>
              <a:t> such as:</a:t>
            </a:r>
          </a:p>
          <a:p>
            <a:pPr marL="285750" indent="-285750">
              <a:buFont typeface="Arial" panose="020B0604020202020204" pitchFamily="34" charset="0"/>
              <a:buChar char="•"/>
            </a:pPr>
            <a:r>
              <a:rPr lang="en-US">
                <a:solidFill>
                  <a:srgbClr val="000000"/>
                </a:solidFill>
              </a:rPr>
              <a:t>Routine/Habitual purchasing</a:t>
            </a:r>
            <a:endParaRPr lang="en-US">
              <a:solidFill>
                <a:srgbClr val="000000"/>
              </a:solidFill>
              <a:cs typeface="Calibri"/>
            </a:endParaRPr>
          </a:p>
          <a:p>
            <a:pPr marL="285750" indent="-285750">
              <a:buFont typeface="Arial" panose="020B0604020202020204" pitchFamily="34" charset="0"/>
              <a:buChar char="•"/>
            </a:pPr>
            <a:r>
              <a:rPr lang="en-US">
                <a:solidFill>
                  <a:srgbClr val="000000"/>
                </a:solidFill>
              </a:rPr>
              <a:t>Promotion purchasing</a:t>
            </a:r>
            <a:endParaRPr lang="en-US">
              <a:solidFill>
                <a:srgbClr val="000000"/>
              </a:solidFill>
              <a:cs typeface="Calibri"/>
            </a:endParaRPr>
          </a:p>
          <a:p>
            <a:pPr marL="285750" indent="-285750">
              <a:buFont typeface="Arial" panose="020B0604020202020204" pitchFamily="34" charset="0"/>
              <a:buChar char="•"/>
            </a:pPr>
            <a:r>
              <a:rPr lang="en-US">
                <a:solidFill>
                  <a:srgbClr val="000000"/>
                </a:solidFill>
              </a:rPr>
              <a:t>Informed/investigative purchasing</a:t>
            </a:r>
            <a:endParaRPr lang="en-IE">
              <a:solidFill>
                <a:srgbClr val="000000"/>
              </a:solidFill>
            </a:endParaRPr>
          </a:p>
          <a:p>
            <a:pPr marL="285750" indent="-285750">
              <a:buFont typeface="Arial" panose="020B0604020202020204" pitchFamily="34" charset="0"/>
              <a:buChar char="•"/>
            </a:pPr>
            <a:r>
              <a:rPr lang="en-IE">
                <a:solidFill>
                  <a:srgbClr val="000000"/>
                </a:solidFill>
              </a:rPr>
              <a:t>Impulsive purchasing</a:t>
            </a:r>
            <a:endParaRPr lang="en-IE" dirty="0">
              <a:solidFill>
                <a:srgbClr val="000000"/>
              </a:solidFill>
              <a:cs typeface="Calibri"/>
            </a:endParaRPr>
          </a:p>
          <a:p>
            <a:pPr marL="285750" indent="-285750">
              <a:buFont typeface="Arial" panose="020B0604020202020204" pitchFamily="34" charset="0"/>
              <a:buChar char="•"/>
            </a:pPr>
            <a:endParaRPr lang="en-IE">
              <a:solidFill>
                <a:srgbClr val="000000"/>
              </a:solidFill>
            </a:endParaRPr>
          </a:p>
        </p:txBody>
      </p:sp>
      <p:sp>
        <p:nvSpPr>
          <p:cNvPr id="22" name="TextBox 21">
            <a:extLst>
              <a:ext uri="{FF2B5EF4-FFF2-40B4-BE49-F238E27FC236}">
                <a16:creationId xmlns:a16="http://schemas.microsoft.com/office/drawing/2014/main" id="{0C87792A-96FB-7B4F-B501-D45490B03C9F}"/>
              </a:ext>
            </a:extLst>
          </p:cNvPr>
          <p:cNvSpPr txBox="1"/>
          <p:nvPr/>
        </p:nvSpPr>
        <p:spPr>
          <a:xfrm>
            <a:off x="7961745" y="1436732"/>
            <a:ext cx="646546" cy="507831"/>
          </a:xfrm>
          <a:prstGeom prst="rect">
            <a:avLst/>
          </a:prstGeom>
          <a:noFill/>
        </p:spPr>
        <p:txBody>
          <a:bodyPr wrap="square" rtlCol="0" anchor="ctr">
            <a:spAutoFit/>
          </a:bodyPr>
          <a:lstStyle/>
          <a:p>
            <a:pPr algn="ctr"/>
            <a:r>
              <a:rPr lang="en-US" sz="900" b="1">
                <a:solidFill>
                  <a:srgbClr val="000000"/>
                </a:solidFill>
              </a:rPr>
              <a:t>Customer Journey Stage</a:t>
            </a:r>
            <a:endParaRPr lang="en-IE" sz="900" b="1">
              <a:solidFill>
                <a:srgbClr val="000000"/>
              </a:solidFill>
            </a:endParaRPr>
          </a:p>
        </p:txBody>
      </p:sp>
      <p:sp>
        <p:nvSpPr>
          <p:cNvPr id="23" name="TextBox 22">
            <a:extLst>
              <a:ext uri="{FF2B5EF4-FFF2-40B4-BE49-F238E27FC236}">
                <a16:creationId xmlns:a16="http://schemas.microsoft.com/office/drawing/2014/main" id="{023E1CEA-E996-6A4F-AEB4-498ADA05A423}"/>
              </a:ext>
            </a:extLst>
          </p:cNvPr>
          <p:cNvSpPr txBox="1"/>
          <p:nvPr/>
        </p:nvSpPr>
        <p:spPr>
          <a:xfrm>
            <a:off x="9079346" y="840963"/>
            <a:ext cx="775855" cy="369332"/>
          </a:xfrm>
          <a:prstGeom prst="rect">
            <a:avLst/>
          </a:prstGeom>
          <a:noFill/>
        </p:spPr>
        <p:txBody>
          <a:bodyPr wrap="square" rtlCol="0" anchor="ctr">
            <a:spAutoFit/>
          </a:bodyPr>
          <a:lstStyle/>
          <a:p>
            <a:pPr algn="ctr"/>
            <a:r>
              <a:rPr lang="en-US" sz="900" b="1">
                <a:solidFill>
                  <a:srgbClr val="000000"/>
                </a:solidFill>
              </a:rPr>
              <a:t>Purchasing </a:t>
            </a:r>
            <a:r>
              <a:rPr lang="en-US" sz="900" b="1" err="1">
                <a:solidFill>
                  <a:srgbClr val="000000"/>
                </a:solidFill>
              </a:rPr>
              <a:t>Behaviour</a:t>
            </a:r>
            <a:endParaRPr lang="en-IE" sz="900" b="1">
              <a:solidFill>
                <a:srgbClr val="000000"/>
              </a:solidFill>
            </a:endParaRPr>
          </a:p>
        </p:txBody>
      </p:sp>
      <p:sp>
        <p:nvSpPr>
          <p:cNvPr id="24" name="TextBox 23">
            <a:extLst>
              <a:ext uri="{FF2B5EF4-FFF2-40B4-BE49-F238E27FC236}">
                <a16:creationId xmlns:a16="http://schemas.microsoft.com/office/drawing/2014/main" id="{9198CF82-A98F-CB4F-955B-D1FEB352AD01}"/>
              </a:ext>
            </a:extLst>
          </p:cNvPr>
          <p:cNvSpPr txBox="1"/>
          <p:nvPr/>
        </p:nvSpPr>
        <p:spPr>
          <a:xfrm>
            <a:off x="10298546" y="1561399"/>
            <a:ext cx="775855" cy="369332"/>
          </a:xfrm>
          <a:prstGeom prst="rect">
            <a:avLst/>
          </a:prstGeom>
          <a:noFill/>
        </p:spPr>
        <p:txBody>
          <a:bodyPr wrap="square" rtlCol="0" anchor="ctr">
            <a:spAutoFit/>
          </a:bodyPr>
          <a:lstStyle/>
          <a:p>
            <a:pPr algn="ctr"/>
            <a:r>
              <a:rPr lang="en-US" sz="900" b="1">
                <a:solidFill>
                  <a:srgbClr val="000000"/>
                </a:solidFill>
              </a:rPr>
              <a:t>Occasion or Timing</a:t>
            </a:r>
            <a:endParaRPr lang="en-IE" sz="900" b="1">
              <a:solidFill>
                <a:srgbClr val="000000"/>
              </a:solidFill>
            </a:endParaRPr>
          </a:p>
        </p:txBody>
      </p:sp>
      <p:sp>
        <p:nvSpPr>
          <p:cNvPr id="25" name="TextBox 24">
            <a:extLst>
              <a:ext uri="{FF2B5EF4-FFF2-40B4-BE49-F238E27FC236}">
                <a16:creationId xmlns:a16="http://schemas.microsoft.com/office/drawing/2014/main" id="{C5D31259-57E8-8542-8977-5149DB308233}"/>
              </a:ext>
            </a:extLst>
          </p:cNvPr>
          <p:cNvSpPr txBox="1"/>
          <p:nvPr/>
        </p:nvSpPr>
        <p:spPr>
          <a:xfrm>
            <a:off x="10584873" y="2905268"/>
            <a:ext cx="775855" cy="230832"/>
          </a:xfrm>
          <a:prstGeom prst="rect">
            <a:avLst/>
          </a:prstGeom>
          <a:noFill/>
        </p:spPr>
        <p:txBody>
          <a:bodyPr wrap="square" rtlCol="0" anchor="ctr">
            <a:spAutoFit/>
          </a:bodyPr>
          <a:lstStyle/>
          <a:p>
            <a:pPr algn="ctr"/>
            <a:r>
              <a:rPr lang="en-US" sz="900" b="1">
                <a:solidFill>
                  <a:srgbClr val="000000"/>
                </a:solidFill>
              </a:rPr>
              <a:t>User Rate</a:t>
            </a:r>
            <a:endParaRPr lang="en-IE" sz="900" b="1">
              <a:solidFill>
                <a:srgbClr val="000000"/>
              </a:solidFill>
            </a:endParaRPr>
          </a:p>
        </p:txBody>
      </p:sp>
      <p:sp>
        <p:nvSpPr>
          <p:cNvPr id="26" name="TextBox 25">
            <a:extLst>
              <a:ext uri="{FF2B5EF4-FFF2-40B4-BE49-F238E27FC236}">
                <a16:creationId xmlns:a16="http://schemas.microsoft.com/office/drawing/2014/main" id="{43EF223D-E88F-744B-A165-E7D2B1AE70F9}"/>
              </a:ext>
            </a:extLst>
          </p:cNvPr>
          <p:cNvSpPr txBox="1"/>
          <p:nvPr/>
        </p:nvSpPr>
        <p:spPr>
          <a:xfrm>
            <a:off x="9716655" y="3916672"/>
            <a:ext cx="775855" cy="369332"/>
          </a:xfrm>
          <a:prstGeom prst="rect">
            <a:avLst/>
          </a:prstGeom>
          <a:noFill/>
        </p:spPr>
        <p:txBody>
          <a:bodyPr wrap="square" rtlCol="0" anchor="ctr">
            <a:spAutoFit/>
          </a:bodyPr>
          <a:lstStyle/>
          <a:p>
            <a:pPr algn="ctr"/>
            <a:r>
              <a:rPr lang="en-US" sz="900" b="1">
                <a:solidFill>
                  <a:srgbClr val="000000"/>
                </a:solidFill>
              </a:rPr>
              <a:t>Benefit sought</a:t>
            </a:r>
            <a:endParaRPr lang="en-IE" sz="900" b="1">
              <a:solidFill>
                <a:srgbClr val="000000"/>
              </a:solidFill>
            </a:endParaRPr>
          </a:p>
        </p:txBody>
      </p:sp>
      <p:sp>
        <p:nvSpPr>
          <p:cNvPr id="27" name="TextBox 26">
            <a:extLst>
              <a:ext uri="{FF2B5EF4-FFF2-40B4-BE49-F238E27FC236}">
                <a16:creationId xmlns:a16="http://schemas.microsoft.com/office/drawing/2014/main" id="{7C51E292-979C-184A-8040-976DEEB9C175}"/>
              </a:ext>
            </a:extLst>
          </p:cNvPr>
          <p:cNvSpPr txBox="1"/>
          <p:nvPr/>
        </p:nvSpPr>
        <p:spPr>
          <a:xfrm>
            <a:off x="8294255" y="4041340"/>
            <a:ext cx="775855" cy="230832"/>
          </a:xfrm>
          <a:prstGeom prst="rect">
            <a:avLst/>
          </a:prstGeom>
          <a:noFill/>
        </p:spPr>
        <p:txBody>
          <a:bodyPr wrap="square" rtlCol="0" anchor="ctr">
            <a:spAutoFit/>
          </a:bodyPr>
          <a:lstStyle/>
          <a:p>
            <a:pPr algn="ctr"/>
            <a:r>
              <a:rPr lang="en-US" sz="900" b="1">
                <a:solidFill>
                  <a:srgbClr val="000000"/>
                </a:solidFill>
              </a:rPr>
              <a:t>Loyalty</a:t>
            </a:r>
            <a:endParaRPr lang="en-IE" sz="900" b="1">
              <a:solidFill>
                <a:srgbClr val="000000"/>
              </a:solidFill>
            </a:endParaRPr>
          </a:p>
        </p:txBody>
      </p:sp>
      <p:sp>
        <p:nvSpPr>
          <p:cNvPr id="28" name="TextBox 27">
            <a:extLst>
              <a:ext uri="{FF2B5EF4-FFF2-40B4-BE49-F238E27FC236}">
                <a16:creationId xmlns:a16="http://schemas.microsoft.com/office/drawing/2014/main" id="{3E282E5E-2F34-6D4D-AB61-27AF30C0C487}"/>
              </a:ext>
            </a:extLst>
          </p:cNvPr>
          <p:cNvSpPr txBox="1"/>
          <p:nvPr/>
        </p:nvSpPr>
        <p:spPr>
          <a:xfrm>
            <a:off x="7573818" y="2932976"/>
            <a:ext cx="775855" cy="230832"/>
          </a:xfrm>
          <a:prstGeom prst="rect">
            <a:avLst/>
          </a:prstGeom>
          <a:noFill/>
        </p:spPr>
        <p:txBody>
          <a:bodyPr wrap="square" rtlCol="0" anchor="ctr">
            <a:spAutoFit/>
          </a:bodyPr>
          <a:lstStyle/>
          <a:p>
            <a:pPr algn="ctr"/>
            <a:r>
              <a:rPr lang="en-US" sz="900" b="1">
                <a:solidFill>
                  <a:srgbClr val="000000"/>
                </a:solidFill>
              </a:rPr>
              <a:t>User Status</a:t>
            </a:r>
            <a:endParaRPr lang="en-IE" sz="900" b="1">
              <a:solidFill>
                <a:srgbClr val="000000"/>
              </a:solidFill>
            </a:endParaRPr>
          </a:p>
        </p:txBody>
      </p:sp>
      <p:sp>
        <p:nvSpPr>
          <p:cNvPr id="29" name="TextBox 28">
            <a:extLst>
              <a:ext uri="{FF2B5EF4-FFF2-40B4-BE49-F238E27FC236}">
                <a16:creationId xmlns:a16="http://schemas.microsoft.com/office/drawing/2014/main" id="{BCB2722F-B5EF-964A-B89F-6F91059E656C}"/>
              </a:ext>
            </a:extLst>
          </p:cNvPr>
          <p:cNvSpPr txBox="1"/>
          <p:nvPr/>
        </p:nvSpPr>
        <p:spPr>
          <a:xfrm>
            <a:off x="8820730" y="2408094"/>
            <a:ext cx="1291192" cy="523220"/>
          </a:xfrm>
          <a:prstGeom prst="rect">
            <a:avLst/>
          </a:prstGeom>
          <a:noFill/>
        </p:spPr>
        <p:txBody>
          <a:bodyPr wrap="square" rtlCol="0" anchor="ctr">
            <a:spAutoFit/>
          </a:bodyPr>
          <a:lstStyle/>
          <a:p>
            <a:pPr algn="ctr"/>
            <a:r>
              <a:rPr lang="en-US" sz="1400" b="1" err="1">
                <a:solidFill>
                  <a:srgbClr val="000000"/>
                </a:solidFill>
              </a:rPr>
              <a:t>Behaviour</a:t>
            </a:r>
            <a:r>
              <a:rPr lang="en-US" sz="1400" b="1">
                <a:solidFill>
                  <a:srgbClr val="000000"/>
                </a:solidFill>
              </a:rPr>
              <a:t> Segmentation</a:t>
            </a:r>
            <a:endParaRPr lang="en-IE" sz="1400" b="1">
              <a:solidFill>
                <a:srgbClr val="000000"/>
              </a:solidFill>
            </a:endParaRPr>
          </a:p>
        </p:txBody>
      </p:sp>
    </p:spTree>
    <p:extLst>
      <p:ext uri="{BB962C8B-B14F-4D97-AF65-F5344CB8AC3E}">
        <p14:creationId xmlns:p14="http://schemas.microsoft.com/office/powerpoint/2010/main" val="954538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545432" y="1595171"/>
            <a:ext cx="11109679" cy="3867704"/>
          </a:xfrm>
        </p:spPr>
        <p:txBody>
          <a:bodyPr vert="horz" lIns="91440" tIns="45720" rIns="91440" bIns="45720" rtlCol="0" anchor="t">
            <a:normAutofit lnSpcReduction="10000"/>
          </a:bodyPr>
          <a:lstStyle/>
          <a:p>
            <a:r>
              <a:rPr lang="en-US"/>
              <a:t>We have just discussed the usual segments of a typical market</a:t>
            </a:r>
            <a:r>
              <a:rPr lang="en-US" dirty="0"/>
              <a:t>. However,</a:t>
            </a:r>
            <a:r>
              <a:rPr lang="en-US"/>
              <a:t> studies show that segments 1 to 3 (Geography, Demographics, and Psychographics) provide descriptive data on “after the fact” </a:t>
            </a:r>
            <a:r>
              <a:rPr lang="en-US" dirty="0"/>
              <a:t>customer </a:t>
            </a:r>
            <a:r>
              <a:rPr lang="en-US"/>
              <a:t>characteristics. However, we want to learn and understand what causes seniors to make purchases!</a:t>
            </a:r>
          </a:p>
          <a:p>
            <a:r>
              <a:rPr lang="en-US"/>
              <a:t>We know that </a:t>
            </a:r>
            <a:r>
              <a:rPr lang="en-US" b="1"/>
              <a:t>Product Design and Communication </a:t>
            </a:r>
            <a:r>
              <a:rPr lang="en-US"/>
              <a:t>are </a:t>
            </a:r>
            <a:r>
              <a:rPr lang="en-US" dirty="0"/>
              <a:t>helpful </a:t>
            </a:r>
            <a:r>
              <a:rPr lang="en-US"/>
              <a:t>tools to </a:t>
            </a:r>
            <a:r>
              <a:rPr lang="en-US" dirty="0"/>
              <a:t>enhance </a:t>
            </a:r>
            <a:r>
              <a:rPr lang="en-US"/>
              <a:t>the appeal of products, especially </a:t>
            </a:r>
            <a:r>
              <a:rPr lang="en-US" dirty="0"/>
              <a:t>for functional foods </a:t>
            </a:r>
            <a:r>
              <a:rPr lang="en-US"/>
              <a:t>and so we can now </a:t>
            </a:r>
            <a:r>
              <a:rPr lang="en-US" err="1"/>
              <a:t>categorise</a:t>
            </a:r>
            <a:r>
              <a:rPr lang="en-US"/>
              <a:t> the </a:t>
            </a:r>
            <a:r>
              <a:rPr lang="en-US" dirty="0"/>
              <a:t>four </a:t>
            </a:r>
            <a:r>
              <a:rPr lang="en-US"/>
              <a:t>segments into </a:t>
            </a:r>
            <a:r>
              <a:rPr lang="en-US" dirty="0"/>
              <a:t>two </a:t>
            </a:r>
            <a:r>
              <a:rPr lang="en-US"/>
              <a:t>groups</a:t>
            </a:r>
            <a:r>
              <a:rPr lang="en-US" dirty="0"/>
              <a:t>:</a:t>
            </a:r>
            <a:endParaRPr lang="en-US" dirty="0">
              <a:cs typeface="Calibri"/>
            </a:endParaRPr>
          </a:p>
          <a:p>
            <a:pPr marL="571500" indent="-342900">
              <a:buFont typeface="Arial" panose="020B0604020202020204" pitchFamily="34" charset="0"/>
              <a:buChar char="•"/>
            </a:pPr>
            <a:r>
              <a:rPr lang="en-US" b="1">
                <a:solidFill>
                  <a:srgbClr val="1188A3"/>
                </a:solidFill>
              </a:rPr>
              <a:t>A Preference-Based Segmentation </a:t>
            </a:r>
            <a:r>
              <a:rPr lang="en-US"/>
              <a:t>– which could be predictive of </a:t>
            </a:r>
            <a:r>
              <a:rPr lang="en-US" err="1"/>
              <a:t>behaviour</a:t>
            </a:r>
            <a:r>
              <a:rPr lang="en-US"/>
              <a:t> (attributes and benefits sought)</a:t>
            </a:r>
            <a:endParaRPr lang="en-US" dirty="0">
              <a:cs typeface="Calibri"/>
            </a:endParaRPr>
          </a:p>
          <a:p>
            <a:pPr marL="571500" indent="-342900">
              <a:buFont typeface="Arial" panose="020B0604020202020204" pitchFamily="34" charset="0"/>
              <a:buChar char="•"/>
            </a:pPr>
            <a:r>
              <a:rPr lang="en-US" b="1">
                <a:solidFill>
                  <a:srgbClr val="1188A3"/>
                </a:solidFill>
              </a:rPr>
              <a:t>A Characteristic-based Segmentation </a:t>
            </a:r>
            <a:r>
              <a:rPr lang="en-US"/>
              <a:t>– which would consider demographics, environment, physiology </a:t>
            </a:r>
            <a:r>
              <a:rPr lang="en-US" dirty="0"/>
              <a:t>etc.</a:t>
            </a:r>
            <a:r>
              <a:rPr lang="en-US"/>
              <a:t> of the market</a:t>
            </a:r>
            <a:endParaRPr lang="en-IE"/>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45432" y="607247"/>
            <a:ext cx="10808102" cy="582221"/>
          </a:xfrm>
        </p:spPr>
        <p:txBody>
          <a:bodyPr>
            <a:normAutofit lnSpcReduction="10000"/>
          </a:bodyPr>
          <a:lstStyle/>
          <a:p>
            <a:r>
              <a:rPr lang="en-US"/>
              <a:t>Which </a:t>
            </a:r>
            <a:r>
              <a:rPr lang="en-US">
                <a:highlight>
                  <a:srgbClr val="FED100"/>
                </a:highlight>
              </a:rPr>
              <a:t>MARKET SEGMENTS</a:t>
            </a:r>
            <a:r>
              <a:rPr lang="en-US"/>
              <a:t> do you TARGET?</a:t>
            </a:r>
          </a:p>
          <a:p>
            <a:endParaRPr lang="en-IE" b="1"/>
          </a:p>
        </p:txBody>
      </p:sp>
      <p:pic>
        <p:nvPicPr>
          <p:cNvPr id="5" name="Graphic 4" descr="Presentation with pie chart outline">
            <a:extLst>
              <a:ext uri="{FF2B5EF4-FFF2-40B4-BE49-F238E27FC236}">
                <a16:creationId xmlns:a16="http://schemas.microsoft.com/office/drawing/2014/main" id="{767FEA67-A4AB-4BFB-8A2C-24AFC2E45D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621" y="156477"/>
            <a:ext cx="1610386" cy="1610386"/>
          </a:xfrm>
          <a:prstGeom prst="rect">
            <a:avLst/>
          </a:prstGeom>
        </p:spPr>
      </p:pic>
      <p:sp>
        <p:nvSpPr>
          <p:cNvPr id="7" name="Right Triangle 6">
            <a:extLst>
              <a:ext uri="{FF2B5EF4-FFF2-40B4-BE49-F238E27FC236}">
                <a16:creationId xmlns:a16="http://schemas.microsoft.com/office/drawing/2014/main" id="{155534DD-6501-418E-BEDB-2CDC901734D6}"/>
              </a:ext>
            </a:extLst>
          </p:cNvPr>
          <p:cNvSpPr/>
          <p:nvPr/>
        </p:nvSpPr>
        <p:spPr>
          <a:xfrm>
            <a:off x="11217175" y="674218"/>
            <a:ext cx="136359" cy="134404"/>
          </a:xfrm>
          <a:prstGeom prst="rtTriangle">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181090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2BB053-E21F-4FA6-A790-E1ECEB4EB6B8}"/>
              </a:ext>
            </a:extLst>
          </p:cNvPr>
          <p:cNvSpPr>
            <a:spLocks noGrp="1"/>
          </p:cNvSpPr>
          <p:nvPr>
            <p:ph type="body" sz="quarter" idx="18"/>
          </p:nvPr>
        </p:nvSpPr>
        <p:spPr>
          <a:xfrm>
            <a:off x="606903" y="1620376"/>
            <a:ext cx="10935913" cy="3867704"/>
          </a:xfrm>
        </p:spPr>
        <p:txBody>
          <a:bodyPr vert="horz" lIns="91440" tIns="45720" rIns="91440" bIns="45720" rtlCol="0" anchor="t">
            <a:normAutofit lnSpcReduction="10000"/>
          </a:bodyPr>
          <a:lstStyle/>
          <a:p>
            <a:r>
              <a:rPr lang="en-US"/>
              <a:t>Buyer preferences and </a:t>
            </a:r>
            <a:r>
              <a:rPr lang="en-US" err="1"/>
              <a:t>behaviour</a:t>
            </a:r>
            <a:r>
              <a:rPr lang="en-US"/>
              <a:t> are constantly evolving, so it’s more important than ever to be operating from the most recent, relevant picture of your target older consumers.</a:t>
            </a:r>
          </a:p>
          <a:p>
            <a:r>
              <a:rPr lang="en-US"/>
              <a:t>It is important to gather insights to understand this preference-based segment </a:t>
            </a:r>
            <a:r>
              <a:rPr lang="en-US" dirty="0"/>
              <a:t>e.g.,:</a:t>
            </a:r>
            <a:endParaRPr lang="en-US" dirty="0">
              <a:cs typeface="Calibri"/>
            </a:endParaRPr>
          </a:p>
          <a:p>
            <a:pPr marL="342900" indent="-342900">
              <a:buFont typeface="Arial" panose="020B0604020202020204" pitchFamily="34" charset="0"/>
              <a:buChar char="•"/>
            </a:pPr>
            <a:r>
              <a:rPr lang="en-US"/>
              <a:t>Measure product demand to determine which segments would be most likely to purchase your product </a:t>
            </a:r>
            <a:r>
              <a:rPr lang="en-US">
                <a:sym typeface="Wingdings" panose="05000000000000000000" pitchFamily="2" charset="2"/>
              </a:rPr>
              <a:t> indication of </a:t>
            </a:r>
            <a:r>
              <a:rPr lang="en-US" b="1" dirty="0">
                <a:sym typeface="Wingdings" panose="05000000000000000000" pitchFamily="2" charset="2"/>
              </a:rPr>
              <a:t>market size</a:t>
            </a:r>
            <a:endParaRPr lang="en-US" b="1" dirty="0">
              <a:cs typeface="Calibri"/>
            </a:endParaRPr>
          </a:p>
          <a:p>
            <a:pPr marL="342900" indent="-342900">
              <a:buFont typeface="Arial" panose="020B0604020202020204" pitchFamily="34" charset="0"/>
              <a:buChar char="•"/>
            </a:pPr>
            <a:r>
              <a:rPr lang="en-US"/>
              <a:t>Develop a deep understanding of your buyer personas, their preferences, and </a:t>
            </a:r>
            <a:r>
              <a:rPr lang="en-US" err="1"/>
              <a:t>behaviours</a:t>
            </a:r>
            <a:r>
              <a:rPr lang="en-US" dirty="0"/>
              <a:t> </a:t>
            </a:r>
            <a:r>
              <a:rPr lang="en-US">
                <a:sym typeface="Wingdings" panose="05000000000000000000" pitchFamily="2" charset="2"/>
              </a:rPr>
              <a:t></a:t>
            </a:r>
            <a:r>
              <a:rPr lang="en-US" dirty="0">
                <a:sym typeface="Wingdings" panose="05000000000000000000" pitchFamily="2" charset="2"/>
              </a:rPr>
              <a:t> indication of </a:t>
            </a:r>
            <a:r>
              <a:rPr lang="en-US" b="1" dirty="0">
                <a:sym typeface="Wingdings" panose="05000000000000000000" pitchFamily="2" charset="2"/>
              </a:rPr>
              <a:t>growth &amp; profitability potential</a:t>
            </a:r>
            <a:endParaRPr lang="en-US" b="1" dirty="0">
              <a:cs typeface="Calibri"/>
            </a:endParaRPr>
          </a:p>
          <a:p>
            <a:pPr marL="342900" indent="-342900">
              <a:buFont typeface="Arial" panose="020B0604020202020204" pitchFamily="34" charset="0"/>
              <a:buChar char="•"/>
            </a:pPr>
            <a:r>
              <a:rPr lang="en-US"/>
              <a:t>Guide campaign targeting by learning which segments would respond </a:t>
            </a:r>
            <a:r>
              <a:rPr lang="en-US" dirty="0"/>
              <a:t>the </a:t>
            </a:r>
            <a:r>
              <a:rPr lang="en-US"/>
              <a:t>best to marketing </a:t>
            </a:r>
            <a:r>
              <a:rPr lang="en-US">
                <a:sym typeface="Wingdings" panose="05000000000000000000" pitchFamily="2" charset="2"/>
              </a:rPr>
              <a:t> </a:t>
            </a:r>
            <a:r>
              <a:rPr lang="en-US"/>
              <a:t>indication of </a:t>
            </a:r>
            <a:r>
              <a:rPr lang="en-US" b="1" dirty="0"/>
              <a:t>market acquisition costs</a:t>
            </a:r>
            <a:endParaRPr lang="en-US" dirty="0">
              <a:cs typeface="Calibri"/>
            </a:endParaRPr>
          </a:p>
        </p:txBody>
      </p:sp>
      <p:sp>
        <p:nvSpPr>
          <p:cNvPr id="3" name="Text Placeholder 2">
            <a:extLst>
              <a:ext uri="{FF2B5EF4-FFF2-40B4-BE49-F238E27FC236}">
                <a16:creationId xmlns:a16="http://schemas.microsoft.com/office/drawing/2014/main" id="{7F2496C3-84A6-4AFE-99A9-B434CB752A44}"/>
              </a:ext>
            </a:extLst>
          </p:cNvPr>
          <p:cNvSpPr>
            <a:spLocks noGrp="1"/>
          </p:cNvSpPr>
          <p:nvPr>
            <p:ph type="body" sz="quarter" idx="16"/>
          </p:nvPr>
        </p:nvSpPr>
        <p:spPr>
          <a:xfrm>
            <a:off x="216824" y="513499"/>
            <a:ext cx="7753831" cy="582221"/>
          </a:xfrm>
          <a:solidFill>
            <a:srgbClr val="FFD100"/>
          </a:solidFill>
        </p:spPr>
        <p:txBody>
          <a:bodyPr>
            <a:normAutofit lnSpcReduction="10000"/>
          </a:bodyPr>
          <a:lstStyle/>
          <a:p>
            <a:r>
              <a:rPr lang="en-US"/>
              <a:t>Going from Segments to Target Groups…</a:t>
            </a:r>
            <a:endParaRPr lang="en-IE"/>
          </a:p>
        </p:txBody>
      </p:sp>
    </p:spTree>
    <p:extLst>
      <p:ext uri="{BB962C8B-B14F-4D97-AF65-F5344CB8AC3E}">
        <p14:creationId xmlns:p14="http://schemas.microsoft.com/office/powerpoint/2010/main" val="1877968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7356836E-EE28-49F3-9E4A-B362101E56E2}"/>
              </a:ext>
            </a:extLst>
          </p:cNvPr>
          <p:cNvPicPr>
            <a:picLocks noGrp="1" noChangeAspect="1"/>
          </p:cNvPicPr>
          <p:nvPr>
            <p:ph type="pic" sz="quarter" idx="10"/>
          </p:nvPr>
        </p:nvPicPr>
        <p:blipFill>
          <a:blip r:embed="rId2" r:link="rId3" cstate="screen">
            <a:extLst>
              <a:ext uri="{28A0092B-C50C-407E-A947-70E740481C1C}">
                <a14:useLocalDpi xmlns:a14="http://schemas.microsoft.com/office/drawing/2010/main"/>
              </a:ext>
            </a:extLst>
          </a:blip>
          <a:srcRect/>
          <a:stretch>
            <a:fillRect/>
          </a:stretch>
        </p:blipFill>
        <p:spPr bwMode="auto">
          <a:prstGeom prst="rect">
            <a:avLst/>
          </a:prstGeom>
          <a:noFill/>
          <a:ln>
            <a:noFill/>
          </a:ln>
        </p:spPr>
      </p:pic>
      <p:sp>
        <p:nvSpPr>
          <p:cNvPr id="2" name="Text Placeholder 1">
            <a:extLst>
              <a:ext uri="{FF2B5EF4-FFF2-40B4-BE49-F238E27FC236}">
                <a16:creationId xmlns:a16="http://schemas.microsoft.com/office/drawing/2014/main" id="{BA01BC53-78C9-404B-A11D-B2A31FCA8B11}"/>
              </a:ext>
            </a:extLst>
          </p:cNvPr>
          <p:cNvSpPr>
            <a:spLocks noGrp="1"/>
          </p:cNvSpPr>
          <p:nvPr>
            <p:ph type="body" sz="quarter" idx="18"/>
          </p:nvPr>
        </p:nvSpPr>
        <p:spPr>
          <a:xfrm>
            <a:off x="417094" y="1507958"/>
            <a:ext cx="5678906" cy="4116757"/>
          </a:xfrm>
        </p:spPr>
        <p:txBody>
          <a:bodyPr vert="horz" lIns="91440" tIns="45720" rIns="91440" bIns="45720" rtlCol="0" anchor="t">
            <a:normAutofit/>
          </a:bodyPr>
          <a:lstStyle/>
          <a:p>
            <a:pPr indent="0"/>
            <a:r>
              <a:rPr lang="en-US"/>
              <a:t>Studies show that seniors aged between 60 and 69 value the </a:t>
            </a:r>
            <a:r>
              <a:rPr lang="en-US" b="1"/>
              <a:t>product quality </a:t>
            </a:r>
            <a:r>
              <a:rPr lang="en-US"/>
              <a:t>more than the price point and </a:t>
            </a:r>
            <a:r>
              <a:rPr lang="en-US" b="1"/>
              <a:t>expect a broader choice</a:t>
            </a:r>
            <a:r>
              <a:rPr lang="en-US"/>
              <a:t> of products when shopping for healthy food products. </a:t>
            </a:r>
            <a:r>
              <a:rPr lang="en-US">
                <a:solidFill>
                  <a:srgbClr val="1188A3"/>
                </a:solidFill>
                <a:hlinkClick r:id="rId4">
                  <a:extLst>
                    <a:ext uri="{A12FA001-AC4F-418D-AE19-62706E023703}">
                      <ahyp:hlinkClr xmlns:ahyp="http://schemas.microsoft.com/office/drawing/2018/hyperlinkcolor" val="tx"/>
                    </a:ext>
                  </a:extLst>
                </a:hlinkClick>
              </a:rPr>
              <a:t>Source</a:t>
            </a:r>
            <a:endParaRPr lang="en-US">
              <a:solidFill>
                <a:srgbClr val="1188A3"/>
              </a:solidFill>
              <a:cs typeface="Calibri"/>
            </a:endParaRPr>
          </a:p>
          <a:p>
            <a:pPr indent="0"/>
            <a:r>
              <a:rPr lang="en-US"/>
              <a:t>A 2018 study showed that older consumers have specific preferences regarding </a:t>
            </a:r>
            <a:r>
              <a:rPr lang="en-US" b="1"/>
              <a:t>packaging type and design</a:t>
            </a:r>
            <a:r>
              <a:rPr lang="en-US"/>
              <a:t>. Simple graphics and font as well as subdued </a:t>
            </a:r>
            <a:r>
              <a:rPr lang="en-US" err="1"/>
              <a:t>colours</a:t>
            </a:r>
            <a:r>
              <a:rPr lang="en-US"/>
              <a:t> positively affected </a:t>
            </a:r>
            <a:r>
              <a:rPr lang="en-US" dirty="0"/>
              <a:t>their </a:t>
            </a:r>
            <a:r>
              <a:rPr lang="en-US"/>
              <a:t>reception of the product. </a:t>
            </a:r>
            <a:r>
              <a:rPr lang="en-US">
                <a:solidFill>
                  <a:srgbClr val="1188A3"/>
                </a:solidFill>
                <a:hlinkClick r:id="rId5">
                  <a:extLst>
                    <a:ext uri="{A12FA001-AC4F-418D-AE19-62706E023703}">
                      <ahyp:hlinkClr xmlns:ahyp="http://schemas.microsoft.com/office/drawing/2018/hyperlinkcolor" val="tx"/>
                    </a:ext>
                  </a:extLst>
                </a:hlinkClick>
              </a:rPr>
              <a:t>Source</a:t>
            </a:r>
            <a:endParaRPr lang="en-IE">
              <a:solidFill>
                <a:srgbClr val="1188A3"/>
              </a:solidFill>
              <a:cs typeface="Calibri"/>
            </a:endParaRPr>
          </a:p>
        </p:txBody>
      </p:sp>
      <p:sp>
        <p:nvSpPr>
          <p:cNvPr id="3" name="Text Placeholder 2">
            <a:extLst>
              <a:ext uri="{FF2B5EF4-FFF2-40B4-BE49-F238E27FC236}">
                <a16:creationId xmlns:a16="http://schemas.microsoft.com/office/drawing/2014/main" id="{8EB3661C-3849-4B31-8985-1D1B9A40AD1D}"/>
              </a:ext>
            </a:extLst>
          </p:cNvPr>
          <p:cNvSpPr>
            <a:spLocks noGrp="1"/>
          </p:cNvSpPr>
          <p:nvPr>
            <p:ph type="body" sz="quarter" idx="16"/>
          </p:nvPr>
        </p:nvSpPr>
        <p:spPr>
          <a:xfrm>
            <a:off x="734714" y="450467"/>
            <a:ext cx="5085159" cy="582221"/>
          </a:xfrm>
        </p:spPr>
        <p:txBody>
          <a:bodyPr>
            <a:normAutofit lnSpcReduction="10000"/>
          </a:bodyPr>
          <a:lstStyle/>
          <a:p>
            <a:r>
              <a:rPr lang="en-US"/>
              <a:t>Preference-based… </a:t>
            </a:r>
            <a:endParaRPr lang="en-IE"/>
          </a:p>
        </p:txBody>
      </p:sp>
      <p:sp>
        <p:nvSpPr>
          <p:cNvPr id="6" name="TextBox 5">
            <a:extLst>
              <a:ext uri="{FF2B5EF4-FFF2-40B4-BE49-F238E27FC236}">
                <a16:creationId xmlns:a16="http://schemas.microsoft.com/office/drawing/2014/main" id="{B39EB34A-AD9E-4A89-8653-14EE23827267}"/>
              </a:ext>
            </a:extLst>
          </p:cNvPr>
          <p:cNvSpPr txBox="1"/>
          <p:nvPr/>
        </p:nvSpPr>
        <p:spPr>
          <a:xfrm>
            <a:off x="6392300" y="5292206"/>
            <a:ext cx="4904509" cy="1477328"/>
          </a:xfrm>
          <a:prstGeom prst="rect">
            <a:avLst/>
          </a:prstGeom>
          <a:solidFill>
            <a:srgbClr val="FED100"/>
          </a:solidFill>
        </p:spPr>
        <p:txBody>
          <a:bodyPr wrap="square" lIns="91440" tIns="45720" rIns="91440" bIns="45720" rtlCol="0" anchor="t">
            <a:spAutoFit/>
          </a:bodyPr>
          <a:lstStyle/>
          <a:p>
            <a:pPr algn="ctr"/>
            <a:endParaRPr lang="en-US">
              <a:solidFill>
                <a:srgbClr val="000000"/>
              </a:solidFill>
            </a:endParaRPr>
          </a:p>
          <a:p>
            <a:pPr algn="ctr"/>
            <a:r>
              <a:rPr lang="en-US">
                <a:solidFill>
                  <a:srgbClr val="000000"/>
                </a:solidFill>
              </a:rPr>
              <a:t>One of our Good Practice Case studies demonstrates how they achieve these marketing goals</a:t>
            </a:r>
            <a:r>
              <a:rPr lang="en-US" dirty="0">
                <a:solidFill>
                  <a:srgbClr val="000000"/>
                </a:solidFill>
              </a:rPr>
              <a:t>…</a:t>
            </a:r>
            <a:r>
              <a:rPr lang="en-US" b="1">
                <a:solidFill>
                  <a:srgbClr val="000000"/>
                </a:solidFill>
              </a:rPr>
              <a:t>Quality – Choice - Good Packaging</a:t>
            </a:r>
            <a:endParaRPr lang="en-US" b="1" dirty="0">
              <a:solidFill>
                <a:srgbClr val="000000"/>
              </a:solidFill>
              <a:cs typeface="Calibri"/>
            </a:endParaRPr>
          </a:p>
          <a:p>
            <a:pPr algn="ctr"/>
            <a:endParaRPr lang="en-IE" b="1">
              <a:solidFill>
                <a:srgbClr val="000000"/>
              </a:solidFill>
            </a:endParaRPr>
          </a:p>
        </p:txBody>
      </p:sp>
      <p:sp>
        <p:nvSpPr>
          <p:cNvPr id="8" name="TextBox 7">
            <a:extLst>
              <a:ext uri="{FF2B5EF4-FFF2-40B4-BE49-F238E27FC236}">
                <a16:creationId xmlns:a16="http://schemas.microsoft.com/office/drawing/2014/main" id="{F0DC9566-F9BF-4713-9E86-C76A81BB1A0A}"/>
              </a:ext>
            </a:extLst>
          </p:cNvPr>
          <p:cNvSpPr txBox="1"/>
          <p:nvPr/>
        </p:nvSpPr>
        <p:spPr>
          <a:xfrm>
            <a:off x="10916672" y="4836851"/>
            <a:ext cx="1275328" cy="707886"/>
          </a:xfrm>
          <a:prstGeom prst="rect">
            <a:avLst/>
          </a:prstGeom>
          <a:noFill/>
        </p:spPr>
        <p:txBody>
          <a:bodyPr wrap="square" rtlCol="0">
            <a:spAutoFit/>
          </a:bodyPr>
          <a:lstStyle/>
          <a:p>
            <a:r>
              <a:rPr lang="en-US" sz="4000">
                <a:highlight>
                  <a:srgbClr val="FED100"/>
                </a:highlight>
              </a:rPr>
              <a:t>LINK</a:t>
            </a:r>
            <a:endParaRPr lang="en-IE" sz="4000">
              <a:highlight>
                <a:srgbClr val="FED100"/>
              </a:highlight>
            </a:endParaRPr>
          </a:p>
        </p:txBody>
      </p:sp>
      <p:pic>
        <p:nvPicPr>
          <p:cNvPr id="9" name="Picture 8">
            <a:extLst>
              <a:ext uri="{FF2B5EF4-FFF2-40B4-BE49-F238E27FC236}">
                <a16:creationId xmlns:a16="http://schemas.microsoft.com/office/drawing/2014/main" id="{9D88C630-96C8-46D2-B0C9-D58540CA35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72592" y="4729372"/>
            <a:ext cx="743117" cy="1125668"/>
          </a:xfrm>
          <a:prstGeom prst="rect">
            <a:avLst/>
          </a:prstGeom>
        </p:spPr>
      </p:pic>
    </p:spTree>
    <p:extLst>
      <p:ext uri="{BB962C8B-B14F-4D97-AF65-F5344CB8AC3E}">
        <p14:creationId xmlns:p14="http://schemas.microsoft.com/office/powerpoint/2010/main" val="160862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8A9F2D-78F2-4E22-B45A-226342C381DD}"/>
              </a:ext>
            </a:extLst>
          </p:cNvPr>
          <p:cNvSpPr>
            <a:spLocks noGrp="1"/>
          </p:cNvSpPr>
          <p:nvPr>
            <p:ph type="body" sz="quarter" idx="13"/>
          </p:nvPr>
        </p:nvSpPr>
        <p:spPr>
          <a:xfrm>
            <a:off x="6237247" y="971045"/>
            <a:ext cx="5585217" cy="4593682"/>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Before we go on, the senior market </a:t>
            </a:r>
            <a:r>
              <a:rPr lang="en-US" sz="2000" i="0">
                <a:latin typeface="Calibri" panose="020F0502020204030204"/>
              </a:rPr>
              <a:t>can fall into the category of </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potentially </a:t>
            </a: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vulnerable consumers. A vulnerable consumer </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could be defined 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“A consumer, who, as a result of socio-demographic characteristics, </a:t>
            </a:r>
            <a:r>
              <a:rPr kumimoji="0" lang="en-US" sz="2000" b="0" i="0" u="none" strike="noStrike" kern="1200" cap="none" spc="0" normalizeH="0" baseline="0" noProof="0" err="1">
                <a:ln>
                  <a:noFill/>
                </a:ln>
                <a:solidFill>
                  <a:srgbClr val="000000"/>
                </a:solidFill>
                <a:effectLst/>
                <a:uLnTx/>
                <a:uFillTx/>
                <a:latin typeface="Calibri" panose="020F0502020204030204"/>
                <a:ea typeface="+mn-ea"/>
                <a:cs typeface="+mn-cs"/>
              </a:rPr>
              <a:t>behavioural</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 characteristics, personal situation, or market environment: </a:t>
            </a:r>
          </a:p>
          <a:p>
            <a:pPr marL="285750" indent="-285750" algn="l">
              <a:lnSpc>
                <a:spcPct val="100000"/>
              </a:lnSpc>
              <a:spcBef>
                <a:spcPts val="0"/>
              </a:spcBef>
              <a:buFont typeface="Arial" panose="020B0604020202020204" pitchFamily="34" charset="0"/>
              <a:buChar char="•"/>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Is at </a:t>
            </a:r>
            <a:r>
              <a:rPr kumimoji="0" lang="en-US" sz="2000" i="0" strike="noStrike" kern="1200" cap="none" spc="0" normalizeH="0" baseline="0" noProof="0">
                <a:ln>
                  <a:noFill/>
                </a:ln>
                <a:solidFill>
                  <a:srgbClr val="000000"/>
                </a:solidFill>
                <a:effectLst/>
                <a:uLnTx/>
                <a:uFillTx/>
                <a:latin typeface="Calibri" panose="020F0502020204030204"/>
                <a:ea typeface="+mn-ea"/>
                <a:cs typeface="+mn-cs"/>
              </a:rPr>
              <a:t>higher risk of experiencing negative outcomes</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 in the market;</a:t>
            </a:r>
            <a:r>
              <a:rPr lang="en-US" sz="2000" i="0">
                <a:latin typeface="Calibri" panose="020F0502020204030204"/>
              </a:rPr>
              <a:t>  </a:t>
            </a:r>
            <a:endPar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Has limited ability to </a:t>
            </a:r>
            <a:r>
              <a:rPr kumimoji="0" lang="en-US" sz="2000" b="0" i="0" u="none" strike="noStrike" kern="1200" cap="none" spc="0" normalizeH="0" baseline="0" noProof="0" err="1">
                <a:ln>
                  <a:noFill/>
                </a:ln>
                <a:solidFill>
                  <a:srgbClr val="000000"/>
                </a:solidFill>
                <a:effectLst/>
                <a:uLnTx/>
                <a:uFillTx/>
                <a:latin typeface="Calibri" panose="020F0502020204030204"/>
                <a:ea typeface="+mn-ea"/>
                <a:cs typeface="+mn-cs"/>
              </a:rPr>
              <a:t>maximise</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 his/her well-being;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Has difficulty in obtaining or assimilating information;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Is less able to buy, choose or access suitable products; 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Is more susceptible to certain marketing practices.” Source: </a:t>
            </a:r>
            <a:r>
              <a:rPr kumimoji="0" lang="en-US" sz="2000" b="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EU Commission Factsheet</a:t>
            </a:r>
            <a:endParaRPr kumimoji="0" lang="en-IE" sz="2000" b="0" i="0" u="none" strike="noStrike" kern="1200" cap="none" spc="0" normalizeH="0" baseline="0" noProof="0">
              <a:ln>
                <a:noFill/>
              </a:ln>
              <a:solidFill>
                <a:srgbClr val="1188A3"/>
              </a:solidFill>
              <a:effectLst/>
              <a:uLnTx/>
              <a:uFillTx/>
              <a:latin typeface="Calibri" panose="020F0502020204030204"/>
              <a:ea typeface="+mn-ea"/>
              <a:cs typeface="+mn-cs"/>
            </a:endParaRPr>
          </a:p>
          <a:p>
            <a:endParaRPr lang="en-IE" sz="2000"/>
          </a:p>
        </p:txBody>
      </p:sp>
      <p:pic>
        <p:nvPicPr>
          <p:cNvPr id="11" name="Picture Placeholder 10" descr="Business man pulling a block from Jenga tower">
            <a:extLst>
              <a:ext uri="{FF2B5EF4-FFF2-40B4-BE49-F238E27FC236}">
                <a16:creationId xmlns:a16="http://schemas.microsoft.com/office/drawing/2014/main" id="{9F4CD2AF-953E-4C89-A455-797FA037E8F9}"/>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705779" y="0"/>
            <a:ext cx="5248975" cy="6858001"/>
          </a:xfrm>
        </p:spPr>
      </p:pic>
      <p:sp>
        <p:nvSpPr>
          <p:cNvPr id="12" name="Arrow: Right 11">
            <a:extLst>
              <a:ext uri="{FF2B5EF4-FFF2-40B4-BE49-F238E27FC236}">
                <a16:creationId xmlns:a16="http://schemas.microsoft.com/office/drawing/2014/main" id="{1568C839-9173-49D5-AC77-918FCD2CC6F2}"/>
              </a:ext>
            </a:extLst>
          </p:cNvPr>
          <p:cNvSpPr/>
          <p:nvPr/>
        </p:nvSpPr>
        <p:spPr>
          <a:xfrm rot="18955932">
            <a:off x="7176448" y="5740671"/>
            <a:ext cx="1582242" cy="1060226"/>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t>A very interesting read!</a:t>
            </a:r>
            <a:endParaRPr lang="en-IE" sz="1200" b="1"/>
          </a:p>
        </p:txBody>
      </p:sp>
    </p:spTree>
    <p:extLst>
      <p:ext uri="{BB962C8B-B14F-4D97-AF65-F5344CB8AC3E}">
        <p14:creationId xmlns:p14="http://schemas.microsoft.com/office/powerpoint/2010/main" val="1419363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6A1FB-9DF1-45A3-BC2D-F46F61AEF876}"/>
              </a:ext>
            </a:extLst>
          </p:cNvPr>
          <p:cNvSpPr>
            <a:spLocks noGrp="1"/>
          </p:cNvSpPr>
          <p:nvPr>
            <p:ph type="body" sz="quarter" idx="18"/>
          </p:nvPr>
        </p:nvSpPr>
        <p:spPr>
          <a:xfrm>
            <a:off x="734714" y="1620376"/>
            <a:ext cx="11264443" cy="4870711"/>
          </a:xfrm>
        </p:spPr>
        <p:txBody>
          <a:bodyPr vert="horz" lIns="91440" tIns="45720" rIns="91440" bIns="45720" rtlCol="0" anchor="t">
            <a:normAutofit fontScale="92500" lnSpcReduction="10000"/>
          </a:bodyPr>
          <a:lstStyle/>
          <a:p>
            <a:pPr indent="0">
              <a:lnSpc>
                <a:spcPct val="110000"/>
              </a:lnSpc>
            </a:pPr>
            <a:r>
              <a:rPr lang="en-US" b="1" dirty="0"/>
              <a:t>NUA Naturals</a:t>
            </a:r>
            <a:r>
              <a:rPr lang="en-US"/>
              <a:t> is a market leader in enhancing health and well-being with its delicious range of Organic Natural Superfoods.</a:t>
            </a:r>
            <a:r>
              <a:rPr lang="en-US" dirty="0"/>
              <a:t> </a:t>
            </a:r>
            <a:r>
              <a:rPr lang="en-US"/>
              <a:t> Their mission is to create a healthy</a:t>
            </a:r>
            <a:r>
              <a:rPr lang="en-US" dirty="0"/>
              <a:t>,</a:t>
            </a:r>
            <a:r>
              <a:rPr lang="en-US"/>
              <a:t> happy balance for body, mind and spirit for all ages.</a:t>
            </a:r>
            <a:r>
              <a:rPr lang="en-US" dirty="0"/>
              <a:t> </a:t>
            </a:r>
            <a:endParaRPr lang="en-US"/>
          </a:p>
          <a:p>
            <a:pPr indent="0">
              <a:lnSpc>
                <a:spcPct val="110000"/>
              </a:lnSpc>
            </a:pPr>
            <a:r>
              <a:rPr lang="en-US"/>
              <a:t>Although </a:t>
            </a:r>
            <a:r>
              <a:rPr lang="en-US" err="1"/>
              <a:t>Nua</a:t>
            </a:r>
            <a:r>
              <a:rPr lang="en-US"/>
              <a:t> Naturals don’t specifically target the </a:t>
            </a:r>
            <a:r>
              <a:rPr lang="en-US" dirty="0"/>
              <a:t>senior </a:t>
            </a:r>
            <a:r>
              <a:rPr lang="en-US"/>
              <a:t>market, their products are ideal for this market segment. </a:t>
            </a:r>
            <a:r>
              <a:rPr lang="en-US" dirty="0"/>
              <a:t>While </a:t>
            </a:r>
            <a:r>
              <a:rPr lang="en-US"/>
              <a:t>these super-food powders can be added to liquids, pastes, or foods </a:t>
            </a:r>
            <a:r>
              <a:rPr lang="en-US" dirty="0"/>
              <a:t>and enhance </a:t>
            </a:r>
            <a:r>
              <a:rPr lang="en-US"/>
              <a:t>the nutritional value</a:t>
            </a:r>
            <a:r>
              <a:rPr lang="en-US" dirty="0"/>
              <a:t>, </a:t>
            </a:r>
            <a:r>
              <a:rPr lang="en-US" dirty="0">
                <a:ea typeface="+mn-lt"/>
                <a:cs typeface="+mn-lt"/>
              </a:rPr>
              <a:t>they also help supplement seniors' diets easily and combats the challenges of malnutrition and swallowing issues</a:t>
            </a:r>
            <a:r>
              <a:rPr lang="en-US"/>
              <a:t>.</a:t>
            </a:r>
            <a:endParaRPr lang="en-US" dirty="0">
              <a:cs typeface="Calibri"/>
            </a:endParaRPr>
          </a:p>
          <a:p>
            <a:pPr indent="0">
              <a:lnSpc>
                <a:spcPct val="110000"/>
              </a:lnSpc>
            </a:pPr>
            <a:r>
              <a:rPr lang="en-US" err="1"/>
              <a:t>Nua</a:t>
            </a:r>
            <a:r>
              <a:rPr lang="en-US"/>
              <a:t> Naturals </a:t>
            </a:r>
            <a:r>
              <a:rPr lang="en-US" dirty="0"/>
              <a:t>demonstrates </a:t>
            </a:r>
            <a:r>
              <a:rPr lang="en-US"/>
              <a:t>how they are meeting the senior consumers</a:t>
            </a:r>
            <a:r>
              <a:rPr lang="en-US" dirty="0"/>
              <a:t>'</a:t>
            </a:r>
            <a:r>
              <a:rPr lang="en-US"/>
              <a:t> needs by providing </a:t>
            </a:r>
            <a:r>
              <a:rPr lang="en-US" b="1" dirty="0">
                <a:solidFill>
                  <a:srgbClr val="1188A3"/>
                </a:solidFill>
              </a:rPr>
              <a:t>high quality</a:t>
            </a:r>
            <a:r>
              <a:rPr lang="en-US" dirty="0"/>
              <a:t> </a:t>
            </a:r>
            <a:r>
              <a:rPr lang="en-US"/>
              <a:t>and a </a:t>
            </a:r>
            <a:r>
              <a:rPr lang="en-US" b="1" dirty="0">
                <a:solidFill>
                  <a:srgbClr val="1188A3"/>
                </a:solidFill>
              </a:rPr>
              <a:t>broad choice</a:t>
            </a:r>
            <a:r>
              <a:rPr lang="en-US"/>
              <a:t>. They also show how they are considering the importance of packaging for seniors…by providing lightweight, easy-to-read font, easy-to-store, and easy-to-open pouches and tubs.</a:t>
            </a:r>
            <a:r>
              <a:rPr lang="en-US" dirty="0"/>
              <a:t> </a:t>
            </a:r>
            <a:endParaRPr lang="en-US" dirty="0">
              <a:cs typeface="Calibri"/>
            </a:endParaRPr>
          </a:p>
          <a:p>
            <a:pPr indent="0">
              <a:lnSpc>
                <a:spcPct val="110000"/>
              </a:lnSpc>
            </a:pPr>
            <a:r>
              <a:rPr lang="en-US"/>
              <a:t>Interestingly, there is </a:t>
            </a:r>
            <a:r>
              <a:rPr lang="en-US" b="1" dirty="0">
                <a:solidFill>
                  <a:srgbClr val="1188A3"/>
                </a:solidFill>
              </a:rPr>
              <a:t>no segment-specific wording</a:t>
            </a:r>
            <a:r>
              <a:rPr lang="en-US"/>
              <a:t> and they have created a universal product that happens to suit the senior market!!</a:t>
            </a:r>
            <a:endParaRPr lang="en-US" dirty="0">
              <a:cs typeface="Calibri"/>
            </a:endParaRPr>
          </a:p>
          <a:p>
            <a:pPr indent="0"/>
            <a:endParaRPr lang="en-IE"/>
          </a:p>
        </p:txBody>
      </p:sp>
      <p:sp>
        <p:nvSpPr>
          <p:cNvPr id="3" name="Text Placeholder 2">
            <a:extLst>
              <a:ext uri="{FF2B5EF4-FFF2-40B4-BE49-F238E27FC236}">
                <a16:creationId xmlns:a16="http://schemas.microsoft.com/office/drawing/2014/main" id="{5852EF89-3885-43D3-9CB2-47839CDC737F}"/>
              </a:ext>
            </a:extLst>
          </p:cNvPr>
          <p:cNvSpPr>
            <a:spLocks noGrp="1"/>
          </p:cNvSpPr>
          <p:nvPr>
            <p:ph type="body" sz="quarter" idx="16"/>
          </p:nvPr>
        </p:nvSpPr>
        <p:spPr>
          <a:xfrm>
            <a:off x="0" y="230278"/>
            <a:ext cx="10594346" cy="582221"/>
          </a:xfrm>
          <a:solidFill>
            <a:srgbClr val="FFD100"/>
          </a:solidFill>
        </p:spPr>
        <p:txBody>
          <a:bodyPr>
            <a:normAutofit lnSpcReduction="10000"/>
          </a:bodyPr>
          <a:lstStyle/>
          <a:p>
            <a:pPr marL="180000"/>
            <a:r>
              <a:rPr lang="en-US"/>
              <a:t>Be Inspired….</a:t>
            </a:r>
            <a:endParaRPr lang="en-IE"/>
          </a:p>
        </p:txBody>
      </p:sp>
      <p:pic>
        <p:nvPicPr>
          <p:cNvPr id="5" name="Picture 4">
            <a:extLst>
              <a:ext uri="{FF2B5EF4-FFF2-40B4-BE49-F238E27FC236}">
                <a16:creationId xmlns:a16="http://schemas.microsoft.com/office/drawing/2014/main" id="{BD4B4FFF-69E8-42C4-B198-12A8CC3EEA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2843" y="1461163"/>
            <a:ext cx="743117" cy="1125668"/>
          </a:xfrm>
          <a:prstGeom prst="rect">
            <a:avLst/>
          </a:prstGeom>
        </p:spPr>
      </p:pic>
      <p:pic>
        <p:nvPicPr>
          <p:cNvPr id="7" name="Picture 6">
            <a:extLst>
              <a:ext uri="{FF2B5EF4-FFF2-40B4-BE49-F238E27FC236}">
                <a16:creationId xmlns:a16="http://schemas.microsoft.com/office/drawing/2014/main" id="{BDF180CC-D44C-40BC-B529-8FB9CEEAD2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60419" y="45213"/>
            <a:ext cx="4696867" cy="1575163"/>
          </a:xfrm>
          <a:prstGeom prst="rect">
            <a:avLst/>
          </a:prstGeom>
        </p:spPr>
      </p:pic>
    </p:spTree>
    <p:extLst>
      <p:ext uri="{BB962C8B-B14F-4D97-AF65-F5344CB8AC3E}">
        <p14:creationId xmlns:p14="http://schemas.microsoft.com/office/powerpoint/2010/main" val="1519735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4C131D-5572-458C-9AE5-71B2AA200BBF}"/>
              </a:ext>
            </a:extLst>
          </p:cNvPr>
          <p:cNvSpPr>
            <a:spLocks noGrp="1"/>
          </p:cNvSpPr>
          <p:nvPr>
            <p:ph type="body" sz="quarter" idx="16"/>
          </p:nvPr>
        </p:nvSpPr>
        <p:spPr>
          <a:xfrm>
            <a:off x="2149153" y="934083"/>
            <a:ext cx="6000235" cy="4367833"/>
          </a:xfrm>
        </p:spPr>
        <p:txBody>
          <a:bodyPr>
            <a:normAutofit/>
          </a:bodyPr>
          <a:lstStyle/>
          <a:p>
            <a:pPr>
              <a:lnSpc>
                <a:spcPct val="120000"/>
              </a:lnSpc>
            </a:pPr>
            <a:r>
              <a:rPr lang="en-US" dirty="0"/>
              <a:t>Using this Information to Market, Brand, and Innovate more Effectively</a:t>
            </a:r>
            <a:endParaRPr lang="en-IE" dirty="0"/>
          </a:p>
        </p:txBody>
      </p:sp>
      <p:sp>
        <p:nvSpPr>
          <p:cNvPr id="3" name="Text Placeholder 2">
            <a:extLst>
              <a:ext uri="{FF2B5EF4-FFF2-40B4-BE49-F238E27FC236}">
                <a16:creationId xmlns:a16="http://schemas.microsoft.com/office/drawing/2014/main" id="{EF2CF72B-6486-4447-A2DC-54F77D293B0D}"/>
              </a:ext>
            </a:extLst>
          </p:cNvPr>
          <p:cNvSpPr>
            <a:spLocks noGrp="1"/>
          </p:cNvSpPr>
          <p:nvPr>
            <p:ph type="body" sz="quarter" idx="17"/>
          </p:nvPr>
        </p:nvSpPr>
        <p:spPr>
          <a:xfrm>
            <a:off x="1051965" y="934085"/>
            <a:ext cx="557189"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1468490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56E35D-9A22-4989-948E-54BB6FD10E3A}"/>
              </a:ext>
            </a:extLst>
          </p:cNvPr>
          <p:cNvSpPr>
            <a:spLocks noGrp="1"/>
          </p:cNvSpPr>
          <p:nvPr>
            <p:ph type="body" sz="quarter" idx="18"/>
          </p:nvPr>
        </p:nvSpPr>
        <p:spPr>
          <a:xfrm>
            <a:off x="1302819" y="1537487"/>
            <a:ext cx="5402924" cy="4761708"/>
          </a:xfrm>
        </p:spPr>
        <p:txBody>
          <a:bodyPr vert="horz" lIns="91440" tIns="45720" rIns="91440" bIns="45720" rtlCol="0" anchor="t">
            <a:normAutofit/>
          </a:bodyPr>
          <a:lstStyle/>
          <a:p>
            <a:pPr indent="0"/>
            <a:r>
              <a:rPr lang="en-US"/>
              <a:t>Up to this point, we have been following the STP (Segmentation, Targeting, and Positioning) Model</a:t>
            </a:r>
            <a:r>
              <a:rPr lang="en-US" dirty="0"/>
              <a:t>,</a:t>
            </a:r>
            <a:r>
              <a:rPr lang="en-US"/>
              <a:t> which helps you position a product or service to target different groups of customers more efficiently.</a:t>
            </a:r>
          </a:p>
          <a:p>
            <a:pPr indent="0"/>
            <a:endParaRPr lang="en-US"/>
          </a:p>
          <a:p>
            <a:pPr indent="0"/>
            <a:r>
              <a:rPr lang="en-US"/>
              <a:t>The next step is to </a:t>
            </a:r>
            <a:r>
              <a:rPr lang="en-US" b="1"/>
              <a:t>use the information we have gathered</a:t>
            </a:r>
            <a:r>
              <a:rPr lang="en-US" b="1" dirty="0"/>
              <a:t> </a:t>
            </a:r>
            <a:r>
              <a:rPr lang="en-US" b="1"/>
              <a:t>to position your product development </a:t>
            </a:r>
            <a:r>
              <a:rPr lang="en-US"/>
              <a:t>motivation</a:t>
            </a:r>
            <a:r>
              <a:rPr lang="en-US" dirty="0"/>
              <a:t> </a:t>
            </a:r>
            <a:r>
              <a:rPr lang="en-US"/>
              <a:t> (filling a gap or meeting expectations /preferences) in the senior market.</a:t>
            </a:r>
            <a:endParaRPr lang="en-IE"/>
          </a:p>
        </p:txBody>
      </p:sp>
      <p:sp>
        <p:nvSpPr>
          <p:cNvPr id="4" name="Text Placeholder 3">
            <a:extLst>
              <a:ext uri="{FF2B5EF4-FFF2-40B4-BE49-F238E27FC236}">
                <a16:creationId xmlns:a16="http://schemas.microsoft.com/office/drawing/2014/main" id="{79A4694C-8DCA-4307-9C51-DA5479CFE603}"/>
              </a:ext>
            </a:extLst>
          </p:cNvPr>
          <p:cNvSpPr>
            <a:spLocks noGrp="1"/>
          </p:cNvSpPr>
          <p:nvPr>
            <p:ph type="body" sz="quarter" idx="16"/>
          </p:nvPr>
        </p:nvSpPr>
        <p:spPr>
          <a:xfrm>
            <a:off x="1302819" y="449853"/>
            <a:ext cx="3128568" cy="582221"/>
          </a:xfrm>
          <a:solidFill>
            <a:srgbClr val="FFD100"/>
          </a:solidFill>
        </p:spPr>
        <p:txBody>
          <a:bodyPr anchor="ctr">
            <a:normAutofit lnSpcReduction="10000"/>
          </a:bodyPr>
          <a:lstStyle/>
          <a:p>
            <a:r>
              <a:rPr lang="en-US"/>
              <a:t>The STP Model</a:t>
            </a:r>
            <a:endParaRPr lang="en-IE"/>
          </a:p>
        </p:txBody>
      </p:sp>
      <p:pic>
        <p:nvPicPr>
          <p:cNvPr id="6" name="Picture 5" descr="A colorful powder blust">
            <a:extLst>
              <a:ext uri="{FF2B5EF4-FFF2-40B4-BE49-F238E27FC236}">
                <a16:creationId xmlns:a16="http://schemas.microsoft.com/office/drawing/2014/main" id="{6D7DE44F-AA48-47DD-BCB3-5EB76BC4B4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27693" y="245335"/>
            <a:ext cx="2752891" cy="1837637"/>
          </a:xfrm>
          <a:prstGeom prst="rect">
            <a:avLst/>
          </a:prstGeom>
          <a:ln>
            <a:noFill/>
          </a:ln>
          <a:effectLst>
            <a:softEdge rad="112500"/>
          </a:effectLst>
        </p:spPr>
      </p:pic>
      <p:sp>
        <p:nvSpPr>
          <p:cNvPr id="9" name="Flowchart: Connector 8">
            <a:extLst>
              <a:ext uri="{FF2B5EF4-FFF2-40B4-BE49-F238E27FC236}">
                <a16:creationId xmlns:a16="http://schemas.microsoft.com/office/drawing/2014/main" id="{968483F5-2795-4E7C-A004-4E341F479D8D}"/>
              </a:ext>
            </a:extLst>
          </p:cNvPr>
          <p:cNvSpPr/>
          <p:nvPr/>
        </p:nvSpPr>
        <p:spPr>
          <a:xfrm>
            <a:off x="10563280" y="3130269"/>
            <a:ext cx="115848" cy="121381"/>
          </a:xfrm>
          <a:prstGeom prst="flowChartConnector">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Graphic 7" descr="Target outline">
            <a:extLst>
              <a:ext uri="{FF2B5EF4-FFF2-40B4-BE49-F238E27FC236}">
                <a16:creationId xmlns:a16="http://schemas.microsoft.com/office/drawing/2014/main" id="{C3B1A51A-FEA6-44BB-9199-048DBFB324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4514" y="2754779"/>
            <a:ext cx="914400" cy="914400"/>
          </a:xfrm>
          <a:prstGeom prst="rect">
            <a:avLst/>
          </a:prstGeom>
        </p:spPr>
      </p:pic>
      <p:sp>
        <p:nvSpPr>
          <p:cNvPr id="10" name="Flowchart: Connector 9">
            <a:extLst>
              <a:ext uri="{FF2B5EF4-FFF2-40B4-BE49-F238E27FC236}">
                <a16:creationId xmlns:a16="http://schemas.microsoft.com/office/drawing/2014/main" id="{B1A0909E-F6CB-4E80-8E8C-A179762EED7A}"/>
              </a:ext>
            </a:extLst>
          </p:cNvPr>
          <p:cNvSpPr/>
          <p:nvPr/>
        </p:nvSpPr>
        <p:spPr>
          <a:xfrm>
            <a:off x="11206122" y="3008888"/>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Flowchart: Connector 10">
            <a:extLst>
              <a:ext uri="{FF2B5EF4-FFF2-40B4-BE49-F238E27FC236}">
                <a16:creationId xmlns:a16="http://schemas.microsoft.com/office/drawing/2014/main" id="{27444ED1-6588-449D-A68E-DD5A3D3E2469}"/>
              </a:ext>
            </a:extLst>
          </p:cNvPr>
          <p:cNvSpPr/>
          <p:nvPr/>
        </p:nvSpPr>
        <p:spPr>
          <a:xfrm>
            <a:off x="11552731" y="3816743"/>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1F13390B-A8C7-4037-A7DE-88C38DE4D1C4}"/>
              </a:ext>
            </a:extLst>
          </p:cNvPr>
          <p:cNvSpPr txBox="1"/>
          <p:nvPr/>
        </p:nvSpPr>
        <p:spPr>
          <a:xfrm>
            <a:off x="7114551" y="1088520"/>
            <a:ext cx="1631313" cy="523220"/>
          </a:xfrm>
          <a:prstGeom prst="rect">
            <a:avLst/>
          </a:prstGeom>
          <a:noFill/>
        </p:spPr>
        <p:txBody>
          <a:bodyPr wrap="square">
            <a:spAutoFit/>
          </a:bodyPr>
          <a:lstStyle/>
          <a:p>
            <a:r>
              <a:rPr lang="en-US" sz="2800">
                <a:solidFill>
                  <a:srgbClr val="000000"/>
                </a:solidFill>
              </a:rPr>
              <a:t>Segment</a:t>
            </a:r>
            <a:endParaRPr lang="en-IE" sz="2800">
              <a:solidFill>
                <a:srgbClr val="000000"/>
              </a:solidFill>
            </a:endParaRPr>
          </a:p>
        </p:txBody>
      </p:sp>
      <p:sp>
        <p:nvSpPr>
          <p:cNvPr id="14" name="TextBox 13">
            <a:extLst>
              <a:ext uri="{FF2B5EF4-FFF2-40B4-BE49-F238E27FC236}">
                <a16:creationId xmlns:a16="http://schemas.microsoft.com/office/drawing/2014/main" id="{91C8D81E-9EB0-41BC-B3A5-8081A6D6804B}"/>
              </a:ext>
            </a:extLst>
          </p:cNvPr>
          <p:cNvSpPr txBox="1"/>
          <p:nvPr/>
        </p:nvSpPr>
        <p:spPr>
          <a:xfrm>
            <a:off x="7105019" y="3038513"/>
            <a:ext cx="1631313" cy="523220"/>
          </a:xfrm>
          <a:prstGeom prst="rect">
            <a:avLst/>
          </a:prstGeom>
          <a:noFill/>
        </p:spPr>
        <p:txBody>
          <a:bodyPr wrap="square">
            <a:spAutoFit/>
          </a:bodyPr>
          <a:lstStyle/>
          <a:p>
            <a:r>
              <a:rPr lang="en-US" sz="2800">
                <a:solidFill>
                  <a:srgbClr val="000000"/>
                </a:solidFill>
              </a:rPr>
              <a:t>Target</a:t>
            </a:r>
            <a:endParaRPr lang="en-IE" sz="2800">
              <a:solidFill>
                <a:srgbClr val="000000"/>
              </a:solidFill>
            </a:endParaRPr>
          </a:p>
        </p:txBody>
      </p:sp>
      <p:cxnSp>
        <p:nvCxnSpPr>
          <p:cNvPr id="16" name="Straight Connector 15">
            <a:extLst>
              <a:ext uri="{FF2B5EF4-FFF2-40B4-BE49-F238E27FC236}">
                <a16:creationId xmlns:a16="http://schemas.microsoft.com/office/drawing/2014/main" id="{ED1D0970-C020-437A-9CA8-8DDD8C8BB459}"/>
              </a:ext>
            </a:extLst>
          </p:cNvPr>
          <p:cNvCxnSpPr/>
          <p:nvPr/>
        </p:nvCxnSpPr>
        <p:spPr>
          <a:xfrm>
            <a:off x="10563280" y="4723571"/>
            <a:ext cx="0" cy="1646275"/>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9EF97FF-5DB5-415A-AED6-1FCCF0EE718F}"/>
              </a:ext>
            </a:extLst>
          </p:cNvPr>
          <p:cNvCxnSpPr>
            <a:cxnSpLocks/>
          </p:cNvCxnSpPr>
          <p:nvPr/>
        </p:nvCxnSpPr>
        <p:spPr>
          <a:xfrm flipH="1">
            <a:off x="9647929" y="5521011"/>
            <a:ext cx="1807223"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Star: 5 Points 18">
            <a:extLst>
              <a:ext uri="{FF2B5EF4-FFF2-40B4-BE49-F238E27FC236}">
                <a16:creationId xmlns:a16="http://schemas.microsoft.com/office/drawing/2014/main" id="{F9FF3F94-44F0-4666-8FCB-7CAE1BF9D87A}"/>
              </a:ext>
            </a:extLst>
          </p:cNvPr>
          <p:cNvSpPr/>
          <p:nvPr/>
        </p:nvSpPr>
        <p:spPr>
          <a:xfrm>
            <a:off x="10850946" y="4887589"/>
            <a:ext cx="202301" cy="161123"/>
          </a:xfrm>
          <a:prstGeom prst="star5">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TextBox 19">
            <a:extLst>
              <a:ext uri="{FF2B5EF4-FFF2-40B4-BE49-F238E27FC236}">
                <a16:creationId xmlns:a16="http://schemas.microsoft.com/office/drawing/2014/main" id="{07409C7C-0BB6-4F1A-A4F5-95B6FBEF9F1F}"/>
              </a:ext>
            </a:extLst>
          </p:cNvPr>
          <p:cNvSpPr txBox="1"/>
          <p:nvPr/>
        </p:nvSpPr>
        <p:spPr>
          <a:xfrm>
            <a:off x="10268320" y="4410567"/>
            <a:ext cx="671639" cy="261610"/>
          </a:xfrm>
          <a:prstGeom prst="rect">
            <a:avLst/>
          </a:prstGeom>
          <a:noFill/>
        </p:spPr>
        <p:txBody>
          <a:bodyPr wrap="square" rtlCol="0">
            <a:spAutoFit/>
          </a:bodyPr>
          <a:lstStyle/>
          <a:p>
            <a:r>
              <a:rPr lang="en-US" sz="1100">
                <a:solidFill>
                  <a:srgbClr val="000000"/>
                </a:solidFill>
              </a:rPr>
              <a:t>value</a:t>
            </a:r>
            <a:endParaRPr lang="en-IE" sz="1100">
              <a:solidFill>
                <a:srgbClr val="000000"/>
              </a:solidFill>
            </a:endParaRPr>
          </a:p>
        </p:txBody>
      </p:sp>
      <p:sp>
        <p:nvSpPr>
          <p:cNvPr id="21" name="TextBox 20">
            <a:extLst>
              <a:ext uri="{FF2B5EF4-FFF2-40B4-BE49-F238E27FC236}">
                <a16:creationId xmlns:a16="http://schemas.microsoft.com/office/drawing/2014/main" id="{6DF40C49-D5B5-412E-A384-4349AB70C805}"/>
              </a:ext>
            </a:extLst>
          </p:cNvPr>
          <p:cNvSpPr txBox="1"/>
          <p:nvPr/>
        </p:nvSpPr>
        <p:spPr>
          <a:xfrm>
            <a:off x="10268320" y="6369846"/>
            <a:ext cx="918445" cy="261610"/>
          </a:xfrm>
          <a:prstGeom prst="rect">
            <a:avLst/>
          </a:prstGeom>
          <a:noFill/>
        </p:spPr>
        <p:txBody>
          <a:bodyPr wrap="square" rtlCol="0">
            <a:spAutoFit/>
          </a:bodyPr>
          <a:lstStyle/>
          <a:p>
            <a:r>
              <a:rPr lang="en-US" sz="1100">
                <a:solidFill>
                  <a:srgbClr val="000000"/>
                </a:solidFill>
              </a:rPr>
              <a:t> low value</a:t>
            </a:r>
            <a:endParaRPr lang="en-IE" sz="1100">
              <a:solidFill>
                <a:srgbClr val="000000"/>
              </a:solidFill>
            </a:endParaRPr>
          </a:p>
        </p:txBody>
      </p:sp>
      <p:sp>
        <p:nvSpPr>
          <p:cNvPr id="22" name="TextBox 21">
            <a:extLst>
              <a:ext uri="{FF2B5EF4-FFF2-40B4-BE49-F238E27FC236}">
                <a16:creationId xmlns:a16="http://schemas.microsoft.com/office/drawing/2014/main" id="{2D6A5152-B7E8-4578-96A0-D0C031ADA00F}"/>
              </a:ext>
            </a:extLst>
          </p:cNvPr>
          <p:cNvSpPr txBox="1"/>
          <p:nvPr/>
        </p:nvSpPr>
        <p:spPr>
          <a:xfrm>
            <a:off x="11455152" y="5201483"/>
            <a:ext cx="671639" cy="430887"/>
          </a:xfrm>
          <a:prstGeom prst="rect">
            <a:avLst/>
          </a:prstGeom>
          <a:noFill/>
        </p:spPr>
        <p:txBody>
          <a:bodyPr wrap="square" rtlCol="0">
            <a:spAutoFit/>
          </a:bodyPr>
          <a:lstStyle/>
          <a:p>
            <a:r>
              <a:rPr lang="en-US" sz="1100">
                <a:solidFill>
                  <a:srgbClr val="000000"/>
                </a:solidFill>
              </a:rPr>
              <a:t>Good Taste</a:t>
            </a:r>
            <a:endParaRPr lang="en-IE" sz="1100">
              <a:solidFill>
                <a:srgbClr val="000000"/>
              </a:solidFill>
            </a:endParaRPr>
          </a:p>
        </p:txBody>
      </p:sp>
      <p:sp>
        <p:nvSpPr>
          <p:cNvPr id="23" name="TextBox 22">
            <a:extLst>
              <a:ext uri="{FF2B5EF4-FFF2-40B4-BE49-F238E27FC236}">
                <a16:creationId xmlns:a16="http://schemas.microsoft.com/office/drawing/2014/main" id="{EDC16493-E4CF-4521-B53D-33F7118060A8}"/>
              </a:ext>
            </a:extLst>
          </p:cNvPr>
          <p:cNvSpPr txBox="1"/>
          <p:nvPr/>
        </p:nvSpPr>
        <p:spPr>
          <a:xfrm>
            <a:off x="9187771" y="5219818"/>
            <a:ext cx="671639" cy="430887"/>
          </a:xfrm>
          <a:prstGeom prst="rect">
            <a:avLst/>
          </a:prstGeom>
          <a:noFill/>
        </p:spPr>
        <p:txBody>
          <a:bodyPr wrap="square" rtlCol="0">
            <a:spAutoFit/>
          </a:bodyPr>
          <a:lstStyle/>
          <a:p>
            <a:r>
              <a:rPr lang="en-US" sz="1100">
                <a:solidFill>
                  <a:srgbClr val="000000"/>
                </a:solidFill>
              </a:rPr>
              <a:t>Poor taste</a:t>
            </a:r>
            <a:endParaRPr lang="en-IE" sz="1100">
              <a:solidFill>
                <a:srgbClr val="000000"/>
              </a:solidFill>
            </a:endParaRPr>
          </a:p>
        </p:txBody>
      </p:sp>
      <p:sp>
        <p:nvSpPr>
          <p:cNvPr id="24" name="TextBox 23">
            <a:extLst>
              <a:ext uri="{FF2B5EF4-FFF2-40B4-BE49-F238E27FC236}">
                <a16:creationId xmlns:a16="http://schemas.microsoft.com/office/drawing/2014/main" id="{760238F3-E361-4330-B7EE-6A7ACA608412}"/>
              </a:ext>
            </a:extLst>
          </p:cNvPr>
          <p:cNvSpPr txBox="1"/>
          <p:nvPr/>
        </p:nvSpPr>
        <p:spPr>
          <a:xfrm>
            <a:off x="7098353" y="5259401"/>
            <a:ext cx="1631313" cy="523220"/>
          </a:xfrm>
          <a:prstGeom prst="rect">
            <a:avLst/>
          </a:prstGeom>
          <a:noFill/>
        </p:spPr>
        <p:txBody>
          <a:bodyPr wrap="square">
            <a:spAutoFit/>
          </a:bodyPr>
          <a:lstStyle/>
          <a:p>
            <a:r>
              <a:rPr lang="en-US" sz="2800">
                <a:solidFill>
                  <a:srgbClr val="000000"/>
                </a:solidFill>
              </a:rPr>
              <a:t>Position</a:t>
            </a:r>
            <a:endParaRPr lang="en-IE" sz="2800">
              <a:solidFill>
                <a:srgbClr val="000000"/>
              </a:solidFill>
            </a:endParaRPr>
          </a:p>
        </p:txBody>
      </p:sp>
    </p:spTree>
    <p:extLst>
      <p:ext uri="{BB962C8B-B14F-4D97-AF65-F5344CB8AC3E}">
        <p14:creationId xmlns:p14="http://schemas.microsoft.com/office/powerpoint/2010/main" val="4266585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AA5CED-DDC4-4317-B6A5-6A36C67911FE}"/>
              </a:ext>
            </a:extLst>
          </p:cNvPr>
          <p:cNvSpPr>
            <a:spLocks noGrp="1"/>
          </p:cNvSpPr>
          <p:nvPr>
            <p:ph type="body" sz="quarter" idx="18"/>
          </p:nvPr>
        </p:nvSpPr>
        <p:spPr>
          <a:xfrm>
            <a:off x="428878" y="1399922"/>
            <a:ext cx="11409770" cy="4523448"/>
          </a:xfrm>
        </p:spPr>
        <p:txBody>
          <a:bodyPr>
            <a:normAutofit/>
          </a:bodyPr>
          <a:lstStyle/>
          <a:p>
            <a:pPr algn="ctr"/>
            <a:r>
              <a:rPr lang="en-US" sz="4000"/>
              <a:t>Segmentation + Targeting   </a:t>
            </a:r>
            <a:r>
              <a:rPr lang="en-US" sz="4000">
                <a:sym typeface="Wingdings" panose="05000000000000000000" pitchFamily="2" charset="2"/>
              </a:rPr>
              <a:t>   Positioning</a:t>
            </a:r>
          </a:p>
        </p:txBody>
      </p:sp>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p:txBody>
          <a:bodyPr>
            <a:normAutofit lnSpcReduction="10000"/>
          </a:bodyPr>
          <a:lstStyle/>
          <a:p>
            <a:r>
              <a:rPr lang="en-US"/>
              <a:t>The STP model in more detail</a:t>
            </a:r>
            <a:endParaRPr lang="en-IE"/>
          </a:p>
        </p:txBody>
      </p:sp>
      <p:sp>
        <p:nvSpPr>
          <p:cNvPr id="4" name="TextBox 3">
            <a:extLst>
              <a:ext uri="{FF2B5EF4-FFF2-40B4-BE49-F238E27FC236}">
                <a16:creationId xmlns:a16="http://schemas.microsoft.com/office/drawing/2014/main" id="{640C1EC6-144B-4CCC-8ED4-2FF1478676BF}"/>
              </a:ext>
            </a:extLst>
          </p:cNvPr>
          <p:cNvSpPr txBox="1"/>
          <p:nvPr/>
        </p:nvSpPr>
        <p:spPr>
          <a:xfrm>
            <a:off x="587568" y="2366975"/>
            <a:ext cx="4425866" cy="3091103"/>
          </a:xfrm>
          <a:prstGeom prst="rect">
            <a:avLst/>
          </a:prstGeom>
          <a:noFill/>
        </p:spPr>
        <p:txBody>
          <a:bodyPr wrap="square" lIns="91440" tIns="45720" rIns="91440" bIns="45720" rtlCol="0" anchor="t">
            <a:spAutoFit/>
          </a:bodyPr>
          <a:lstStyle/>
          <a:p>
            <a:pPr>
              <a:lnSpc>
                <a:spcPct val="90000"/>
              </a:lnSpc>
              <a:spcBef>
                <a:spcPts val="1000"/>
              </a:spcBef>
              <a:defRPr/>
            </a:pPr>
            <a:r>
              <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The </a:t>
            </a:r>
            <a:r>
              <a:rPr kumimoji="0" lang="en-US" sz="2200" b="1"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STP model </a:t>
            </a:r>
            <a:r>
              <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is more user-centric than </a:t>
            </a:r>
            <a:r>
              <a:rPr lang="en-US" sz="2200" dirty="0">
                <a:solidFill>
                  <a:srgbClr val="000000"/>
                </a:solidFill>
                <a:latin typeface="Calibri" panose="020F0502020204030204"/>
                <a:sym typeface="Wingdings" panose="05000000000000000000" pitchFamily="2" charset="2"/>
              </a:rPr>
              <a:t>product-centric. Therefore,</a:t>
            </a:r>
            <a:r>
              <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 the model creates a higher level of RELEVANCE TO BUYERS.</a:t>
            </a:r>
            <a:r>
              <a:rPr lang="en-US" sz="2200" dirty="0">
                <a:solidFill>
                  <a:srgbClr val="000000"/>
                </a:solidFill>
                <a:latin typeface="Calibri" panose="020F0502020204030204"/>
                <a:sym typeface="Wingdings" panose="05000000000000000000" pitchFamily="2" charset="2"/>
              </a:rPr>
              <a:t> </a:t>
            </a:r>
            <a:endPar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200">
              <a:solidFill>
                <a:srgbClr val="000000"/>
              </a:solidFill>
              <a:latin typeface="Calibri" panose="020F0502020204030204"/>
              <a:sym typeface="Wingdings" panose="05000000000000000000" pitchFamily="2" charset="2"/>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This Video by the </a:t>
            </a:r>
            <a:r>
              <a:rPr kumimoji="0" lang="en-US" sz="2200" b="0" i="0" u="none" strike="noStrike" kern="1200" cap="none" spc="0" normalizeH="0" baseline="0" noProof="0">
                <a:ln>
                  <a:noFill/>
                </a:ln>
                <a:solidFill>
                  <a:srgbClr val="1188A3"/>
                </a:solidFill>
                <a:effectLst/>
                <a:uLnTx/>
                <a:uFillTx/>
                <a:latin typeface="Calibri" panose="020F0502020204030204"/>
                <a:ea typeface="+mn-ea"/>
                <a:cs typeface="+mn-cs"/>
                <a:sym typeface="Wingdings" panose="05000000000000000000" pitchFamily="2" charset="2"/>
                <a:hlinkClick r:id="rId3">
                  <a:extLst>
                    <a:ext uri="{A12FA001-AC4F-418D-AE19-62706E023703}">
                      <ahyp:hlinkClr xmlns:ahyp="http://schemas.microsoft.com/office/drawing/2018/hyperlinkcolor" val="tx"/>
                    </a:ext>
                  </a:extLst>
                </a:hlinkClick>
              </a:rPr>
              <a:t>Brand Master academy </a:t>
            </a:r>
            <a:r>
              <a:rPr kumimoji="0" lang="en-US" sz="2200" b="0" i="0" u="none" strike="noStrike" kern="1200" cap="none" spc="0" normalizeH="0" baseline="0" noProof="0">
                <a:ln>
                  <a:noFill/>
                </a:ln>
                <a:solidFill>
                  <a:srgbClr val="000000"/>
                </a:solidFill>
                <a:effectLst/>
                <a:uLnTx/>
                <a:uFillTx/>
                <a:latin typeface="Calibri" panose="020F0502020204030204"/>
                <a:ea typeface="+mn-ea"/>
                <a:cs typeface="+mn-cs"/>
                <a:sym typeface="Wingdings" panose="05000000000000000000" pitchFamily="2" charset="2"/>
              </a:rPr>
              <a:t>gives an overview of what STP marketing is with examples of each stage.</a:t>
            </a:r>
            <a:endParaRPr lang="en-US" sz="2200" b="0" i="0" u="none" strike="noStrike" kern="1200" cap="none" spc="0" normalizeH="0" baseline="0" noProof="0" dirty="0">
              <a:ln>
                <a:noFill/>
              </a:ln>
              <a:solidFill>
                <a:srgbClr val="000000"/>
              </a:solidFill>
              <a:effectLst/>
              <a:uLnTx/>
              <a:uFillTx/>
              <a:latin typeface="Calibri" panose="020F0502020204030204"/>
              <a:cs typeface="Calibri"/>
            </a:endParaRP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22124" y="2131508"/>
            <a:ext cx="8379229" cy="4436374"/>
          </a:xfrm>
          <a:prstGeom prst="rect">
            <a:avLst/>
          </a:prstGeom>
        </p:spPr>
      </p:pic>
      <p:pic>
        <p:nvPicPr>
          <p:cNvPr id="6" name="Online Media 5" title="STP Marketing Explained (Segmentation, Targeting &amp; Positioning Examples)">
            <a:hlinkClick r:id="" action="ppaction://media"/>
            <a:extLst>
              <a:ext uri="{FF2B5EF4-FFF2-40B4-BE49-F238E27FC236}">
                <a16:creationId xmlns:a16="http://schemas.microsoft.com/office/drawing/2014/main" id="{5C38F0E8-8A07-49CB-A2AA-133E2F9710A3}"/>
              </a:ext>
            </a:extLst>
          </p:cNvPr>
          <p:cNvPicPr>
            <a:picLocks noRot="1" noChangeAspect="1"/>
          </p:cNvPicPr>
          <p:nvPr>
            <a:videoFile r:link="rId1"/>
          </p:nvPr>
        </p:nvPicPr>
        <p:blipFill>
          <a:blip r:embed="rId5"/>
          <a:stretch>
            <a:fillRect/>
          </a:stretch>
        </p:blipFill>
        <p:spPr>
          <a:xfrm>
            <a:off x="5735782" y="2324179"/>
            <a:ext cx="6027340" cy="3325826"/>
          </a:xfrm>
          <a:prstGeom prst="rect">
            <a:avLst/>
          </a:prstGeom>
        </p:spPr>
      </p:pic>
      <p:sp>
        <p:nvSpPr>
          <p:cNvPr id="8" name="TextBox 7">
            <a:extLst>
              <a:ext uri="{FF2B5EF4-FFF2-40B4-BE49-F238E27FC236}">
                <a16:creationId xmlns:a16="http://schemas.microsoft.com/office/drawing/2014/main" id="{9B71A7E7-D083-4D45-B753-CC0B03E29D0C}"/>
              </a:ext>
            </a:extLst>
          </p:cNvPr>
          <p:cNvSpPr txBox="1"/>
          <p:nvPr/>
        </p:nvSpPr>
        <p:spPr>
          <a:xfrm>
            <a:off x="5509567" y="6129541"/>
            <a:ext cx="6479770" cy="307777"/>
          </a:xfrm>
          <a:prstGeom prst="rect">
            <a:avLst/>
          </a:prstGeom>
          <a:noFill/>
        </p:spPr>
        <p:txBody>
          <a:bodyPr wrap="square">
            <a:spAutoFit/>
          </a:bodyPr>
          <a:lstStyle/>
          <a:p>
            <a:r>
              <a:rPr lang="en-US" sz="1400">
                <a:solidFill>
                  <a:srgbClr val="1188A3"/>
                </a:solidFill>
                <a:hlinkClick r:id="rId6">
                  <a:extLst>
                    <a:ext uri="{A12FA001-AC4F-418D-AE19-62706E023703}">
                      <ahyp:hlinkClr xmlns:ahyp="http://schemas.microsoft.com/office/drawing/2018/hyperlinkcolor" val="tx"/>
                    </a:ext>
                  </a:extLst>
                </a:hlinkClick>
              </a:rPr>
              <a:t>STP Marketing Explained (Segmentation, Targeting &amp; Positioning Examples) - YouTube</a:t>
            </a:r>
            <a:endParaRPr lang="en-IE" sz="1400">
              <a:solidFill>
                <a:srgbClr val="1188A3"/>
              </a:solidFill>
            </a:endParaRPr>
          </a:p>
        </p:txBody>
      </p:sp>
    </p:spTree>
    <p:extLst>
      <p:ext uri="{BB962C8B-B14F-4D97-AF65-F5344CB8AC3E}">
        <p14:creationId xmlns:p14="http://schemas.microsoft.com/office/powerpoint/2010/main" val="41074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734714" y="1569261"/>
            <a:ext cx="11105352" cy="4055454"/>
          </a:xfrm>
        </p:spPr>
        <p:txBody>
          <a:bodyPr vert="horz" lIns="91440" tIns="45720" rIns="91440" bIns="45720" rtlCol="0" anchor="t">
            <a:normAutofit/>
          </a:bodyPr>
          <a:lstStyle/>
          <a:p>
            <a:pPr marL="0" indent="0"/>
            <a:r>
              <a:rPr lang="en-US" b="1"/>
              <a:t>Create a Positioning map for one of your product ideas...</a:t>
            </a:r>
          </a:p>
          <a:p>
            <a:pPr marL="0" indent="0"/>
            <a:r>
              <a:rPr lang="en-US"/>
              <a:t>Please find a video link to </a:t>
            </a:r>
            <a:r>
              <a:rPr lang="en-IE">
                <a:solidFill>
                  <a:srgbClr val="1188A3"/>
                </a:solidFill>
                <a:hlinkClick r:id="rId2">
                  <a:extLst>
                    <a:ext uri="{A12FA001-AC4F-418D-AE19-62706E023703}">
                      <ahyp:hlinkClr xmlns:ahyp="http://schemas.microsoft.com/office/drawing/2018/hyperlinkcolor" val="tx"/>
                    </a:ext>
                  </a:extLst>
                </a:hlinkClick>
              </a:rPr>
              <a:t>S-T-P - Positioning - YouTube</a:t>
            </a:r>
            <a:r>
              <a:rPr lang="en-US">
                <a:solidFill>
                  <a:srgbClr val="1188A3"/>
                </a:solidFill>
              </a:rPr>
              <a:t> </a:t>
            </a:r>
            <a:r>
              <a:rPr lang="en-US"/>
              <a:t>to assist you in this exercise.</a:t>
            </a:r>
            <a:endParaRPr lang="en-US" dirty="0">
              <a:cs typeface="Calibri"/>
            </a:endParaRPr>
          </a:p>
          <a:p>
            <a:r>
              <a:rPr lang="en-US"/>
              <a:t>Remember to label your axis correctly. </a:t>
            </a:r>
            <a:r>
              <a:rPr lang="en-US" dirty="0"/>
              <a:t>We created this </a:t>
            </a:r>
            <a:r>
              <a:rPr lang="en-US"/>
              <a:t>table of Axis titles to offer</a:t>
            </a:r>
            <a:r>
              <a:rPr lang="en-US" dirty="0"/>
              <a:t> you</a:t>
            </a:r>
            <a:r>
              <a:rPr lang="en-US"/>
              <a:t> a few suggestions…</a:t>
            </a:r>
            <a:endParaRPr lang="en-US" dirty="0">
              <a:cs typeface="Calibri"/>
            </a:endParaRPr>
          </a:p>
          <a:p>
            <a:endParaRPr lang="en-US"/>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a:t>Exercise:</a:t>
            </a:r>
            <a:endParaRPr lang="en-IE"/>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6" name="Table 16">
            <a:extLst>
              <a:ext uri="{FF2B5EF4-FFF2-40B4-BE49-F238E27FC236}">
                <a16:creationId xmlns:a16="http://schemas.microsoft.com/office/drawing/2014/main" id="{C47E4F6E-174B-41FD-AA16-DB2BDDB9AECA}"/>
              </a:ext>
            </a:extLst>
          </p:cNvPr>
          <p:cNvGraphicFramePr>
            <a:graphicFrameLocks noGrp="1"/>
          </p:cNvGraphicFramePr>
          <p:nvPr>
            <p:extLst>
              <p:ext uri="{D42A27DB-BD31-4B8C-83A1-F6EECF244321}">
                <p14:modId xmlns:p14="http://schemas.microsoft.com/office/powerpoint/2010/main" val="2737732672"/>
              </p:ext>
            </p:extLst>
          </p:nvPr>
        </p:nvGraphicFramePr>
        <p:xfrm>
          <a:off x="2125138" y="3248926"/>
          <a:ext cx="5308498" cy="2595880"/>
        </p:xfrm>
        <a:graphic>
          <a:graphicData uri="http://schemas.openxmlformats.org/drawingml/2006/table">
            <a:tbl>
              <a:tblPr firstRow="1" bandRow="1">
                <a:tableStyleId>{93296810-A885-4BE3-A3E7-6D5BEEA58F35}</a:tableStyleId>
              </a:tblPr>
              <a:tblGrid>
                <a:gridCol w="2722165">
                  <a:extLst>
                    <a:ext uri="{9D8B030D-6E8A-4147-A177-3AD203B41FA5}">
                      <a16:colId xmlns:a16="http://schemas.microsoft.com/office/drawing/2014/main" val="2912167310"/>
                    </a:ext>
                  </a:extLst>
                </a:gridCol>
                <a:gridCol w="2586333">
                  <a:extLst>
                    <a:ext uri="{9D8B030D-6E8A-4147-A177-3AD203B41FA5}">
                      <a16:colId xmlns:a16="http://schemas.microsoft.com/office/drawing/2014/main" val="2979462064"/>
                    </a:ext>
                  </a:extLst>
                </a:gridCol>
              </a:tblGrid>
              <a:tr h="370840">
                <a:tc>
                  <a:txBody>
                    <a:bodyPr/>
                    <a:lstStyle/>
                    <a:p>
                      <a:endParaRPr lang="en-IE">
                        <a:solidFill>
                          <a:srgbClr val="000000"/>
                        </a:solidFill>
                      </a:endParaRPr>
                    </a:p>
                  </a:txBody>
                  <a:tcPr/>
                </a:tc>
                <a:tc>
                  <a:txBody>
                    <a:bodyPr/>
                    <a:lstStyle/>
                    <a:p>
                      <a:endParaRPr lang="en-IE">
                        <a:solidFill>
                          <a:srgbClr val="000000"/>
                        </a:solidFill>
                      </a:endParaRPr>
                    </a:p>
                  </a:txBody>
                  <a:tcPr/>
                </a:tc>
                <a:extLst>
                  <a:ext uri="{0D108BD9-81ED-4DB2-BD59-A6C34878D82A}">
                    <a16:rowId xmlns:a16="http://schemas.microsoft.com/office/drawing/2014/main" val="541698485"/>
                  </a:ext>
                </a:extLst>
              </a:tr>
              <a:tr h="370840">
                <a:tc>
                  <a:txBody>
                    <a:bodyPr/>
                    <a:lstStyle/>
                    <a:p>
                      <a:r>
                        <a:rPr lang="en-US">
                          <a:solidFill>
                            <a:srgbClr val="000000"/>
                          </a:solidFill>
                        </a:rPr>
                        <a:t>1. LOW VOLUME</a:t>
                      </a:r>
                      <a:endParaRPr lang="en-IE">
                        <a:solidFill>
                          <a:srgbClr val="000000"/>
                        </a:solidFill>
                      </a:endParaRPr>
                    </a:p>
                  </a:txBody>
                  <a:tcPr/>
                </a:tc>
                <a:tc>
                  <a:txBody>
                    <a:bodyPr/>
                    <a:lstStyle/>
                    <a:p>
                      <a:r>
                        <a:rPr lang="en-US">
                          <a:solidFill>
                            <a:srgbClr val="000000"/>
                          </a:solidFill>
                        </a:rPr>
                        <a:t>HIGH VOLUME</a:t>
                      </a:r>
                    </a:p>
                  </a:txBody>
                  <a:tcPr/>
                </a:tc>
                <a:extLst>
                  <a:ext uri="{0D108BD9-81ED-4DB2-BD59-A6C34878D82A}">
                    <a16:rowId xmlns:a16="http://schemas.microsoft.com/office/drawing/2014/main" val="3989231134"/>
                  </a:ext>
                </a:extLst>
              </a:tr>
              <a:tr h="370840">
                <a:tc>
                  <a:txBody>
                    <a:bodyPr/>
                    <a:lstStyle/>
                    <a:p>
                      <a:r>
                        <a:rPr lang="en-US">
                          <a:solidFill>
                            <a:srgbClr val="000000"/>
                          </a:solidFill>
                        </a:rPr>
                        <a:t>2. HEAVY</a:t>
                      </a:r>
                      <a:endParaRPr lang="en-IE">
                        <a:solidFill>
                          <a:srgbClr val="000000"/>
                        </a:solidFill>
                      </a:endParaRPr>
                    </a:p>
                  </a:txBody>
                  <a:tcPr/>
                </a:tc>
                <a:tc>
                  <a:txBody>
                    <a:bodyPr/>
                    <a:lstStyle/>
                    <a:p>
                      <a:r>
                        <a:rPr lang="en-US">
                          <a:solidFill>
                            <a:srgbClr val="000000"/>
                          </a:solidFill>
                        </a:rPr>
                        <a:t>LIGHT</a:t>
                      </a:r>
                      <a:endParaRPr lang="en-IE">
                        <a:solidFill>
                          <a:srgbClr val="000000"/>
                        </a:solidFill>
                      </a:endParaRPr>
                    </a:p>
                  </a:txBody>
                  <a:tcPr/>
                </a:tc>
                <a:extLst>
                  <a:ext uri="{0D108BD9-81ED-4DB2-BD59-A6C34878D82A}">
                    <a16:rowId xmlns:a16="http://schemas.microsoft.com/office/drawing/2014/main" val="1347671841"/>
                  </a:ext>
                </a:extLst>
              </a:tr>
              <a:tr h="370840">
                <a:tc>
                  <a:txBody>
                    <a:bodyPr/>
                    <a:lstStyle/>
                    <a:p>
                      <a:r>
                        <a:rPr lang="en-US">
                          <a:solidFill>
                            <a:srgbClr val="000000"/>
                          </a:solidFill>
                        </a:rPr>
                        <a:t>3. NECESSITY ITEM</a:t>
                      </a:r>
                      <a:endParaRPr lang="en-IE">
                        <a:solidFill>
                          <a:srgbClr val="000000"/>
                        </a:solidFill>
                      </a:endParaRPr>
                    </a:p>
                  </a:txBody>
                  <a:tcPr/>
                </a:tc>
                <a:tc>
                  <a:txBody>
                    <a:bodyPr/>
                    <a:lstStyle/>
                    <a:p>
                      <a:r>
                        <a:rPr lang="en-US">
                          <a:solidFill>
                            <a:srgbClr val="000000"/>
                          </a:solidFill>
                        </a:rPr>
                        <a:t>LUXURY ITEM</a:t>
                      </a:r>
                      <a:endParaRPr lang="en-IE">
                        <a:solidFill>
                          <a:srgbClr val="000000"/>
                        </a:solidFill>
                      </a:endParaRPr>
                    </a:p>
                  </a:txBody>
                  <a:tcPr/>
                </a:tc>
                <a:extLst>
                  <a:ext uri="{0D108BD9-81ED-4DB2-BD59-A6C34878D82A}">
                    <a16:rowId xmlns:a16="http://schemas.microsoft.com/office/drawing/2014/main" val="2393852459"/>
                  </a:ext>
                </a:extLst>
              </a:tr>
              <a:tr h="370840">
                <a:tc>
                  <a:txBody>
                    <a:bodyPr/>
                    <a:lstStyle/>
                    <a:p>
                      <a:r>
                        <a:rPr lang="en-US">
                          <a:solidFill>
                            <a:srgbClr val="000000"/>
                          </a:solidFill>
                        </a:rPr>
                        <a:t>4. SIMPLE</a:t>
                      </a:r>
                      <a:endParaRPr lang="en-IE">
                        <a:solidFill>
                          <a:srgbClr val="000000"/>
                        </a:solidFill>
                      </a:endParaRPr>
                    </a:p>
                  </a:txBody>
                  <a:tcPr/>
                </a:tc>
                <a:tc>
                  <a:txBody>
                    <a:bodyPr/>
                    <a:lstStyle/>
                    <a:p>
                      <a:r>
                        <a:rPr lang="en-US">
                          <a:solidFill>
                            <a:srgbClr val="000000"/>
                          </a:solidFill>
                        </a:rPr>
                        <a:t>COMPLEX</a:t>
                      </a:r>
                      <a:endParaRPr lang="en-IE">
                        <a:solidFill>
                          <a:srgbClr val="000000"/>
                        </a:solidFill>
                      </a:endParaRPr>
                    </a:p>
                  </a:txBody>
                  <a:tcPr/>
                </a:tc>
                <a:extLst>
                  <a:ext uri="{0D108BD9-81ED-4DB2-BD59-A6C34878D82A}">
                    <a16:rowId xmlns:a16="http://schemas.microsoft.com/office/drawing/2014/main" val="3585331418"/>
                  </a:ext>
                </a:extLst>
              </a:tr>
              <a:tr h="370840">
                <a:tc>
                  <a:txBody>
                    <a:bodyPr/>
                    <a:lstStyle/>
                    <a:p>
                      <a:r>
                        <a:rPr lang="en-US">
                          <a:solidFill>
                            <a:srgbClr val="000000"/>
                          </a:solidFill>
                        </a:rPr>
                        <a:t>5. UNHEALTHY</a:t>
                      </a:r>
                      <a:endParaRPr lang="en-IE">
                        <a:solidFill>
                          <a:srgbClr val="000000"/>
                        </a:solidFill>
                      </a:endParaRPr>
                    </a:p>
                  </a:txBody>
                  <a:tcPr/>
                </a:tc>
                <a:tc>
                  <a:txBody>
                    <a:bodyPr/>
                    <a:lstStyle/>
                    <a:p>
                      <a:r>
                        <a:rPr lang="en-US">
                          <a:solidFill>
                            <a:srgbClr val="000000"/>
                          </a:solidFill>
                        </a:rPr>
                        <a:t>HEALTHY</a:t>
                      </a:r>
                      <a:endParaRPr lang="en-IE">
                        <a:solidFill>
                          <a:srgbClr val="000000"/>
                        </a:solidFill>
                      </a:endParaRPr>
                    </a:p>
                  </a:txBody>
                  <a:tcPr/>
                </a:tc>
                <a:extLst>
                  <a:ext uri="{0D108BD9-81ED-4DB2-BD59-A6C34878D82A}">
                    <a16:rowId xmlns:a16="http://schemas.microsoft.com/office/drawing/2014/main" val="3556709500"/>
                  </a:ext>
                </a:extLst>
              </a:tr>
              <a:tr h="370840">
                <a:tc>
                  <a:txBody>
                    <a:bodyPr/>
                    <a:lstStyle/>
                    <a:p>
                      <a:r>
                        <a:rPr lang="en-US">
                          <a:solidFill>
                            <a:srgbClr val="000000"/>
                          </a:solidFill>
                        </a:rPr>
                        <a:t>6. DIFFICULT TO USE/OPEN</a:t>
                      </a:r>
                      <a:endParaRPr lang="en-IE">
                        <a:solidFill>
                          <a:srgbClr val="000000"/>
                        </a:solidFill>
                      </a:endParaRPr>
                    </a:p>
                  </a:txBody>
                  <a:tcPr/>
                </a:tc>
                <a:tc>
                  <a:txBody>
                    <a:bodyPr/>
                    <a:lstStyle/>
                    <a:p>
                      <a:r>
                        <a:rPr lang="en-US">
                          <a:solidFill>
                            <a:srgbClr val="000000"/>
                          </a:solidFill>
                        </a:rPr>
                        <a:t>EASY TO USE /OPEN</a:t>
                      </a:r>
                      <a:endParaRPr lang="en-IE">
                        <a:solidFill>
                          <a:srgbClr val="000000"/>
                        </a:solidFill>
                      </a:endParaRPr>
                    </a:p>
                  </a:txBody>
                  <a:tcPr/>
                </a:tc>
                <a:extLst>
                  <a:ext uri="{0D108BD9-81ED-4DB2-BD59-A6C34878D82A}">
                    <a16:rowId xmlns:a16="http://schemas.microsoft.com/office/drawing/2014/main" val="2164733809"/>
                  </a:ext>
                </a:extLst>
              </a:tr>
            </a:tbl>
          </a:graphicData>
        </a:graphic>
      </p:graphicFrame>
      <p:sp>
        <p:nvSpPr>
          <p:cNvPr id="17" name="Rectangle: Rounded Corners 16">
            <a:extLst>
              <a:ext uri="{FF2B5EF4-FFF2-40B4-BE49-F238E27FC236}">
                <a16:creationId xmlns:a16="http://schemas.microsoft.com/office/drawing/2014/main" id="{F6887C4F-136D-4BE9-B731-499C2F1A5AC8}"/>
              </a:ext>
            </a:extLst>
          </p:cNvPr>
          <p:cNvSpPr/>
          <p:nvPr/>
        </p:nvSpPr>
        <p:spPr>
          <a:xfrm>
            <a:off x="8578392" y="4176074"/>
            <a:ext cx="3536982" cy="2210017"/>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000000"/>
                </a:solidFill>
              </a:rPr>
              <a:t>TIP:</a:t>
            </a:r>
            <a:r>
              <a:rPr lang="en-US" sz="2400">
                <a:solidFill>
                  <a:srgbClr val="000000"/>
                </a:solidFill>
              </a:rPr>
              <a:t> </a:t>
            </a:r>
            <a:r>
              <a:rPr lang="en-US" sz="2000">
                <a:solidFill>
                  <a:srgbClr val="000000"/>
                </a:solidFill>
              </a:rPr>
              <a:t>While carrying out this exercise</a:t>
            </a:r>
            <a:r>
              <a:rPr lang="en-US" sz="2000" dirty="0">
                <a:solidFill>
                  <a:srgbClr val="000000"/>
                </a:solidFill>
              </a:rPr>
              <a:t>,</a:t>
            </a:r>
            <a:r>
              <a:rPr lang="en-US" sz="2000">
                <a:solidFill>
                  <a:srgbClr val="000000"/>
                </a:solidFill>
              </a:rPr>
              <a:t> think about your </a:t>
            </a:r>
            <a:r>
              <a:rPr lang="en-US" sz="2000" b="1" dirty="0">
                <a:solidFill>
                  <a:srgbClr val="000000"/>
                </a:solidFill>
              </a:rPr>
              <a:t>senior</a:t>
            </a:r>
            <a:r>
              <a:rPr lang="en-US" sz="2000" b="1">
                <a:solidFill>
                  <a:srgbClr val="000000"/>
                </a:solidFill>
              </a:rPr>
              <a:t> audience </a:t>
            </a:r>
            <a:r>
              <a:rPr lang="en-US" sz="2000">
                <a:solidFill>
                  <a:srgbClr val="000000"/>
                </a:solidFill>
              </a:rPr>
              <a:t>and what might motivate them!</a:t>
            </a:r>
            <a:endParaRPr lang="en-IE" sz="2000">
              <a:solidFill>
                <a:srgbClr val="000000"/>
              </a:solidFill>
            </a:endParaRPr>
          </a:p>
        </p:txBody>
      </p:sp>
    </p:spTree>
    <p:extLst>
      <p:ext uri="{BB962C8B-B14F-4D97-AF65-F5344CB8AC3E}">
        <p14:creationId xmlns:p14="http://schemas.microsoft.com/office/powerpoint/2010/main" val="3851334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70CC1D-08EF-49BD-A986-C8B52B177507}"/>
              </a:ext>
            </a:extLst>
          </p:cNvPr>
          <p:cNvSpPr>
            <a:spLocks noGrp="1"/>
          </p:cNvSpPr>
          <p:nvPr>
            <p:ph type="body" sz="quarter" idx="18"/>
          </p:nvPr>
        </p:nvSpPr>
        <p:spPr>
          <a:xfrm>
            <a:off x="1391163" y="1383738"/>
            <a:ext cx="5371220" cy="5474262"/>
          </a:xfrm>
        </p:spPr>
        <p:txBody>
          <a:bodyPr vert="horz" lIns="91440" tIns="45720" rIns="91440" bIns="45720" rtlCol="0" anchor="t">
            <a:normAutofit fontScale="85000" lnSpcReduction="10000"/>
          </a:bodyPr>
          <a:lstStyle/>
          <a:p>
            <a:pPr indent="0"/>
            <a:r>
              <a:rPr lang="en-US" b="1"/>
              <a:t>Segmentation: </a:t>
            </a:r>
            <a:r>
              <a:rPr lang="en-US"/>
              <a:t>this is where you get to know your customers. It is the process by which you understand </a:t>
            </a:r>
            <a:r>
              <a:rPr lang="en-US" u="sng" dirty="0"/>
              <a:t>why</a:t>
            </a:r>
            <a:r>
              <a:rPr lang="en-US" dirty="0"/>
              <a:t> </a:t>
            </a:r>
            <a:r>
              <a:rPr lang="en-US"/>
              <a:t>they would purchase your new products.</a:t>
            </a:r>
          </a:p>
          <a:p>
            <a:pPr indent="0" algn="ctr"/>
            <a:endParaRPr lang="en-US"/>
          </a:p>
          <a:p>
            <a:pPr indent="0"/>
            <a:r>
              <a:rPr lang="en-US" b="1"/>
              <a:t>Targeting: </a:t>
            </a:r>
            <a:r>
              <a:rPr lang="en-US"/>
              <a:t>this is the act of increasing your market relevance. It is the process by which you assess which people you can best satisfy with your products and services and </a:t>
            </a:r>
            <a:r>
              <a:rPr lang="en-US" u="sng" dirty="0"/>
              <a:t>how</a:t>
            </a:r>
            <a:r>
              <a:rPr lang="en-US"/>
              <a:t> you can make yourself irresistible to them.</a:t>
            </a:r>
            <a:endParaRPr lang="en-US" dirty="0">
              <a:cs typeface="Calibri"/>
            </a:endParaRPr>
          </a:p>
          <a:p>
            <a:pPr indent="0" algn="ctr"/>
            <a:endParaRPr lang="en-US"/>
          </a:p>
          <a:p>
            <a:pPr indent="0"/>
            <a:r>
              <a:rPr lang="en-US" b="1"/>
              <a:t>Positioning: </a:t>
            </a:r>
            <a:r>
              <a:rPr lang="en-US"/>
              <a:t>this is the act of locating yourself appropriately. It is </a:t>
            </a:r>
            <a:r>
              <a:rPr lang="en-US" dirty="0"/>
              <a:t>how</a:t>
            </a:r>
            <a:r>
              <a:rPr lang="en-US"/>
              <a:t> you arrange yourself for the market based upon your findings in the earlier stages. Consider the relative pros and cons of the market you intend to enter and question whether this market is aligned with your current goals – put simply, is this target market </a:t>
            </a:r>
            <a:r>
              <a:rPr lang="en-US" u="sng" dirty="0"/>
              <a:t>worth your efforts</a:t>
            </a:r>
            <a:r>
              <a:rPr lang="en-US"/>
              <a:t>?</a:t>
            </a:r>
            <a:endParaRPr lang="en-IE" b="1"/>
          </a:p>
        </p:txBody>
      </p:sp>
      <p:pic>
        <p:nvPicPr>
          <p:cNvPr id="7" name="Graphic 6" descr="Cursor with solid fill">
            <a:extLst>
              <a:ext uri="{FF2B5EF4-FFF2-40B4-BE49-F238E27FC236}">
                <a16:creationId xmlns:a16="http://schemas.microsoft.com/office/drawing/2014/main" id="{08B219B0-11E6-430F-8DDF-BE95DFB7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4" y="2324438"/>
            <a:ext cx="588696" cy="588696"/>
          </a:xfrm>
          <a:prstGeom prst="rect">
            <a:avLst/>
          </a:prstGeom>
        </p:spPr>
      </p:pic>
      <p:pic>
        <p:nvPicPr>
          <p:cNvPr id="8" name="Graphic 7" descr="Cursor with solid fill">
            <a:extLst>
              <a:ext uri="{FF2B5EF4-FFF2-40B4-BE49-F238E27FC236}">
                <a16:creationId xmlns:a16="http://schemas.microsoft.com/office/drawing/2014/main" id="{70D7455F-1A37-47CF-A575-EDDECB276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3" y="4038600"/>
            <a:ext cx="588696" cy="588696"/>
          </a:xfrm>
          <a:prstGeom prst="rect">
            <a:avLst/>
          </a:prstGeom>
        </p:spPr>
      </p:pic>
      <p:pic>
        <p:nvPicPr>
          <p:cNvPr id="10" name="Picture 9" descr="Organic food set as background of white circle">
            <a:extLst>
              <a:ext uri="{FF2B5EF4-FFF2-40B4-BE49-F238E27FC236}">
                <a16:creationId xmlns:a16="http://schemas.microsoft.com/office/drawing/2014/main" id="{25D755A4-C7B1-4E5E-99B6-F3A524AD2A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72439" y="1658867"/>
            <a:ext cx="4879498" cy="4296871"/>
          </a:xfrm>
          <a:prstGeom prst="rect">
            <a:avLst/>
          </a:prstGeom>
        </p:spPr>
      </p:pic>
      <p:pic>
        <p:nvPicPr>
          <p:cNvPr id="14" name="Graphic 13" descr="In love face outline with solid fill">
            <a:extLst>
              <a:ext uri="{FF2B5EF4-FFF2-40B4-BE49-F238E27FC236}">
                <a16:creationId xmlns:a16="http://schemas.microsoft.com/office/drawing/2014/main" id="{C29B7BD5-768C-48C1-A1CE-507D5674B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226" y="3034931"/>
            <a:ext cx="1432290" cy="1432290"/>
          </a:xfrm>
          <a:prstGeom prst="rect">
            <a:avLst/>
          </a:prstGeom>
        </p:spPr>
      </p:pic>
      <p:sp>
        <p:nvSpPr>
          <p:cNvPr id="5" name="Text Placeholder 4">
            <a:extLst>
              <a:ext uri="{FF2B5EF4-FFF2-40B4-BE49-F238E27FC236}">
                <a16:creationId xmlns:a16="http://schemas.microsoft.com/office/drawing/2014/main" id="{0835D291-F2CA-4BB7-884E-DB11043C443F}"/>
              </a:ext>
            </a:extLst>
          </p:cNvPr>
          <p:cNvSpPr>
            <a:spLocks noGrp="1"/>
          </p:cNvSpPr>
          <p:nvPr>
            <p:ph type="body" sz="quarter" idx="16"/>
          </p:nvPr>
        </p:nvSpPr>
        <p:spPr/>
        <p:txBody>
          <a:bodyPr>
            <a:normAutofit lnSpcReduction="10000"/>
          </a:bodyPr>
          <a:lstStyle/>
          <a:p>
            <a:r>
              <a:rPr lang="en-US"/>
              <a:t>Getting into position!!</a:t>
            </a:r>
            <a:endParaRPr lang="en-IE"/>
          </a:p>
        </p:txBody>
      </p:sp>
    </p:spTree>
    <p:extLst>
      <p:ext uri="{BB962C8B-B14F-4D97-AF65-F5344CB8AC3E}">
        <p14:creationId xmlns:p14="http://schemas.microsoft.com/office/powerpoint/2010/main" val="2580673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CA19869-CFA1-416E-BE2C-5A5DD9281647}"/>
              </a:ext>
            </a:extLst>
          </p:cNvPr>
          <p:cNvSpPr>
            <a:spLocks noGrp="1"/>
          </p:cNvSpPr>
          <p:nvPr>
            <p:ph type="body" sz="quarter" idx="18"/>
          </p:nvPr>
        </p:nvSpPr>
        <p:spPr>
          <a:xfrm>
            <a:off x="735013" y="1757363"/>
            <a:ext cx="4983162" cy="3867150"/>
          </a:xfrm>
        </p:spPr>
        <p:txBody>
          <a:bodyPr vert="horz" lIns="91440" tIns="45720" rIns="91440" bIns="45720" rtlCol="0" anchor="t">
            <a:normAutofit/>
          </a:bodyPr>
          <a:lstStyle/>
          <a:p>
            <a:pPr marL="0" indent="0"/>
            <a:r>
              <a:rPr lang="en-US"/>
              <a:t>We have discussed consumer perceptions and preferences.</a:t>
            </a:r>
          </a:p>
          <a:p>
            <a:pPr marL="0" indent="0"/>
            <a:r>
              <a:rPr lang="en-US"/>
              <a:t>Market Positioning refers to the ability to influence </a:t>
            </a:r>
            <a:r>
              <a:rPr lang="en-US" dirty="0"/>
              <a:t>consumers' </a:t>
            </a:r>
            <a:r>
              <a:rPr lang="en-US"/>
              <a:t>perception regarding </a:t>
            </a:r>
            <a:r>
              <a:rPr lang="en-US" dirty="0"/>
              <a:t>your</a:t>
            </a:r>
            <a:r>
              <a:rPr lang="en-US"/>
              <a:t> brand or product relative to competitors.</a:t>
            </a:r>
            <a:endParaRPr lang="en-US" dirty="0">
              <a:cs typeface="Calibri"/>
            </a:endParaRPr>
          </a:p>
          <a:p>
            <a:pPr marL="0" indent="0"/>
            <a:r>
              <a:rPr lang="en-US" b="1"/>
              <a:t>The objective of market positioning is to establish the image or identity of a brand or product so that consumers perceive it in a certain way.</a:t>
            </a:r>
            <a:endParaRPr lang="en-IE" b="1"/>
          </a:p>
        </p:txBody>
      </p:sp>
      <p:sp>
        <p:nvSpPr>
          <p:cNvPr id="6" name="Text Placeholder 3">
            <a:extLst>
              <a:ext uri="{FF2B5EF4-FFF2-40B4-BE49-F238E27FC236}">
                <a16:creationId xmlns:a16="http://schemas.microsoft.com/office/drawing/2014/main" id="{870FF6D3-770F-4259-875B-027D7FCE77A2}"/>
              </a:ext>
            </a:extLst>
          </p:cNvPr>
          <p:cNvSpPr>
            <a:spLocks noGrp="1"/>
          </p:cNvSpPr>
          <p:nvPr>
            <p:ph type="body" sz="quarter" idx="16"/>
          </p:nvPr>
        </p:nvSpPr>
        <p:spPr>
          <a:xfrm>
            <a:off x="735013" y="642938"/>
            <a:ext cx="5084762" cy="582612"/>
          </a:xfrm>
        </p:spPr>
        <p:txBody>
          <a:bodyPr>
            <a:normAutofit lnSpcReduction="10000"/>
          </a:bodyPr>
          <a:lstStyle/>
          <a:p>
            <a:r>
              <a:rPr lang="en-US"/>
              <a:t>Market positioning:</a:t>
            </a:r>
            <a:endParaRPr lang="en-IE"/>
          </a:p>
        </p:txBody>
      </p:sp>
      <p:pic>
        <p:nvPicPr>
          <p:cNvPr id="7" name="Picture 4" descr="Positioning Al Ries &amp; Jack Trout">
            <a:hlinkClick r:id="rId2"/>
            <a:extLst>
              <a:ext uri="{FF2B5EF4-FFF2-40B4-BE49-F238E27FC236}">
                <a16:creationId xmlns:a16="http://schemas.microsoft.com/office/drawing/2014/main" id="{A23B246B-2BB2-4D8F-884E-3F37E2D237E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87627" y="104803"/>
            <a:ext cx="1623082" cy="22414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B9A443C-8F62-4007-B1D5-F965D8AD2D2D}"/>
              </a:ext>
            </a:extLst>
          </p:cNvPr>
          <p:cNvSpPr txBox="1"/>
          <p:nvPr/>
        </p:nvSpPr>
        <p:spPr>
          <a:xfrm>
            <a:off x="7208838" y="118716"/>
            <a:ext cx="4983162" cy="6540252"/>
          </a:xfrm>
          <a:prstGeom prst="rect">
            <a:avLst/>
          </a:prstGeom>
          <a:noFill/>
        </p:spPr>
        <p:txBody>
          <a:bodyPr wrap="square" lIns="91440" tIns="45720" rIns="91440" bIns="45720" anchor="t">
            <a:spAutoFit/>
          </a:bodyPr>
          <a:lstStyle/>
          <a:p>
            <a:r>
              <a:rPr lang="en-US" sz="2200" b="1">
                <a:solidFill>
                  <a:srgbClr val="1188A3"/>
                </a:solidFill>
                <a:hlinkClick r:id="rId2">
                  <a:extLst>
                    <a:ext uri="{A12FA001-AC4F-418D-AE19-62706E023703}">
                      <ahyp:hlinkClr xmlns:ahyp="http://schemas.microsoft.com/office/drawing/2018/hyperlinkcolor" val="tx"/>
                    </a:ext>
                  </a:extLst>
                </a:hlinkClick>
              </a:rPr>
              <a:t>"Positioning – The Battle for Your Mind" </a:t>
            </a:r>
            <a:r>
              <a:rPr lang="en-US" sz="2200">
                <a:solidFill>
                  <a:srgbClr val="000000"/>
                </a:solidFill>
              </a:rPr>
              <a:t>was first published in 1981, by Al </a:t>
            </a:r>
            <a:r>
              <a:rPr lang="en-US" sz="2200" dirty="0">
                <a:solidFill>
                  <a:srgbClr val="000000"/>
                </a:solidFill>
              </a:rPr>
              <a:t>Ries</a:t>
            </a:r>
            <a:r>
              <a:rPr lang="en-US" sz="2200">
                <a:solidFill>
                  <a:srgbClr val="000000"/>
                </a:solidFill>
              </a:rPr>
              <a:t> and Jack Trout.</a:t>
            </a:r>
            <a:r>
              <a:rPr lang="en-US" sz="2200" dirty="0">
                <a:solidFill>
                  <a:srgbClr val="000000"/>
                </a:solidFill>
              </a:rPr>
              <a:t> </a:t>
            </a:r>
            <a:r>
              <a:rPr lang="en-US" sz="2200" dirty="0">
                <a:solidFill>
                  <a:srgbClr val="000000"/>
                </a:solidFill>
                <a:ea typeface="+mn-lt"/>
                <a:cs typeface="+mn-lt"/>
              </a:rPr>
              <a:t>It was one of the earliest books to look at the problem of how one makes a brand stand out in a modern world that’s saturated with competitors, and to consumers who have grown skeptical because of media bombardment. It’s a problem that’s more relevant today than ever. </a:t>
            </a:r>
            <a:endParaRPr lang="en-US" sz="2200" dirty="0">
              <a:solidFill>
                <a:srgbClr val="000000"/>
              </a:solidFill>
              <a:cs typeface="Calibri"/>
            </a:endParaRPr>
          </a:p>
          <a:p>
            <a:endParaRPr lang="en-US" sz="1100">
              <a:solidFill>
                <a:srgbClr val="000000"/>
              </a:solidFill>
            </a:endParaRPr>
          </a:p>
          <a:p>
            <a:r>
              <a:rPr lang="en-US" sz="2200">
                <a:solidFill>
                  <a:srgbClr val="000000"/>
                </a:solidFill>
              </a:rPr>
              <a:t>The Positioning concept, which changed the nature of advertising, </a:t>
            </a:r>
            <a:r>
              <a:rPr lang="en-US" sz="2200" dirty="0">
                <a:solidFill>
                  <a:srgbClr val="000000"/>
                </a:solidFill>
              </a:rPr>
              <a:t>can affect </a:t>
            </a:r>
            <a:r>
              <a:rPr lang="en-US" sz="2200">
                <a:solidFill>
                  <a:srgbClr val="000000"/>
                </a:solidFill>
              </a:rPr>
              <a:t>the product, its price, place of sale, and its promotion.</a:t>
            </a:r>
            <a:endParaRPr lang="en-US" sz="2200" dirty="0">
              <a:solidFill>
                <a:srgbClr val="000000"/>
              </a:solidFill>
              <a:cs typeface="Calibri"/>
            </a:endParaRPr>
          </a:p>
          <a:p>
            <a:endParaRPr lang="en-US" sz="1200">
              <a:solidFill>
                <a:srgbClr val="000000"/>
              </a:solidFill>
            </a:endParaRPr>
          </a:p>
          <a:p>
            <a:r>
              <a:rPr lang="en-US" sz="2200">
                <a:solidFill>
                  <a:srgbClr val="000000"/>
                </a:solidFill>
              </a:rPr>
              <a:t>As the title indicates positioning is all about </a:t>
            </a:r>
            <a:r>
              <a:rPr lang="en-US" sz="2200" dirty="0">
                <a:solidFill>
                  <a:srgbClr val="000000"/>
                </a:solidFill>
              </a:rPr>
              <a:t>consumers’ </a:t>
            </a:r>
            <a:r>
              <a:rPr lang="en-US" sz="2200">
                <a:solidFill>
                  <a:srgbClr val="000000"/>
                </a:solidFill>
              </a:rPr>
              <a:t>perceptions and how you can improve your ranking in their minds.</a:t>
            </a:r>
            <a:endParaRPr lang="en-IE" sz="2200">
              <a:solidFill>
                <a:srgbClr val="000000"/>
              </a:solidFill>
            </a:endParaRPr>
          </a:p>
        </p:txBody>
      </p:sp>
    </p:spTree>
    <p:extLst>
      <p:ext uri="{BB962C8B-B14F-4D97-AF65-F5344CB8AC3E}">
        <p14:creationId xmlns:p14="http://schemas.microsoft.com/office/powerpoint/2010/main" val="3768073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008F81-AB1A-4285-A783-36C0845FFCDE}"/>
              </a:ext>
            </a:extLst>
          </p:cNvPr>
          <p:cNvSpPr>
            <a:spLocks noGrp="1"/>
          </p:cNvSpPr>
          <p:nvPr>
            <p:ph type="body" sz="quarter" idx="16"/>
          </p:nvPr>
        </p:nvSpPr>
        <p:spPr>
          <a:xfrm>
            <a:off x="394847" y="173836"/>
            <a:ext cx="11296481" cy="1161349"/>
          </a:xfrm>
        </p:spPr>
        <p:txBody>
          <a:bodyPr vert="horz" lIns="91440" tIns="45720" rIns="91440" bIns="45720" rtlCol="0" anchor="t">
            <a:normAutofit fontScale="92500"/>
          </a:bodyPr>
          <a:lstStyle/>
          <a:p>
            <a:r>
              <a:rPr lang="en-US" sz="3600" b="1" i="0">
                <a:effectLst/>
              </a:rPr>
              <a:t>Main takeaways from: "Positioning – The Battle for Your Mind"</a:t>
            </a:r>
          </a:p>
          <a:p>
            <a:r>
              <a:rPr lang="en-US" sz="1900" b="1" dirty="0">
                <a:highlight>
                  <a:srgbClr val="FED100"/>
                </a:highlight>
              </a:rPr>
              <a:t> TIP</a:t>
            </a:r>
            <a:r>
              <a:rPr lang="en-US" sz="1900" b="1" dirty="0">
                <a:highlight>
                  <a:srgbClr val="FED100"/>
                </a:highlight>
                <a:latin typeface="Calibri"/>
                <a:cs typeface="Calibri"/>
              </a:rPr>
              <a:t>: </a:t>
            </a:r>
            <a:r>
              <a:rPr lang="en-US" sz="1900" dirty="0"/>
              <a:t> </a:t>
            </a:r>
            <a:r>
              <a:rPr lang="en-US" sz="2100"/>
              <a:t>Food Businesses should consider these ideas when developing </a:t>
            </a:r>
            <a:r>
              <a:rPr lang="en-US" sz="2100" dirty="0"/>
              <a:t>new products </a:t>
            </a:r>
            <a:r>
              <a:rPr lang="en-US" sz="2100"/>
              <a:t>for the </a:t>
            </a:r>
            <a:r>
              <a:rPr lang="en-US" sz="2100" dirty="0"/>
              <a:t>senior market</a:t>
            </a:r>
            <a:endParaRPr lang="en-IE" sz="2100"/>
          </a:p>
          <a:p>
            <a:endParaRPr lang="en-IE"/>
          </a:p>
        </p:txBody>
      </p:sp>
      <p:sp>
        <p:nvSpPr>
          <p:cNvPr id="4" name="Text Placeholder 3">
            <a:extLst>
              <a:ext uri="{FF2B5EF4-FFF2-40B4-BE49-F238E27FC236}">
                <a16:creationId xmlns:a16="http://schemas.microsoft.com/office/drawing/2014/main" id="{41B532ED-6626-4126-873D-D89182457A86}"/>
              </a:ext>
            </a:extLst>
          </p:cNvPr>
          <p:cNvSpPr txBox="1">
            <a:spLocks noGrp="1"/>
          </p:cNvSpPr>
          <p:nvPr>
            <p:ph type="body" sz="quarter" idx="18"/>
          </p:nvPr>
        </p:nvSpPr>
        <p:spPr>
          <a:xfrm>
            <a:off x="517890" y="1449865"/>
            <a:ext cx="11296481" cy="3860544"/>
          </a:xfrm>
          <a:prstGeom prst="rect">
            <a:avLst/>
          </a:prstGeom>
          <a:noFill/>
        </p:spPr>
        <p:txBody>
          <a:bodyPr vert="horz" wrap="square" lIns="91440" tIns="45720" rIns="91440" bIns="45720" rtlCol="0" anchor="t">
            <a:spAutoFit/>
          </a:bodyPr>
          <a:lstStyle/>
          <a:p>
            <a:pPr algn="l">
              <a:buFont typeface="Arial" panose="020B0604020202020204" pitchFamily="34" charset="0"/>
              <a:buChar char="•"/>
            </a:pPr>
            <a:r>
              <a:rPr lang="en-US" sz="2200" b="0" i="0">
                <a:solidFill>
                  <a:srgbClr val="000000"/>
                </a:solidFill>
                <a:effectLst/>
              </a:rPr>
              <a:t>Positioning consists of seeking the solution in the mind of the </a:t>
            </a:r>
            <a:r>
              <a:rPr lang="en-US" sz="2200" b="1" i="0" dirty="0">
                <a:effectLst/>
              </a:rPr>
              <a:t>potential </a:t>
            </a:r>
            <a:r>
              <a:rPr lang="en-US" sz="2200" b="1" dirty="0"/>
              <a:t>customers</a:t>
            </a:r>
            <a:endParaRPr lang="en-US" sz="2200" b="0" i="0" dirty="0">
              <a:effectLst/>
            </a:endParaRPr>
          </a:p>
          <a:p>
            <a:pPr>
              <a:buFont typeface="Arial" panose="020B0604020202020204" pitchFamily="34" charset="0"/>
              <a:buChar char="•"/>
            </a:pPr>
            <a:r>
              <a:rPr lang="en-US" sz="2200" b="0" i="0">
                <a:solidFill>
                  <a:srgbClr val="000000"/>
                </a:solidFill>
                <a:effectLst/>
              </a:rPr>
              <a:t>To be successful, it is necessary to have successful communication to </a:t>
            </a:r>
            <a:r>
              <a:rPr lang="en-US" sz="2200" b="1" i="0" dirty="0">
                <a:effectLst/>
              </a:rPr>
              <a:t>penetrate people's minds</a:t>
            </a:r>
            <a:endParaRPr lang="en-US" sz="2200" b="1" i="0">
              <a:effectLst/>
              <a:cs typeface="Calibri"/>
            </a:endParaRPr>
          </a:p>
          <a:p>
            <a:pPr algn="l">
              <a:buFont typeface="Arial" panose="020B0604020202020204" pitchFamily="34" charset="0"/>
              <a:buChar char="•"/>
            </a:pPr>
            <a:r>
              <a:rPr lang="en-US" sz="2200" b="0" i="0">
                <a:solidFill>
                  <a:srgbClr val="000000"/>
                </a:solidFill>
                <a:effectLst/>
              </a:rPr>
              <a:t>The mind has no room for the new unless it has a </a:t>
            </a:r>
            <a:r>
              <a:rPr lang="en-US" sz="2200" b="1" i="0" dirty="0">
                <a:effectLst/>
              </a:rPr>
              <a:t>connection with the old</a:t>
            </a:r>
            <a:endParaRPr lang="en-US" sz="2200" b="1" i="0">
              <a:effectLst/>
              <a:cs typeface="Calibri"/>
            </a:endParaRPr>
          </a:p>
          <a:p>
            <a:pPr algn="l">
              <a:buFont typeface="Arial" panose="020B0604020202020204" pitchFamily="34" charset="0"/>
              <a:buChar char="•"/>
            </a:pPr>
            <a:r>
              <a:rPr lang="en-US" sz="2200" b="0" i="0">
                <a:solidFill>
                  <a:srgbClr val="000000"/>
                </a:solidFill>
                <a:effectLst/>
              </a:rPr>
              <a:t>The </a:t>
            </a:r>
            <a:r>
              <a:rPr lang="en-US" sz="2200" b="1" dirty="0"/>
              <a:t>positioning</a:t>
            </a:r>
            <a:r>
              <a:rPr lang="en-US" sz="2200" b="1" i="0" dirty="0">
                <a:effectLst/>
              </a:rPr>
              <a:t> of competitors</a:t>
            </a:r>
            <a:r>
              <a:rPr lang="en-US" sz="2200" b="0" i="0">
                <a:solidFill>
                  <a:srgbClr val="000000"/>
                </a:solidFill>
                <a:effectLst/>
              </a:rPr>
              <a:t> cannot be ignored</a:t>
            </a:r>
            <a:endParaRPr lang="en-US" sz="2200" b="0" i="0" dirty="0">
              <a:solidFill>
                <a:srgbClr val="000000"/>
              </a:solidFill>
              <a:effectLst/>
              <a:cs typeface="Calibri"/>
            </a:endParaRPr>
          </a:p>
          <a:p>
            <a:pPr>
              <a:buFont typeface="Arial" panose="020B0604020202020204" pitchFamily="34" charset="0"/>
              <a:buChar char="•"/>
            </a:pPr>
            <a:r>
              <a:rPr lang="en-US" sz="2200" b="0" i="0">
                <a:solidFill>
                  <a:srgbClr val="000000"/>
                </a:solidFill>
                <a:effectLst/>
              </a:rPr>
              <a:t>The easiest way to penetrate the customer's mind is to </a:t>
            </a:r>
            <a:r>
              <a:rPr lang="en-US" sz="2200" b="1" dirty="0">
                <a:ea typeface="+mn-lt"/>
                <a:cs typeface="+mn-lt"/>
              </a:rPr>
              <a:t>be the first</a:t>
            </a:r>
            <a:endParaRPr lang="en-US" sz="2200" b="0" i="0" dirty="0">
              <a:solidFill>
                <a:srgbClr val="000000"/>
              </a:solidFill>
              <a:effectLst/>
              <a:cs typeface="Calibri"/>
            </a:endParaRPr>
          </a:p>
          <a:p>
            <a:pPr algn="l">
              <a:buFont typeface="Arial" panose="020B0604020202020204" pitchFamily="34" charset="0"/>
              <a:buChar char="•"/>
            </a:pPr>
            <a:r>
              <a:rPr lang="en-US" sz="2200" b="0" i="0">
                <a:solidFill>
                  <a:srgbClr val="000000"/>
                </a:solidFill>
                <a:effectLst/>
              </a:rPr>
              <a:t>The following brands must </a:t>
            </a:r>
            <a:r>
              <a:rPr lang="en-US" sz="2200" b="1" i="0" dirty="0">
                <a:solidFill>
                  <a:srgbClr val="000000"/>
                </a:solidFill>
                <a:effectLst/>
              </a:rPr>
              <a:t>look for loopholes </a:t>
            </a:r>
            <a:r>
              <a:rPr lang="en-US" sz="2200" b="0" i="0">
                <a:solidFill>
                  <a:srgbClr val="000000"/>
                </a:solidFill>
                <a:effectLst/>
              </a:rPr>
              <a:t>in the customers' minds</a:t>
            </a:r>
            <a:endParaRPr lang="en-US" sz="2200" b="0" i="0" dirty="0">
              <a:solidFill>
                <a:srgbClr val="000000"/>
              </a:solidFill>
              <a:effectLst/>
              <a:cs typeface="Calibri"/>
            </a:endParaRPr>
          </a:p>
          <a:p>
            <a:pPr>
              <a:buFont typeface="Arial" panose="020B0604020202020204" pitchFamily="34" charset="0"/>
              <a:buChar char="•"/>
            </a:pPr>
            <a:r>
              <a:rPr lang="en-US" sz="2200" b="0" i="0">
                <a:solidFill>
                  <a:srgbClr val="000000"/>
                </a:solidFill>
                <a:effectLst/>
              </a:rPr>
              <a:t>The </a:t>
            </a:r>
            <a:r>
              <a:rPr lang="en-US" sz="2200" b="1" i="0" dirty="0">
                <a:solidFill>
                  <a:srgbClr val="000000"/>
                </a:solidFill>
                <a:effectLst/>
              </a:rPr>
              <a:t>name </a:t>
            </a:r>
            <a:r>
              <a:rPr lang="en-US" sz="2200" b="0" i="0">
                <a:solidFill>
                  <a:srgbClr val="000000"/>
                </a:solidFill>
                <a:effectLst/>
              </a:rPr>
              <a:t>is </a:t>
            </a:r>
            <a:r>
              <a:rPr lang="en-US" sz="2200" dirty="0"/>
              <a:t>essential and</a:t>
            </a:r>
            <a:r>
              <a:rPr lang="en-US" sz="2200" b="0" i="0">
                <a:solidFill>
                  <a:srgbClr val="000000"/>
                </a:solidFill>
                <a:effectLst/>
              </a:rPr>
              <a:t> can influence the </a:t>
            </a:r>
            <a:r>
              <a:rPr lang="en-US" sz="2200" i="0">
                <a:effectLst/>
              </a:rPr>
              <a:t>failure or success of a product</a:t>
            </a:r>
            <a:endParaRPr lang="en-US" sz="2200" i="0" dirty="0">
              <a:effectLst/>
              <a:cs typeface="Calibri"/>
            </a:endParaRPr>
          </a:p>
          <a:p>
            <a:pPr>
              <a:buFont typeface="Arial" panose="020B0604020202020204" pitchFamily="34" charset="0"/>
              <a:buChar char="•"/>
            </a:pPr>
            <a:r>
              <a:rPr lang="en-US" sz="2200" dirty="0"/>
              <a:t>Approach product</a:t>
            </a:r>
            <a:r>
              <a:rPr lang="en-US" sz="2200" b="0" i="0">
                <a:solidFill>
                  <a:srgbClr val="000000"/>
                </a:solidFill>
                <a:effectLst/>
              </a:rPr>
              <a:t> line </a:t>
            </a:r>
            <a:r>
              <a:rPr lang="en-US" sz="2200" dirty="0">
                <a:ea typeface="+mn-lt"/>
                <a:cs typeface="+mn-lt"/>
              </a:rPr>
              <a:t>extension with </a:t>
            </a:r>
            <a:r>
              <a:rPr lang="en-US" sz="2200" dirty="0"/>
              <a:t>caution </a:t>
            </a:r>
            <a:r>
              <a:rPr lang="en-US" sz="2200" b="0" i="0">
                <a:solidFill>
                  <a:srgbClr val="000000"/>
                </a:solidFill>
                <a:effectLst/>
              </a:rPr>
              <a:t>and</a:t>
            </a:r>
            <a:r>
              <a:rPr lang="en-US" sz="2200" dirty="0"/>
              <a:t> </a:t>
            </a:r>
            <a:r>
              <a:rPr lang="en-US" sz="2200" b="1" i="0" dirty="0">
                <a:solidFill>
                  <a:srgbClr val="000000"/>
                </a:solidFill>
                <a:effectLst/>
              </a:rPr>
              <a:t>use </a:t>
            </a:r>
            <a:r>
              <a:rPr lang="en-US" sz="2200" b="1" dirty="0"/>
              <a:t>readily-known names</a:t>
            </a:r>
            <a:r>
              <a:rPr lang="en-US" sz="2200" b="1" i="0" dirty="0">
                <a:solidFill>
                  <a:srgbClr val="000000"/>
                </a:solidFill>
                <a:effectLst/>
              </a:rPr>
              <a:t> </a:t>
            </a:r>
            <a:r>
              <a:rPr lang="en-US" sz="2200" b="0" i="0">
                <a:solidFill>
                  <a:srgbClr val="000000"/>
                </a:solidFill>
                <a:effectLst/>
              </a:rPr>
              <a:t>in new products</a:t>
            </a:r>
            <a:endParaRPr lang="en-US" sz="2200" b="0" i="0" dirty="0">
              <a:solidFill>
                <a:srgbClr val="000000"/>
              </a:solidFill>
              <a:effectLst/>
              <a:cs typeface="Calibri"/>
            </a:endParaRPr>
          </a:p>
          <a:p>
            <a:pPr>
              <a:buFont typeface="Arial" panose="020B0604020202020204" pitchFamily="34" charset="0"/>
              <a:buChar char="•"/>
            </a:pPr>
            <a:r>
              <a:rPr lang="en-US" sz="2200" b="0" i="0">
                <a:solidFill>
                  <a:srgbClr val="000000"/>
                </a:solidFill>
                <a:effectLst/>
              </a:rPr>
              <a:t>A positioning </a:t>
            </a:r>
            <a:r>
              <a:rPr lang="en-US" sz="2200" b="0" i="0" err="1">
                <a:solidFill>
                  <a:srgbClr val="000000"/>
                </a:solidFill>
                <a:effectLst/>
              </a:rPr>
              <a:t>programme</a:t>
            </a:r>
            <a:r>
              <a:rPr lang="en-US" sz="2200" b="0" i="0">
                <a:solidFill>
                  <a:srgbClr val="000000"/>
                </a:solidFill>
                <a:effectLst/>
              </a:rPr>
              <a:t> requires a </a:t>
            </a:r>
            <a:r>
              <a:rPr lang="en-US" sz="2200" b="1" dirty="0"/>
              <a:t>solid long-term</a:t>
            </a:r>
            <a:r>
              <a:rPr lang="en-US" sz="2200" b="1" i="0" dirty="0">
                <a:solidFill>
                  <a:srgbClr val="000000"/>
                </a:solidFill>
                <a:effectLst/>
              </a:rPr>
              <a:t> commitment </a:t>
            </a:r>
            <a:r>
              <a:rPr lang="en-US" sz="2200" b="0" i="0">
                <a:solidFill>
                  <a:srgbClr val="000000"/>
                </a:solidFill>
                <a:effectLst/>
              </a:rPr>
              <a:t>of the people in charge of it.</a:t>
            </a:r>
            <a:endParaRPr lang="en-US" sz="2200" b="0" i="0" dirty="0">
              <a:solidFill>
                <a:srgbClr val="000000"/>
              </a:solidFill>
              <a:effectLst/>
              <a:cs typeface="Calibri"/>
            </a:endParaRPr>
          </a:p>
        </p:txBody>
      </p:sp>
      <p:pic>
        <p:nvPicPr>
          <p:cNvPr id="5" name="Picture 4" descr="Positioning Al Ries &amp; Jack Trout">
            <a:hlinkClick r:id="rId2"/>
            <a:extLst>
              <a:ext uri="{FF2B5EF4-FFF2-40B4-BE49-F238E27FC236}">
                <a16:creationId xmlns:a16="http://schemas.microsoft.com/office/drawing/2014/main" id="{2108F3C5-D7D1-46C4-8120-6F04E25C0D2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950047" y="2415354"/>
            <a:ext cx="1475121" cy="203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281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a:xfrm>
            <a:off x="734714" y="290118"/>
            <a:ext cx="10808102" cy="1651804"/>
          </a:xfrm>
          <a:solidFill>
            <a:srgbClr val="85D2E1"/>
          </a:solidFill>
        </p:spPr>
        <p:txBody>
          <a:bodyPr vert="horz" lIns="91440" tIns="45720" rIns="91440" bIns="45720" rtlCol="0" anchor="t">
            <a:normAutofit/>
          </a:bodyPr>
          <a:lstStyle/>
          <a:p>
            <a:pPr>
              <a:lnSpc>
                <a:spcPct val="100000"/>
              </a:lnSpc>
            </a:pPr>
            <a:r>
              <a:rPr lang="en-US"/>
              <a:t>Brand Positioning Strategy…</a:t>
            </a:r>
            <a:r>
              <a:rPr lang="en-US" dirty="0"/>
              <a:t>Giving Your Audience Something Different</a:t>
            </a:r>
            <a:endParaRPr lang="en-IE"/>
          </a:p>
        </p:txBody>
      </p:sp>
      <p:sp>
        <p:nvSpPr>
          <p:cNvPr id="4" name="TextBox 3">
            <a:extLst>
              <a:ext uri="{FF2B5EF4-FFF2-40B4-BE49-F238E27FC236}">
                <a16:creationId xmlns:a16="http://schemas.microsoft.com/office/drawing/2014/main" id="{640C1EC6-144B-4CCC-8ED4-2FF1478676BF}"/>
              </a:ext>
            </a:extLst>
          </p:cNvPr>
          <p:cNvSpPr txBox="1"/>
          <p:nvPr/>
        </p:nvSpPr>
        <p:spPr>
          <a:xfrm>
            <a:off x="734713" y="2415473"/>
            <a:ext cx="4402895" cy="2751522"/>
          </a:xfrm>
          <a:prstGeom prst="rect">
            <a:avLst/>
          </a:prstGeom>
          <a:noFill/>
        </p:spPr>
        <p:txBody>
          <a:bodyPr wrap="square" lIns="91440" tIns="45720" rIns="91440" bIns="45720" rtlCol="0" anchor="t">
            <a:spAutoFit/>
          </a:bodyPr>
          <a:lstStyle/>
          <a:p>
            <a:pPr>
              <a:lnSpc>
                <a:spcPct val="90000"/>
              </a:lnSpc>
              <a:spcBef>
                <a:spcPts val="1000"/>
              </a:spcBef>
              <a:defRPr/>
            </a:pPr>
            <a:r>
              <a:rPr lang="en-US" sz="2400" dirty="0">
                <a:solidFill>
                  <a:srgbClr val="030303"/>
                </a:solidFill>
              </a:rPr>
              <a:t>Learn</a:t>
            </a:r>
            <a:r>
              <a:rPr lang="en-US" sz="2400" b="0" i="0" dirty="0">
                <a:solidFill>
                  <a:srgbClr val="030303"/>
                </a:solidFill>
                <a:effectLst/>
              </a:rPr>
              <a:t> </a:t>
            </a:r>
            <a:r>
              <a:rPr lang="en-US" sz="2400" b="0" i="0">
                <a:solidFill>
                  <a:srgbClr val="030303"/>
                </a:solidFill>
                <a:effectLst/>
              </a:rPr>
              <a:t>from </a:t>
            </a:r>
            <a:r>
              <a:rPr kumimoji="0" lang="en-US" sz="2400" b="0" i="0" u="none" strike="noStrike" kern="1200" cap="none" spc="0" normalizeH="0" baseline="0" noProof="0">
                <a:ln>
                  <a:noFill/>
                </a:ln>
                <a:solidFill>
                  <a:srgbClr val="1188A3"/>
                </a:solidFill>
                <a:effectLst/>
                <a:uLnTx/>
                <a:uFillTx/>
                <a:ea typeface="+mn-ea"/>
                <a:cs typeface="+mn-cs"/>
                <a:sym typeface="Wingdings" panose="05000000000000000000" pitchFamily="2" charset="2"/>
                <a:hlinkClick r:id="rId3">
                  <a:extLst>
                    <a:ext uri="{A12FA001-AC4F-418D-AE19-62706E023703}">
                      <ahyp:hlinkClr xmlns:ahyp="http://schemas.microsoft.com/office/drawing/2018/hyperlinkcolor" val="tx"/>
                    </a:ext>
                  </a:extLst>
                </a:hlinkClick>
              </a:rPr>
              <a:t>Brand Master </a:t>
            </a:r>
            <a:r>
              <a:rPr lang="en-US" sz="2400" dirty="0">
                <a:solidFill>
                  <a:srgbClr val="1188A3"/>
                </a:solidFill>
                <a:sym typeface="Wingdings" panose="05000000000000000000" pitchFamily="2" charset="2"/>
                <a:hlinkClick r:id="rId3">
                  <a:extLst>
                    <a:ext uri="{A12FA001-AC4F-418D-AE19-62706E023703}">
                      <ahyp:hlinkClr xmlns:ahyp="http://schemas.microsoft.com/office/drawing/2018/hyperlinkcolor" val="tx"/>
                    </a:ext>
                  </a:extLst>
                </a:hlinkClick>
              </a:rPr>
              <a:t>Academy</a:t>
            </a:r>
            <a:r>
              <a:rPr lang="en-US" sz="2400" dirty="0">
                <a:solidFill>
                  <a:srgbClr val="030303"/>
                </a:solidFill>
              </a:rPr>
              <a:t> about how</a:t>
            </a:r>
            <a:r>
              <a:rPr lang="en-US" sz="2400" b="0" i="0">
                <a:solidFill>
                  <a:srgbClr val="030303"/>
                </a:solidFill>
                <a:effectLst/>
              </a:rPr>
              <a:t> to create a brand positioning strategy using an </a:t>
            </a:r>
            <a:r>
              <a:rPr lang="en-US" sz="2400" b="1" i="0" dirty="0">
                <a:solidFill>
                  <a:srgbClr val="030303"/>
                </a:solidFill>
                <a:effectLst/>
              </a:rPr>
              <a:t>8-step brand strategy process framework</a:t>
            </a:r>
            <a:r>
              <a:rPr lang="en-US" sz="2400" b="0" i="0">
                <a:solidFill>
                  <a:srgbClr val="030303"/>
                </a:solidFill>
                <a:effectLst/>
              </a:rPr>
              <a:t>. </a:t>
            </a:r>
            <a:r>
              <a:rPr lang="en-US" sz="2400" dirty="0">
                <a:solidFill>
                  <a:srgbClr val="030303"/>
                </a:solidFill>
              </a:rPr>
              <a:t>Also, learn</a:t>
            </a:r>
            <a:r>
              <a:rPr lang="en-US" sz="2400" b="0" i="0" dirty="0">
                <a:solidFill>
                  <a:srgbClr val="030303"/>
                </a:solidFill>
                <a:effectLst/>
              </a:rPr>
              <a:t> </a:t>
            </a:r>
            <a:r>
              <a:rPr lang="en-US" sz="2400" b="0" i="0">
                <a:solidFill>
                  <a:srgbClr val="030303"/>
                </a:solidFill>
                <a:effectLst/>
              </a:rPr>
              <a:t>how to stand out from your competitors and </a:t>
            </a:r>
            <a:r>
              <a:rPr lang="en-US" sz="2400" dirty="0">
                <a:solidFill>
                  <a:srgbClr val="030303"/>
                </a:solidFill>
              </a:rPr>
              <a:t>offer your</a:t>
            </a:r>
            <a:r>
              <a:rPr lang="en-US" sz="2400" b="0" i="0">
                <a:solidFill>
                  <a:srgbClr val="030303"/>
                </a:solidFill>
                <a:effectLst/>
              </a:rPr>
              <a:t> audience something different.</a:t>
            </a:r>
            <a:endParaRPr lang="en-US" sz="2200" b="0" i="0" u="none" strike="noStrike" kern="1200" cap="none" spc="0" normalizeH="0" baseline="0" noProof="0">
              <a:ln>
                <a:noFill/>
              </a:ln>
              <a:solidFill>
                <a:srgbClr val="000000"/>
              </a:solidFill>
              <a:effectLst/>
              <a:uLnTx/>
              <a:uFillTx/>
              <a:cs typeface="Calibri"/>
            </a:endParaRP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34127" y="2131508"/>
            <a:ext cx="8379229" cy="4436374"/>
          </a:xfrm>
          <a:prstGeom prst="rect">
            <a:avLst/>
          </a:prstGeom>
        </p:spPr>
      </p:pic>
      <p:pic>
        <p:nvPicPr>
          <p:cNvPr id="9" name="Online Media 4" title="How To Create A Brand Positioning Strategy">
            <a:hlinkClick r:id="" action="ppaction://media"/>
            <a:extLst>
              <a:ext uri="{FF2B5EF4-FFF2-40B4-BE49-F238E27FC236}">
                <a16:creationId xmlns:a16="http://schemas.microsoft.com/office/drawing/2014/main" id="{3254E0F0-C8BB-46A8-9B4F-E9BA4846FF2C}"/>
              </a:ext>
            </a:extLst>
          </p:cNvPr>
          <p:cNvPicPr>
            <a:picLocks noRot="1" noChangeAspect="1"/>
          </p:cNvPicPr>
          <p:nvPr>
            <a:videoFile r:link="rId1"/>
          </p:nvPr>
        </p:nvPicPr>
        <p:blipFill>
          <a:blip r:embed="rId5"/>
          <a:stretch>
            <a:fillRect/>
          </a:stretch>
        </p:blipFill>
        <p:spPr>
          <a:xfrm>
            <a:off x="5684363" y="2337847"/>
            <a:ext cx="6078759" cy="3412504"/>
          </a:xfrm>
          <a:prstGeom prst="rect">
            <a:avLst/>
          </a:prstGeom>
        </p:spPr>
      </p:pic>
      <p:sp>
        <p:nvSpPr>
          <p:cNvPr id="10" name="TextBox 9">
            <a:extLst>
              <a:ext uri="{FF2B5EF4-FFF2-40B4-BE49-F238E27FC236}">
                <a16:creationId xmlns:a16="http://schemas.microsoft.com/office/drawing/2014/main" id="{54B97914-1138-4814-8601-9D1D3358B438}"/>
              </a:ext>
            </a:extLst>
          </p:cNvPr>
          <p:cNvSpPr txBox="1"/>
          <p:nvPr/>
        </p:nvSpPr>
        <p:spPr>
          <a:xfrm>
            <a:off x="5739354" y="6240127"/>
            <a:ext cx="6452646" cy="369332"/>
          </a:xfrm>
          <a:prstGeom prst="rect">
            <a:avLst/>
          </a:prstGeom>
          <a:noFill/>
        </p:spPr>
        <p:txBody>
          <a:bodyPr wrap="square">
            <a:spAutoFit/>
          </a:bodyPr>
          <a:lstStyle/>
          <a:p>
            <a:r>
              <a:rPr lang="en-US">
                <a:solidFill>
                  <a:srgbClr val="1188A3"/>
                </a:solidFill>
                <a:hlinkClick r:id="rId6">
                  <a:extLst>
                    <a:ext uri="{A12FA001-AC4F-418D-AE19-62706E023703}">
                      <ahyp:hlinkClr xmlns:ahyp="http://schemas.microsoft.com/office/drawing/2018/hyperlinkcolor" val="tx"/>
                    </a:ext>
                  </a:extLst>
                </a:hlinkClick>
              </a:rPr>
              <a:t>How To Create A Brand Positioning Strategy - YouTube</a:t>
            </a:r>
            <a:endParaRPr lang="en-IE">
              <a:solidFill>
                <a:srgbClr val="1188A3"/>
              </a:solidFill>
            </a:endParaRPr>
          </a:p>
        </p:txBody>
      </p:sp>
      <p:sp>
        <p:nvSpPr>
          <p:cNvPr id="11" name="Rectangle 10">
            <a:extLst>
              <a:ext uri="{FF2B5EF4-FFF2-40B4-BE49-F238E27FC236}">
                <a16:creationId xmlns:a16="http://schemas.microsoft.com/office/drawing/2014/main" id="{754792D4-85A5-4776-A891-F1EF94C90649}"/>
              </a:ext>
            </a:extLst>
          </p:cNvPr>
          <p:cNvSpPr/>
          <p:nvPr/>
        </p:nvSpPr>
        <p:spPr>
          <a:xfrm flipV="1">
            <a:off x="891459" y="1896202"/>
            <a:ext cx="1220145"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19242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and placing stars">
            <a:extLst>
              <a:ext uri="{FF2B5EF4-FFF2-40B4-BE49-F238E27FC236}">
                <a16:creationId xmlns:a16="http://schemas.microsoft.com/office/drawing/2014/main" id="{5A441000-3A55-470F-96D2-E7A6A42A3E1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37223"/>
          <a:stretch/>
        </p:blipFill>
        <p:spPr>
          <a:xfrm>
            <a:off x="6852062" y="0"/>
            <a:ext cx="5105121" cy="6362700"/>
          </a:xfrm>
          <a:solidFill>
            <a:srgbClr val="A2CAD5"/>
          </a:solidFill>
        </p:spPr>
      </p:pic>
      <p:sp>
        <p:nvSpPr>
          <p:cNvPr id="5" name="Text Placeholder 2">
            <a:extLst>
              <a:ext uri="{FF2B5EF4-FFF2-40B4-BE49-F238E27FC236}">
                <a16:creationId xmlns:a16="http://schemas.microsoft.com/office/drawing/2014/main" id="{41898611-B002-4357-A824-DE6090314B5E}"/>
              </a:ext>
            </a:extLst>
          </p:cNvPr>
          <p:cNvSpPr>
            <a:spLocks noGrp="1"/>
          </p:cNvSpPr>
          <p:nvPr>
            <p:ph type="body" sz="quarter" idx="18"/>
          </p:nvPr>
        </p:nvSpPr>
        <p:spPr>
          <a:xfrm>
            <a:off x="1803400" y="1773238"/>
            <a:ext cx="4687795" cy="4525962"/>
          </a:xfrm>
        </p:spPr>
        <p:txBody>
          <a:bodyPr vert="horz" lIns="91440" tIns="45720" rIns="91440" bIns="45720" rtlCol="0" anchor="t">
            <a:normAutofit lnSpcReduction="10000"/>
          </a:bodyPr>
          <a:lstStyle/>
          <a:p>
            <a:pPr marL="457200" indent="-457200">
              <a:buFont typeface="+mj-lt"/>
              <a:buAutoNum type="arabicPeriod"/>
            </a:pPr>
            <a:r>
              <a:rPr lang="en-US"/>
              <a:t>Identify your </a:t>
            </a:r>
            <a:r>
              <a:rPr lang="en-US" b="1" dirty="0"/>
              <a:t>Target Market</a:t>
            </a:r>
            <a:endParaRPr lang="en-US" b="1" dirty="0">
              <a:cs typeface="Calibri"/>
            </a:endParaRPr>
          </a:p>
          <a:p>
            <a:pPr marL="457200" indent="-457200">
              <a:buFont typeface="+mj-lt"/>
              <a:buAutoNum type="arabicPeriod"/>
            </a:pPr>
            <a:r>
              <a:rPr lang="en-US"/>
              <a:t>Identify your </a:t>
            </a:r>
            <a:r>
              <a:rPr lang="en-US" b="1" dirty="0"/>
              <a:t>Competitors</a:t>
            </a:r>
            <a:endParaRPr lang="en-US" b="1" dirty="0">
              <a:cs typeface="Calibri"/>
            </a:endParaRPr>
          </a:p>
          <a:p>
            <a:pPr marL="457200" indent="-457200">
              <a:buFont typeface="+mj-lt"/>
              <a:buAutoNum type="arabicPeriod"/>
            </a:pPr>
            <a:r>
              <a:rPr lang="en-US"/>
              <a:t>Conduct </a:t>
            </a:r>
            <a:r>
              <a:rPr lang="en-US" b="1" dirty="0"/>
              <a:t>Market Analysis </a:t>
            </a:r>
            <a:r>
              <a:rPr lang="en-US"/>
              <a:t>and</a:t>
            </a:r>
            <a:r>
              <a:rPr lang="en-US" b="1" dirty="0"/>
              <a:t> Competitor Research</a:t>
            </a:r>
            <a:endParaRPr lang="en-US" b="1" dirty="0">
              <a:cs typeface="Calibri"/>
            </a:endParaRPr>
          </a:p>
          <a:p>
            <a:pPr marL="457200" indent="-457200">
              <a:buFont typeface="+mj-lt"/>
              <a:buAutoNum type="arabicPeriod"/>
            </a:pPr>
            <a:r>
              <a:rPr lang="en-US"/>
              <a:t>Identify </a:t>
            </a:r>
            <a:r>
              <a:rPr lang="en-US" b="1" dirty="0"/>
              <a:t>Gaps and Opportunities</a:t>
            </a:r>
            <a:endParaRPr lang="en-US" b="1" dirty="0">
              <a:cs typeface="Calibri"/>
            </a:endParaRPr>
          </a:p>
          <a:p>
            <a:pPr marL="457200" indent="-457200">
              <a:buFont typeface="+mj-lt"/>
              <a:buAutoNum type="arabicPeriod"/>
            </a:pPr>
            <a:r>
              <a:rPr lang="en-US"/>
              <a:t>Uncover your </a:t>
            </a:r>
            <a:r>
              <a:rPr lang="en-US" b="1" dirty="0"/>
              <a:t>Differentiator*</a:t>
            </a:r>
            <a:r>
              <a:rPr lang="en-US" dirty="0"/>
              <a:t> </a:t>
            </a:r>
            <a:endParaRPr lang="en-US" dirty="0">
              <a:cs typeface="Calibri"/>
            </a:endParaRPr>
          </a:p>
          <a:p>
            <a:pPr marL="457200" indent="-457200">
              <a:buFont typeface="+mj-lt"/>
              <a:buAutoNum type="arabicPeriod"/>
            </a:pPr>
            <a:r>
              <a:rPr lang="en-US"/>
              <a:t>Write a </a:t>
            </a:r>
            <a:r>
              <a:rPr lang="en-US" b="1" dirty="0"/>
              <a:t>Brand Positioning Statement*</a:t>
            </a:r>
            <a:endParaRPr lang="en-US" b="1" dirty="0">
              <a:cs typeface="Calibri"/>
            </a:endParaRPr>
          </a:p>
          <a:p>
            <a:pPr marL="457200" indent="-457200">
              <a:buFont typeface="+mj-lt"/>
              <a:buAutoNum type="arabicPeriod"/>
            </a:pPr>
            <a:r>
              <a:rPr lang="en-US"/>
              <a:t>Create a </a:t>
            </a:r>
            <a:r>
              <a:rPr lang="en-US" b="1" dirty="0"/>
              <a:t>Communication Framework*</a:t>
            </a:r>
            <a:endParaRPr lang="en-US" b="1" dirty="0">
              <a:cs typeface="Calibri"/>
            </a:endParaRPr>
          </a:p>
          <a:p>
            <a:pPr marL="457200" indent="-457200">
              <a:buFont typeface="+mj-lt"/>
              <a:buAutoNum type="arabicPeriod"/>
            </a:pPr>
            <a:r>
              <a:rPr lang="en-US"/>
              <a:t>Design your </a:t>
            </a:r>
            <a:r>
              <a:rPr lang="en-US" b="1" dirty="0"/>
              <a:t>Brand Experience</a:t>
            </a:r>
            <a:endParaRPr lang="en-US" b="1" dirty="0">
              <a:cs typeface="Calibri"/>
            </a:endParaRPr>
          </a:p>
          <a:p>
            <a:pPr marL="457200" indent="-457200">
              <a:buFont typeface="+mj-lt"/>
              <a:buAutoNum type="arabicPeriod"/>
            </a:pPr>
            <a:endParaRPr lang="en-IE"/>
          </a:p>
        </p:txBody>
      </p:sp>
      <p:sp>
        <p:nvSpPr>
          <p:cNvPr id="6" name="Text Placeholder 3">
            <a:extLst>
              <a:ext uri="{FF2B5EF4-FFF2-40B4-BE49-F238E27FC236}">
                <a16:creationId xmlns:a16="http://schemas.microsoft.com/office/drawing/2014/main" id="{26409F02-676C-47F9-A812-7686BE9E45D4}"/>
              </a:ext>
            </a:extLst>
          </p:cNvPr>
          <p:cNvSpPr>
            <a:spLocks noGrp="1"/>
          </p:cNvSpPr>
          <p:nvPr>
            <p:ph type="body" sz="quarter" idx="16"/>
          </p:nvPr>
        </p:nvSpPr>
        <p:spPr>
          <a:xfrm>
            <a:off x="1719263" y="595313"/>
            <a:ext cx="4716462" cy="582612"/>
          </a:xfrm>
        </p:spPr>
        <p:txBody>
          <a:bodyPr>
            <a:normAutofit fontScale="85000" lnSpcReduction="10000"/>
          </a:bodyPr>
          <a:lstStyle/>
          <a:p>
            <a:r>
              <a:rPr lang="en-US"/>
              <a:t>An 8-step Positioning Plan…</a:t>
            </a:r>
            <a:endParaRPr lang="en-IE"/>
          </a:p>
        </p:txBody>
      </p:sp>
      <p:sp>
        <p:nvSpPr>
          <p:cNvPr id="9" name="TextBox 8">
            <a:extLst>
              <a:ext uri="{FF2B5EF4-FFF2-40B4-BE49-F238E27FC236}">
                <a16:creationId xmlns:a16="http://schemas.microsoft.com/office/drawing/2014/main" id="{17898F99-47FF-4E3D-8C25-E491DF034AFA}"/>
              </a:ext>
            </a:extLst>
          </p:cNvPr>
          <p:cNvSpPr txBox="1"/>
          <p:nvPr/>
        </p:nvSpPr>
        <p:spPr>
          <a:xfrm>
            <a:off x="6981057" y="2742044"/>
            <a:ext cx="4847130" cy="954107"/>
          </a:xfrm>
          <a:prstGeom prst="rect">
            <a:avLst/>
          </a:prstGeom>
          <a:solidFill>
            <a:srgbClr val="FED100"/>
          </a:solidFill>
        </p:spPr>
        <p:txBody>
          <a:bodyPr wrap="square" lIns="91440" tIns="45720" rIns="91440" bIns="45720" rtlCol="0" anchor="t">
            <a:spAutoFit/>
          </a:bodyPr>
          <a:lstStyle/>
          <a:p>
            <a:r>
              <a:rPr lang="en-US" sz="1400" i="1">
                <a:solidFill>
                  <a:srgbClr val="000000"/>
                </a:solidFill>
              </a:rPr>
              <a:t>* Big Word made simple</a:t>
            </a:r>
            <a:r>
              <a:rPr lang="en-US" sz="1400">
                <a:solidFill>
                  <a:srgbClr val="000000"/>
                </a:solidFill>
              </a:rPr>
              <a:t>: </a:t>
            </a:r>
            <a:r>
              <a:rPr lang="en-US" sz="1400" b="1" i="0">
                <a:solidFill>
                  <a:srgbClr val="000000"/>
                </a:solidFill>
                <a:effectLst/>
              </a:rPr>
              <a:t>A Differentiator </a:t>
            </a:r>
            <a:r>
              <a:rPr lang="en-US" sz="1400" b="0" i="0">
                <a:solidFill>
                  <a:srgbClr val="000000"/>
                </a:solidFill>
                <a:effectLst/>
              </a:rPr>
              <a:t>is a characteristic of your food company or product that separates you from key competitors and gives you a </a:t>
            </a:r>
            <a:r>
              <a:rPr lang="en-US" sz="1400" b="1" i="0" dirty="0">
                <a:solidFill>
                  <a:srgbClr val="1188A3"/>
                </a:solidFill>
                <a:effectLst/>
              </a:rPr>
              <a:t>perceived advantage</a:t>
            </a:r>
            <a:r>
              <a:rPr lang="en-US" sz="1400" b="1" i="0">
                <a:solidFill>
                  <a:srgbClr val="000000"/>
                </a:solidFill>
                <a:effectLst/>
              </a:rPr>
              <a:t> </a:t>
            </a:r>
            <a:r>
              <a:rPr lang="en-US" sz="1400" b="0" i="0">
                <a:solidFill>
                  <a:srgbClr val="000000"/>
                </a:solidFill>
                <a:effectLst/>
              </a:rPr>
              <a:t>in the eyes of your target audience.</a:t>
            </a:r>
            <a:r>
              <a:rPr lang="en-US" sz="1400" dirty="0">
                <a:solidFill>
                  <a:srgbClr val="000000"/>
                </a:solidFill>
              </a:rPr>
              <a:t> </a:t>
            </a:r>
            <a:endParaRPr lang="en-IE" sz="1400"/>
          </a:p>
        </p:txBody>
      </p:sp>
      <p:sp>
        <p:nvSpPr>
          <p:cNvPr id="10" name="TextBox 9">
            <a:extLst>
              <a:ext uri="{FF2B5EF4-FFF2-40B4-BE49-F238E27FC236}">
                <a16:creationId xmlns:a16="http://schemas.microsoft.com/office/drawing/2014/main" id="{A50B9CB9-90D8-4D37-91DB-378B57DB6C57}"/>
              </a:ext>
            </a:extLst>
          </p:cNvPr>
          <p:cNvSpPr txBox="1"/>
          <p:nvPr/>
        </p:nvSpPr>
        <p:spPr>
          <a:xfrm>
            <a:off x="6981057" y="3859874"/>
            <a:ext cx="4847130" cy="1169551"/>
          </a:xfrm>
          <a:prstGeom prst="rect">
            <a:avLst/>
          </a:prstGeom>
          <a:solidFill>
            <a:srgbClr val="FED100"/>
          </a:solidFill>
        </p:spPr>
        <p:txBody>
          <a:bodyPr wrap="square" lIns="91440" tIns="45720" rIns="91440" bIns="45720" rtlCol="0" anchor="t">
            <a:spAutoFit/>
          </a:bodyPr>
          <a:lstStyle/>
          <a:p>
            <a:r>
              <a:rPr lang="en-US" sz="1400">
                <a:solidFill>
                  <a:srgbClr val="000000"/>
                </a:solidFill>
              </a:rPr>
              <a:t>*</a:t>
            </a:r>
            <a:r>
              <a:rPr lang="en-US" sz="1400" dirty="0">
                <a:solidFill>
                  <a:srgbClr val="000000"/>
                </a:solidFill>
              </a:rPr>
              <a:t> </a:t>
            </a:r>
            <a:r>
              <a:rPr lang="en-US" sz="1400" b="1" i="0">
                <a:solidFill>
                  <a:srgbClr val="000000"/>
                </a:solidFill>
                <a:effectLst/>
              </a:rPr>
              <a:t>A Brand Positioning Statement </a:t>
            </a:r>
            <a:r>
              <a:rPr lang="en-US" sz="1400" b="0" i="0">
                <a:solidFill>
                  <a:srgbClr val="000000"/>
                </a:solidFill>
                <a:effectLst/>
              </a:rPr>
              <a:t>is a brief description of a product or service and</a:t>
            </a:r>
            <a:r>
              <a:rPr lang="en-US" sz="1400" dirty="0">
                <a:solidFill>
                  <a:srgbClr val="000000"/>
                </a:solidFill>
              </a:rPr>
              <a:t> explains </a:t>
            </a:r>
            <a:r>
              <a:rPr lang="en-US" sz="1400" b="0" i="0">
                <a:solidFill>
                  <a:srgbClr val="000000"/>
                </a:solidFill>
                <a:effectLst/>
              </a:rPr>
              <a:t>how it </a:t>
            </a:r>
            <a:r>
              <a:rPr lang="en-US" sz="1400" b="1" dirty="0">
                <a:solidFill>
                  <a:srgbClr val="1188A3"/>
                </a:solidFill>
              </a:rPr>
              <a:t>fulfils</a:t>
            </a:r>
            <a:r>
              <a:rPr lang="en-US" sz="1400" b="1" i="0" dirty="0">
                <a:solidFill>
                  <a:srgbClr val="1188A3"/>
                </a:solidFill>
                <a:effectLst/>
              </a:rPr>
              <a:t> a particular need of the target </a:t>
            </a:r>
            <a:r>
              <a:rPr lang="en-US" sz="1400" b="1" dirty="0">
                <a:solidFill>
                  <a:srgbClr val="1188A3"/>
                </a:solidFill>
              </a:rPr>
              <a:t>market</a:t>
            </a:r>
            <a:r>
              <a:rPr lang="en-US" sz="1400" dirty="0">
                <a:solidFill>
                  <a:srgbClr val="000000"/>
                </a:solidFill>
              </a:rPr>
              <a:t>. A</a:t>
            </a:r>
            <a:r>
              <a:rPr lang="en-US" sz="1400" b="0" i="0" dirty="0">
                <a:solidFill>
                  <a:srgbClr val="000000"/>
                </a:solidFill>
                <a:effectLst/>
              </a:rPr>
              <a:t> </a:t>
            </a:r>
            <a:r>
              <a:rPr lang="en-US" sz="1400" b="0" i="0">
                <a:solidFill>
                  <a:srgbClr val="000000"/>
                </a:solidFill>
                <a:effectLst/>
              </a:rPr>
              <a:t>positioning statement </a:t>
            </a:r>
            <a:r>
              <a:rPr lang="en-US" sz="1400" dirty="0">
                <a:solidFill>
                  <a:srgbClr val="000000"/>
                </a:solidFill>
              </a:rPr>
              <a:t>aims</a:t>
            </a:r>
            <a:r>
              <a:rPr lang="en-US" sz="1400" b="0" i="0">
                <a:solidFill>
                  <a:srgbClr val="000000"/>
                </a:solidFill>
                <a:effectLst/>
              </a:rPr>
              <a:t> to align marketing efforts with a company's brand and value proposition.</a:t>
            </a:r>
            <a:endParaRPr lang="en-IE" sz="1400"/>
          </a:p>
        </p:txBody>
      </p:sp>
      <p:sp>
        <p:nvSpPr>
          <p:cNvPr id="11" name="TextBox 10">
            <a:extLst>
              <a:ext uri="{FF2B5EF4-FFF2-40B4-BE49-F238E27FC236}">
                <a16:creationId xmlns:a16="http://schemas.microsoft.com/office/drawing/2014/main" id="{C181C68A-7705-4272-A90A-76B964467C51}"/>
              </a:ext>
            </a:extLst>
          </p:cNvPr>
          <p:cNvSpPr txBox="1"/>
          <p:nvPr/>
        </p:nvSpPr>
        <p:spPr>
          <a:xfrm>
            <a:off x="6981057" y="5218172"/>
            <a:ext cx="4847130" cy="954107"/>
          </a:xfrm>
          <a:prstGeom prst="rect">
            <a:avLst/>
          </a:prstGeom>
          <a:solidFill>
            <a:srgbClr val="FED100"/>
          </a:solidFill>
        </p:spPr>
        <p:txBody>
          <a:bodyPr wrap="square" lIns="91440" tIns="45720" rIns="91440" bIns="45720" rtlCol="0" anchor="t">
            <a:spAutoFit/>
          </a:bodyPr>
          <a:lstStyle/>
          <a:p>
            <a:r>
              <a:rPr lang="en-US" sz="1400" b="1" i="0">
                <a:solidFill>
                  <a:srgbClr val="000000"/>
                </a:solidFill>
                <a:effectLst/>
              </a:rPr>
              <a:t>* A communication framework </a:t>
            </a:r>
            <a:r>
              <a:rPr lang="en-US" sz="1400" dirty="0">
                <a:solidFill>
                  <a:srgbClr val="000000"/>
                </a:solidFill>
              </a:rPr>
              <a:t>consists</a:t>
            </a:r>
            <a:r>
              <a:rPr lang="en-US" sz="1400" i="0" dirty="0">
                <a:solidFill>
                  <a:srgbClr val="000000"/>
                </a:solidFill>
                <a:effectLst/>
              </a:rPr>
              <a:t> </a:t>
            </a:r>
            <a:r>
              <a:rPr lang="en-US" sz="1400" i="0">
                <a:solidFill>
                  <a:srgbClr val="000000"/>
                </a:solidFill>
                <a:effectLst/>
              </a:rPr>
              <a:t>of </a:t>
            </a:r>
            <a:r>
              <a:rPr lang="en-US" sz="1400" b="0" i="0">
                <a:solidFill>
                  <a:srgbClr val="000000"/>
                </a:solidFill>
                <a:effectLst/>
              </a:rPr>
              <a:t>an overview of </a:t>
            </a:r>
            <a:r>
              <a:rPr lang="en-US" sz="1400" b="1" i="0" dirty="0">
                <a:solidFill>
                  <a:srgbClr val="1188A3"/>
                </a:solidFill>
                <a:effectLst/>
              </a:rPr>
              <a:t>how you plan to communicate internally and externally</a:t>
            </a:r>
            <a:r>
              <a:rPr lang="en-US" sz="1400" b="0" i="0">
                <a:solidFill>
                  <a:srgbClr val="000000"/>
                </a:solidFill>
                <a:effectLst/>
              </a:rPr>
              <a:t> in your company. It would include</a:t>
            </a:r>
            <a:r>
              <a:rPr lang="en-US" sz="1400" dirty="0">
                <a:solidFill>
                  <a:srgbClr val="000000"/>
                </a:solidFill>
              </a:rPr>
              <a:t> identifying</a:t>
            </a:r>
            <a:r>
              <a:rPr lang="en-US" sz="1400" b="0" i="0" dirty="0">
                <a:solidFill>
                  <a:srgbClr val="000000"/>
                </a:solidFill>
                <a:effectLst/>
              </a:rPr>
              <a:t> </a:t>
            </a:r>
            <a:r>
              <a:rPr lang="en-US" sz="1400" b="0" i="0">
                <a:solidFill>
                  <a:srgbClr val="000000"/>
                </a:solidFill>
                <a:effectLst/>
              </a:rPr>
              <a:t>your audience, objectives, messages, channels, and how you would measure success.</a:t>
            </a:r>
            <a:endParaRPr lang="en-IE" sz="1400"/>
          </a:p>
        </p:txBody>
      </p:sp>
    </p:spTree>
    <p:extLst>
      <p:ext uri="{BB962C8B-B14F-4D97-AF65-F5344CB8AC3E}">
        <p14:creationId xmlns:p14="http://schemas.microsoft.com/office/powerpoint/2010/main" val="3473247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fferent colored question marks">
            <a:extLst>
              <a:ext uri="{FF2B5EF4-FFF2-40B4-BE49-F238E27FC236}">
                <a16:creationId xmlns:a16="http://schemas.microsoft.com/office/drawing/2014/main" id="{478AEC22-9D8F-4C4F-BCD7-2296BFF4729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4162449-B136-401B-8215-2B0BAB580210}"/>
              </a:ext>
            </a:extLst>
          </p:cNvPr>
          <p:cNvSpPr>
            <a:spLocks noGrp="1"/>
          </p:cNvSpPr>
          <p:nvPr>
            <p:ph type="body" sz="quarter" idx="18"/>
          </p:nvPr>
        </p:nvSpPr>
        <p:spPr>
          <a:xfrm>
            <a:off x="1356594" y="1457651"/>
            <a:ext cx="5440357" cy="5044636"/>
          </a:xfrm>
        </p:spPr>
        <p:txBody>
          <a:bodyPr vert="horz" lIns="91440" tIns="45720" rIns="91440" bIns="45720" rtlCol="0" anchor="t">
            <a:normAutofit lnSpcReduction="10000"/>
          </a:bodyPr>
          <a:lstStyle/>
          <a:p>
            <a:pPr indent="0"/>
            <a:r>
              <a:rPr lang="en-US"/>
              <a:t>For food producers, it can be challenging to produce new and healthy products and services, specifically for older people. What are the </a:t>
            </a:r>
            <a:r>
              <a:rPr lang="en-US" b="1"/>
              <a:t>preferences and expectations of consumers </a:t>
            </a:r>
            <a:r>
              <a:rPr lang="en-US"/>
              <a:t>in this segment? What </a:t>
            </a:r>
            <a:r>
              <a:rPr lang="en-US" b="1"/>
              <a:t>factors influence their decisions to purchase</a:t>
            </a:r>
            <a:r>
              <a:rPr lang="en-US"/>
              <a:t> new healthy food products?</a:t>
            </a:r>
          </a:p>
          <a:p>
            <a:pPr indent="0"/>
            <a:r>
              <a:rPr lang="en-US"/>
              <a:t>In order to gain a better insight into Seniors’ food consumption attitudes, expectations, and </a:t>
            </a:r>
            <a:r>
              <a:rPr lang="en-US" err="1"/>
              <a:t>behaviours</a:t>
            </a:r>
            <a:r>
              <a:rPr lang="en-US"/>
              <a:t>, we have researched and </a:t>
            </a:r>
            <a:r>
              <a:rPr lang="en-US" err="1"/>
              <a:t>summarised</a:t>
            </a:r>
            <a:r>
              <a:rPr lang="en-US"/>
              <a:t> four key research studies that have been carried out across the world that aimed at the senior consumer market.</a:t>
            </a:r>
            <a:endParaRPr lang="en-IE"/>
          </a:p>
        </p:txBody>
      </p:sp>
      <p:sp>
        <p:nvSpPr>
          <p:cNvPr id="4" name="Text Placeholder 3">
            <a:extLst>
              <a:ext uri="{FF2B5EF4-FFF2-40B4-BE49-F238E27FC236}">
                <a16:creationId xmlns:a16="http://schemas.microsoft.com/office/drawing/2014/main" id="{5EB1282F-DBA5-4C91-BA32-61FD72BFA36D}"/>
              </a:ext>
            </a:extLst>
          </p:cNvPr>
          <p:cNvSpPr>
            <a:spLocks noGrp="1"/>
          </p:cNvSpPr>
          <p:nvPr>
            <p:ph type="body" sz="quarter" idx="16"/>
          </p:nvPr>
        </p:nvSpPr>
        <p:spPr/>
        <p:txBody>
          <a:bodyPr>
            <a:normAutofit lnSpcReduction="10000"/>
          </a:bodyPr>
          <a:lstStyle/>
          <a:p>
            <a:r>
              <a:rPr lang="en-US"/>
              <a:t>Where to start…</a:t>
            </a:r>
            <a:endParaRPr lang="en-IE"/>
          </a:p>
        </p:txBody>
      </p:sp>
    </p:spTree>
    <p:extLst>
      <p:ext uri="{BB962C8B-B14F-4D97-AF65-F5344CB8AC3E}">
        <p14:creationId xmlns:p14="http://schemas.microsoft.com/office/powerpoint/2010/main" val="35312018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5D3D38-D4E1-4FBA-B8DE-FB098BFB50CA}"/>
              </a:ext>
            </a:extLst>
          </p:cNvPr>
          <p:cNvSpPr>
            <a:spLocks noGrp="1"/>
          </p:cNvSpPr>
          <p:nvPr>
            <p:ph type="body" sz="quarter" idx="31"/>
          </p:nvPr>
        </p:nvSpPr>
        <p:spPr>
          <a:xfrm>
            <a:off x="2242111" y="2947933"/>
            <a:ext cx="3097087" cy="1082137"/>
          </a:xfrm>
        </p:spPr>
        <p:txBody>
          <a:bodyPr vert="horz" lIns="91440" tIns="45720" rIns="91440" bIns="45720" rtlCol="0" anchor="t">
            <a:noAutofit/>
          </a:bodyPr>
          <a:lstStyle/>
          <a:p>
            <a:pPr marL="0" indent="0"/>
            <a:r>
              <a:rPr lang="en-US" sz="2400"/>
              <a:t>The </a:t>
            </a:r>
            <a:r>
              <a:rPr lang="en-US" sz="2400" dirty="0"/>
              <a:t>industry/</a:t>
            </a:r>
            <a:r>
              <a:rPr lang="en-US" sz="2400"/>
              <a:t>space your brand operates in</a:t>
            </a:r>
            <a:br>
              <a:rPr lang="en-US" sz="2400" dirty="0">
                <a:cs typeface="Calibri"/>
              </a:rPr>
            </a:br>
            <a:r>
              <a:rPr lang="en-US" sz="2400" dirty="0"/>
              <a:t>(i</a:t>
            </a:r>
            <a:r>
              <a:rPr lang="en-US" sz="2400"/>
              <a:t>.</a:t>
            </a:r>
            <a:r>
              <a:rPr lang="en-US" sz="2400" dirty="0"/>
              <a:t>e.,</a:t>
            </a:r>
            <a:r>
              <a:rPr lang="en-US" sz="2400"/>
              <a:t> food for seniors</a:t>
            </a:r>
            <a:r>
              <a:rPr lang="en-US" sz="2400" dirty="0"/>
              <a:t>)</a:t>
            </a:r>
            <a:endParaRPr lang="en-IE" sz="2400">
              <a:cs typeface="Calibri"/>
            </a:endParaRPr>
          </a:p>
        </p:txBody>
      </p:sp>
      <p:sp>
        <p:nvSpPr>
          <p:cNvPr id="3" name="Text Placeholder 2">
            <a:extLst>
              <a:ext uri="{FF2B5EF4-FFF2-40B4-BE49-F238E27FC236}">
                <a16:creationId xmlns:a16="http://schemas.microsoft.com/office/drawing/2014/main" id="{7F26C167-5BE3-45F2-80A3-C04A9F00913B}"/>
              </a:ext>
            </a:extLst>
          </p:cNvPr>
          <p:cNvSpPr>
            <a:spLocks noGrp="1"/>
          </p:cNvSpPr>
          <p:nvPr>
            <p:ph type="body" sz="quarter" idx="32"/>
          </p:nvPr>
        </p:nvSpPr>
        <p:spPr/>
        <p:txBody>
          <a:bodyPr>
            <a:normAutofit fontScale="92500"/>
          </a:bodyPr>
          <a:lstStyle/>
          <a:p>
            <a:pPr marL="0" indent="0"/>
            <a:r>
              <a:rPr lang="en-US" sz="2400"/>
              <a:t>How your brand meets your customer’s needs</a:t>
            </a:r>
            <a:endParaRPr lang="en-IE" sz="2400"/>
          </a:p>
        </p:txBody>
      </p:sp>
      <p:sp>
        <p:nvSpPr>
          <p:cNvPr id="4" name="Text Placeholder 3">
            <a:extLst>
              <a:ext uri="{FF2B5EF4-FFF2-40B4-BE49-F238E27FC236}">
                <a16:creationId xmlns:a16="http://schemas.microsoft.com/office/drawing/2014/main" id="{6413C88C-F508-4A0D-B459-DF0557E74081}"/>
              </a:ext>
            </a:extLst>
          </p:cNvPr>
          <p:cNvSpPr>
            <a:spLocks noGrp="1"/>
          </p:cNvSpPr>
          <p:nvPr>
            <p:ph type="body" sz="quarter" idx="33"/>
          </p:nvPr>
        </p:nvSpPr>
        <p:spPr/>
        <p:txBody>
          <a:bodyPr vert="horz" lIns="91440" tIns="45720" rIns="91440" bIns="45720" rtlCol="0" anchor="t">
            <a:normAutofit/>
          </a:bodyPr>
          <a:lstStyle/>
          <a:p>
            <a:pPr marL="0" indent="0"/>
            <a:r>
              <a:rPr lang="en-US" sz="2400"/>
              <a:t>Your </a:t>
            </a:r>
            <a:r>
              <a:rPr lang="en-US" sz="2400" dirty="0"/>
              <a:t>target audience</a:t>
            </a:r>
            <a:endParaRPr lang="en-IE" sz="2400"/>
          </a:p>
        </p:txBody>
      </p:sp>
      <p:sp>
        <p:nvSpPr>
          <p:cNvPr id="5" name="Text Placeholder 4">
            <a:extLst>
              <a:ext uri="{FF2B5EF4-FFF2-40B4-BE49-F238E27FC236}">
                <a16:creationId xmlns:a16="http://schemas.microsoft.com/office/drawing/2014/main" id="{C9B968E6-3D4A-42BF-98AF-293A45C585E4}"/>
              </a:ext>
            </a:extLst>
          </p:cNvPr>
          <p:cNvSpPr>
            <a:spLocks noGrp="1"/>
          </p:cNvSpPr>
          <p:nvPr>
            <p:ph type="body" sz="quarter" idx="34"/>
          </p:nvPr>
        </p:nvSpPr>
        <p:spPr/>
        <p:txBody>
          <a:bodyPr>
            <a:normAutofit fontScale="92500"/>
          </a:bodyPr>
          <a:lstStyle/>
          <a:p>
            <a:pPr marL="0" indent="0"/>
            <a:r>
              <a:rPr lang="en-US" sz="2400"/>
              <a:t>The unique value your brand brings to customers</a:t>
            </a:r>
            <a:endParaRPr lang="en-IE" sz="2400"/>
          </a:p>
        </p:txBody>
      </p:sp>
      <p:sp>
        <p:nvSpPr>
          <p:cNvPr id="6" name="TextBox 5">
            <a:extLst>
              <a:ext uri="{FF2B5EF4-FFF2-40B4-BE49-F238E27FC236}">
                <a16:creationId xmlns:a16="http://schemas.microsoft.com/office/drawing/2014/main" id="{E23946F0-3B25-466E-9871-41700AF67A8B}"/>
              </a:ext>
            </a:extLst>
          </p:cNvPr>
          <p:cNvSpPr txBox="1"/>
          <p:nvPr/>
        </p:nvSpPr>
        <p:spPr>
          <a:xfrm>
            <a:off x="194209" y="232782"/>
            <a:ext cx="2784807" cy="2308324"/>
          </a:xfrm>
          <a:prstGeom prst="rect">
            <a:avLst/>
          </a:prstGeom>
          <a:solidFill>
            <a:srgbClr val="85D2E1"/>
          </a:solidFill>
        </p:spPr>
        <p:txBody>
          <a:bodyPr wrap="square" rtlCol="0">
            <a:spAutoFit/>
          </a:bodyPr>
          <a:lstStyle/>
          <a:p>
            <a:r>
              <a:rPr lang="en-US" sz="3600">
                <a:solidFill>
                  <a:srgbClr val="000000"/>
                </a:solidFill>
              </a:rPr>
              <a:t>The Anatomy of a </a:t>
            </a:r>
            <a:r>
              <a:rPr lang="en-US" sz="3600" b="1">
                <a:solidFill>
                  <a:srgbClr val="000000"/>
                </a:solidFill>
              </a:rPr>
              <a:t>Brand Positioning Statement</a:t>
            </a:r>
            <a:endParaRPr lang="en-IE" sz="3600" b="1">
              <a:solidFill>
                <a:srgbClr val="000000"/>
              </a:solidFill>
            </a:endParaRPr>
          </a:p>
        </p:txBody>
      </p:sp>
      <p:grpSp>
        <p:nvGrpSpPr>
          <p:cNvPr id="7" name="Graphic 3">
            <a:extLst>
              <a:ext uri="{FF2B5EF4-FFF2-40B4-BE49-F238E27FC236}">
                <a16:creationId xmlns:a16="http://schemas.microsoft.com/office/drawing/2014/main" id="{3CFEE380-2629-4D1A-A924-C9BA398A2E85}"/>
              </a:ext>
            </a:extLst>
          </p:cNvPr>
          <p:cNvGrpSpPr/>
          <p:nvPr/>
        </p:nvGrpSpPr>
        <p:grpSpPr>
          <a:xfrm>
            <a:off x="3500819" y="1040924"/>
            <a:ext cx="1028777" cy="1056365"/>
            <a:chOff x="986212" y="4755836"/>
            <a:chExt cx="715862" cy="735059"/>
          </a:xfrm>
        </p:grpSpPr>
        <p:sp>
          <p:nvSpPr>
            <p:cNvPr id="8" name="Freeform 4">
              <a:extLst>
                <a:ext uri="{FF2B5EF4-FFF2-40B4-BE49-F238E27FC236}">
                  <a16:creationId xmlns:a16="http://schemas.microsoft.com/office/drawing/2014/main" id="{FA2D725F-7668-4079-9CE7-9F8115483A23}"/>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9" name="Freeform 5">
              <a:extLst>
                <a:ext uri="{FF2B5EF4-FFF2-40B4-BE49-F238E27FC236}">
                  <a16:creationId xmlns:a16="http://schemas.microsoft.com/office/drawing/2014/main" id="{CAC60DAA-90DB-40BD-8109-59EB5A478D9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pic>
        <p:nvPicPr>
          <p:cNvPr id="11" name="Graphic 10" descr="Badge 3 outline">
            <a:extLst>
              <a:ext uri="{FF2B5EF4-FFF2-40B4-BE49-F238E27FC236}">
                <a16:creationId xmlns:a16="http://schemas.microsoft.com/office/drawing/2014/main" id="{40002C79-F042-4296-ADB1-F74C2A4B2F9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67064" y="2370137"/>
            <a:ext cx="442874" cy="442874"/>
          </a:xfrm>
          <a:prstGeom prst="rect">
            <a:avLst/>
          </a:prstGeom>
        </p:spPr>
      </p:pic>
      <p:pic>
        <p:nvPicPr>
          <p:cNvPr id="13" name="Graphic 12" descr="Badge 1 outline">
            <a:extLst>
              <a:ext uri="{FF2B5EF4-FFF2-40B4-BE49-F238E27FC236}">
                <a16:creationId xmlns:a16="http://schemas.microsoft.com/office/drawing/2014/main" id="{97A1822B-C41E-4917-85A2-12A081B7874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93770" y="2384509"/>
            <a:ext cx="442874" cy="442874"/>
          </a:xfrm>
          <a:prstGeom prst="rect">
            <a:avLst/>
          </a:prstGeom>
        </p:spPr>
      </p:pic>
      <p:pic>
        <p:nvPicPr>
          <p:cNvPr id="15" name="Graphic 14" descr="Badge outline">
            <a:extLst>
              <a:ext uri="{FF2B5EF4-FFF2-40B4-BE49-F238E27FC236}">
                <a16:creationId xmlns:a16="http://schemas.microsoft.com/office/drawing/2014/main" id="{5EAF51BD-B7C8-4E94-8A17-92C14477B20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23982" y="2355765"/>
            <a:ext cx="442874" cy="442874"/>
          </a:xfrm>
          <a:prstGeom prst="rect">
            <a:avLst/>
          </a:prstGeom>
        </p:spPr>
      </p:pic>
      <p:pic>
        <p:nvPicPr>
          <p:cNvPr id="17" name="Graphic 16" descr="Badge 4 outline">
            <a:extLst>
              <a:ext uri="{FF2B5EF4-FFF2-40B4-BE49-F238E27FC236}">
                <a16:creationId xmlns:a16="http://schemas.microsoft.com/office/drawing/2014/main" id="{0008FBFB-C79D-451E-A71F-CEF8FBA92216}"/>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361396" y="2355765"/>
            <a:ext cx="471618" cy="471618"/>
          </a:xfrm>
          <a:prstGeom prst="rect">
            <a:avLst/>
          </a:prstGeom>
        </p:spPr>
      </p:pic>
      <p:grpSp>
        <p:nvGrpSpPr>
          <p:cNvPr id="18" name="Graphic 3">
            <a:extLst>
              <a:ext uri="{FF2B5EF4-FFF2-40B4-BE49-F238E27FC236}">
                <a16:creationId xmlns:a16="http://schemas.microsoft.com/office/drawing/2014/main" id="{3D701E15-9599-4AC0-B6FD-74F44763694E}"/>
              </a:ext>
            </a:extLst>
          </p:cNvPr>
          <p:cNvGrpSpPr/>
          <p:nvPr/>
        </p:nvGrpSpPr>
        <p:grpSpPr>
          <a:xfrm>
            <a:off x="5648529" y="3276623"/>
            <a:ext cx="1097482" cy="800886"/>
            <a:chOff x="8408232" y="3880051"/>
            <a:chExt cx="1097482" cy="800886"/>
          </a:xfrm>
        </p:grpSpPr>
        <p:sp>
          <p:nvSpPr>
            <p:cNvPr id="19" name="Freeform 1501">
              <a:extLst>
                <a:ext uri="{FF2B5EF4-FFF2-40B4-BE49-F238E27FC236}">
                  <a16:creationId xmlns:a16="http://schemas.microsoft.com/office/drawing/2014/main" id="{D1087332-BA73-4B83-B736-EB7191DF1F8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EF3E13FE-9FF1-4691-ADF0-190978610AD3}"/>
                </a:ext>
              </a:extLst>
            </p:cNvPr>
            <p:cNvGrpSpPr/>
            <p:nvPr/>
          </p:nvGrpSpPr>
          <p:grpSpPr>
            <a:xfrm>
              <a:off x="8408232" y="3880051"/>
              <a:ext cx="1097482" cy="800886"/>
              <a:chOff x="8408232" y="3880051"/>
              <a:chExt cx="1097482" cy="800886"/>
            </a:xfrm>
          </p:grpSpPr>
          <p:sp>
            <p:nvSpPr>
              <p:cNvPr id="21" name="Freeform 1503">
                <a:extLst>
                  <a:ext uri="{FF2B5EF4-FFF2-40B4-BE49-F238E27FC236}">
                    <a16:creationId xmlns:a16="http://schemas.microsoft.com/office/drawing/2014/main" id="{30EB1F8C-6FE8-44C5-A246-7793C2B18A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22" name="Freeform 1504">
                <a:extLst>
                  <a:ext uri="{FF2B5EF4-FFF2-40B4-BE49-F238E27FC236}">
                    <a16:creationId xmlns:a16="http://schemas.microsoft.com/office/drawing/2014/main" id="{CDF48B00-8F80-4EBB-871D-D709B6BCC82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23" name="Freeform 1505">
                <a:extLst>
                  <a:ext uri="{FF2B5EF4-FFF2-40B4-BE49-F238E27FC236}">
                    <a16:creationId xmlns:a16="http://schemas.microsoft.com/office/drawing/2014/main" id="{1FC24591-13B2-4DE7-B71E-4142B16AD6D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24" name="Freeform 1506">
                <a:extLst>
                  <a:ext uri="{FF2B5EF4-FFF2-40B4-BE49-F238E27FC236}">
                    <a16:creationId xmlns:a16="http://schemas.microsoft.com/office/drawing/2014/main" id="{4ADEC64D-B697-4917-8907-8DAE5245BF82}"/>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25" name="Freeform 1507">
                <a:extLst>
                  <a:ext uri="{FF2B5EF4-FFF2-40B4-BE49-F238E27FC236}">
                    <a16:creationId xmlns:a16="http://schemas.microsoft.com/office/drawing/2014/main" id="{C5C42198-21B3-4928-9F8F-A7E8505D7E3D}"/>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6" name="Freeform 1508">
                <a:extLst>
                  <a:ext uri="{FF2B5EF4-FFF2-40B4-BE49-F238E27FC236}">
                    <a16:creationId xmlns:a16="http://schemas.microsoft.com/office/drawing/2014/main" id="{91104C05-C62E-4513-8C52-87C52705AA68}"/>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7" name="Freeform 1509">
                <a:extLst>
                  <a:ext uri="{FF2B5EF4-FFF2-40B4-BE49-F238E27FC236}">
                    <a16:creationId xmlns:a16="http://schemas.microsoft.com/office/drawing/2014/main" id="{D5CDE39B-46B1-457A-B9C9-A89856132A5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8" name="Freeform 1510">
                <a:extLst>
                  <a:ext uri="{FF2B5EF4-FFF2-40B4-BE49-F238E27FC236}">
                    <a16:creationId xmlns:a16="http://schemas.microsoft.com/office/drawing/2014/main" id="{94DBD039-2A3C-4E55-BEEE-3E1D571EB93E}"/>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pic>
        <p:nvPicPr>
          <p:cNvPr id="29" name="Graphic 28" descr="Open hand with solid fill">
            <a:extLst>
              <a:ext uri="{FF2B5EF4-FFF2-40B4-BE49-F238E27FC236}">
                <a16:creationId xmlns:a16="http://schemas.microsoft.com/office/drawing/2014/main" id="{4BFCF797-FB1D-49FA-9796-9E5B9DE236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7969317" y="1236923"/>
            <a:ext cx="1037129" cy="914400"/>
          </a:xfrm>
          <a:prstGeom prst="rect">
            <a:avLst/>
          </a:prstGeom>
        </p:spPr>
      </p:pic>
      <p:pic>
        <p:nvPicPr>
          <p:cNvPr id="31" name="Graphic 30" descr="Cursor with solid fill">
            <a:extLst>
              <a:ext uri="{FF2B5EF4-FFF2-40B4-BE49-F238E27FC236}">
                <a16:creationId xmlns:a16="http://schemas.microsoft.com/office/drawing/2014/main" id="{D72A7366-AF59-4101-A300-BF04A701299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8152905">
            <a:off x="8014434" y="1054654"/>
            <a:ext cx="609577" cy="609577"/>
          </a:xfrm>
          <a:prstGeom prst="rect">
            <a:avLst/>
          </a:prstGeom>
        </p:spPr>
      </p:pic>
      <p:grpSp>
        <p:nvGrpSpPr>
          <p:cNvPr id="32" name="Graphic 3">
            <a:extLst>
              <a:ext uri="{FF2B5EF4-FFF2-40B4-BE49-F238E27FC236}">
                <a16:creationId xmlns:a16="http://schemas.microsoft.com/office/drawing/2014/main" id="{B0A78EEC-CA50-4B8B-9684-EFCD1A3F830B}"/>
              </a:ext>
            </a:extLst>
          </p:cNvPr>
          <p:cNvGrpSpPr/>
          <p:nvPr/>
        </p:nvGrpSpPr>
        <p:grpSpPr>
          <a:xfrm>
            <a:off x="10139989" y="3222538"/>
            <a:ext cx="926748" cy="965985"/>
            <a:chOff x="2463532" y="1854819"/>
            <a:chExt cx="1079822" cy="1232574"/>
          </a:xfrm>
        </p:grpSpPr>
        <p:sp>
          <p:nvSpPr>
            <p:cNvPr id="33" name="Freeform 1379">
              <a:extLst>
                <a:ext uri="{FF2B5EF4-FFF2-40B4-BE49-F238E27FC236}">
                  <a16:creationId xmlns:a16="http://schemas.microsoft.com/office/drawing/2014/main" id="{414859AA-54EF-46CA-B109-DB29BAC18580}"/>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9525" cap="flat">
              <a:solidFill>
                <a:srgbClr val="000000"/>
              </a:solidFill>
              <a:prstDash val="solid"/>
              <a:miter/>
            </a:ln>
          </p:spPr>
          <p:txBody>
            <a:bodyPr rtlCol="0" anchor="ctr"/>
            <a:lstStyle/>
            <a:p>
              <a:endParaRPr lang="en-US"/>
            </a:p>
          </p:txBody>
        </p:sp>
        <p:sp>
          <p:nvSpPr>
            <p:cNvPr id="34" name="Freeform 1380">
              <a:extLst>
                <a:ext uri="{FF2B5EF4-FFF2-40B4-BE49-F238E27FC236}">
                  <a16:creationId xmlns:a16="http://schemas.microsoft.com/office/drawing/2014/main" id="{15AE963F-19B8-473D-B954-1B8E4352FFAA}"/>
                </a:ext>
              </a:extLst>
            </p:cNvPr>
            <p:cNvSpPr/>
            <p:nvPr/>
          </p:nvSpPr>
          <p:spPr>
            <a:xfrm>
              <a:off x="2463532" y="1854819"/>
              <a:ext cx="718605" cy="569468"/>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2BBE3"/>
            </a:solidFill>
            <a:ln w="27426" cap="flat">
              <a:noFill/>
              <a:prstDash val="solid"/>
              <a:miter/>
            </a:ln>
          </p:spPr>
          <p:txBody>
            <a:bodyPr rtlCol="0" anchor="ctr"/>
            <a:lstStyle/>
            <a:p>
              <a:endParaRPr lang="en-US"/>
            </a:p>
          </p:txBody>
        </p:sp>
      </p:grpSp>
      <p:sp>
        <p:nvSpPr>
          <p:cNvPr id="39" name="TextBox 38">
            <a:extLst>
              <a:ext uri="{FF2B5EF4-FFF2-40B4-BE49-F238E27FC236}">
                <a16:creationId xmlns:a16="http://schemas.microsoft.com/office/drawing/2014/main" id="{0E8F9277-8A26-434A-B8B3-540313C25739}"/>
              </a:ext>
            </a:extLst>
          </p:cNvPr>
          <p:cNvSpPr txBox="1"/>
          <p:nvPr/>
        </p:nvSpPr>
        <p:spPr>
          <a:xfrm>
            <a:off x="401440" y="5371383"/>
            <a:ext cx="9113916" cy="1015663"/>
          </a:xfrm>
          <a:prstGeom prst="rect">
            <a:avLst/>
          </a:prstGeom>
          <a:noFill/>
          <a:ln>
            <a:solidFill>
              <a:srgbClr val="1188A3"/>
            </a:solidFill>
          </a:ln>
        </p:spPr>
        <p:txBody>
          <a:bodyPr wrap="square" lIns="91440" tIns="45720" rIns="91440" bIns="45720" anchor="t">
            <a:spAutoFit/>
          </a:bodyPr>
          <a:lstStyle/>
          <a:p>
            <a:r>
              <a:rPr lang="en-US" sz="2000" i="0">
                <a:solidFill>
                  <a:srgbClr val="000000"/>
                </a:solidFill>
                <a:effectLst/>
                <a:latin typeface="AvenirNext"/>
              </a:rPr>
              <a:t>Positioning statements are </a:t>
            </a:r>
            <a:r>
              <a:rPr lang="en-US" sz="2000" b="1" i="0">
                <a:solidFill>
                  <a:srgbClr val="000000"/>
                </a:solidFill>
                <a:effectLst/>
                <a:latin typeface="AvenirNext"/>
              </a:rPr>
              <a:t>internal tools </a:t>
            </a:r>
            <a:r>
              <a:rPr lang="en-US" sz="2000" i="0">
                <a:solidFill>
                  <a:srgbClr val="000000"/>
                </a:solidFill>
                <a:effectLst/>
                <a:latin typeface="AvenirNext"/>
              </a:rPr>
              <a:t>that help marketers appeal to their </a:t>
            </a:r>
            <a:r>
              <a:rPr lang="en-US" sz="2000" i="0" strike="noStrike">
                <a:solidFill>
                  <a:srgbClr val="000000"/>
                </a:solidFill>
                <a:effectLst/>
                <a:latin typeface="AvenirNext"/>
                <a:hlinkClick r:id="rId14">
                  <a:extLst>
                    <a:ext uri="{A12FA001-AC4F-418D-AE19-62706E023703}">
                      <ahyp:hlinkClr xmlns:ahyp="http://schemas.microsoft.com/office/drawing/2018/hyperlinkcolor" val="tx"/>
                    </a:ext>
                  </a:extLst>
                </a:hlinkClick>
              </a:rPr>
              <a:t>buyer personas</a:t>
            </a:r>
            <a:r>
              <a:rPr lang="en-US" sz="2000" i="0">
                <a:solidFill>
                  <a:srgbClr val="000000"/>
                </a:solidFill>
                <a:effectLst/>
                <a:latin typeface="AvenirNext"/>
              </a:rPr>
              <a:t> </a:t>
            </a:r>
            <a:r>
              <a:rPr lang="en-US" sz="2000" dirty="0">
                <a:solidFill>
                  <a:srgbClr val="000000"/>
                </a:solidFill>
                <a:latin typeface="AvenirNext"/>
              </a:rPr>
              <a:t>relevantly</a:t>
            </a:r>
            <a:r>
              <a:rPr lang="en-US" sz="2000" i="0">
                <a:solidFill>
                  <a:srgbClr val="000000"/>
                </a:solidFill>
                <a:effectLst/>
                <a:latin typeface="AvenirNext"/>
              </a:rPr>
              <a:t>. </a:t>
            </a:r>
            <a:r>
              <a:rPr lang="en-US" sz="2000" dirty="0">
                <a:solidFill>
                  <a:srgbClr val="000000"/>
                </a:solidFill>
                <a:latin typeface="AvenirNext"/>
              </a:rPr>
              <a:t>They are</a:t>
            </a:r>
            <a:r>
              <a:rPr lang="en-US" sz="2000" i="0" dirty="0">
                <a:solidFill>
                  <a:srgbClr val="000000"/>
                </a:solidFill>
                <a:effectLst/>
                <a:latin typeface="AvenirNext"/>
              </a:rPr>
              <a:t> </a:t>
            </a:r>
            <a:r>
              <a:rPr lang="en-US" sz="2000" i="0">
                <a:solidFill>
                  <a:srgbClr val="000000"/>
                </a:solidFill>
                <a:effectLst/>
                <a:latin typeface="AvenirNext"/>
              </a:rPr>
              <a:t>a must-have for any positioning strategy because they create a clear vision for your </a:t>
            </a:r>
            <a:r>
              <a:rPr lang="en-US" sz="2000" i="0" strike="noStrike">
                <a:solidFill>
                  <a:srgbClr val="000000"/>
                </a:solidFill>
                <a:effectLst/>
                <a:latin typeface="AvenirNext"/>
                <a:hlinkClick r:id="rId15">
                  <a:extLst>
                    <a:ext uri="{A12FA001-AC4F-418D-AE19-62706E023703}">
                      <ahyp:hlinkClr xmlns:ahyp="http://schemas.microsoft.com/office/drawing/2018/hyperlinkcolor" val="tx"/>
                    </a:ext>
                  </a:extLst>
                </a:hlinkClick>
              </a:rPr>
              <a:t>brand</a:t>
            </a:r>
            <a:r>
              <a:rPr lang="en-US" sz="2000" dirty="0">
                <a:solidFill>
                  <a:srgbClr val="000000"/>
                </a:solidFill>
                <a:latin typeface="AvenirNext"/>
              </a:rPr>
              <a:t>!</a:t>
            </a:r>
            <a:endParaRPr lang="en-IE" sz="2000">
              <a:solidFill>
                <a:srgbClr val="000000"/>
              </a:solidFill>
            </a:endParaRPr>
          </a:p>
        </p:txBody>
      </p:sp>
    </p:spTree>
    <p:extLst>
      <p:ext uri="{BB962C8B-B14F-4D97-AF65-F5344CB8AC3E}">
        <p14:creationId xmlns:p14="http://schemas.microsoft.com/office/powerpoint/2010/main" val="1463604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636736" y="1852618"/>
            <a:ext cx="11105352" cy="4055454"/>
          </a:xfrm>
        </p:spPr>
        <p:txBody>
          <a:bodyPr vert="horz" lIns="91440" tIns="45720" rIns="91440" bIns="45720" rtlCol="0" anchor="t">
            <a:normAutofit fontScale="92500"/>
          </a:bodyPr>
          <a:lstStyle/>
          <a:p>
            <a:r>
              <a:rPr lang="en-US" dirty="0"/>
              <a:t>Draft your </a:t>
            </a:r>
            <a:r>
              <a:rPr lang="en-US" b="1" dirty="0"/>
              <a:t>positioning statement</a:t>
            </a:r>
            <a:r>
              <a:rPr lang="en-US"/>
              <a:t>. Use our templates provided to assist you in this exercise.</a:t>
            </a:r>
            <a:endParaRPr lang="en-US" dirty="0"/>
          </a:p>
          <a:p>
            <a:r>
              <a:rPr lang="en-US"/>
              <a:t>Once you have</a:t>
            </a:r>
            <a:r>
              <a:rPr lang="en-US" dirty="0"/>
              <a:t> </a:t>
            </a:r>
            <a:r>
              <a:rPr lang="en-US" dirty="0">
                <a:ea typeface="+mn-lt"/>
                <a:cs typeface="+mn-lt"/>
              </a:rPr>
              <a:t>completed</a:t>
            </a:r>
            <a:r>
              <a:rPr lang="en-US" dirty="0"/>
              <a:t> the</a:t>
            </a:r>
            <a:r>
              <a:rPr lang="en-US"/>
              <a:t> draft</a:t>
            </a:r>
            <a:r>
              <a:rPr lang="en-US" dirty="0"/>
              <a:t>,</a:t>
            </a:r>
            <a:r>
              <a:rPr lang="en-US"/>
              <a:t> it is easier to adjust your tone and edit accordingly.</a:t>
            </a:r>
            <a:endParaRPr lang="en-US" dirty="0">
              <a:cs typeface="Calibri"/>
            </a:endParaRPr>
          </a:p>
          <a:p>
            <a:pPr algn="l"/>
            <a:r>
              <a:rPr lang="en-US" b="1" i="0">
                <a:solidFill>
                  <a:srgbClr val="2D2D2D"/>
                </a:solidFill>
                <a:effectLst/>
              </a:rPr>
              <a:t>Positioning statement templates:</a:t>
            </a:r>
            <a:endParaRPr lang="en-US" b="1" i="0" dirty="0">
              <a:solidFill>
                <a:srgbClr val="2D2D2D"/>
              </a:solidFill>
              <a:effectLst/>
              <a:cs typeface="Calibri"/>
            </a:endParaRPr>
          </a:p>
          <a:p>
            <a:pPr algn="l"/>
            <a:r>
              <a:rPr lang="en-US" b="1" i="0">
                <a:solidFill>
                  <a:srgbClr val="2D2D2D"/>
                </a:solidFill>
                <a:effectLst/>
              </a:rPr>
              <a:t>Template 1</a:t>
            </a:r>
            <a:endParaRPr lang="en-US" b="1" i="0" dirty="0">
              <a:solidFill>
                <a:srgbClr val="2D2D2D"/>
              </a:solidFill>
              <a:effectLst/>
              <a:cs typeface="Calibri"/>
            </a:endParaRPr>
          </a:p>
          <a:p>
            <a:r>
              <a:rPr lang="en-US" b="0" i="0">
                <a:solidFill>
                  <a:srgbClr val="2D2D2D"/>
                </a:solidFill>
                <a:effectLst/>
              </a:rPr>
              <a:t>For </a:t>
            </a:r>
            <a:r>
              <a:rPr lang="en-US" b="0" i="0">
                <a:solidFill>
                  <a:schemeClr val="bg2">
                    <a:lumMod val="50000"/>
                  </a:schemeClr>
                </a:solidFill>
                <a:effectLst/>
              </a:rPr>
              <a:t>[target market] </a:t>
            </a:r>
            <a:r>
              <a:rPr lang="en-US" b="0" i="0">
                <a:solidFill>
                  <a:srgbClr val="2D2D2D"/>
                </a:solidFill>
                <a:effectLst/>
              </a:rPr>
              <a:t>who </a:t>
            </a:r>
            <a:r>
              <a:rPr lang="en-US" b="0" i="0">
                <a:solidFill>
                  <a:schemeClr val="bg2">
                    <a:lumMod val="50000"/>
                  </a:schemeClr>
                </a:solidFill>
                <a:effectLst/>
              </a:rPr>
              <a:t>[statement of need] </a:t>
            </a:r>
            <a:r>
              <a:rPr lang="en-US" b="0" i="0">
                <a:solidFill>
                  <a:srgbClr val="2D2D2D"/>
                </a:solidFill>
                <a:effectLst/>
              </a:rPr>
              <a:t>the </a:t>
            </a:r>
            <a:r>
              <a:rPr lang="en-US" b="0" i="0">
                <a:solidFill>
                  <a:schemeClr val="bg2">
                    <a:lumMod val="50000"/>
                  </a:schemeClr>
                </a:solidFill>
                <a:effectLst/>
              </a:rPr>
              <a:t>[product or service] </a:t>
            </a:r>
            <a:r>
              <a:rPr lang="en-US" b="0" i="0">
                <a:solidFill>
                  <a:srgbClr val="2D2D2D"/>
                </a:solidFill>
                <a:effectLst/>
              </a:rPr>
              <a:t>is a </a:t>
            </a:r>
            <a:r>
              <a:rPr lang="en-US" b="0" i="0">
                <a:solidFill>
                  <a:schemeClr val="bg2">
                    <a:lumMod val="50000"/>
                  </a:schemeClr>
                </a:solidFill>
                <a:effectLst/>
              </a:rPr>
              <a:t>[type of product]</a:t>
            </a:r>
            <a:r>
              <a:rPr lang="en-US" b="0" i="0">
                <a:solidFill>
                  <a:srgbClr val="2D2D2D"/>
                </a:solidFill>
                <a:effectLst/>
              </a:rPr>
              <a:t> that </a:t>
            </a:r>
            <a:r>
              <a:rPr lang="en-US" b="0" i="0">
                <a:solidFill>
                  <a:schemeClr val="bg2">
                    <a:lumMod val="50000"/>
                  </a:schemeClr>
                </a:solidFill>
                <a:effectLst/>
              </a:rPr>
              <a:t>[key benefit]. </a:t>
            </a:r>
            <a:r>
              <a:rPr lang="en-US" b="0" i="0">
                <a:solidFill>
                  <a:srgbClr val="2D2D2D"/>
                </a:solidFill>
                <a:effectLst/>
              </a:rPr>
              <a:t>Unlike </a:t>
            </a:r>
            <a:r>
              <a:rPr lang="en-US" b="0" i="0">
                <a:solidFill>
                  <a:schemeClr val="bg2">
                    <a:lumMod val="50000"/>
                  </a:schemeClr>
                </a:solidFill>
                <a:effectLst/>
              </a:rPr>
              <a:t>[primary competitor], </a:t>
            </a:r>
            <a:r>
              <a:rPr lang="en-US" b="0" i="0">
                <a:solidFill>
                  <a:srgbClr val="2D2D2D"/>
                </a:solidFill>
                <a:effectLst/>
              </a:rPr>
              <a:t>our product </a:t>
            </a:r>
            <a:r>
              <a:rPr lang="en-US" b="0" i="0">
                <a:solidFill>
                  <a:schemeClr val="bg2">
                    <a:lumMod val="50000"/>
                  </a:schemeClr>
                </a:solidFill>
                <a:effectLst/>
              </a:rPr>
              <a:t>[differentiation statement].</a:t>
            </a:r>
            <a:endParaRPr lang="en-US" b="0" i="0" dirty="0">
              <a:solidFill>
                <a:schemeClr val="bg2">
                  <a:lumMod val="50000"/>
                </a:schemeClr>
              </a:solidFill>
              <a:effectLst/>
              <a:cs typeface="Calibri"/>
            </a:endParaRPr>
          </a:p>
          <a:p>
            <a:pPr algn="l"/>
            <a:r>
              <a:rPr lang="en-US" b="1" i="0">
                <a:solidFill>
                  <a:srgbClr val="2D2D2D"/>
                </a:solidFill>
                <a:effectLst/>
              </a:rPr>
              <a:t>Template 2</a:t>
            </a:r>
            <a:endParaRPr lang="en-US" b="1" i="0" dirty="0">
              <a:solidFill>
                <a:srgbClr val="2D2D2D"/>
              </a:solidFill>
              <a:effectLst/>
              <a:cs typeface="Calibri"/>
            </a:endParaRPr>
          </a:p>
          <a:p>
            <a:pPr algn="l"/>
            <a:r>
              <a:rPr lang="en-US" b="0" i="0">
                <a:solidFill>
                  <a:srgbClr val="2D2D2D"/>
                </a:solidFill>
                <a:effectLst/>
              </a:rPr>
              <a:t>For </a:t>
            </a:r>
            <a:r>
              <a:rPr lang="en-US" b="0" i="0">
                <a:solidFill>
                  <a:schemeClr val="bg2">
                    <a:lumMod val="50000"/>
                  </a:schemeClr>
                </a:solidFill>
                <a:effectLst/>
              </a:rPr>
              <a:t>[target market] </a:t>
            </a:r>
            <a:r>
              <a:rPr lang="en-US" b="0" i="0">
                <a:solidFill>
                  <a:srgbClr val="2D2D2D"/>
                </a:solidFill>
                <a:effectLst/>
              </a:rPr>
              <a:t>the </a:t>
            </a:r>
            <a:r>
              <a:rPr lang="en-US" b="0" i="0">
                <a:solidFill>
                  <a:schemeClr val="bg2">
                    <a:lumMod val="50000"/>
                  </a:schemeClr>
                </a:solidFill>
                <a:effectLst/>
              </a:rPr>
              <a:t>[brand, product, or service] </a:t>
            </a:r>
            <a:r>
              <a:rPr lang="en-US" b="0" i="0">
                <a:solidFill>
                  <a:srgbClr val="2D2D2D"/>
                </a:solidFill>
                <a:effectLst/>
              </a:rPr>
              <a:t>is the </a:t>
            </a:r>
            <a:r>
              <a:rPr lang="en-US" b="0" i="0">
                <a:solidFill>
                  <a:schemeClr val="bg2">
                    <a:lumMod val="50000"/>
                  </a:schemeClr>
                </a:solidFill>
                <a:effectLst/>
              </a:rPr>
              <a:t>[differentiation statement] </a:t>
            </a:r>
            <a:r>
              <a:rPr lang="en-US" b="0" i="0">
                <a:solidFill>
                  <a:srgbClr val="2D2D2D"/>
                </a:solidFill>
                <a:effectLst/>
              </a:rPr>
              <a:t>among all </a:t>
            </a:r>
            <a:r>
              <a:rPr lang="en-US" b="0" i="0">
                <a:solidFill>
                  <a:schemeClr val="bg2">
                    <a:lumMod val="50000"/>
                  </a:schemeClr>
                </a:solidFill>
                <a:effectLst/>
              </a:rPr>
              <a:t>[type of product] </a:t>
            </a:r>
            <a:r>
              <a:rPr lang="en-US" b="0" i="0">
                <a:solidFill>
                  <a:srgbClr val="2D2D2D"/>
                </a:solidFill>
                <a:effectLst/>
              </a:rPr>
              <a:t>because </a:t>
            </a:r>
            <a:r>
              <a:rPr lang="en-US" b="0" i="0">
                <a:solidFill>
                  <a:schemeClr val="bg2">
                    <a:lumMod val="50000"/>
                  </a:schemeClr>
                </a:solidFill>
                <a:effectLst/>
              </a:rPr>
              <a:t>[key benefit].</a:t>
            </a:r>
            <a:endParaRPr lang="en-US" b="0" i="0" dirty="0">
              <a:solidFill>
                <a:schemeClr val="bg2">
                  <a:lumMod val="50000"/>
                </a:schemeClr>
              </a:solidFill>
              <a:effectLst/>
              <a:cs typeface="Calibri"/>
            </a:endParaRPr>
          </a:p>
          <a:p>
            <a:endParaRPr lang="en-US"/>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a:t>Exercise:</a:t>
            </a:r>
            <a:endParaRPr lang="en-IE"/>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44C852-4C0B-40B7-B99B-572D78CE79D5}"/>
              </a:ext>
            </a:extLst>
          </p:cNvPr>
          <p:cNvSpPr>
            <a:spLocks noGrp="1"/>
          </p:cNvSpPr>
          <p:nvPr>
            <p:ph type="body" sz="quarter" idx="14"/>
          </p:nvPr>
        </p:nvSpPr>
        <p:spPr>
          <a:xfrm>
            <a:off x="10382654" y="4908588"/>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B06C341F-A91E-4066-98F4-9C8672AC2C7E}"/>
              </a:ext>
            </a:extLst>
          </p:cNvPr>
          <p:cNvSpPr>
            <a:spLocks noGrp="1"/>
          </p:cNvSpPr>
          <p:nvPr>
            <p:ph type="body" sz="quarter" idx="13"/>
          </p:nvPr>
        </p:nvSpPr>
        <p:spPr>
          <a:xfrm>
            <a:off x="6807398" y="795622"/>
            <a:ext cx="4369392" cy="4493975"/>
          </a:xfrm>
        </p:spPr>
        <p:txBody>
          <a:bodyPr>
            <a:normAutofit/>
          </a:bodyPr>
          <a:lstStyle/>
          <a:p>
            <a:pPr fontAlgn="base"/>
            <a:r>
              <a:rPr lang="en-US" b="1" i="0">
                <a:solidFill>
                  <a:srgbClr val="000000"/>
                </a:solidFill>
                <a:effectLst/>
                <a:latin typeface="AvenirNext"/>
              </a:rPr>
              <a:t>An </a:t>
            </a:r>
            <a:r>
              <a:rPr lang="en-US" b="1" i="0" dirty="0">
                <a:latin typeface="AvenirNext"/>
              </a:rPr>
              <a:t>example of positioning</a:t>
            </a:r>
            <a:r>
              <a:rPr lang="en-US" b="1" i="0" dirty="0">
                <a:solidFill>
                  <a:srgbClr val="000000"/>
                </a:solidFill>
                <a:effectLst/>
                <a:latin typeface="AvenirNext"/>
              </a:rPr>
              <a:t> </a:t>
            </a:r>
            <a:r>
              <a:rPr lang="en-US" b="1" i="0" dirty="0">
                <a:latin typeface="AvenirNext"/>
              </a:rPr>
              <a:t>statement</a:t>
            </a:r>
            <a:r>
              <a:rPr lang="en-US" b="1" i="0" dirty="0">
                <a:solidFill>
                  <a:srgbClr val="000000"/>
                </a:solidFill>
                <a:effectLst/>
                <a:latin typeface="AvenirNext"/>
              </a:rPr>
              <a:t> </a:t>
            </a:r>
            <a:r>
              <a:rPr lang="en-US" b="1" i="0">
                <a:solidFill>
                  <a:srgbClr val="000000"/>
                </a:solidFill>
                <a:effectLst/>
                <a:latin typeface="AvenirNext"/>
              </a:rPr>
              <a:t>would be:</a:t>
            </a:r>
          </a:p>
          <a:p>
            <a:pPr fontAlgn="base"/>
            <a:r>
              <a:rPr lang="en-US" sz="2200" i="0" dirty="0" err="1">
                <a:solidFill>
                  <a:srgbClr val="111111"/>
                </a:solidFill>
                <a:effectLst/>
                <a:latin typeface="Alegreya Sans"/>
              </a:rPr>
              <a:t>Biozoon</a:t>
            </a:r>
            <a:r>
              <a:rPr lang="en-US" sz="2200" i="0" dirty="0">
                <a:solidFill>
                  <a:srgbClr val="111111"/>
                </a:solidFill>
                <a:effectLst/>
                <a:latin typeface="Alegreya Sans"/>
              </a:rPr>
              <a:t> </a:t>
            </a:r>
            <a:r>
              <a:rPr lang="en-US" sz="2200" b="0" i="0" dirty="0">
                <a:solidFill>
                  <a:srgbClr val="111111"/>
                </a:solidFill>
                <a:effectLst/>
                <a:latin typeface="Alegreya Sans"/>
              </a:rPr>
              <a:t>are leaders </a:t>
            </a:r>
            <a:r>
              <a:rPr lang="en-US" sz="2200" i="0" dirty="0">
                <a:solidFill>
                  <a:srgbClr val="111111"/>
                </a:solidFill>
                <a:latin typeface="Alegreya Sans"/>
              </a:rPr>
              <a:t>in smooth-food </a:t>
            </a:r>
            <a:r>
              <a:rPr lang="en-US" sz="2200" b="0" i="0" dirty="0">
                <a:solidFill>
                  <a:srgbClr val="111111"/>
                </a:solidFill>
                <a:effectLst/>
                <a:latin typeface="Alegreya Sans"/>
              </a:rPr>
              <a:t>products and offer persons who cannot eat and drink normally the opportunity to taste and experience foods that they may not be able to enjoy due to dysphagia and other medical issues</a:t>
            </a:r>
            <a:r>
              <a:rPr lang="en-US" sz="2200" i="0" dirty="0">
                <a:solidFill>
                  <a:srgbClr val="111111"/>
                </a:solidFill>
                <a:latin typeface="Alegreya Sans"/>
              </a:rPr>
              <a:t>,</a:t>
            </a:r>
            <a:r>
              <a:rPr lang="en-US" sz="2200" b="0" i="0" dirty="0">
                <a:solidFill>
                  <a:srgbClr val="111111"/>
                </a:solidFill>
                <a:effectLst/>
                <a:latin typeface="Alegreya Sans"/>
              </a:rPr>
              <a:t> including being nil </a:t>
            </a:r>
            <a:br>
              <a:rPr lang="en-US" sz="2200" i="0" dirty="0">
                <a:solidFill>
                  <a:srgbClr val="111111"/>
                </a:solidFill>
                <a:latin typeface="Alegreya Sans"/>
              </a:rPr>
            </a:br>
            <a:r>
              <a:rPr lang="en-US" sz="2200" b="0" i="0" dirty="0">
                <a:solidFill>
                  <a:srgbClr val="111111"/>
                </a:solidFill>
                <a:effectLst/>
                <a:latin typeface="Alegreya Sans"/>
              </a:rPr>
              <a:t>by mouth</a:t>
            </a:r>
            <a:r>
              <a:rPr lang="en-US" sz="2200" i="0" dirty="0">
                <a:solidFill>
                  <a:srgbClr val="111111"/>
                </a:solidFill>
                <a:latin typeface="Alegreya Sans"/>
              </a:rPr>
              <a:t>.</a:t>
            </a:r>
            <a:endParaRPr lang="en-US" sz="2200" b="0" i="0" dirty="0">
              <a:solidFill>
                <a:srgbClr val="111111"/>
              </a:solidFill>
              <a:effectLst/>
              <a:latin typeface="Alegreya Sans"/>
            </a:endParaRPr>
          </a:p>
        </p:txBody>
      </p:sp>
      <p:sp>
        <p:nvSpPr>
          <p:cNvPr id="4" name="Text Placeholder 3">
            <a:extLst>
              <a:ext uri="{FF2B5EF4-FFF2-40B4-BE49-F238E27FC236}">
                <a16:creationId xmlns:a16="http://schemas.microsoft.com/office/drawing/2014/main" id="{C22A8FB5-E8ED-4941-AB1E-824CE4AD7E8B}"/>
              </a:ext>
            </a:extLst>
          </p:cNvPr>
          <p:cNvSpPr>
            <a:spLocks noGrp="1"/>
          </p:cNvSpPr>
          <p:nvPr>
            <p:ph type="body" sz="quarter" idx="15"/>
          </p:nvPr>
        </p:nvSpPr>
        <p:spPr>
          <a:xfrm>
            <a:off x="6237248" y="1645440"/>
            <a:ext cx="2613204" cy="1221666"/>
          </a:xfrm>
        </p:spPr>
        <p:txBody>
          <a:bodyPr/>
          <a:lstStyle/>
          <a:p>
            <a:r>
              <a:rPr lang="en-US" sz="8100"/>
              <a:t>“</a:t>
            </a:r>
            <a:endParaRPr lang="en-IE" sz="8100"/>
          </a:p>
        </p:txBody>
      </p:sp>
      <p:pic>
        <p:nvPicPr>
          <p:cNvPr id="9" name="Picture Placeholder 8" descr="Woman buying vegetables at supermarket">
            <a:extLst>
              <a:ext uri="{FF2B5EF4-FFF2-40B4-BE49-F238E27FC236}">
                <a16:creationId xmlns:a16="http://schemas.microsoft.com/office/drawing/2014/main" id="{4E528C20-D726-4133-9125-3146EE14E8F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5" name="TextBox 4">
            <a:extLst>
              <a:ext uri="{FF2B5EF4-FFF2-40B4-BE49-F238E27FC236}">
                <a16:creationId xmlns:a16="http://schemas.microsoft.com/office/drawing/2014/main" id="{4310B50F-06AD-4E26-8733-A18780CD13AF}"/>
              </a:ext>
            </a:extLst>
          </p:cNvPr>
          <p:cNvSpPr txBox="1"/>
          <p:nvPr/>
        </p:nvSpPr>
        <p:spPr>
          <a:xfrm>
            <a:off x="8882109" y="536063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Source: Biozoon</a:t>
            </a:r>
            <a:endParaRPr lang="en-US" dirty="0">
              <a:cs typeface="Calibri"/>
              <a:hlinkClick r:id="rId3"/>
            </a:endParaRPr>
          </a:p>
        </p:txBody>
      </p:sp>
    </p:spTree>
    <p:extLst>
      <p:ext uri="{BB962C8B-B14F-4D97-AF65-F5344CB8AC3E}">
        <p14:creationId xmlns:p14="http://schemas.microsoft.com/office/powerpoint/2010/main" val="896333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7D85BDC7-29F6-4F38-8D74-910A832555F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8" name="TextBox 7">
            <a:extLst>
              <a:ext uri="{FF2B5EF4-FFF2-40B4-BE49-F238E27FC236}">
                <a16:creationId xmlns:a16="http://schemas.microsoft.com/office/drawing/2014/main" id="{B407D337-614E-4DDE-B474-9D468BBFBE31}"/>
              </a:ext>
            </a:extLst>
          </p:cNvPr>
          <p:cNvSpPr txBox="1"/>
          <p:nvPr/>
        </p:nvSpPr>
        <p:spPr>
          <a:xfrm>
            <a:off x="6372520" y="1332561"/>
            <a:ext cx="5113701" cy="358251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1" u="none" strike="noStrike" kern="1200" cap="none" spc="0" normalizeH="0" baseline="0" noProof="0">
                <a:ln>
                  <a:noFill/>
                </a:ln>
                <a:solidFill>
                  <a:srgbClr val="000000"/>
                </a:solidFill>
                <a:effectLst/>
                <a:uLnTx/>
                <a:uFillTx/>
                <a:latin typeface="Calibri" panose="020F0502020204030204"/>
                <a:ea typeface="+mn-ea"/>
                <a:cs typeface="+mn-cs"/>
              </a:rPr>
              <a:t>Market Positioning </a:t>
            </a:r>
            <a:r>
              <a:rPr kumimoji="0" lang="en-US" sz="2800" b="0" i="1" u="none" strike="noStrike" kern="1200" cap="none" spc="0" normalizeH="0" baseline="0" noProof="0">
                <a:ln>
                  <a:noFill/>
                </a:ln>
                <a:solidFill>
                  <a:srgbClr val="000000"/>
                </a:solidFill>
                <a:effectLst/>
                <a:uLnTx/>
                <a:uFillTx/>
                <a:latin typeface="Calibri" panose="020F0502020204030204"/>
                <a:ea typeface="+mn-ea"/>
                <a:cs typeface="+mn-cs"/>
              </a:rPr>
              <a:t>refers to the ability to </a:t>
            </a:r>
            <a:r>
              <a:rPr kumimoji="0" lang="en-US" sz="2800" b="0" i="1" u="none" strike="noStrike" kern="1200" cap="none" spc="0" normalizeH="0" baseline="0" noProof="0" dirty="0">
                <a:ln>
                  <a:noFill/>
                </a:ln>
                <a:solidFill>
                  <a:srgbClr val="1188A3"/>
                </a:solidFill>
                <a:effectLst/>
                <a:uLnTx/>
                <a:uFillTx/>
                <a:latin typeface="Calibri" panose="020F0502020204030204"/>
                <a:ea typeface="+mn-ea"/>
                <a:cs typeface="+mn-cs"/>
              </a:rPr>
              <a:t>influence consumer perception regarding a brand or product relative to competitors</a:t>
            </a:r>
            <a:r>
              <a:rPr kumimoji="0" lang="en-US" sz="2800" b="0" i="1" u="none" strike="noStrike" kern="1200" cap="none" spc="0" normalizeH="0" baseline="0" noProof="0">
                <a:ln>
                  <a:noFill/>
                </a:ln>
                <a:solidFill>
                  <a:srgbClr val="000000"/>
                </a:solidFill>
                <a:effectLst/>
                <a:uLnTx/>
                <a:uFillTx/>
                <a:latin typeface="Calibri" panose="020F0502020204030204"/>
                <a:ea typeface="+mn-ea"/>
                <a:cs typeface="+mn-cs"/>
              </a:rPr>
              <a:t>. The objective of market positioning is to </a:t>
            </a:r>
            <a:r>
              <a:rPr kumimoji="0" lang="en-US" sz="2800" b="0" i="1" u="none" strike="noStrike" kern="1200" cap="none" spc="0" normalizeH="0" baseline="0" noProof="0" dirty="0">
                <a:ln>
                  <a:noFill/>
                </a:ln>
                <a:solidFill>
                  <a:srgbClr val="1188A3"/>
                </a:solidFill>
                <a:effectLst/>
                <a:uLnTx/>
                <a:uFillTx/>
                <a:latin typeface="Calibri" panose="020F0502020204030204"/>
                <a:ea typeface="+mn-ea"/>
                <a:cs typeface="+mn-cs"/>
              </a:rPr>
              <a:t>establish the image or identity</a:t>
            </a:r>
            <a:r>
              <a:rPr kumimoji="0" lang="en-US" sz="2800" b="0" i="1" u="none" strike="noStrike" kern="1200" cap="none" spc="0" normalizeH="0" baseline="0" noProof="0">
                <a:ln>
                  <a:noFill/>
                </a:ln>
                <a:solidFill>
                  <a:srgbClr val="000000"/>
                </a:solidFill>
                <a:effectLst/>
                <a:uLnTx/>
                <a:uFillTx/>
                <a:latin typeface="Calibri" panose="020F0502020204030204"/>
                <a:ea typeface="+mn-ea"/>
                <a:cs typeface="+mn-cs"/>
              </a:rPr>
              <a:t> of a brand or product so that consumers perceive it in a certain way.</a:t>
            </a:r>
            <a:endParaRPr kumimoji="0" lang="en-IE" sz="2800" b="0" i="1"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855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4A31C3-3CF9-4EFF-9078-0807D488D976}"/>
              </a:ext>
            </a:extLst>
          </p:cNvPr>
          <p:cNvSpPr>
            <a:spLocks noGrp="1"/>
          </p:cNvSpPr>
          <p:nvPr>
            <p:ph type="body" sz="quarter" idx="18"/>
          </p:nvPr>
        </p:nvSpPr>
        <p:spPr>
          <a:xfrm>
            <a:off x="370571" y="1480842"/>
            <a:ext cx="11459985" cy="4847130"/>
          </a:xfrm>
        </p:spPr>
        <p:txBody>
          <a:bodyPr vert="horz" lIns="91440" tIns="45720" rIns="91440" bIns="45720" rtlCol="0" anchor="t">
            <a:normAutofit lnSpcReduction="10000"/>
          </a:bodyPr>
          <a:lstStyle/>
          <a:p>
            <a:pPr indent="0" algn="ctr"/>
            <a:r>
              <a:rPr lang="en-US" sz="2800" dirty="0">
                <a:highlight>
                  <a:srgbClr val="85D2E1"/>
                </a:highlight>
              </a:rPr>
              <a:t>Positioning Statement Vs. Mission Statement:</a:t>
            </a:r>
            <a:endParaRPr lang="en-US" sz="2800">
              <a:highlight>
                <a:srgbClr val="85D2E1"/>
              </a:highlight>
              <a:cs typeface="Calibri"/>
            </a:endParaRPr>
          </a:p>
          <a:p>
            <a:pPr indent="0"/>
            <a:r>
              <a:rPr lang="en-US" b="0" i="0" dirty="0">
                <a:effectLst/>
                <a:latin typeface="Calibri"/>
                <a:cs typeface="Calibri"/>
              </a:rPr>
              <a:t>A mission statement is the purpose</a:t>
            </a:r>
            <a:r>
              <a:rPr lang="en-US" dirty="0">
                <a:latin typeface="Calibri"/>
                <a:cs typeface="Calibri"/>
              </a:rPr>
              <a:t>(s)</a:t>
            </a:r>
            <a:r>
              <a:rPr lang="en-US" b="0" i="0" dirty="0">
                <a:effectLst/>
                <a:latin typeface="Calibri"/>
                <a:cs typeface="Calibri"/>
              </a:rPr>
              <a:t> your business serves in the market — </a:t>
            </a:r>
            <a:r>
              <a:rPr lang="en-US" dirty="0">
                <a:latin typeface="Calibri"/>
                <a:cs typeface="Calibri"/>
              </a:rPr>
              <a:t>it is</a:t>
            </a:r>
            <a:r>
              <a:rPr lang="en-US" b="0" i="0" dirty="0">
                <a:effectLst/>
                <a:latin typeface="Calibri"/>
                <a:cs typeface="Calibri"/>
              </a:rPr>
              <a:t> an inherent part of the </a:t>
            </a:r>
            <a:r>
              <a:rPr lang="en-US" b="0" i="0" dirty="0" err="1">
                <a:effectLst/>
                <a:latin typeface="Calibri"/>
                <a:cs typeface="Calibri"/>
              </a:rPr>
              <a:t>organisation</a:t>
            </a:r>
            <a:r>
              <a:rPr lang="en-US" b="0" i="0" dirty="0">
                <a:effectLst/>
                <a:latin typeface="Calibri"/>
                <a:cs typeface="Calibri"/>
              </a:rPr>
              <a:t> that guides every business function. When considering the “what, why, and how” of your business, a </a:t>
            </a:r>
            <a:r>
              <a:rPr lang="en-US" b="1" i="0" dirty="0">
                <a:effectLst/>
                <a:latin typeface="Calibri"/>
                <a:cs typeface="Calibri"/>
              </a:rPr>
              <a:t>mission statement </a:t>
            </a:r>
            <a:r>
              <a:rPr lang="en-US" b="0" i="0" dirty="0">
                <a:effectLst/>
                <a:latin typeface="Calibri"/>
                <a:cs typeface="Calibri"/>
              </a:rPr>
              <a:t>answers the question “</a:t>
            </a:r>
            <a:r>
              <a:rPr lang="en-US" b="1" i="0" dirty="0">
                <a:effectLst/>
                <a:latin typeface="Calibri"/>
                <a:cs typeface="Calibri"/>
              </a:rPr>
              <a:t>why</a:t>
            </a:r>
            <a:r>
              <a:rPr lang="en-US" dirty="0">
                <a:latin typeface="Calibri"/>
                <a:cs typeface="Calibri"/>
              </a:rPr>
              <a:t>”,</a:t>
            </a:r>
            <a:r>
              <a:rPr lang="en-US" b="0" i="0" dirty="0">
                <a:effectLst/>
                <a:latin typeface="Calibri"/>
                <a:cs typeface="Calibri"/>
              </a:rPr>
              <a:t> while the </a:t>
            </a:r>
            <a:r>
              <a:rPr lang="en-US" b="1" i="0" dirty="0">
                <a:effectLst/>
                <a:latin typeface="Calibri"/>
                <a:cs typeface="Calibri"/>
              </a:rPr>
              <a:t>positioning statement</a:t>
            </a:r>
            <a:r>
              <a:rPr lang="en-US" b="0" i="0" dirty="0">
                <a:effectLst/>
                <a:latin typeface="Calibri"/>
                <a:cs typeface="Calibri"/>
              </a:rPr>
              <a:t> answers the “</a:t>
            </a:r>
            <a:r>
              <a:rPr lang="en-US" b="1" i="0" dirty="0">
                <a:effectLst/>
                <a:latin typeface="Calibri"/>
                <a:cs typeface="Calibri"/>
              </a:rPr>
              <a:t>what</a:t>
            </a:r>
            <a:r>
              <a:rPr lang="en-US" b="0" i="0" dirty="0">
                <a:effectLst/>
                <a:latin typeface="Calibri"/>
                <a:cs typeface="Calibri"/>
              </a:rPr>
              <a:t>.”</a:t>
            </a:r>
          </a:p>
          <a:p>
            <a:pPr indent="0"/>
            <a:r>
              <a:rPr lang="en-US" sz="2000"/>
              <a:t>(Unlike a mission statement, a positioning statement is not public-facing.)</a:t>
            </a:r>
            <a:endParaRPr lang="en-US" sz="2000" dirty="0">
              <a:cs typeface="Calibri"/>
            </a:endParaRPr>
          </a:p>
          <a:p>
            <a:pPr indent="0"/>
            <a:endParaRPr lang="en-US" sz="2000"/>
          </a:p>
          <a:p>
            <a:pPr indent="0" algn="ctr"/>
            <a:r>
              <a:rPr lang="en-US" sz="2800" dirty="0">
                <a:highlight>
                  <a:srgbClr val="85D2E1"/>
                </a:highlight>
              </a:rPr>
              <a:t>Value Proposition Vs. Positioning Statement:</a:t>
            </a:r>
            <a:endParaRPr lang="en-US" sz="2800" dirty="0">
              <a:highlight>
                <a:srgbClr val="85D2E1"/>
              </a:highlight>
              <a:cs typeface="Calibri"/>
            </a:endParaRPr>
          </a:p>
          <a:p>
            <a:pPr indent="0"/>
            <a:r>
              <a:rPr lang="en-US"/>
              <a:t>A </a:t>
            </a:r>
            <a:r>
              <a:rPr lang="en-US" b="1" dirty="0"/>
              <a:t>value proposition</a:t>
            </a:r>
            <a:r>
              <a:rPr lang="en-US"/>
              <a:t> describes what </a:t>
            </a:r>
            <a:r>
              <a:rPr lang="en-US" dirty="0">
                <a:solidFill>
                  <a:srgbClr val="1188A3"/>
                </a:solidFill>
              </a:rPr>
              <a:t>sets your product or service apart from competitors</a:t>
            </a:r>
            <a:r>
              <a:rPr lang="en-US"/>
              <a:t>. It gives an overview of the benefits a product or service provides. A </a:t>
            </a:r>
            <a:r>
              <a:rPr lang="en-US" b="1" dirty="0"/>
              <a:t>positioning statement </a:t>
            </a:r>
            <a:r>
              <a:rPr lang="en-US"/>
              <a:t>is broader and is created after you've developed your business' value proposition. It also identifies the primary customer benefits — </a:t>
            </a:r>
            <a:r>
              <a:rPr lang="en-US" dirty="0">
                <a:solidFill>
                  <a:srgbClr val="1188A3"/>
                </a:solidFill>
              </a:rPr>
              <a:t>why someone needs your product or service</a:t>
            </a:r>
            <a:r>
              <a:rPr lang="en-US"/>
              <a:t>.</a:t>
            </a:r>
            <a:endParaRPr lang="en-IE"/>
          </a:p>
        </p:txBody>
      </p:sp>
      <p:sp>
        <p:nvSpPr>
          <p:cNvPr id="3" name="Text Placeholder 2">
            <a:extLst>
              <a:ext uri="{FF2B5EF4-FFF2-40B4-BE49-F238E27FC236}">
                <a16:creationId xmlns:a16="http://schemas.microsoft.com/office/drawing/2014/main" id="{426D1ADF-9F71-491A-BA2B-F9285B74BAA3}"/>
              </a:ext>
            </a:extLst>
          </p:cNvPr>
          <p:cNvSpPr>
            <a:spLocks noGrp="1"/>
          </p:cNvSpPr>
          <p:nvPr>
            <p:ph type="body" sz="quarter" idx="16"/>
          </p:nvPr>
        </p:nvSpPr>
        <p:spPr>
          <a:xfrm>
            <a:off x="0" y="432579"/>
            <a:ext cx="6928445" cy="582221"/>
          </a:xfrm>
          <a:solidFill>
            <a:srgbClr val="FFD100"/>
          </a:solidFill>
        </p:spPr>
        <p:txBody>
          <a:bodyPr anchor="ctr">
            <a:normAutofit lnSpcReduction="10000"/>
          </a:bodyPr>
          <a:lstStyle/>
          <a:p>
            <a:pPr marL="251460"/>
            <a:r>
              <a:rPr lang="en-US"/>
              <a:t>Understanding </a:t>
            </a:r>
            <a:r>
              <a:rPr lang="en-US" dirty="0"/>
              <a:t>the </a:t>
            </a:r>
            <a:r>
              <a:rPr lang="en-US"/>
              <a:t>differences…</a:t>
            </a:r>
            <a:endParaRPr lang="en-IE" dirty="0">
              <a:cs typeface="Calibri" panose="020F0502020204030204"/>
            </a:endParaRPr>
          </a:p>
        </p:txBody>
      </p:sp>
      <p:sp>
        <p:nvSpPr>
          <p:cNvPr id="4" name="TextBox 3">
            <a:extLst>
              <a:ext uri="{FF2B5EF4-FFF2-40B4-BE49-F238E27FC236}">
                <a16:creationId xmlns:a16="http://schemas.microsoft.com/office/drawing/2014/main" id="{75FF9F9C-1EDF-495C-827D-D431E9B9EFD6}"/>
              </a:ext>
            </a:extLst>
          </p:cNvPr>
          <p:cNvSpPr txBox="1"/>
          <p:nvPr/>
        </p:nvSpPr>
        <p:spPr>
          <a:xfrm>
            <a:off x="10155504" y="6052842"/>
            <a:ext cx="1812616" cy="369332"/>
          </a:xfrm>
          <a:prstGeom prst="rect">
            <a:avLst/>
          </a:prstGeom>
          <a:noFill/>
        </p:spPr>
        <p:txBody>
          <a:bodyPr wrap="square" rtlCol="0">
            <a:spAutoFit/>
          </a:bodyPr>
          <a:lstStyle/>
          <a:p>
            <a:r>
              <a:rPr lang="en-US">
                <a:solidFill>
                  <a:srgbClr val="1188A3"/>
                </a:solidFill>
                <a:hlinkClick r:id="rId2">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02630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22A035-7D10-4826-9226-0E257CAF4A41}"/>
              </a:ext>
            </a:extLst>
          </p:cNvPr>
          <p:cNvSpPr>
            <a:spLocks noGrp="1"/>
          </p:cNvSpPr>
          <p:nvPr>
            <p:ph type="body" sz="quarter" idx="18"/>
          </p:nvPr>
        </p:nvSpPr>
        <p:spPr>
          <a:xfrm>
            <a:off x="734714" y="1497027"/>
            <a:ext cx="10808102" cy="491070"/>
          </a:xfrm>
        </p:spPr>
        <p:txBody>
          <a:bodyPr>
            <a:normAutofit/>
          </a:bodyPr>
          <a:lstStyle/>
          <a:p>
            <a:pPr algn="l"/>
            <a:r>
              <a:rPr lang="en-US" b="0" i="0">
                <a:solidFill>
                  <a:srgbClr val="1F2937"/>
                </a:solidFill>
                <a:effectLst/>
              </a:rPr>
              <a:t>Businesses use marketing to </a:t>
            </a:r>
            <a:r>
              <a:rPr lang="en-US" b="1" i="0">
                <a:solidFill>
                  <a:srgbClr val="1F2937"/>
                </a:solidFill>
                <a:effectLst/>
              </a:rPr>
              <a:t>create value for customers </a:t>
            </a:r>
            <a:r>
              <a:rPr lang="en-US" b="0" i="0">
                <a:solidFill>
                  <a:srgbClr val="1F2937"/>
                </a:solidFill>
                <a:effectLst/>
              </a:rPr>
              <a:t>by making two key decisions:</a:t>
            </a:r>
          </a:p>
          <a:p>
            <a:endParaRPr lang="en-IE"/>
          </a:p>
        </p:txBody>
      </p:sp>
      <p:sp>
        <p:nvSpPr>
          <p:cNvPr id="3" name="Text Placeholder 2">
            <a:extLst>
              <a:ext uri="{FF2B5EF4-FFF2-40B4-BE49-F238E27FC236}">
                <a16:creationId xmlns:a16="http://schemas.microsoft.com/office/drawing/2014/main" id="{43E05D4D-C81D-4DF9-80A9-C2BD17B4CC5D}"/>
              </a:ext>
            </a:extLst>
          </p:cNvPr>
          <p:cNvSpPr>
            <a:spLocks noGrp="1"/>
          </p:cNvSpPr>
          <p:nvPr>
            <p:ph type="body" sz="quarter" idx="16"/>
          </p:nvPr>
        </p:nvSpPr>
        <p:spPr/>
        <p:txBody>
          <a:bodyPr>
            <a:normAutofit lnSpcReduction="10000"/>
          </a:bodyPr>
          <a:lstStyle/>
          <a:p>
            <a:r>
              <a:rPr lang="en-US" b="1" i="0">
                <a:solidFill>
                  <a:srgbClr val="1F2937"/>
                </a:solidFill>
                <a:effectLst/>
              </a:rPr>
              <a:t>How to use market positioning in marketing strategy…</a:t>
            </a:r>
            <a:endParaRPr lang="en-US" b="0" i="0">
              <a:solidFill>
                <a:srgbClr val="1F2937"/>
              </a:solidFill>
              <a:effectLst/>
            </a:endParaRPr>
          </a:p>
          <a:p>
            <a:endParaRPr lang="en-IE"/>
          </a:p>
        </p:txBody>
      </p:sp>
      <p:sp>
        <p:nvSpPr>
          <p:cNvPr id="4" name="Rectangle: Rounded Corners 3">
            <a:extLst>
              <a:ext uri="{FF2B5EF4-FFF2-40B4-BE49-F238E27FC236}">
                <a16:creationId xmlns:a16="http://schemas.microsoft.com/office/drawing/2014/main" id="{E5C04201-698A-4E72-8CF1-68B7B67D5F11}"/>
              </a:ext>
            </a:extLst>
          </p:cNvPr>
          <p:cNvSpPr/>
          <p:nvPr/>
        </p:nvSpPr>
        <p:spPr>
          <a:xfrm>
            <a:off x="3258081" y="3715369"/>
            <a:ext cx="1966365" cy="126123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Targeting</a:t>
            </a:r>
            <a:r>
              <a:rPr lang="en-US">
                <a:solidFill>
                  <a:srgbClr val="000000"/>
                </a:solidFill>
              </a:rPr>
              <a:t> </a:t>
            </a:r>
          </a:p>
          <a:p>
            <a:pPr algn="ctr"/>
            <a:r>
              <a:rPr lang="en-US" sz="1400">
                <a:solidFill>
                  <a:srgbClr val="000000"/>
                </a:solidFill>
              </a:rPr>
              <a:t>(deciding which segments to enter)</a:t>
            </a:r>
            <a:endParaRPr lang="en-IE" sz="1400">
              <a:solidFill>
                <a:srgbClr val="000000"/>
              </a:solidFill>
            </a:endParaRPr>
          </a:p>
        </p:txBody>
      </p:sp>
      <p:sp>
        <p:nvSpPr>
          <p:cNvPr id="5" name="Oval 4">
            <a:extLst>
              <a:ext uri="{FF2B5EF4-FFF2-40B4-BE49-F238E27FC236}">
                <a16:creationId xmlns:a16="http://schemas.microsoft.com/office/drawing/2014/main" id="{3007E362-8ED1-4B1E-BA4E-7B98397D69DA}"/>
              </a:ext>
            </a:extLst>
          </p:cNvPr>
          <p:cNvSpPr/>
          <p:nvPr/>
        </p:nvSpPr>
        <p:spPr>
          <a:xfrm>
            <a:off x="151964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a:solidFill>
                  <a:srgbClr val="000000"/>
                </a:solidFill>
              </a:rPr>
              <a:t>Decision 1:</a:t>
            </a:r>
          </a:p>
          <a:p>
            <a:pPr algn="ctr"/>
            <a:r>
              <a:rPr lang="en-US">
                <a:solidFill>
                  <a:srgbClr val="000000"/>
                </a:solidFill>
              </a:rPr>
              <a:t>Which customers to serve</a:t>
            </a:r>
            <a:r>
              <a:rPr lang="en-US" dirty="0">
                <a:solidFill>
                  <a:srgbClr val="000000"/>
                </a:solidFill>
              </a:rPr>
              <a:t>?</a:t>
            </a:r>
            <a:endParaRPr lang="en-IE">
              <a:solidFill>
                <a:srgbClr val="000000"/>
              </a:solidFill>
            </a:endParaRPr>
          </a:p>
        </p:txBody>
      </p:sp>
      <p:sp>
        <p:nvSpPr>
          <p:cNvPr id="6" name="Rectangle: Rounded Corners 5">
            <a:extLst>
              <a:ext uri="{FF2B5EF4-FFF2-40B4-BE49-F238E27FC236}">
                <a16:creationId xmlns:a16="http://schemas.microsoft.com/office/drawing/2014/main" id="{E88270AB-1265-4293-8BB0-58EF0E0DAA6A}"/>
              </a:ext>
            </a:extLst>
          </p:cNvPr>
          <p:cNvSpPr/>
          <p:nvPr/>
        </p:nvSpPr>
        <p:spPr>
          <a:xfrm>
            <a:off x="536459" y="3707278"/>
            <a:ext cx="1966365" cy="1269324"/>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Market Segmentation</a:t>
            </a:r>
            <a:endParaRPr lang="en-IE" b="1">
              <a:solidFill>
                <a:srgbClr val="000000"/>
              </a:solidFill>
            </a:endParaRPr>
          </a:p>
        </p:txBody>
      </p:sp>
      <p:sp>
        <p:nvSpPr>
          <p:cNvPr id="7" name="Oval 6">
            <a:extLst>
              <a:ext uri="{FF2B5EF4-FFF2-40B4-BE49-F238E27FC236}">
                <a16:creationId xmlns:a16="http://schemas.microsoft.com/office/drawing/2014/main" id="{5CCE6DF4-0459-434B-96A1-7C55BA916BB0}"/>
              </a:ext>
            </a:extLst>
          </p:cNvPr>
          <p:cNvSpPr/>
          <p:nvPr/>
        </p:nvSpPr>
        <p:spPr>
          <a:xfrm>
            <a:off x="741033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a:solidFill>
                  <a:srgbClr val="000000"/>
                </a:solidFill>
              </a:rPr>
              <a:t>Decision 2:</a:t>
            </a:r>
          </a:p>
          <a:p>
            <a:pPr algn="ctr"/>
            <a:r>
              <a:rPr lang="en-US">
                <a:solidFill>
                  <a:srgbClr val="000000"/>
                </a:solidFill>
              </a:rPr>
              <a:t>How to </a:t>
            </a:r>
            <a:r>
              <a:rPr lang="en-US" dirty="0">
                <a:solidFill>
                  <a:srgbClr val="000000"/>
                </a:solidFill>
              </a:rPr>
              <a:t>serve </a:t>
            </a:r>
            <a:r>
              <a:rPr lang="en-US">
                <a:solidFill>
                  <a:srgbClr val="000000"/>
                </a:solidFill>
              </a:rPr>
              <a:t>those customers</a:t>
            </a:r>
            <a:r>
              <a:rPr lang="en-US" dirty="0">
                <a:solidFill>
                  <a:srgbClr val="000000"/>
                </a:solidFill>
              </a:rPr>
              <a:t>?</a:t>
            </a:r>
            <a:endParaRPr lang="en-IE">
              <a:solidFill>
                <a:srgbClr val="000000"/>
              </a:solidFill>
            </a:endParaRPr>
          </a:p>
        </p:txBody>
      </p:sp>
      <p:sp>
        <p:nvSpPr>
          <p:cNvPr id="8" name="Rectangle: Rounded Corners 7">
            <a:extLst>
              <a:ext uri="{FF2B5EF4-FFF2-40B4-BE49-F238E27FC236}">
                <a16:creationId xmlns:a16="http://schemas.microsoft.com/office/drawing/2014/main" id="{B647FDAE-C18A-4A18-9429-DCA6F4D4BD6D}"/>
              </a:ext>
            </a:extLst>
          </p:cNvPr>
          <p:cNvSpPr/>
          <p:nvPr/>
        </p:nvSpPr>
        <p:spPr>
          <a:xfrm>
            <a:off x="6596045" y="3707276"/>
            <a:ext cx="1966365" cy="1269326"/>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Product differentiation </a:t>
            </a:r>
            <a:r>
              <a:rPr lang="en-US" sz="1400" b="0" i="0">
                <a:solidFill>
                  <a:srgbClr val="000000"/>
                </a:solidFill>
                <a:effectLst/>
              </a:rPr>
              <a:t>(what makes it different from the competition)</a:t>
            </a:r>
            <a:endParaRPr lang="en-IE" sz="1400">
              <a:solidFill>
                <a:srgbClr val="000000"/>
              </a:solidFill>
            </a:endParaRPr>
          </a:p>
        </p:txBody>
      </p:sp>
      <p:sp>
        <p:nvSpPr>
          <p:cNvPr id="9" name="Rectangle: Rounded Corners 8">
            <a:extLst>
              <a:ext uri="{FF2B5EF4-FFF2-40B4-BE49-F238E27FC236}">
                <a16:creationId xmlns:a16="http://schemas.microsoft.com/office/drawing/2014/main" id="{6CBA0613-509A-4483-BF50-B06B0A1DDC63}"/>
              </a:ext>
            </a:extLst>
          </p:cNvPr>
          <p:cNvSpPr/>
          <p:nvPr/>
        </p:nvSpPr>
        <p:spPr>
          <a:xfrm>
            <a:off x="9317667" y="3707277"/>
            <a:ext cx="1966365" cy="1269325"/>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00"/>
                </a:solidFill>
              </a:rPr>
              <a:t>Market positioning </a:t>
            </a:r>
          </a:p>
          <a:p>
            <a:pPr algn="ctr"/>
            <a:r>
              <a:rPr lang="en-US" sz="1400" b="0" i="0">
                <a:solidFill>
                  <a:srgbClr val="000000"/>
                </a:solidFill>
                <a:effectLst/>
              </a:rPr>
              <a:t>(how customers perceive the product)</a:t>
            </a:r>
            <a:endParaRPr lang="en-IE" sz="1400">
              <a:solidFill>
                <a:srgbClr val="000000"/>
              </a:solidFill>
            </a:endParaRPr>
          </a:p>
        </p:txBody>
      </p:sp>
      <p:cxnSp>
        <p:nvCxnSpPr>
          <p:cNvPr id="11" name="Straight Arrow Connector 10">
            <a:extLst>
              <a:ext uri="{FF2B5EF4-FFF2-40B4-BE49-F238E27FC236}">
                <a16:creationId xmlns:a16="http://schemas.microsoft.com/office/drawing/2014/main" id="{5DA13895-318D-412F-8620-2C905FBD64A9}"/>
              </a:ext>
            </a:extLst>
          </p:cNvPr>
          <p:cNvCxnSpPr>
            <a:cxnSpLocks/>
            <a:stCxn id="6" idx="0"/>
            <a:endCxn id="5" idx="3"/>
          </p:cNvCxnSpPr>
          <p:nvPr/>
        </p:nvCxnSpPr>
        <p:spPr>
          <a:xfrm flipV="1">
            <a:off x="1519642" y="3157838"/>
            <a:ext cx="423307" cy="549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5775FB0-89E4-4DFA-B1A6-951DF3D92A2E}"/>
              </a:ext>
            </a:extLst>
          </p:cNvPr>
          <p:cNvCxnSpPr>
            <a:cxnSpLocks/>
            <a:stCxn id="4" idx="0"/>
            <a:endCxn id="5" idx="5"/>
          </p:cNvCxnSpPr>
          <p:nvPr/>
        </p:nvCxnSpPr>
        <p:spPr>
          <a:xfrm flipH="1" flipV="1">
            <a:off x="3986853" y="3157838"/>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741766E-789C-4E22-AE47-AAB81AC12425}"/>
              </a:ext>
            </a:extLst>
          </p:cNvPr>
          <p:cNvPicPr>
            <a:picLocks noChangeAspect="1"/>
          </p:cNvPicPr>
          <p:nvPr/>
        </p:nvPicPr>
        <p:blipFill>
          <a:blip r:embed="rId2"/>
          <a:stretch>
            <a:fillRect/>
          </a:stretch>
        </p:blipFill>
        <p:spPr>
          <a:xfrm>
            <a:off x="7483247" y="3142463"/>
            <a:ext cx="487722" cy="573074"/>
          </a:xfrm>
          <a:prstGeom prst="rect">
            <a:avLst/>
          </a:prstGeom>
        </p:spPr>
      </p:pic>
      <p:cxnSp>
        <p:nvCxnSpPr>
          <p:cNvPr id="17" name="Straight Arrow Connector 16">
            <a:extLst>
              <a:ext uri="{FF2B5EF4-FFF2-40B4-BE49-F238E27FC236}">
                <a16:creationId xmlns:a16="http://schemas.microsoft.com/office/drawing/2014/main" id="{0895869A-CCD9-47BD-A6C2-F31A92B9A6FA}"/>
              </a:ext>
            </a:extLst>
          </p:cNvPr>
          <p:cNvCxnSpPr>
            <a:cxnSpLocks/>
          </p:cNvCxnSpPr>
          <p:nvPr/>
        </p:nvCxnSpPr>
        <p:spPr>
          <a:xfrm flipH="1" flipV="1">
            <a:off x="9957427" y="3127572"/>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A719CE9-9518-424A-AB38-9907E835B962}"/>
              </a:ext>
            </a:extLst>
          </p:cNvPr>
          <p:cNvSpPr txBox="1"/>
          <p:nvPr/>
        </p:nvSpPr>
        <p:spPr>
          <a:xfrm>
            <a:off x="234669" y="5169613"/>
            <a:ext cx="11692991" cy="923330"/>
          </a:xfrm>
          <a:prstGeom prst="rect">
            <a:avLst/>
          </a:prstGeom>
          <a:solidFill>
            <a:srgbClr val="FFD100"/>
          </a:solidFill>
          <a:ln>
            <a:solidFill>
              <a:srgbClr val="FFD100"/>
            </a:solidFill>
          </a:ln>
        </p:spPr>
        <p:txBody>
          <a:bodyPr wrap="square" lIns="91440" tIns="45720" rIns="91440" bIns="45720" anchor="t">
            <a:spAutoFit/>
          </a:bodyPr>
          <a:lstStyle/>
          <a:p>
            <a:pPr algn="ctr"/>
            <a:r>
              <a:rPr lang="en-US" b="0" i="0">
                <a:solidFill>
                  <a:srgbClr val="000000"/>
                </a:solidFill>
                <a:effectLst/>
              </a:rPr>
              <a:t>How to compete in those </a:t>
            </a:r>
            <a:r>
              <a:rPr lang="en-US" dirty="0">
                <a:solidFill>
                  <a:srgbClr val="000000"/>
                </a:solidFill>
              </a:rPr>
              <a:t>segments…is</a:t>
            </a:r>
            <a:r>
              <a:rPr lang="en-US" b="0" i="0">
                <a:solidFill>
                  <a:srgbClr val="000000"/>
                </a:solidFill>
                <a:effectLst/>
              </a:rPr>
              <a:t> the </a:t>
            </a:r>
            <a:r>
              <a:rPr lang="en-US" b="1" i="0">
                <a:solidFill>
                  <a:srgbClr val="000000"/>
                </a:solidFill>
                <a:effectLst/>
              </a:rPr>
              <a:t>value proposition</a:t>
            </a:r>
            <a:r>
              <a:rPr lang="en-US" b="0" i="0">
                <a:solidFill>
                  <a:srgbClr val="000000"/>
                </a:solidFill>
                <a:effectLst/>
              </a:rPr>
              <a:t>. What position will be taken?</a:t>
            </a:r>
          </a:p>
          <a:p>
            <a:pPr algn="ctr"/>
            <a:r>
              <a:rPr lang="en-US" b="0" i="0">
                <a:solidFill>
                  <a:srgbClr val="000000"/>
                </a:solidFill>
                <a:effectLst/>
              </a:rPr>
              <a:t>The value proposition is defined by </a:t>
            </a:r>
            <a:r>
              <a:rPr lang="en-US" dirty="0">
                <a:solidFill>
                  <a:srgbClr val="000000"/>
                </a:solidFill>
              </a:rPr>
              <a:t>the customers</a:t>
            </a:r>
            <a:r>
              <a:rPr lang="en-US" b="0" i="0">
                <a:solidFill>
                  <a:srgbClr val="000000"/>
                </a:solidFill>
                <a:effectLst/>
              </a:rPr>
              <a:t> – the place a product occupies in </a:t>
            </a:r>
            <a:r>
              <a:rPr lang="en-US" dirty="0">
                <a:solidFill>
                  <a:srgbClr val="000000"/>
                </a:solidFill>
              </a:rPr>
              <a:t>customers'</a:t>
            </a:r>
            <a:r>
              <a:rPr lang="en-US" b="0" i="0" dirty="0">
                <a:solidFill>
                  <a:srgbClr val="000000"/>
                </a:solidFill>
                <a:effectLst/>
              </a:rPr>
              <a:t> </a:t>
            </a:r>
            <a:r>
              <a:rPr lang="en-US" b="0" i="0">
                <a:solidFill>
                  <a:srgbClr val="000000"/>
                </a:solidFill>
                <a:effectLst/>
              </a:rPr>
              <a:t>minds relative to</a:t>
            </a:r>
            <a:r>
              <a:rPr lang="en-US" dirty="0">
                <a:solidFill>
                  <a:srgbClr val="000000"/>
                </a:solidFill>
              </a:rPr>
              <a:t> the other </a:t>
            </a:r>
            <a:r>
              <a:rPr lang="en-US" b="0" i="0">
                <a:solidFill>
                  <a:srgbClr val="000000"/>
                </a:solidFill>
                <a:effectLst/>
              </a:rPr>
              <a:t>competing products.</a:t>
            </a:r>
            <a:endParaRPr lang="en-US" b="0" i="0" dirty="0">
              <a:solidFill>
                <a:srgbClr val="000000"/>
              </a:solidFill>
              <a:effectLst/>
              <a:cs typeface="Calibri"/>
            </a:endParaRPr>
          </a:p>
        </p:txBody>
      </p:sp>
    </p:spTree>
    <p:extLst>
      <p:ext uri="{BB962C8B-B14F-4D97-AF65-F5344CB8AC3E}">
        <p14:creationId xmlns:p14="http://schemas.microsoft.com/office/powerpoint/2010/main" val="4394522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A3B08C82-57EF-4661-A14F-73B020C7D626}"/>
              </a:ext>
            </a:extLst>
          </p:cNvPr>
          <p:cNvSpPr/>
          <p:nvPr/>
        </p:nvSpPr>
        <p:spPr>
          <a:xfrm>
            <a:off x="7046315" y="1525377"/>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5EDAC0D4-769B-4C55-9AA6-1F91D4660F4A}"/>
              </a:ext>
            </a:extLst>
          </p:cNvPr>
          <p:cNvSpPr>
            <a:spLocks noGrp="1"/>
          </p:cNvSpPr>
          <p:nvPr>
            <p:ph type="body" sz="quarter" idx="18"/>
          </p:nvPr>
        </p:nvSpPr>
        <p:spPr>
          <a:xfrm>
            <a:off x="1474159" y="1529395"/>
            <a:ext cx="5242230" cy="4769800"/>
          </a:xfrm>
        </p:spPr>
        <p:txBody>
          <a:bodyPr vert="horz" lIns="91440" tIns="45720" rIns="91440" bIns="45720" rtlCol="0" anchor="t">
            <a:normAutofit/>
          </a:bodyPr>
          <a:lstStyle/>
          <a:p>
            <a:pPr indent="0"/>
            <a:r>
              <a:rPr lang="en-US" b="0" i="0">
                <a:solidFill>
                  <a:srgbClr val="212121"/>
                </a:solidFill>
                <a:effectLst/>
                <a:latin typeface="-apple-system"/>
              </a:rPr>
              <a:t>Branding is the practice of differentiating your business from another through a name, logo design, story, message, </a:t>
            </a:r>
            <a:r>
              <a:rPr lang="en-US" b="0" i="0" dirty="0">
                <a:solidFill>
                  <a:srgbClr val="212121"/>
                </a:solidFill>
                <a:effectLst/>
                <a:latin typeface="-apple-system"/>
              </a:rPr>
              <a:t>etc</a:t>
            </a:r>
            <a:r>
              <a:rPr lang="en-US" dirty="0">
                <a:solidFill>
                  <a:srgbClr val="212121"/>
                </a:solidFill>
                <a:latin typeface="-apple-system"/>
              </a:rPr>
              <a:t>.</a:t>
            </a:r>
            <a:r>
              <a:rPr lang="en-US" b="0" i="0">
                <a:solidFill>
                  <a:srgbClr val="212121"/>
                </a:solidFill>
                <a:effectLst/>
                <a:latin typeface="-apple-system"/>
              </a:rPr>
              <a:t> </a:t>
            </a:r>
            <a:r>
              <a:rPr lang="en-US" b="1" i="0">
                <a:solidFill>
                  <a:srgbClr val="212121"/>
                </a:solidFill>
                <a:effectLst/>
                <a:latin typeface="-apple-system"/>
              </a:rPr>
              <a:t>in </a:t>
            </a:r>
            <a:r>
              <a:rPr lang="en-US" b="1" dirty="0">
                <a:solidFill>
                  <a:srgbClr val="212121"/>
                </a:solidFill>
                <a:latin typeface="-apple-system"/>
              </a:rPr>
              <a:t>customers' minds</a:t>
            </a:r>
            <a:r>
              <a:rPr lang="en-US" b="1" i="0">
                <a:solidFill>
                  <a:srgbClr val="212121"/>
                </a:solidFill>
                <a:effectLst/>
                <a:latin typeface="-apple-system"/>
              </a:rPr>
              <a:t> </a:t>
            </a:r>
            <a:r>
              <a:rPr lang="en-US" b="0" i="0">
                <a:solidFill>
                  <a:srgbClr val="212121"/>
                </a:solidFill>
                <a:effectLst/>
                <a:latin typeface="-apple-system"/>
              </a:rPr>
              <a:t>in the market.</a:t>
            </a:r>
          </a:p>
          <a:p>
            <a:pPr indent="0"/>
            <a:r>
              <a:rPr lang="en-US" b="0" i="0">
                <a:solidFill>
                  <a:srgbClr val="212121"/>
                </a:solidFill>
                <a:effectLst/>
                <a:latin typeface="-apple-system"/>
              </a:rPr>
              <a:t>Branding </a:t>
            </a:r>
            <a:r>
              <a:rPr lang="en-US">
                <a:solidFill>
                  <a:srgbClr val="212121"/>
                </a:solidFill>
                <a:latin typeface="-apple-system"/>
              </a:rPr>
              <a:t>is a </a:t>
            </a:r>
            <a:r>
              <a:rPr lang="en-US" b="0" i="0">
                <a:solidFill>
                  <a:srgbClr val="212121"/>
                </a:solidFill>
                <a:effectLst/>
                <a:latin typeface="-apple-system"/>
              </a:rPr>
              <a:t>tactic to help the customers in the market quickly </a:t>
            </a:r>
            <a:r>
              <a:rPr lang="en-US" b="1" i="0">
                <a:solidFill>
                  <a:srgbClr val="212121"/>
                </a:solidFill>
                <a:effectLst/>
                <a:latin typeface="-apple-system"/>
              </a:rPr>
              <a:t>identify your brand</a:t>
            </a:r>
            <a:r>
              <a:rPr lang="en-US" b="0" i="0">
                <a:solidFill>
                  <a:srgbClr val="212121"/>
                </a:solidFill>
                <a:effectLst/>
                <a:latin typeface="-apple-system"/>
              </a:rPr>
              <a:t>, its offerings, and overall experience giving them a reason to choose </a:t>
            </a:r>
            <a:r>
              <a:rPr lang="en-US" dirty="0">
                <a:solidFill>
                  <a:srgbClr val="212121"/>
                </a:solidFill>
                <a:latin typeface="-apple-system"/>
              </a:rPr>
              <a:t>your company's offerings</a:t>
            </a:r>
            <a:r>
              <a:rPr lang="en-US" b="0" i="0">
                <a:solidFill>
                  <a:srgbClr val="212121"/>
                </a:solidFill>
                <a:effectLst/>
                <a:latin typeface="-apple-system"/>
              </a:rPr>
              <a:t> and not of the competitors. It helps to give a competitive edge and advantage to your company.</a:t>
            </a:r>
            <a:endParaRPr lang="en-IE"/>
          </a:p>
        </p:txBody>
      </p:sp>
      <p:sp>
        <p:nvSpPr>
          <p:cNvPr id="4" name="Text Placeholder 3">
            <a:extLst>
              <a:ext uri="{FF2B5EF4-FFF2-40B4-BE49-F238E27FC236}">
                <a16:creationId xmlns:a16="http://schemas.microsoft.com/office/drawing/2014/main" id="{E931109C-1277-44BF-83C6-082104DB3587}"/>
              </a:ext>
            </a:extLst>
          </p:cNvPr>
          <p:cNvSpPr>
            <a:spLocks noGrp="1"/>
          </p:cNvSpPr>
          <p:nvPr>
            <p:ph type="body" sz="quarter" idx="16"/>
          </p:nvPr>
        </p:nvSpPr>
        <p:spPr/>
        <p:txBody>
          <a:bodyPr>
            <a:normAutofit lnSpcReduction="10000"/>
          </a:bodyPr>
          <a:lstStyle/>
          <a:p>
            <a:r>
              <a:rPr lang="en-US"/>
              <a:t>And now to </a:t>
            </a:r>
            <a:r>
              <a:rPr lang="en-US" b="1"/>
              <a:t>Branding</a:t>
            </a:r>
            <a:endParaRPr lang="en-IE" b="1"/>
          </a:p>
        </p:txBody>
      </p:sp>
      <p:sp>
        <p:nvSpPr>
          <p:cNvPr id="6" name="TextBox 5">
            <a:extLst>
              <a:ext uri="{FF2B5EF4-FFF2-40B4-BE49-F238E27FC236}">
                <a16:creationId xmlns:a16="http://schemas.microsoft.com/office/drawing/2014/main" id="{B0193513-DDC5-4411-8416-F0BC5EF6B63D}"/>
              </a:ext>
            </a:extLst>
          </p:cNvPr>
          <p:cNvSpPr txBox="1"/>
          <p:nvPr/>
        </p:nvSpPr>
        <p:spPr>
          <a:xfrm>
            <a:off x="7313353" y="1809252"/>
            <a:ext cx="4620552" cy="2677656"/>
          </a:xfrm>
          <a:prstGeom prst="rect">
            <a:avLst/>
          </a:prstGeom>
          <a:noFill/>
        </p:spPr>
        <p:txBody>
          <a:bodyPr wrap="square" lIns="91440" tIns="45720" rIns="91440" bIns="45720" anchor="t">
            <a:spAutoFit/>
          </a:bodyPr>
          <a:lstStyle/>
          <a:p>
            <a:pPr algn="ctr"/>
            <a:r>
              <a:rPr lang="en-US" sz="2800" b="0" i="0" dirty="0">
                <a:solidFill>
                  <a:srgbClr val="212121"/>
                </a:solidFill>
                <a:effectLst/>
                <a:latin typeface="-apple-system"/>
              </a:rPr>
              <a:t>The main objective of </a:t>
            </a:r>
            <a:r>
              <a:rPr lang="en-US" sz="2800" dirty="0">
                <a:solidFill>
                  <a:srgbClr val="212121"/>
                </a:solidFill>
                <a:latin typeface="-apple-system"/>
              </a:rPr>
              <a:t>branding</a:t>
            </a:r>
            <a:r>
              <a:rPr lang="en-US" sz="2800" b="0" i="0" dirty="0">
                <a:solidFill>
                  <a:srgbClr val="212121"/>
                </a:solidFill>
                <a:effectLst/>
                <a:latin typeface="-apple-system"/>
              </a:rPr>
              <a:t> is to </a:t>
            </a:r>
            <a:r>
              <a:rPr lang="en-US" sz="2800" b="1" i="0" dirty="0">
                <a:solidFill>
                  <a:srgbClr val="212121"/>
                </a:solidFill>
                <a:effectLst/>
                <a:latin typeface="-apple-system"/>
              </a:rPr>
              <a:t>attract and retain</a:t>
            </a:r>
            <a:r>
              <a:rPr lang="en-US" sz="2800" i="0" dirty="0">
                <a:solidFill>
                  <a:srgbClr val="212121"/>
                </a:solidFill>
                <a:effectLst/>
                <a:latin typeface="-apple-system"/>
              </a:rPr>
              <a:t> customers</a:t>
            </a:r>
            <a:r>
              <a:rPr lang="en-US" sz="2800" b="0" i="0" dirty="0">
                <a:solidFill>
                  <a:srgbClr val="212121"/>
                </a:solidFill>
                <a:effectLst/>
                <a:latin typeface="-apple-system"/>
              </a:rPr>
              <a:t> by delivering product and service offerings that are aligned well with the promises made by the brand.</a:t>
            </a:r>
            <a:endParaRPr lang="en-IE" sz="2800" dirty="0">
              <a:cs typeface="Calibri"/>
            </a:endParaRPr>
          </a:p>
        </p:txBody>
      </p:sp>
    </p:spTree>
    <p:extLst>
      <p:ext uri="{BB962C8B-B14F-4D97-AF65-F5344CB8AC3E}">
        <p14:creationId xmlns:p14="http://schemas.microsoft.com/office/powerpoint/2010/main" val="3189308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009F2-527E-4D6E-B960-F7E2E3B5C652}"/>
              </a:ext>
            </a:extLst>
          </p:cNvPr>
          <p:cNvSpPr>
            <a:spLocks noGrp="1"/>
          </p:cNvSpPr>
          <p:nvPr>
            <p:ph type="body" sz="quarter" idx="13"/>
          </p:nvPr>
        </p:nvSpPr>
        <p:spPr/>
        <p:txBody>
          <a:bodyPr>
            <a:normAutofit/>
          </a:bodyPr>
          <a:lstStyle/>
          <a:p>
            <a:r>
              <a:rPr lang="en-US" b="0" i="0">
                <a:effectLst/>
              </a:rPr>
              <a:t>Branding is not merely the design behind your company. In fact, you </a:t>
            </a:r>
            <a:r>
              <a:rPr lang="en-US" i="0" dirty="0"/>
              <a:t>cannot</a:t>
            </a:r>
            <a:r>
              <a:rPr lang="en-US" b="0" i="0">
                <a:effectLst/>
              </a:rPr>
              <a:t> design a brand. Creating a logo design and visuals is part of branding, but first, you need to </a:t>
            </a:r>
            <a:r>
              <a:rPr lang="en-US" b="1" i="0">
                <a:effectLst/>
              </a:rPr>
              <a:t>define your brand values and identity, voice, and personality</a:t>
            </a:r>
            <a:r>
              <a:rPr lang="en-US" b="0" i="0">
                <a:effectLst/>
              </a:rPr>
              <a:t>.</a:t>
            </a:r>
            <a:endParaRPr lang="en-IE"/>
          </a:p>
        </p:txBody>
      </p:sp>
      <p:pic>
        <p:nvPicPr>
          <p:cNvPr id="6" name="Picture 5">
            <a:extLst>
              <a:ext uri="{FF2B5EF4-FFF2-40B4-BE49-F238E27FC236}">
                <a16:creationId xmlns:a16="http://schemas.microsoft.com/office/drawing/2014/main" id="{89914B32-D753-451B-8740-3912E87039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400"/>
          <a:stretch/>
        </p:blipFill>
        <p:spPr>
          <a:xfrm>
            <a:off x="-1480013" y="653781"/>
            <a:ext cx="8105009" cy="3361358"/>
          </a:xfrm>
          <a:prstGeom prst="rect">
            <a:avLst/>
          </a:prstGeom>
        </p:spPr>
      </p:pic>
      <p:pic>
        <p:nvPicPr>
          <p:cNvPr id="8" name="Picture 7">
            <a:extLst>
              <a:ext uri="{FF2B5EF4-FFF2-40B4-BE49-F238E27FC236}">
                <a16:creationId xmlns:a16="http://schemas.microsoft.com/office/drawing/2014/main" id="{82BF03FB-D177-47BB-9719-7DF09A3A9B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210" y="869991"/>
            <a:ext cx="4726371" cy="2794680"/>
          </a:xfrm>
          <a:prstGeom prst="rect">
            <a:avLst/>
          </a:prstGeom>
        </p:spPr>
      </p:pic>
      <p:sp>
        <p:nvSpPr>
          <p:cNvPr id="9" name="Text Placeholder 2">
            <a:extLst>
              <a:ext uri="{FF2B5EF4-FFF2-40B4-BE49-F238E27FC236}">
                <a16:creationId xmlns:a16="http://schemas.microsoft.com/office/drawing/2014/main" id="{49315672-F025-4B28-A725-79EA953300C4}"/>
              </a:ext>
            </a:extLst>
          </p:cNvPr>
          <p:cNvSpPr txBox="1">
            <a:spLocks/>
          </p:cNvSpPr>
          <p:nvPr/>
        </p:nvSpPr>
        <p:spPr>
          <a:xfrm>
            <a:off x="163214" y="97742"/>
            <a:ext cx="5862030" cy="582221"/>
          </a:xfrm>
          <a:prstGeom prst="rect">
            <a:avLst/>
          </a:prstGeom>
          <a:solidFill>
            <a:srgbClr val="FFD1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000000"/>
                </a:solidFill>
              </a:rPr>
              <a:t>Be Inspired…</a:t>
            </a:r>
            <a:endParaRPr lang="en-IE" b="1">
              <a:solidFill>
                <a:srgbClr val="000000"/>
              </a:solidFill>
            </a:endParaRPr>
          </a:p>
        </p:txBody>
      </p:sp>
      <p:sp>
        <p:nvSpPr>
          <p:cNvPr id="10" name="TextBox 9">
            <a:extLst>
              <a:ext uri="{FF2B5EF4-FFF2-40B4-BE49-F238E27FC236}">
                <a16:creationId xmlns:a16="http://schemas.microsoft.com/office/drawing/2014/main" id="{6145938C-B91B-490D-99F3-C973FABA66D4}"/>
              </a:ext>
            </a:extLst>
          </p:cNvPr>
          <p:cNvSpPr txBox="1"/>
          <p:nvPr/>
        </p:nvSpPr>
        <p:spPr>
          <a:xfrm>
            <a:off x="570093" y="4015139"/>
            <a:ext cx="5336721" cy="1631216"/>
          </a:xfrm>
          <a:prstGeom prst="rect">
            <a:avLst/>
          </a:prstGeom>
          <a:noFill/>
        </p:spPr>
        <p:txBody>
          <a:bodyPr wrap="square" lIns="91440" tIns="45720" rIns="91440" bIns="45720" rtlCol="0" anchor="t">
            <a:spAutoFit/>
          </a:bodyPr>
          <a:lstStyle/>
          <a:p>
            <a:pPr algn="ctr"/>
            <a:r>
              <a:rPr lang="en-US" sz="2000">
                <a:solidFill>
                  <a:srgbClr val="1188A3"/>
                </a:solidFill>
                <a:hlinkClick r:id="rId4">
                  <a:extLst>
                    <a:ext uri="{A12FA001-AC4F-418D-AE19-62706E023703}">
                      <ahyp:hlinkClr xmlns:ahyp="http://schemas.microsoft.com/office/drawing/2018/hyperlinkcolor" val="tx"/>
                    </a:ext>
                  </a:extLst>
                </a:hlinkClick>
              </a:rPr>
              <a:t>AUGA</a:t>
            </a:r>
            <a:r>
              <a:rPr lang="en-US" sz="2000">
                <a:solidFill>
                  <a:srgbClr val="000000"/>
                </a:solidFill>
              </a:rPr>
              <a:t> is one of our </a:t>
            </a:r>
            <a:r>
              <a:rPr lang="en-US" sz="2000" dirty="0">
                <a:solidFill>
                  <a:srgbClr val="000000"/>
                </a:solidFill>
              </a:rPr>
              <a:t>good </a:t>
            </a:r>
            <a:r>
              <a:rPr lang="en-US" sz="2000">
                <a:solidFill>
                  <a:srgbClr val="000000"/>
                </a:solidFill>
              </a:rPr>
              <a:t>practice </a:t>
            </a:r>
            <a:r>
              <a:rPr lang="en-US" sz="2000" dirty="0">
                <a:solidFill>
                  <a:srgbClr val="000000"/>
                </a:solidFill>
              </a:rPr>
              <a:t>examples </a:t>
            </a:r>
            <a:r>
              <a:rPr lang="en-US" sz="2000">
                <a:solidFill>
                  <a:srgbClr val="000000"/>
                </a:solidFill>
              </a:rPr>
              <a:t>where their brand </a:t>
            </a:r>
            <a:r>
              <a:rPr lang="en-US" sz="2000" dirty="0">
                <a:solidFill>
                  <a:srgbClr val="000000"/>
                </a:solidFill>
              </a:rPr>
              <a:t>values </a:t>
            </a:r>
            <a:r>
              <a:rPr lang="en-US" sz="2000">
                <a:solidFill>
                  <a:srgbClr val="000000"/>
                </a:solidFill>
              </a:rPr>
              <a:t>&amp; identity </a:t>
            </a:r>
            <a:r>
              <a:rPr lang="en-US" sz="2000" dirty="0">
                <a:solidFill>
                  <a:srgbClr val="000000"/>
                </a:solidFill>
              </a:rPr>
              <a:t>are well-defined </a:t>
            </a:r>
            <a:r>
              <a:rPr lang="en-US" sz="2000">
                <a:solidFill>
                  <a:srgbClr val="000000"/>
                </a:solidFill>
              </a:rPr>
              <a:t>and are consistent with their message and voice across all media</a:t>
            </a:r>
            <a:r>
              <a:rPr lang="en-US" sz="2000" dirty="0">
                <a:solidFill>
                  <a:srgbClr val="000000"/>
                </a:solidFill>
              </a:rPr>
              <a:t>, i.e., their </a:t>
            </a:r>
            <a:r>
              <a:rPr lang="en-US" sz="2000">
                <a:solidFill>
                  <a:srgbClr val="000000"/>
                </a:solidFill>
              </a:rPr>
              <a:t>products, website, social media and publications</a:t>
            </a:r>
            <a:r>
              <a:rPr lang="en-US" sz="2000" dirty="0">
                <a:solidFill>
                  <a:srgbClr val="000000"/>
                </a:solidFill>
              </a:rPr>
              <a:t>.</a:t>
            </a:r>
            <a:endParaRPr lang="en-IE" sz="2000">
              <a:solidFill>
                <a:srgbClr val="000000"/>
              </a:solidFill>
            </a:endParaRPr>
          </a:p>
        </p:txBody>
      </p:sp>
      <p:sp>
        <p:nvSpPr>
          <p:cNvPr id="11" name="TextBox 10">
            <a:extLst>
              <a:ext uri="{FF2B5EF4-FFF2-40B4-BE49-F238E27FC236}">
                <a16:creationId xmlns:a16="http://schemas.microsoft.com/office/drawing/2014/main" id="{7B2C8816-8D2A-4E1B-988F-E60CE8682563}"/>
              </a:ext>
            </a:extLst>
          </p:cNvPr>
          <p:cNvSpPr txBox="1"/>
          <p:nvPr/>
        </p:nvSpPr>
        <p:spPr>
          <a:xfrm>
            <a:off x="10042071" y="97742"/>
            <a:ext cx="1877786" cy="646331"/>
          </a:xfrm>
          <a:prstGeom prst="rect">
            <a:avLst/>
          </a:prstGeom>
          <a:solidFill>
            <a:srgbClr val="FFFF00"/>
          </a:solidFill>
        </p:spPr>
        <p:txBody>
          <a:bodyPr wrap="square" rtlCol="0">
            <a:spAutoFit/>
          </a:bodyPr>
          <a:lstStyle/>
          <a:p>
            <a:r>
              <a:rPr lang="en-US"/>
              <a:t>LINK TO GP GUIDE</a:t>
            </a:r>
            <a:endParaRPr lang="en-IE"/>
          </a:p>
        </p:txBody>
      </p:sp>
    </p:spTree>
    <p:extLst>
      <p:ext uri="{BB962C8B-B14F-4D97-AF65-F5344CB8AC3E}">
        <p14:creationId xmlns:p14="http://schemas.microsoft.com/office/powerpoint/2010/main" val="26757756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B193FB-6355-4980-8F08-2CB5A89DFC65}"/>
              </a:ext>
            </a:extLst>
          </p:cNvPr>
          <p:cNvSpPr>
            <a:spLocks noGrp="1"/>
          </p:cNvSpPr>
          <p:nvPr>
            <p:ph type="body" sz="quarter" idx="18"/>
          </p:nvPr>
        </p:nvSpPr>
        <p:spPr>
          <a:xfrm>
            <a:off x="378042" y="1700366"/>
            <a:ext cx="10594346" cy="3867704"/>
          </a:xfrm>
        </p:spPr>
        <p:txBody>
          <a:bodyPr vert="horz" lIns="91440" tIns="45720" rIns="91440" bIns="45720" rtlCol="0" anchor="t">
            <a:normAutofit/>
          </a:bodyPr>
          <a:lstStyle/>
          <a:p>
            <a:pPr indent="0"/>
            <a:r>
              <a:rPr lang="en-US"/>
              <a:t>All versions of their logo portray a </a:t>
            </a:r>
            <a:r>
              <a:rPr lang="en-US" dirty="0"/>
              <a:t>simple </a:t>
            </a:r>
            <a:r>
              <a:rPr lang="en-US"/>
              <a:t>message </a:t>
            </a:r>
            <a:r>
              <a:rPr lang="en-US" dirty="0"/>
              <a:t>- </a:t>
            </a:r>
            <a:r>
              <a:rPr lang="en-US" b="1"/>
              <a:t>Clean and Green</a:t>
            </a:r>
            <a:r>
              <a:rPr lang="en-US" dirty="0"/>
              <a:t>,</a:t>
            </a:r>
            <a:r>
              <a:rPr lang="en-US" b="1" dirty="0"/>
              <a:t> </a:t>
            </a:r>
            <a:r>
              <a:rPr lang="en-US"/>
              <a:t>giving consumers </a:t>
            </a:r>
            <a:r>
              <a:rPr lang="en-US" dirty="0"/>
              <a:t>a clear </a:t>
            </a:r>
            <a:r>
              <a:rPr lang="en-US"/>
              <a:t>insight into their values and ethos. </a:t>
            </a:r>
            <a:r>
              <a:rPr lang="en-US" dirty="0"/>
              <a:t>They </a:t>
            </a:r>
            <a:r>
              <a:rPr lang="en-US"/>
              <a:t>use a tagline</a:t>
            </a:r>
            <a:r>
              <a:rPr lang="en-US" dirty="0"/>
              <a:t> to </a:t>
            </a:r>
            <a:r>
              <a:rPr lang="en-US" dirty="0" err="1"/>
              <a:t>emphasise</a:t>
            </a:r>
            <a:r>
              <a:rPr lang="en-US" dirty="0"/>
              <a:t> this</a:t>
            </a:r>
            <a:r>
              <a:rPr lang="en-US"/>
              <a:t>…</a:t>
            </a:r>
          </a:p>
          <a:p>
            <a:pPr indent="0" algn="ctr"/>
            <a:r>
              <a:rPr lang="en-US" b="1" i="1"/>
              <a:t>“Organic food with no cost to nature”</a:t>
            </a:r>
            <a:endParaRPr lang="en-IE" b="1" i="1"/>
          </a:p>
        </p:txBody>
      </p:sp>
      <p:sp>
        <p:nvSpPr>
          <p:cNvPr id="3" name="Text Placeholder 2">
            <a:extLst>
              <a:ext uri="{FF2B5EF4-FFF2-40B4-BE49-F238E27FC236}">
                <a16:creationId xmlns:a16="http://schemas.microsoft.com/office/drawing/2014/main" id="{44C3C40A-4FA2-42D4-80B8-0161098F807C}"/>
              </a:ext>
            </a:extLst>
          </p:cNvPr>
          <p:cNvSpPr>
            <a:spLocks noGrp="1"/>
          </p:cNvSpPr>
          <p:nvPr>
            <p:ph type="body" sz="quarter" idx="16"/>
          </p:nvPr>
        </p:nvSpPr>
        <p:spPr>
          <a:xfrm>
            <a:off x="378042" y="382878"/>
            <a:ext cx="5164381" cy="582221"/>
          </a:xfrm>
          <a:solidFill>
            <a:srgbClr val="85D2E1"/>
          </a:solidFill>
        </p:spPr>
        <p:txBody>
          <a:bodyPr anchor="ctr">
            <a:normAutofit lnSpcReduction="10000"/>
          </a:bodyPr>
          <a:lstStyle/>
          <a:p>
            <a:r>
              <a:rPr lang="en-US"/>
              <a:t>AUGA and their Logo…</a:t>
            </a:r>
            <a:endParaRPr lang="en-IE"/>
          </a:p>
        </p:txBody>
      </p:sp>
      <p:pic>
        <p:nvPicPr>
          <p:cNvPr id="5" name="Picture 4">
            <a:extLst>
              <a:ext uri="{FF2B5EF4-FFF2-40B4-BE49-F238E27FC236}">
                <a16:creationId xmlns:a16="http://schemas.microsoft.com/office/drawing/2014/main" id="{2F0D96C3-B479-43FD-A049-1B620EDDA2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6269" y="346809"/>
            <a:ext cx="5035913" cy="1174546"/>
          </a:xfrm>
          <a:prstGeom prst="rect">
            <a:avLst/>
          </a:prstGeom>
        </p:spPr>
      </p:pic>
      <p:pic>
        <p:nvPicPr>
          <p:cNvPr id="9" name="Picture 8">
            <a:extLst>
              <a:ext uri="{FF2B5EF4-FFF2-40B4-BE49-F238E27FC236}">
                <a16:creationId xmlns:a16="http://schemas.microsoft.com/office/drawing/2014/main" id="{E74F52CE-D934-4013-8BF2-D957B40F2559}"/>
              </a:ext>
            </a:extLst>
          </p:cNvPr>
          <p:cNvPicPr>
            <a:picLocks noChangeAspect="1"/>
          </p:cNvPicPr>
          <p:nvPr/>
        </p:nvPicPr>
        <p:blipFill>
          <a:blip r:embed="rId3"/>
          <a:stretch>
            <a:fillRect/>
          </a:stretch>
        </p:blipFill>
        <p:spPr>
          <a:xfrm>
            <a:off x="8241004" y="3193130"/>
            <a:ext cx="3397425" cy="3054507"/>
          </a:xfrm>
          <a:prstGeom prst="rect">
            <a:avLst/>
          </a:prstGeom>
        </p:spPr>
      </p:pic>
      <p:sp>
        <p:nvSpPr>
          <p:cNvPr id="10" name="TextBox 9">
            <a:extLst>
              <a:ext uri="{FF2B5EF4-FFF2-40B4-BE49-F238E27FC236}">
                <a16:creationId xmlns:a16="http://schemas.microsoft.com/office/drawing/2014/main" id="{1B020787-EB9A-4353-B26A-BE72D2A99CB2}"/>
              </a:ext>
            </a:extLst>
          </p:cNvPr>
          <p:cNvSpPr txBox="1"/>
          <p:nvPr/>
        </p:nvSpPr>
        <p:spPr>
          <a:xfrm>
            <a:off x="593745" y="4834468"/>
            <a:ext cx="6753824" cy="830997"/>
          </a:xfrm>
          <a:prstGeom prst="rect">
            <a:avLst/>
          </a:prstGeom>
          <a:noFill/>
        </p:spPr>
        <p:txBody>
          <a:bodyPr wrap="square" lIns="91440" tIns="45720" rIns="91440" bIns="45720" rtlCol="0" anchor="t">
            <a:spAutoFit/>
          </a:bodyPr>
          <a:lstStyle/>
          <a:p>
            <a:r>
              <a:rPr lang="en-US" sz="2400">
                <a:solidFill>
                  <a:srgbClr val="000000"/>
                </a:solidFill>
              </a:rPr>
              <a:t>This </a:t>
            </a:r>
            <a:r>
              <a:rPr lang="en-US" sz="2400" dirty="0">
                <a:solidFill>
                  <a:srgbClr val="000000"/>
                </a:solidFill>
              </a:rPr>
              <a:t>tagline </a:t>
            </a:r>
            <a:r>
              <a:rPr lang="en-US" sz="2400">
                <a:solidFill>
                  <a:srgbClr val="000000"/>
                </a:solidFill>
              </a:rPr>
              <a:t>is used across all </a:t>
            </a:r>
            <a:r>
              <a:rPr lang="en-US" sz="2400" dirty="0">
                <a:solidFill>
                  <a:srgbClr val="000000"/>
                </a:solidFill>
              </a:rPr>
              <a:t>social media </a:t>
            </a:r>
            <a:r>
              <a:rPr lang="en-US" sz="2400">
                <a:solidFill>
                  <a:srgbClr val="000000"/>
                </a:solidFill>
              </a:rPr>
              <a:t>platforms as you can see here on their LinkedIn Page</a:t>
            </a:r>
            <a:r>
              <a:rPr lang="en-US" sz="2400" dirty="0">
                <a:solidFill>
                  <a:srgbClr val="000000"/>
                </a:solidFill>
              </a:rPr>
              <a:t>.</a:t>
            </a:r>
            <a:endParaRPr lang="en-IE" sz="2400" dirty="0">
              <a:solidFill>
                <a:srgbClr val="000000"/>
              </a:solidFill>
              <a:cs typeface="Calibri"/>
            </a:endParaRPr>
          </a:p>
        </p:txBody>
      </p:sp>
      <p:sp>
        <p:nvSpPr>
          <p:cNvPr id="11" name="Arrow: Right 10">
            <a:extLst>
              <a:ext uri="{FF2B5EF4-FFF2-40B4-BE49-F238E27FC236}">
                <a16:creationId xmlns:a16="http://schemas.microsoft.com/office/drawing/2014/main" id="{24564D1B-1733-42B7-BA2B-7DDCD56671C2}"/>
              </a:ext>
            </a:extLst>
          </p:cNvPr>
          <p:cNvSpPr/>
          <p:nvPr/>
        </p:nvSpPr>
        <p:spPr>
          <a:xfrm>
            <a:off x="7574963" y="4960417"/>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98506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BAC98-1213-466F-8FED-C8EBF60B39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83873" y="1808828"/>
            <a:ext cx="3581547" cy="3456740"/>
          </a:xfrm>
          <a:prstGeom prst="rect">
            <a:avLst/>
          </a:prstGeom>
        </p:spPr>
      </p:pic>
      <p:sp>
        <p:nvSpPr>
          <p:cNvPr id="2" name="Text Placeholder 1">
            <a:extLst>
              <a:ext uri="{FF2B5EF4-FFF2-40B4-BE49-F238E27FC236}">
                <a16:creationId xmlns:a16="http://schemas.microsoft.com/office/drawing/2014/main" id="{5B42DD96-0552-4B94-8D1B-7EE4E5D72E23}"/>
              </a:ext>
            </a:extLst>
          </p:cNvPr>
          <p:cNvSpPr>
            <a:spLocks noGrp="1"/>
          </p:cNvSpPr>
          <p:nvPr>
            <p:ph type="body" sz="quarter" idx="18"/>
          </p:nvPr>
        </p:nvSpPr>
        <p:spPr>
          <a:xfrm>
            <a:off x="5883935" y="288019"/>
            <a:ext cx="5946830" cy="1552396"/>
          </a:xfrm>
          <a:solidFill>
            <a:srgbClr val="85D2E1"/>
          </a:solidFill>
        </p:spPr>
        <p:txBody>
          <a:bodyPr anchor="ctr">
            <a:normAutofit fontScale="92500"/>
          </a:bodyPr>
          <a:lstStyle/>
          <a:p>
            <a:pPr indent="0"/>
            <a:r>
              <a:rPr lang="en-US"/>
              <a:t>Throughout their </a:t>
            </a:r>
            <a:r>
              <a:rPr lang="en-US" b="1"/>
              <a:t>Instagram</a:t>
            </a:r>
            <a:r>
              <a:rPr lang="en-US"/>
              <a:t> posts the language and message are consistent</a:t>
            </a:r>
            <a:r>
              <a:rPr lang="en-US" dirty="0"/>
              <a:t> that </a:t>
            </a:r>
            <a:r>
              <a:rPr lang="en-US"/>
              <a:t>they are a farm-to-fork </a:t>
            </a:r>
            <a:r>
              <a:rPr lang="en-US" err="1"/>
              <a:t>organisation</a:t>
            </a:r>
            <a:r>
              <a:rPr lang="en-US" dirty="0"/>
              <a:t> which values</a:t>
            </a:r>
            <a:r>
              <a:rPr lang="en-US"/>
              <a:t> sustainable practices.</a:t>
            </a:r>
            <a:endParaRPr lang="en-IE"/>
          </a:p>
        </p:txBody>
      </p:sp>
      <p:sp>
        <p:nvSpPr>
          <p:cNvPr id="3" name="Text Placeholder 2">
            <a:extLst>
              <a:ext uri="{FF2B5EF4-FFF2-40B4-BE49-F238E27FC236}">
                <a16:creationId xmlns:a16="http://schemas.microsoft.com/office/drawing/2014/main" id="{AC1D803E-8787-4F28-9663-4D95AA8C175A}"/>
              </a:ext>
            </a:extLst>
          </p:cNvPr>
          <p:cNvSpPr>
            <a:spLocks noGrp="1"/>
          </p:cNvSpPr>
          <p:nvPr>
            <p:ph type="body" sz="quarter" idx="16"/>
          </p:nvPr>
        </p:nvSpPr>
        <p:spPr>
          <a:xfrm>
            <a:off x="361235" y="351861"/>
            <a:ext cx="5034908" cy="582221"/>
          </a:xfrm>
          <a:solidFill>
            <a:srgbClr val="85D2E1"/>
          </a:solidFill>
        </p:spPr>
        <p:txBody>
          <a:bodyPr>
            <a:normAutofit lnSpcReduction="10000"/>
          </a:bodyPr>
          <a:lstStyle/>
          <a:p>
            <a:r>
              <a:rPr lang="en-US"/>
              <a:t>AUGA on Instagram…</a:t>
            </a:r>
            <a:endParaRPr lang="en-IE"/>
          </a:p>
        </p:txBody>
      </p:sp>
      <p:pic>
        <p:nvPicPr>
          <p:cNvPr id="6" name="Picture 5">
            <a:extLst>
              <a:ext uri="{FF2B5EF4-FFF2-40B4-BE49-F238E27FC236}">
                <a16:creationId xmlns:a16="http://schemas.microsoft.com/office/drawing/2014/main" id="{37C59DE4-35A4-49D0-A4C4-81E362F8F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1954" y="2601963"/>
            <a:ext cx="2327586" cy="3825760"/>
          </a:xfrm>
          <a:prstGeom prst="rect">
            <a:avLst/>
          </a:prstGeom>
        </p:spPr>
      </p:pic>
      <p:pic>
        <p:nvPicPr>
          <p:cNvPr id="12" name="Picture 11">
            <a:extLst>
              <a:ext uri="{FF2B5EF4-FFF2-40B4-BE49-F238E27FC236}">
                <a16:creationId xmlns:a16="http://schemas.microsoft.com/office/drawing/2014/main" id="{C6FF0D6F-CC07-47E4-A855-FD0DBA6AB542}"/>
              </a:ext>
            </a:extLst>
          </p:cNvPr>
          <p:cNvPicPr>
            <a:picLocks noChangeAspect="1"/>
          </p:cNvPicPr>
          <p:nvPr/>
        </p:nvPicPr>
        <p:blipFill>
          <a:blip r:embed="rId4"/>
          <a:stretch>
            <a:fillRect/>
          </a:stretch>
        </p:blipFill>
        <p:spPr>
          <a:xfrm>
            <a:off x="361235" y="934082"/>
            <a:ext cx="2567439" cy="1749493"/>
          </a:xfrm>
          <a:prstGeom prst="rect">
            <a:avLst/>
          </a:prstGeom>
          <a:solidFill>
            <a:schemeClr val="bg1"/>
          </a:solidFill>
        </p:spPr>
      </p:pic>
      <p:pic>
        <p:nvPicPr>
          <p:cNvPr id="8" name="Picture 7">
            <a:extLst>
              <a:ext uri="{FF2B5EF4-FFF2-40B4-BE49-F238E27FC236}">
                <a16:creationId xmlns:a16="http://schemas.microsoft.com/office/drawing/2014/main" id="{509C0295-0CAC-4245-950E-40E0C3E5BC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04514" y="2492347"/>
            <a:ext cx="2262479" cy="3939548"/>
          </a:xfrm>
          <a:prstGeom prst="rect">
            <a:avLst/>
          </a:prstGeom>
        </p:spPr>
      </p:pic>
      <p:sp>
        <p:nvSpPr>
          <p:cNvPr id="13" name="Arrow: Right 12">
            <a:extLst>
              <a:ext uri="{FF2B5EF4-FFF2-40B4-BE49-F238E27FC236}">
                <a16:creationId xmlns:a16="http://schemas.microsoft.com/office/drawing/2014/main" id="{60AAEDCC-88C3-42C3-A646-96219B75D01E}"/>
              </a:ext>
            </a:extLst>
          </p:cNvPr>
          <p:cNvSpPr/>
          <p:nvPr/>
        </p:nvSpPr>
        <p:spPr>
          <a:xfrm>
            <a:off x="1112014" y="3153871"/>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2BA68A22-6DD1-48E7-9988-6720A90A1EF9}"/>
              </a:ext>
            </a:extLst>
          </p:cNvPr>
          <p:cNvSpPr txBox="1"/>
          <p:nvPr/>
        </p:nvSpPr>
        <p:spPr>
          <a:xfrm>
            <a:off x="361235" y="2844225"/>
            <a:ext cx="1151224" cy="584775"/>
          </a:xfrm>
          <a:prstGeom prst="rect">
            <a:avLst/>
          </a:prstGeom>
          <a:noFill/>
        </p:spPr>
        <p:txBody>
          <a:bodyPr wrap="square" lIns="91440" tIns="45720" rIns="91440" bIns="45720" rtlCol="0" anchor="t">
            <a:spAutoFit/>
          </a:bodyPr>
          <a:lstStyle/>
          <a:p>
            <a:r>
              <a:rPr lang="en-US" sz="1600">
                <a:solidFill>
                  <a:srgbClr val="000000"/>
                </a:solidFill>
              </a:rPr>
              <a:t>Their </a:t>
            </a:r>
            <a:r>
              <a:rPr lang="en-US" sz="1600" dirty="0">
                <a:solidFill>
                  <a:srgbClr val="000000"/>
                </a:solidFill>
              </a:rPr>
              <a:t>tagline</a:t>
            </a:r>
            <a:endParaRPr lang="en-IE" sz="1600">
              <a:solidFill>
                <a:srgbClr val="000000"/>
              </a:solidFill>
            </a:endParaRPr>
          </a:p>
        </p:txBody>
      </p:sp>
      <p:sp>
        <p:nvSpPr>
          <p:cNvPr id="15" name="TextBox 14">
            <a:extLst>
              <a:ext uri="{FF2B5EF4-FFF2-40B4-BE49-F238E27FC236}">
                <a16:creationId xmlns:a16="http://schemas.microsoft.com/office/drawing/2014/main" id="{D88608EB-EFEB-45E0-8EB3-24BC14C5A2D0}"/>
              </a:ext>
            </a:extLst>
          </p:cNvPr>
          <p:cNvSpPr txBox="1"/>
          <p:nvPr/>
        </p:nvSpPr>
        <p:spPr>
          <a:xfrm>
            <a:off x="8350981" y="4867199"/>
            <a:ext cx="3738520" cy="1569660"/>
          </a:xfrm>
          <a:prstGeom prst="rect">
            <a:avLst/>
          </a:prstGeom>
          <a:solidFill>
            <a:srgbClr val="85D2E1"/>
          </a:solidFill>
        </p:spPr>
        <p:txBody>
          <a:bodyPr wrap="square" lIns="91440" tIns="45720" rIns="91440" bIns="45720" rtlCol="0" anchor="t">
            <a:spAutoFit/>
          </a:bodyPr>
          <a:lstStyle/>
          <a:p>
            <a:r>
              <a:rPr lang="en-US" sz="2400">
                <a:solidFill>
                  <a:srgbClr val="000000"/>
                </a:solidFill>
              </a:rPr>
              <a:t>Their </a:t>
            </a:r>
            <a:r>
              <a:rPr lang="en-US" sz="2400" b="1">
                <a:solidFill>
                  <a:srgbClr val="000000"/>
                </a:solidFill>
              </a:rPr>
              <a:t>packaging</a:t>
            </a:r>
            <a:r>
              <a:rPr lang="en-US" sz="2400">
                <a:solidFill>
                  <a:srgbClr val="000000"/>
                </a:solidFill>
              </a:rPr>
              <a:t> is simple, clean and green</a:t>
            </a:r>
            <a:r>
              <a:rPr lang="en-US" sz="2400" dirty="0">
                <a:solidFill>
                  <a:srgbClr val="000000"/>
                </a:solidFill>
              </a:rPr>
              <a:t>, </a:t>
            </a:r>
            <a:br>
              <a:rPr lang="en-US" sz="2400" dirty="0">
                <a:solidFill>
                  <a:srgbClr val="000000"/>
                </a:solidFill>
              </a:rPr>
            </a:br>
            <a:r>
              <a:rPr lang="en-US" sz="2400" dirty="0">
                <a:solidFill>
                  <a:srgbClr val="000000"/>
                </a:solidFill>
              </a:rPr>
              <a:t>containing </a:t>
            </a:r>
            <a:r>
              <a:rPr lang="en-US" sz="2400">
                <a:solidFill>
                  <a:srgbClr val="000000"/>
                </a:solidFill>
              </a:rPr>
              <a:t>clear and concise messaging.</a:t>
            </a:r>
            <a:endParaRPr lang="en-IE" sz="2400">
              <a:solidFill>
                <a:srgbClr val="000000"/>
              </a:solidFill>
            </a:endParaRPr>
          </a:p>
        </p:txBody>
      </p:sp>
    </p:spTree>
    <p:extLst>
      <p:ext uri="{BB962C8B-B14F-4D97-AF65-F5344CB8AC3E}">
        <p14:creationId xmlns:p14="http://schemas.microsoft.com/office/powerpoint/2010/main" val="225156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24E2F8-68F7-48F5-AFFB-2B903FAA8261}"/>
              </a:ext>
            </a:extLst>
          </p:cNvPr>
          <p:cNvSpPr>
            <a:spLocks noGrp="1"/>
          </p:cNvSpPr>
          <p:nvPr>
            <p:ph type="body" sz="quarter" idx="18"/>
          </p:nvPr>
        </p:nvSpPr>
        <p:spPr>
          <a:xfrm>
            <a:off x="1602223" y="1354064"/>
            <a:ext cx="5249839" cy="5439200"/>
          </a:xfrm>
        </p:spPr>
        <p:txBody>
          <a:bodyPr vert="horz" lIns="91440" tIns="45720" rIns="91440" bIns="45720" rtlCol="0" anchor="t">
            <a:noAutofit/>
          </a:bodyPr>
          <a:lstStyle/>
          <a:p>
            <a:pPr marL="0" indent="0">
              <a:lnSpc>
                <a:spcPct val="100000"/>
              </a:lnSpc>
              <a:spcBef>
                <a:spcPts val="0"/>
              </a:spcBef>
            </a:pPr>
            <a:r>
              <a:rPr lang="en-US" sz="1800" b="1"/>
              <a:t>Findings:</a:t>
            </a:r>
          </a:p>
          <a:p>
            <a:pPr marL="0" indent="0">
              <a:lnSpc>
                <a:spcPct val="100000"/>
              </a:lnSpc>
              <a:spcBef>
                <a:spcPts val="600"/>
              </a:spcBef>
            </a:pPr>
            <a:r>
              <a:rPr lang="en-US" sz="1800" b="1"/>
              <a:t>Elderly nutritional needs should be well communicated to the population. </a:t>
            </a:r>
            <a:r>
              <a:rPr lang="en-US" sz="1800"/>
              <a:t>In 2050, the European population is expected ~33% of individuals will be &gt;65 years old. As people are healthier and more active now, their expected lifespan also increases. Therefore, </a:t>
            </a:r>
            <a:r>
              <a:rPr lang="en-US" sz="1800" b="1"/>
              <a:t>the market for </a:t>
            </a:r>
            <a:r>
              <a:rPr lang="en-US" sz="1800" b="1" err="1"/>
              <a:t>personalised</a:t>
            </a:r>
            <a:r>
              <a:rPr lang="en-US" sz="1800" b="1"/>
              <a:t> nutrition for older people should grow </a:t>
            </a:r>
            <a:r>
              <a:rPr lang="en-US" sz="1800"/>
              <a:t>too. However, it was found that </a:t>
            </a:r>
            <a:r>
              <a:rPr lang="en-US" sz="1800" b="1"/>
              <a:t>geography plays a major role in their purchasing power.</a:t>
            </a:r>
            <a:endParaRPr lang="en-US" sz="1800" b="1">
              <a:cs typeface="Calibri"/>
            </a:endParaRPr>
          </a:p>
          <a:p>
            <a:pPr marL="0" indent="0">
              <a:lnSpc>
                <a:spcPct val="100000"/>
              </a:lnSpc>
            </a:pPr>
            <a:r>
              <a:rPr lang="en-US" sz="1800"/>
              <a:t>An obstacle is that ageing adults are </a:t>
            </a:r>
            <a:r>
              <a:rPr lang="en-US" sz="1800" b="1"/>
              <a:t>not aware</a:t>
            </a:r>
            <a:r>
              <a:rPr lang="en-US" sz="1800"/>
              <a:t> of their nutritional needs and are therefore</a:t>
            </a:r>
            <a:r>
              <a:rPr lang="en-US" sz="1800" b="1"/>
              <a:t> reluctant to use products labelled as “elderly food”. </a:t>
            </a:r>
            <a:r>
              <a:rPr lang="en-US" sz="1800"/>
              <a:t>These are currently viewed as food for sick people when they are still ‘young’ and active. However, finding a way to increase their knowledge in nutrition for the elderly, there is an open market waiting to be invaded</a:t>
            </a:r>
            <a:r>
              <a:rPr lang="en-US" sz="1600"/>
              <a:t>. </a:t>
            </a:r>
            <a:endParaRPr lang="en-IE" sz="1600">
              <a:solidFill>
                <a:srgbClr val="1188A3"/>
              </a:solidFill>
            </a:endParaRPr>
          </a:p>
          <a:p>
            <a:pPr marL="0" indent="0">
              <a:lnSpc>
                <a:spcPct val="100000"/>
              </a:lnSpc>
            </a:pPr>
            <a:r>
              <a:rPr lang="en-US" sz="1600"/>
              <a:t>Source:</a:t>
            </a:r>
            <a:r>
              <a:rPr lang="en-IE" sz="1600">
                <a:solidFill>
                  <a:srgbClr val="1188A3"/>
                </a:solidFill>
                <a:hlinkClick r:id="rId2">
                  <a:extLst>
                    <a:ext uri="{A12FA001-AC4F-418D-AE19-62706E023703}">
                      <ahyp:hlinkClr xmlns:ahyp="http://schemas.microsoft.com/office/drawing/2018/hyperlinkcolor" val="tx"/>
                    </a:ext>
                  </a:extLst>
                </a:hlinkClick>
              </a:rPr>
              <a:t> Etude de marché (inclusilver.eu)</a:t>
            </a:r>
            <a:endParaRPr lang="en-IE" sz="1600">
              <a:solidFill>
                <a:srgbClr val="1188A3"/>
              </a:solidFill>
              <a:cs typeface="Calibri"/>
            </a:endParaRPr>
          </a:p>
        </p:txBody>
      </p:sp>
      <p:sp>
        <p:nvSpPr>
          <p:cNvPr id="4" name="Text Placeholder 3">
            <a:extLst>
              <a:ext uri="{FF2B5EF4-FFF2-40B4-BE49-F238E27FC236}">
                <a16:creationId xmlns:a16="http://schemas.microsoft.com/office/drawing/2014/main" id="{3B42A8B1-79F2-435F-9220-1073830208E2}"/>
              </a:ext>
            </a:extLst>
          </p:cNvPr>
          <p:cNvSpPr>
            <a:spLocks noGrp="1"/>
          </p:cNvSpPr>
          <p:nvPr>
            <p:ph type="body" sz="quarter" idx="16"/>
          </p:nvPr>
        </p:nvSpPr>
        <p:spPr>
          <a:xfrm>
            <a:off x="1602223" y="160488"/>
            <a:ext cx="5071846" cy="1268427"/>
          </a:xfrm>
        </p:spPr>
        <p:txBody>
          <a:bodyPr>
            <a:normAutofit fontScale="92500" lnSpcReduction="20000"/>
          </a:bodyPr>
          <a:lstStyle/>
          <a:p>
            <a:r>
              <a:rPr lang="en-US"/>
              <a:t>1. Market analysis in the silver economy via the </a:t>
            </a:r>
            <a:r>
              <a:rPr lang="en-US">
                <a:solidFill>
                  <a:srgbClr val="1188A3"/>
                </a:solidFill>
                <a:hlinkClick r:id="rId3">
                  <a:extLst>
                    <a:ext uri="{A12FA001-AC4F-418D-AE19-62706E023703}">
                      <ahyp:hlinkClr xmlns:ahyp="http://schemas.microsoft.com/office/drawing/2018/hyperlinkcolor" val="tx"/>
                    </a:ext>
                  </a:extLst>
                </a:hlinkClick>
              </a:rPr>
              <a:t>InCluSilver</a:t>
            </a:r>
            <a:r>
              <a:rPr lang="en-US"/>
              <a:t> Project</a:t>
            </a:r>
            <a:endParaRPr lang="en-IE"/>
          </a:p>
        </p:txBody>
      </p:sp>
      <p:pic>
        <p:nvPicPr>
          <p:cNvPr id="9" name="Picture 8">
            <a:hlinkClick r:id="rId3"/>
            <a:extLst>
              <a:ext uri="{FF2B5EF4-FFF2-40B4-BE49-F238E27FC236}">
                <a16:creationId xmlns:a16="http://schemas.microsoft.com/office/drawing/2014/main" id="{78E7DF94-6B5C-4BD5-A240-1647DA112CE7}"/>
              </a:ext>
            </a:extLst>
          </p:cNvPr>
          <p:cNvPicPr>
            <a:picLocks noChangeAspect="1"/>
          </p:cNvPicPr>
          <p:nvPr/>
        </p:nvPicPr>
        <p:blipFill>
          <a:blip r:embed="rId4"/>
          <a:stretch>
            <a:fillRect/>
          </a:stretch>
        </p:blipFill>
        <p:spPr>
          <a:xfrm>
            <a:off x="6894414" y="257363"/>
            <a:ext cx="5135435" cy="1541939"/>
          </a:xfrm>
          <a:prstGeom prst="rect">
            <a:avLst/>
          </a:prstGeom>
        </p:spPr>
      </p:pic>
      <p:pic>
        <p:nvPicPr>
          <p:cNvPr id="5" name="Picture 4">
            <a:extLst>
              <a:ext uri="{FF2B5EF4-FFF2-40B4-BE49-F238E27FC236}">
                <a16:creationId xmlns:a16="http://schemas.microsoft.com/office/drawing/2014/main" id="{25C94D38-5054-4C7D-AE45-D2805C2601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94414" y="2487561"/>
            <a:ext cx="5280902" cy="3672892"/>
          </a:xfrm>
          <a:prstGeom prst="rect">
            <a:avLst/>
          </a:prstGeom>
        </p:spPr>
      </p:pic>
    </p:spTree>
    <p:extLst>
      <p:ext uri="{BB962C8B-B14F-4D97-AF65-F5344CB8AC3E}">
        <p14:creationId xmlns:p14="http://schemas.microsoft.com/office/powerpoint/2010/main" val="3250055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005FA6-E901-4A65-9CA1-4E06558CB717}"/>
              </a:ext>
            </a:extLst>
          </p:cNvPr>
          <p:cNvSpPr>
            <a:spLocks noGrp="1"/>
          </p:cNvSpPr>
          <p:nvPr>
            <p:ph type="body" sz="quarter" idx="31"/>
          </p:nvPr>
        </p:nvSpPr>
        <p:spPr>
          <a:xfrm>
            <a:off x="1014672" y="4163009"/>
            <a:ext cx="2133600" cy="2581920"/>
          </a:xfrm>
        </p:spPr>
        <p:txBody>
          <a:bodyPr vert="horz" lIns="91440" tIns="45720" rIns="91440" bIns="45720" rtlCol="0" anchor="t">
            <a:noAutofit/>
          </a:bodyPr>
          <a:lstStyle/>
          <a:p>
            <a:pPr marL="0" indent="0"/>
            <a:r>
              <a:rPr lang="en-US" sz="1800" b="0" i="0">
                <a:solidFill>
                  <a:srgbClr val="212121"/>
                </a:solidFill>
                <a:effectLst/>
              </a:rPr>
              <a:t>It helps </a:t>
            </a:r>
            <a:r>
              <a:rPr lang="en-US" sz="1800" dirty="0">
                <a:solidFill>
                  <a:srgbClr val="212121"/>
                </a:solidFill>
              </a:rPr>
              <a:t>both brand</a:t>
            </a:r>
            <a:r>
              <a:rPr lang="en-US" sz="1800" b="0" i="0">
                <a:solidFill>
                  <a:srgbClr val="212121"/>
                </a:solidFill>
                <a:effectLst/>
              </a:rPr>
              <a:t> and company to get recognition in the market amid tough competition from other players in the industry. The logo becomes the face of the brand.</a:t>
            </a:r>
            <a:endParaRPr lang="en-IE" sz="1800"/>
          </a:p>
        </p:txBody>
      </p:sp>
      <p:sp>
        <p:nvSpPr>
          <p:cNvPr id="7" name="Text Placeholder 6">
            <a:extLst>
              <a:ext uri="{FF2B5EF4-FFF2-40B4-BE49-F238E27FC236}">
                <a16:creationId xmlns:a16="http://schemas.microsoft.com/office/drawing/2014/main" id="{ECB8C146-08BD-4202-837A-131300FE4484}"/>
              </a:ext>
            </a:extLst>
          </p:cNvPr>
          <p:cNvSpPr>
            <a:spLocks noGrp="1"/>
          </p:cNvSpPr>
          <p:nvPr>
            <p:ph type="body" sz="quarter" idx="29"/>
          </p:nvPr>
        </p:nvSpPr>
        <p:spPr/>
        <p:txBody>
          <a:bodyPr>
            <a:normAutofit lnSpcReduction="10000"/>
          </a:bodyPr>
          <a:lstStyle/>
          <a:p>
            <a:r>
              <a:rPr lang="en-US"/>
              <a:t>The Importance of Branding…</a:t>
            </a:r>
            <a:endParaRPr lang="en-IE"/>
          </a:p>
        </p:txBody>
      </p:sp>
      <p:sp>
        <p:nvSpPr>
          <p:cNvPr id="8" name="TextBox 7">
            <a:extLst>
              <a:ext uri="{FF2B5EF4-FFF2-40B4-BE49-F238E27FC236}">
                <a16:creationId xmlns:a16="http://schemas.microsoft.com/office/drawing/2014/main" id="{67863467-8408-422E-8BCC-1C3AB57BA9D9}"/>
              </a:ext>
            </a:extLst>
          </p:cNvPr>
          <p:cNvSpPr txBox="1"/>
          <p:nvPr/>
        </p:nvSpPr>
        <p:spPr>
          <a:xfrm>
            <a:off x="1497027" y="2632646"/>
            <a:ext cx="1568879" cy="646331"/>
          </a:xfrm>
          <a:prstGeom prst="rect">
            <a:avLst/>
          </a:prstGeom>
          <a:noFill/>
        </p:spPr>
        <p:txBody>
          <a:bodyPr wrap="square" rtlCol="0">
            <a:spAutoFit/>
          </a:bodyPr>
          <a:lstStyle/>
          <a:p>
            <a:pPr algn="ctr"/>
            <a:r>
              <a:rPr lang="en-US" b="1">
                <a:solidFill>
                  <a:srgbClr val="000000"/>
                </a:solidFill>
              </a:rPr>
              <a:t>Recognition in the market</a:t>
            </a:r>
            <a:endParaRPr lang="en-IE" b="1">
              <a:solidFill>
                <a:srgbClr val="000000"/>
              </a:solidFill>
            </a:endParaRPr>
          </a:p>
        </p:txBody>
      </p:sp>
      <p:sp>
        <p:nvSpPr>
          <p:cNvPr id="9" name="TextBox 8">
            <a:extLst>
              <a:ext uri="{FF2B5EF4-FFF2-40B4-BE49-F238E27FC236}">
                <a16:creationId xmlns:a16="http://schemas.microsoft.com/office/drawing/2014/main" id="{0999F945-861F-4DF1-876C-8591440857D4}"/>
              </a:ext>
            </a:extLst>
          </p:cNvPr>
          <p:cNvSpPr txBox="1"/>
          <p:nvPr/>
        </p:nvSpPr>
        <p:spPr>
          <a:xfrm>
            <a:off x="3432962" y="2608370"/>
            <a:ext cx="1568879" cy="923330"/>
          </a:xfrm>
          <a:prstGeom prst="rect">
            <a:avLst/>
          </a:prstGeom>
          <a:noFill/>
        </p:spPr>
        <p:txBody>
          <a:bodyPr wrap="square" rtlCol="0">
            <a:spAutoFit/>
          </a:bodyPr>
          <a:lstStyle/>
          <a:p>
            <a:pPr algn="ctr"/>
            <a:r>
              <a:rPr lang="en-US" b="1">
                <a:solidFill>
                  <a:srgbClr val="000000"/>
                </a:solidFill>
              </a:rPr>
              <a:t>Elevates the value of the business</a:t>
            </a:r>
            <a:endParaRPr lang="en-IE" b="1">
              <a:solidFill>
                <a:srgbClr val="000000"/>
              </a:solidFill>
            </a:endParaRPr>
          </a:p>
        </p:txBody>
      </p:sp>
      <p:sp>
        <p:nvSpPr>
          <p:cNvPr id="10" name="TextBox 9">
            <a:extLst>
              <a:ext uri="{FF2B5EF4-FFF2-40B4-BE49-F238E27FC236}">
                <a16:creationId xmlns:a16="http://schemas.microsoft.com/office/drawing/2014/main" id="{66D23E76-E4ED-400E-AF09-081F64562C77}"/>
              </a:ext>
            </a:extLst>
          </p:cNvPr>
          <p:cNvSpPr txBox="1"/>
          <p:nvPr/>
        </p:nvSpPr>
        <p:spPr>
          <a:xfrm>
            <a:off x="5340228" y="2744831"/>
            <a:ext cx="1568879" cy="646331"/>
          </a:xfrm>
          <a:prstGeom prst="rect">
            <a:avLst/>
          </a:prstGeom>
          <a:noFill/>
        </p:spPr>
        <p:txBody>
          <a:bodyPr wrap="square" rtlCol="0">
            <a:spAutoFit/>
          </a:bodyPr>
          <a:lstStyle/>
          <a:p>
            <a:pPr algn="ctr"/>
            <a:r>
              <a:rPr lang="en-US" b="1">
                <a:solidFill>
                  <a:srgbClr val="000000"/>
                </a:solidFill>
              </a:rPr>
              <a:t>Attracts new customers</a:t>
            </a:r>
            <a:endParaRPr lang="en-IE" b="1">
              <a:solidFill>
                <a:srgbClr val="000000"/>
              </a:solidFill>
            </a:endParaRPr>
          </a:p>
        </p:txBody>
      </p:sp>
      <p:sp>
        <p:nvSpPr>
          <p:cNvPr id="11" name="TextBox 10">
            <a:extLst>
              <a:ext uri="{FF2B5EF4-FFF2-40B4-BE49-F238E27FC236}">
                <a16:creationId xmlns:a16="http://schemas.microsoft.com/office/drawing/2014/main" id="{40439250-1DAD-4B8A-A89E-C57EBE33FD5D}"/>
              </a:ext>
            </a:extLst>
          </p:cNvPr>
          <p:cNvSpPr txBox="1"/>
          <p:nvPr/>
        </p:nvSpPr>
        <p:spPr>
          <a:xfrm>
            <a:off x="7247494" y="2606332"/>
            <a:ext cx="1568879" cy="923330"/>
          </a:xfrm>
          <a:prstGeom prst="rect">
            <a:avLst/>
          </a:prstGeom>
          <a:noFill/>
        </p:spPr>
        <p:txBody>
          <a:bodyPr wrap="square" rtlCol="0">
            <a:spAutoFit/>
          </a:bodyPr>
          <a:lstStyle/>
          <a:p>
            <a:pPr algn="ctr"/>
            <a:r>
              <a:rPr lang="en-US" b="1">
                <a:solidFill>
                  <a:srgbClr val="000000"/>
                </a:solidFill>
              </a:rPr>
              <a:t>Employee pride &amp; satisfaction</a:t>
            </a:r>
            <a:endParaRPr lang="en-IE" b="1">
              <a:solidFill>
                <a:srgbClr val="000000"/>
              </a:solidFill>
            </a:endParaRPr>
          </a:p>
        </p:txBody>
      </p:sp>
      <p:sp>
        <p:nvSpPr>
          <p:cNvPr id="12" name="TextBox 11">
            <a:extLst>
              <a:ext uri="{FF2B5EF4-FFF2-40B4-BE49-F238E27FC236}">
                <a16:creationId xmlns:a16="http://schemas.microsoft.com/office/drawing/2014/main" id="{82C95FBE-3AE9-4126-ACC6-07E4755729C9}"/>
              </a:ext>
            </a:extLst>
          </p:cNvPr>
          <p:cNvSpPr txBox="1"/>
          <p:nvPr/>
        </p:nvSpPr>
        <p:spPr>
          <a:xfrm>
            <a:off x="9183428" y="2632646"/>
            <a:ext cx="1568879" cy="646331"/>
          </a:xfrm>
          <a:prstGeom prst="rect">
            <a:avLst/>
          </a:prstGeom>
          <a:noFill/>
        </p:spPr>
        <p:txBody>
          <a:bodyPr wrap="square" rtlCol="0">
            <a:spAutoFit/>
          </a:bodyPr>
          <a:lstStyle/>
          <a:p>
            <a:pPr algn="ctr"/>
            <a:r>
              <a:rPr lang="en-US" b="1">
                <a:solidFill>
                  <a:srgbClr val="000000"/>
                </a:solidFill>
              </a:rPr>
              <a:t>Supports advertising</a:t>
            </a:r>
            <a:endParaRPr lang="en-IE" b="1">
              <a:solidFill>
                <a:srgbClr val="000000"/>
              </a:solidFill>
            </a:endParaRPr>
          </a:p>
        </p:txBody>
      </p:sp>
      <p:sp>
        <p:nvSpPr>
          <p:cNvPr id="13" name="Arrow: Curved Up 12">
            <a:extLst>
              <a:ext uri="{FF2B5EF4-FFF2-40B4-BE49-F238E27FC236}">
                <a16:creationId xmlns:a16="http://schemas.microsoft.com/office/drawing/2014/main" id="{2E88AF38-BADD-4181-B80B-49707D0B7DAE}"/>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4" name="Arrow: Curved Up 13">
            <a:extLst>
              <a:ext uri="{FF2B5EF4-FFF2-40B4-BE49-F238E27FC236}">
                <a16:creationId xmlns:a16="http://schemas.microsoft.com/office/drawing/2014/main" id="{45D0B411-92EB-4EC0-A8CA-DE503C245D4A}"/>
              </a:ext>
            </a:extLst>
          </p:cNvPr>
          <p:cNvSpPr/>
          <p:nvPr/>
        </p:nvSpPr>
        <p:spPr>
          <a:xfrm>
            <a:off x="8928426" y="3134524"/>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5" name="Arrow: Curved Up 14">
            <a:extLst>
              <a:ext uri="{FF2B5EF4-FFF2-40B4-BE49-F238E27FC236}">
                <a16:creationId xmlns:a16="http://schemas.microsoft.com/office/drawing/2014/main" id="{8564EDB8-BBA3-4440-A871-D4417C796167}"/>
              </a:ext>
            </a:extLst>
          </p:cNvPr>
          <p:cNvSpPr/>
          <p:nvPr/>
        </p:nvSpPr>
        <p:spPr>
          <a:xfrm>
            <a:off x="1186182"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6" name="Arrow: Curved Down 15">
            <a:extLst>
              <a:ext uri="{FF2B5EF4-FFF2-40B4-BE49-F238E27FC236}">
                <a16:creationId xmlns:a16="http://schemas.microsoft.com/office/drawing/2014/main" id="{7BEF3F83-9BAB-410B-96A7-333E37D56B88}"/>
              </a:ext>
            </a:extLst>
          </p:cNvPr>
          <p:cNvSpPr/>
          <p:nvPr/>
        </p:nvSpPr>
        <p:spPr>
          <a:xfrm>
            <a:off x="3152627" y="1938121"/>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7" name="Arrow: Curved Down 16">
            <a:extLst>
              <a:ext uri="{FF2B5EF4-FFF2-40B4-BE49-F238E27FC236}">
                <a16:creationId xmlns:a16="http://schemas.microsoft.com/office/drawing/2014/main" id="{BF1BFB69-3F3B-4BB9-B1A9-34AB1BD5BF9C}"/>
              </a:ext>
            </a:extLst>
          </p:cNvPr>
          <p:cNvSpPr/>
          <p:nvPr/>
        </p:nvSpPr>
        <p:spPr>
          <a:xfrm>
            <a:off x="7027082" y="194229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8" name="Text Placeholder 2">
            <a:extLst>
              <a:ext uri="{FF2B5EF4-FFF2-40B4-BE49-F238E27FC236}">
                <a16:creationId xmlns:a16="http://schemas.microsoft.com/office/drawing/2014/main" id="{5DC689DB-318C-49F7-AA12-3B93449B094C}"/>
              </a:ext>
            </a:extLst>
          </p:cNvPr>
          <p:cNvSpPr>
            <a:spLocks noGrp="1"/>
          </p:cNvSpPr>
          <p:nvPr>
            <p:ph type="body" sz="quarter" idx="30"/>
          </p:nvPr>
        </p:nvSpPr>
        <p:spPr>
          <a:xfrm>
            <a:off x="3170135" y="4234657"/>
            <a:ext cx="1949575" cy="1998453"/>
          </a:xfrm>
        </p:spPr>
        <p:txBody>
          <a:bodyPr vert="horz" lIns="91440" tIns="45720" rIns="91440" bIns="45720" rtlCol="0" anchor="t">
            <a:noAutofit/>
          </a:bodyPr>
          <a:lstStyle/>
          <a:p>
            <a:pPr marL="0" indent="0"/>
            <a:r>
              <a:rPr lang="en-US" sz="1800" b="0" i="0">
                <a:solidFill>
                  <a:srgbClr val="212121"/>
                </a:solidFill>
                <a:effectLst/>
              </a:rPr>
              <a:t>A strong brand elevates</a:t>
            </a:r>
            <a:r>
              <a:rPr lang="en-US" sz="1800" dirty="0">
                <a:solidFill>
                  <a:srgbClr val="212121"/>
                </a:solidFill>
              </a:rPr>
              <a:t> the </a:t>
            </a:r>
            <a:br>
              <a:rPr lang="en-US" sz="1800" dirty="0">
                <a:solidFill>
                  <a:srgbClr val="212121"/>
                </a:solidFill>
                <a:ea typeface="+mn-lt"/>
                <a:cs typeface="+mn-lt"/>
              </a:rPr>
            </a:br>
            <a:r>
              <a:rPr lang="en-US" sz="1800" dirty="0">
                <a:solidFill>
                  <a:srgbClr val="212121"/>
                </a:solidFill>
                <a:ea typeface="+mn-lt"/>
                <a:cs typeface="+mn-lt"/>
              </a:rPr>
              <a:t>business's</a:t>
            </a:r>
            <a:r>
              <a:rPr lang="en-US" sz="1800" dirty="0">
                <a:solidFill>
                  <a:srgbClr val="212121"/>
                </a:solidFill>
              </a:rPr>
              <a:t> </a:t>
            </a:r>
            <a:r>
              <a:rPr lang="en-US" sz="1800" b="0" i="0">
                <a:solidFill>
                  <a:srgbClr val="212121"/>
                </a:solidFill>
                <a:effectLst/>
              </a:rPr>
              <a:t>value</a:t>
            </a:r>
            <a:r>
              <a:rPr lang="en-US" sz="1800" dirty="0">
                <a:solidFill>
                  <a:srgbClr val="212121"/>
                </a:solidFill>
              </a:rPr>
              <a:t> </a:t>
            </a:r>
            <a:r>
              <a:rPr lang="en-US" sz="1800" b="0" i="0">
                <a:solidFill>
                  <a:srgbClr val="212121"/>
                </a:solidFill>
                <a:effectLst/>
              </a:rPr>
              <a:t>in the market by giving leverage to the firm within the industry.</a:t>
            </a:r>
            <a:endParaRPr lang="en-IE" sz="1800"/>
          </a:p>
        </p:txBody>
      </p:sp>
      <p:sp>
        <p:nvSpPr>
          <p:cNvPr id="20" name="Text Placeholder 2">
            <a:extLst>
              <a:ext uri="{FF2B5EF4-FFF2-40B4-BE49-F238E27FC236}">
                <a16:creationId xmlns:a16="http://schemas.microsoft.com/office/drawing/2014/main" id="{0565427A-2D8D-4E11-9147-9D7188E44970}"/>
              </a:ext>
            </a:extLst>
          </p:cNvPr>
          <p:cNvSpPr>
            <a:spLocks noGrp="1"/>
          </p:cNvSpPr>
          <p:nvPr>
            <p:ph type="body" sz="quarter" idx="32"/>
          </p:nvPr>
        </p:nvSpPr>
        <p:spPr>
          <a:xfrm>
            <a:off x="7139633" y="4225719"/>
            <a:ext cx="2073483" cy="2374479"/>
          </a:xfrm>
        </p:spPr>
        <p:txBody>
          <a:bodyPr vert="horz" lIns="91440" tIns="45720" rIns="91440" bIns="45720" rtlCol="0" anchor="t">
            <a:noAutofit/>
          </a:bodyPr>
          <a:lstStyle/>
          <a:p>
            <a:pPr marL="0" indent="0"/>
            <a:r>
              <a:rPr lang="en-US" sz="1800" b="0" i="0">
                <a:solidFill>
                  <a:srgbClr val="212121"/>
                </a:solidFill>
                <a:effectLst/>
              </a:rPr>
              <a:t>Employees like to be associated and work </a:t>
            </a:r>
            <a:r>
              <a:rPr lang="en-US" sz="1800" dirty="0">
                <a:solidFill>
                  <a:srgbClr val="212121"/>
                </a:solidFill>
              </a:rPr>
              <a:t>for a</a:t>
            </a:r>
            <a:r>
              <a:rPr lang="en-US" sz="1800" b="0" i="0">
                <a:solidFill>
                  <a:srgbClr val="212121"/>
                </a:solidFill>
                <a:effectLst/>
              </a:rPr>
              <a:t> company that has good brand value and strength in the </a:t>
            </a:r>
            <a:r>
              <a:rPr lang="en-US" sz="1800" dirty="0">
                <a:solidFill>
                  <a:srgbClr val="212121"/>
                </a:solidFill>
              </a:rPr>
              <a:t>marketplace</a:t>
            </a:r>
            <a:r>
              <a:rPr lang="en-US" sz="1800" b="0" i="0">
                <a:solidFill>
                  <a:srgbClr val="212121"/>
                </a:solidFill>
                <a:effectLst/>
              </a:rPr>
              <a:t>. They take pride in sharing their company name.</a:t>
            </a:r>
            <a:endParaRPr lang="en-IE" sz="1800"/>
          </a:p>
        </p:txBody>
      </p:sp>
      <p:sp>
        <p:nvSpPr>
          <p:cNvPr id="21" name="Text Placeholder 2">
            <a:extLst>
              <a:ext uri="{FF2B5EF4-FFF2-40B4-BE49-F238E27FC236}">
                <a16:creationId xmlns:a16="http://schemas.microsoft.com/office/drawing/2014/main" id="{A65DBD8C-0FCC-458C-B068-4603C581E8F8}"/>
              </a:ext>
            </a:extLst>
          </p:cNvPr>
          <p:cNvSpPr>
            <a:spLocks noGrp="1"/>
          </p:cNvSpPr>
          <p:nvPr>
            <p:ph type="body" sz="quarter" idx="34"/>
          </p:nvPr>
        </p:nvSpPr>
        <p:spPr>
          <a:xfrm>
            <a:off x="9101138" y="4226681"/>
            <a:ext cx="2225623" cy="2311684"/>
          </a:xfrm>
        </p:spPr>
        <p:txBody>
          <a:bodyPr vert="horz" lIns="91440" tIns="45720" rIns="91440" bIns="45720" rtlCol="0" anchor="t">
            <a:noAutofit/>
          </a:bodyPr>
          <a:lstStyle/>
          <a:p>
            <a:pPr marL="0" indent="0"/>
            <a:r>
              <a:rPr lang="en-US" sz="1800" dirty="0">
                <a:solidFill>
                  <a:srgbClr val="212121"/>
                </a:solidFill>
              </a:rPr>
              <a:t>Advertising</a:t>
            </a:r>
            <a:r>
              <a:rPr lang="en-US" sz="1800" b="0" i="0">
                <a:solidFill>
                  <a:srgbClr val="212121"/>
                </a:solidFill>
                <a:effectLst/>
              </a:rPr>
              <a:t> and branding work as</a:t>
            </a:r>
            <a:r>
              <a:rPr lang="en-US" sz="1800" dirty="0">
                <a:solidFill>
                  <a:srgbClr val="212121"/>
                </a:solidFill>
              </a:rPr>
              <a:t> </a:t>
            </a:r>
            <a:r>
              <a:rPr lang="en-US" sz="1800" b="0" i="0">
                <a:solidFill>
                  <a:srgbClr val="212121"/>
                </a:solidFill>
                <a:effectLst/>
              </a:rPr>
              <a:t>support </a:t>
            </a:r>
            <a:r>
              <a:rPr lang="en-US" sz="1800" dirty="0">
                <a:solidFill>
                  <a:srgbClr val="212121"/>
                </a:solidFill>
              </a:rPr>
              <a:t>systems </a:t>
            </a:r>
            <a:r>
              <a:rPr lang="en-US" sz="1800" b="0" i="0">
                <a:solidFill>
                  <a:srgbClr val="212121"/>
                </a:solidFill>
                <a:effectLst/>
              </a:rPr>
              <a:t>and help the firm to accomplish its branding and marketing objectives in </a:t>
            </a:r>
            <a:r>
              <a:rPr lang="en-US" sz="1800" dirty="0">
                <a:solidFill>
                  <a:srgbClr val="212121"/>
                </a:solidFill>
              </a:rPr>
              <a:t>efficiently and</a:t>
            </a:r>
            <a:r>
              <a:rPr lang="en-US" sz="1800" b="0" i="0">
                <a:solidFill>
                  <a:srgbClr val="212121"/>
                </a:solidFill>
                <a:effectLst/>
              </a:rPr>
              <a:t> </a:t>
            </a:r>
            <a:r>
              <a:rPr lang="en-US" sz="1800" dirty="0">
                <a:solidFill>
                  <a:srgbClr val="212121"/>
                </a:solidFill>
              </a:rPr>
              <a:t>effectively</a:t>
            </a:r>
            <a:r>
              <a:rPr lang="en-US" sz="1800" b="0" i="0">
                <a:solidFill>
                  <a:srgbClr val="212121"/>
                </a:solidFill>
                <a:effectLst/>
              </a:rPr>
              <a:t>.</a:t>
            </a:r>
            <a:endParaRPr lang="en-IE" sz="1800"/>
          </a:p>
        </p:txBody>
      </p:sp>
      <p:sp>
        <p:nvSpPr>
          <p:cNvPr id="22" name="TextBox 21">
            <a:extLst>
              <a:ext uri="{FF2B5EF4-FFF2-40B4-BE49-F238E27FC236}">
                <a16:creationId xmlns:a16="http://schemas.microsoft.com/office/drawing/2014/main" id="{9FDD1BD1-7D86-4F89-842B-5142DC0462F8}"/>
              </a:ext>
            </a:extLst>
          </p:cNvPr>
          <p:cNvSpPr txBox="1"/>
          <p:nvPr/>
        </p:nvSpPr>
        <p:spPr>
          <a:xfrm>
            <a:off x="5113894" y="6230866"/>
            <a:ext cx="2133600" cy="369332"/>
          </a:xfrm>
          <a:prstGeom prst="rect">
            <a:avLst/>
          </a:prstGeom>
          <a:solidFill>
            <a:schemeClr val="bg1"/>
          </a:solidFill>
        </p:spPr>
        <p:txBody>
          <a:bodyPr wrap="square" rtlCol="0">
            <a:spAutoFit/>
          </a:bodyPr>
          <a:lstStyle/>
          <a:p>
            <a:endParaRPr lang="en-IE"/>
          </a:p>
        </p:txBody>
      </p:sp>
      <p:sp>
        <p:nvSpPr>
          <p:cNvPr id="19" name="Text Placeholder 2">
            <a:extLst>
              <a:ext uri="{FF2B5EF4-FFF2-40B4-BE49-F238E27FC236}">
                <a16:creationId xmlns:a16="http://schemas.microsoft.com/office/drawing/2014/main" id="{78707C0E-D1A1-4658-9BAD-CB6050015ED8}"/>
              </a:ext>
            </a:extLst>
          </p:cNvPr>
          <p:cNvSpPr>
            <a:spLocks noGrp="1"/>
          </p:cNvSpPr>
          <p:nvPr>
            <p:ph type="body" sz="quarter" idx="33"/>
          </p:nvPr>
        </p:nvSpPr>
        <p:spPr>
          <a:xfrm>
            <a:off x="5113869" y="4209069"/>
            <a:ext cx="1996516" cy="2374479"/>
          </a:xfrm>
        </p:spPr>
        <p:txBody>
          <a:bodyPr>
            <a:noAutofit/>
          </a:bodyPr>
          <a:lstStyle/>
          <a:p>
            <a:pPr marL="0" indent="0"/>
            <a:r>
              <a:rPr lang="en-US" sz="1800" b="0" i="0">
                <a:solidFill>
                  <a:srgbClr val="212121"/>
                </a:solidFill>
                <a:effectLst/>
              </a:rPr>
              <a:t>A good brand will always </a:t>
            </a:r>
            <a:r>
              <a:rPr lang="en-US" sz="1800" b="1" i="0">
                <a:solidFill>
                  <a:srgbClr val="212121"/>
                </a:solidFill>
                <a:effectLst/>
              </a:rPr>
              <a:t>attract referral business </a:t>
            </a:r>
            <a:r>
              <a:rPr lang="en-US" sz="1800" b="0" i="0">
                <a:solidFill>
                  <a:srgbClr val="212121"/>
                </a:solidFill>
                <a:effectLst/>
              </a:rPr>
              <a:t>as branding creates a positive impression/ trust about the company in the minds of the customers</a:t>
            </a:r>
            <a:endParaRPr lang="en-IE" sz="1800"/>
          </a:p>
        </p:txBody>
      </p:sp>
      <p:cxnSp>
        <p:nvCxnSpPr>
          <p:cNvPr id="24" name="Straight Connector 23">
            <a:extLst>
              <a:ext uri="{FF2B5EF4-FFF2-40B4-BE49-F238E27FC236}">
                <a16:creationId xmlns:a16="http://schemas.microsoft.com/office/drawing/2014/main" id="{66601A77-AD9B-4753-8EFA-A29440F31753}"/>
              </a:ext>
            </a:extLst>
          </p:cNvPr>
          <p:cNvCxnSpPr/>
          <p:nvPr/>
        </p:nvCxnSpPr>
        <p:spPr>
          <a:xfrm>
            <a:off x="3155299"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5" name="Straight Connector 24">
            <a:extLst>
              <a:ext uri="{FF2B5EF4-FFF2-40B4-BE49-F238E27FC236}">
                <a16:creationId xmlns:a16="http://schemas.microsoft.com/office/drawing/2014/main" id="{724AE81F-7163-463B-BBF7-0F6EA43A6857}"/>
              </a:ext>
            </a:extLst>
          </p:cNvPr>
          <p:cNvCxnSpPr/>
          <p:nvPr/>
        </p:nvCxnSpPr>
        <p:spPr>
          <a:xfrm>
            <a:off x="9130386" y="417110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6" name="Straight Connector 25">
            <a:extLst>
              <a:ext uri="{FF2B5EF4-FFF2-40B4-BE49-F238E27FC236}">
                <a16:creationId xmlns:a16="http://schemas.microsoft.com/office/drawing/2014/main" id="{11961E7E-D5D6-4F97-ACA9-C6688806A279}"/>
              </a:ext>
            </a:extLst>
          </p:cNvPr>
          <p:cNvCxnSpPr/>
          <p:nvPr/>
        </p:nvCxnSpPr>
        <p:spPr>
          <a:xfrm>
            <a:off x="7165975" y="4225719"/>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7" name="Straight Connector 26">
            <a:extLst>
              <a:ext uri="{FF2B5EF4-FFF2-40B4-BE49-F238E27FC236}">
                <a16:creationId xmlns:a16="http://schemas.microsoft.com/office/drawing/2014/main" id="{10770FE7-662C-4721-B2C2-7DBB7F70D2A4}"/>
              </a:ext>
            </a:extLst>
          </p:cNvPr>
          <p:cNvCxnSpPr/>
          <p:nvPr/>
        </p:nvCxnSpPr>
        <p:spPr>
          <a:xfrm>
            <a:off x="5139026"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298194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B56716A-8AFD-4C35-AA1B-69B3EEF97E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36607" y="91930"/>
            <a:ext cx="4716425" cy="2006989"/>
          </a:xfrm>
          <a:prstGeom prst="rect">
            <a:avLst/>
          </a:prstGeom>
        </p:spPr>
      </p:pic>
      <p:sp>
        <p:nvSpPr>
          <p:cNvPr id="3" name="Text Placeholder 2">
            <a:extLst>
              <a:ext uri="{FF2B5EF4-FFF2-40B4-BE49-F238E27FC236}">
                <a16:creationId xmlns:a16="http://schemas.microsoft.com/office/drawing/2014/main" id="{5DC2B463-24FF-48D6-B2AD-DAA6B1F8FA87}"/>
              </a:ext>
            </a:extLst>
          </p:cNvPr>
          <p:cNvSpPr>
            <a:spLocks noGrp="1"/>
          </p:cNvSpPr>
          <p:nvPr>
            <p:ph type="body" sz="quarter" idx="18"/>
          </p:nvPr>
        </p:nvSpPr>
        <p:spPr>
          <a:xfrm>
            <a:off x="1454953" y="1462172"/>
            <a:ext cx="5243639" cy="5226370"/>
          </a:xfrm>
        </p:spPr>
        <p:txBody>
          <a:bodyPr>
            <a:normAutofit/>
          </a:bodyPr>
          <a:lstStyle/>
          <a:p>
            <a:pPr indent="0"/>
            <a:r>
              <a:rPr lang="en-US" b="0" i="0">
                <a:effectLst/>
              </a:rPr>
              <a:t>In 2014, a </a:t>
            </a:r>
            <a:r>
              <a:rPr lang="en-US" b="0" i="0">
                <a:solidFill>
                  <a:srgbClr val="1188A3"/>
                </a:solidFill>
                <a:effectLst/>
                <a:hlinkClick r:id="rId3">
                  <a:extLst>
                    <a:ext uri="{A12FA001-AC4F-418D-AE19-62706E023703}">
                      <ahyp:hlinkClr xmlns:ahyp="http://schemas.microsoft.com/office/drawing/2018/hyperlinkcolor" val="tx"/>
                    </a:ext>
                  </a:extLst>
                </a:hlinkClick>
              </a:rPr>
              <a:t>study</a:t>
            </a:r>
            <a:r>
              <a:rPr lang="en-US" b="0" i="0">
                <a:solidFill>
                  <a:srgbClr val="1188A3"/>
                </a:solidFill>
                <a:effectLst/>
              </a:rPr>
              <a:t> </a:t>
            </a:r>
            <a:r>
              <a:rPr lang="en-US" b="0" i="0">
                <a:effectLst/>
              </a:rPr>
              <a:t>revealed that 66% of consumers felt customer-brand relationships were one-sided. Nearly 70% believed a brand’s only goal of communication was to increase profits. </a:t>
            </a:r>
            <a:r>
              <a:rPr lang="en-US" b="1" i="0">
                <a:effectLst/>
              </a:rPr>
              <a:t>Since then, companies across the board have been making strides to show their softer sides— all to connect with their audiences.</a:t>
            </a:r>
          </a:p>
          <a:p>
            <a:pPr indent="0"/>
            <a:r>
              <a:rPr lang="en-US"/>
              <a:t>Cadbury Chocolate is one such company and they are now constantly reinventing themselves through their consumers and for the wider community. Their collaboration with  </a:t>
            </a:r>
            <a:r>
              <a:rPr lang="en-US" err="1"/>
              <a:t>AgeUK</a:t>
            </a:r>
            <a:r>
              <a:rPr lang="en-US"/>
              <a:t> is so interesting </a:t>
            </a:r>
            <a:endParaRPr lang="en-US" i="0">
              <a:effectLst/>
            </a:endParaRPr>
          </a:p>
        </p:txBody>
      </p:sp>
      <p:sp>
        <p:nvSpPr>
          <p:cNvPr id="4" name="Text Placeholder 3">
            <a:extLst>
              <a:ext uri="{FF2B5EF4-FFF2-40B4-BE49-F238E27FC236}">
                <a16:creationId xmlns:a16="http://schemas.microsoft.com/office/drawing/2014/main" id="{59B43E44-A50A-43D1-BF23-BDA51165D980}"/>
              </a:ext>
            </a:extLst>
          </p:cNvPr>
          <p:cNvSpPr>
            <a:spLocks noGrp="1"/>
          </p:cNvSpPr>
          <p:nvPr>
            <p:ph type="body" sz="quarter" idx="16"/>
          </p:nvPr>
        </p:nvSpPr>
        <p:spPr/>
        <p:txBody>
          <a:bodyPr>
            <a:normAutofit fontScale="92500"/>
          </a:bodyPr>
          <a:lstStyle/>
          <a:p>
            <a:r>
              <a:rPr lang="en-US"/>
              <a:t>Giving the right Message!</a:t>
            </a:r>
            <a:endParaRPr lang="en-IE"/>
          </a:p>
        </p:txBody>
      </p:sp>
      <p:sp>
        <p:nvSpPr>
          <p:cNvPr id="7" name="TextBox 6">
            <a:extLst>
              <a:ext uri="{FF2B5EF4-FFF2-40B4-BE49-F238E27FC236}">
                <a16:creationId xmlns:a16="http://schemas.microsoft.com/office/drawing/2014/main" id="{437CFD6F-60EA-463F-94AF-05411C94BDC9}"/>
              </a:ext>
            </a:extLst>
          </p:cNvPr>
          <p:cNvSpPr txBox="1"/>
          <p:nvPr/>
        </p:nvSpPr>
        <p:spPr>
          <a:xfrm>
            <a:off x="7000568" y="2241754"/>
            <a:ext cx="5014451" cy="4524315"/>
          </a:xfrm>
          <a:prstGeom prst="rect">
            <a:avLst/>
          </a:prstGeom>
          <a:solidFill>
            <a:srgbClr val="472480"/>
          </a:solidFill>
        </p:spPr>
        <p:txBody>
          <a:bodyPr wrap="square" rtlCol="0">
            <a:spAutoFit/>
          </a:bodyPr>
          <a:lstStyle/>
          <a:p>
            <a:pPr algn="ctr"/>
            <a:r>
              <a:rPr lang="en-US">
                <a:solidFill>
                  <a:schemeClr val="bg2"/>
                </a:solidFill>
              </a:rPr>
              <a:t>Cadbury is currently involved in an initiative with </a:t>
            </a:r>
            <a:r>
              <a:rPr lang="en-US">
                <a:solidFill>
                  <a:srgbClr val="1188A3"/>
                </a:solidFill>
                <a:hlinkClick r:id="rId4">
                  <a:extLst>
                    <a:ext uri="{A12FA001-AC4F-418D-AE19-62706E023703}">
                      <ahyp:hlinkClr xmlns:ahyp="http://schemas.microsoft.com/office/drawing/2018/hyperlinkcolor" val="tx"/>
                    </a:ext>
                  </a:extLst>
                </a:hlinkClick>
              </a:rPr>
              <a:t>Age-UK</a:t>
            </a:r>
            <a:endParaRPr lang="en-US">
              <a:solidFill>
                <a:srgbClr val="1188A3"/>
              </a:solidFill>
            </a:endParaRPr>
          </a:p>
          <a:p>
            <a:pPr algn="ctr" fontAlgn="base"/>
            <a:r>
              <a:rPr lang="en-US" b="1" i="1">
                <a:solidFill>
                  <a:schemeClr val="bg2"/>
                </a:solidFill>
                <a:effectLst/>
              </a:rPr>
              <a:t>“Discover the stories of amazing older people”</a:t>
            </a:r>
          </a:p>
          <a:p>
            <a:pPr algn="ctr" fontAlgn="base"/>
            <a:endParaRPr lang="en-US">
              <a:solidFill>
                <a:schemeClr val="bg2"/>
              </a:solidFill>
            </a:endParaRPr>
          </a:p>
          <a:p>
            <a:pPr algn="ctr" fontAlgn="base"/>
            <a:r>
              <a:rPr lang="en-US" b="0" i="0">
                <a:solidFill>
                  <a:schemeClr val="bg2"/>
                </a:solidFill>
                <a:effectLst/>
              </a:rPr>
              <a:t> </a:t>
            </a:r>
            <a:r>
              <a:rPr lang="en-US" b="1" i="0">
                <a:solidFill>
                  <a:schemeClr val="bg2"/>
                </a:solidFill>
                <a:effectLst/>
              </a:rPr>
              <a:t>225,000 older people often go a whole week without speaking to anyone at all. At Age UK we support hundreds of thousands of older people every year. We know that they have so many amazing stories to tell.</a:t>
            </a:r>
            <a:endParaRPr lang="en-US" b="0" i="0">
              <a:solidFill>
                <a:schemeClr val="bg2"/>
              </a:solidFill>
              <a:effectLst/>
            </a:endParaRPr>
          </a:p>
          <a:p>
            <a:pPr algn="ctr" fontAlgn="base"/>
            <a:r>
              <a:rPr lang="en-US" b="0" i="0">
                <a:solidFill>
                  <a:schemeClr val="bg2"/>
                </a:solidFill>
                <a:effectLst/>
              </a:rPr>
              <a:t>We've partnered with Cadbury to encourage everyone to engage in conversations with older people.</a:t>
            </a:r>
          </a:p>
          <a:p>
            <a:pPr algn="ctr" fontAlgn="base"/>
            <a:r>
              <a:rPr lang="en-US" b="0" i="0">
                <a:solidFill>
                  <a:schemeClr val="bg2"/>
                </a:solidFill>
                <a:effectLst/>
              </a:rPr>
              <a:t>Join us by celebrating the stories of older people you know and supporting Age UK's vital services to tackle loneliness.</a:t>
            </a:r>
          </a:p>
          <a:p>
            <a:pPr algn="ctr"/>
            <a:r>
              <a:rPr lang="en-US">
                <a:solidFill>
                  <a:schemeClr val="bg2"/>
                </a:solidFill>
              </a:rPr>
              <a:t> </a:t>
            </a:r>
            <a:endParaRPr lang="en-IE">
              <a:solidFill>
                <a:schemeClr val="bg2"/>
              </a:solidFill>
            </a:endParaRPr>
          </a:p>
        </p:txBody>
      </p:sp>
    </p:spTree>
    <p:extLst>
      <p:ext uri="{BB962C8B-B14F-4D97-AF65-F5344CB8AC3E}">
        <p14:creationId xmlns:p14="http://schemas.microsoft.com/office/powerpoint/2010/main" val="1810915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605B7-0778-4E43-8E13-83656B20C821}"/>
              </a:ext>
            </a:extLst>
          </p:cNvPr>
          <p:cNvSpPr>
            <a:spLocks noGrp="1"/>
          </p:cNvSpPr>
          <p:nvPr>
            <p:ph type="body" sz="quarter" idx="16"/>
          </p:nvPr>
        </p:nvSpPr>
        <p:spPr>
          <a:xfrm>
            <a:off x="1790986" y="499007"/>
            <a:ext cx="7037130" cy="582221"/>
          </a:xfrm>
          <a:solidFill>
            <a:srgbClr val="FFD100"/>
          </a:solidFill>
        </p:spPr>
        <p:txBody>
          <a:bodyPr>
            <a:normAutofit fontScale="92500"/>
          </a:bodyPr>
          <a:lstStyle/>
          <a:p>
            <a:r>
              <a:rPr lang="en-IE"/>
              <a:t>More about Rose and that Rock Star…</a:t>
            </a:r>
          </a:p>
        </p:txBody>
      </p:sp>
      <p:pic>
        <p:nvPicPr>
          <p:cNvPr id="5" name="Online Media 4" title="The Originals | Rose">
            <a:hlinkClick r:id="" action="ppaction://media"/>
            <a:extLst>
              <a:ext uri="{FF2B5EF4-FFF2-40B4-BE49-F238E27FC236}">
                <a16:creationId xmlns:a16="http://schemas.microsoft.com/office/drawing/2014/main" id="{76751DB4-3D5C-42EA-9C21-AFFD6C616ADA}"/>
              </a:ext>
            </a:extLst>
          </p:cNvPr>
          <p:cNvPicPr>
            <a:picLocks noRot="1" noChangeAspect="1"/>
          </p:cNvPicPr>
          <p:nvPr>
            <a:videoFile r:link="rId1"/>
          </p:nvPr>
        </p:nvPicPr>
        <p:blipFill>
          <a:blip r:embed="rId3"/>
          <a:stretch>
            <a:fillRect/>
          </a:stretch>
        </p:blipFill>
        <p:spPr>
          <a:xfrm>
            <a:off x="3166771" y="1704110"/>
            <a:ext cx="7298994" cy="4123932"/>
          </a:xfrm>
          <a:prstGeom prst="rect">
            <a:avLst/>
          </a:prstGeom>
        </p:spPr>
      </p:pic>
    </p:spTree>
    <p:extLst>
      <p:ext uri="{BB962C8B-B14F-4D97-AF65-F5344CB8AC3E}">
        <p14:creationId xmlns:p14="http://schemas.microsoft.com/office/powerpoint/2010/main" val="94218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6A5A8F2-C9FD-4C28-A21E-23213913E064}"/>
              </a:ext>
            </a:extLst>
          </p:cNvPr>
          <p:cNvSpPr txBox="1">
            <a:spLocks/>
          </p:cNvSpPr>
          <p:nvPr/>
        </p:nvSpPr>
        <p:spPr>
          <a:xfrm>
            <a:off x="291313" y="3158401"/>
            <a:ext cx="1859833" cy="88106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rgbClr val="000000"/>
                </a:solidFill>
              </a:rPr>
              <a:t>Environment</a:t>
            </a:r>
            <a:r>
              <a:rPr lang="en-US" sz="1600" b="1" dirty="0">
                <a:solidFill>
                  <a:srgbClr val="000000"/>
                </a:solidFill>
              </a:rPr>
              <a:t> </a:t>
            </a:r>
            <a:endParaRPr lang="en-US" sz="1600" b="1">
              <a:solidFill>
                <a:srgbClr val="000000"/>
              </a:solidFill>
            </a:endParaRPr>
          </a:p>
          <a:p>
            <a:pPr marL="0" indent="0">
              <a:buNone/>
            </a:pPr>
            <a:r>
              <a:rPr lang="en-US" sz="1800">
                <a:solidFill>
                  <a:srgbClr val="000000"/>
                </a:solidFill>
              </a:rPr>
              <a:t>(in-store</a:t>
            </a:r>
            <a:r>
              <a:rPr lang="en-US" sz="1800" dirty="0">
                <a:solidFill>
                  <a:srgbClr val="000000"/>
                </a:solidFill>
              </a:rPr>
              <a:t>/</a:t>
            </a:r>
            <a:r>
              <a:rPr lang="en-US" sz="1800">
                <a:solidFill>
                  <a:srgbClr val="000000"/>
                </a:solidFill>
              </a:rPr>
              <a:t>on your platforms)</a:t>
            </a:r>
            <a:endParaRPr lang="en-IE" sz="1800">
              <a:solidFill>
                <a:srgbClr val="000000"/>
              </a:solidFill>
            </a:endParaRPr>
          </a:p>
        </p:txBody>
      </p:sp>
      <p:grpSp>
        <p:nvGrpSpPr>
          <p:cNvPr id="4" name="Graphic 3">
            <a:extLst>
              <a:ext uri="{FF2B5EF4-FFF2-40B4-BE49-F238E27FC236}">
                <a16:creationId xmlns:a16="http://schemas.microsoft.com/office/drawing/2014/main" id="{37DD2E3A-C36D-460F-9112-BC24EEFD8843}"/>
              </a:ext>
            </a:extLst>
          </p:cNvPr>
          <p:cNvGrpSpPr/>
          <p:nvPr/>
        </p:nvGrpSpPr>
        <p:grpSpPr>
          <a:xfrm>
            <a:off x="1371028" y="4366653"/>
            <a:ext cx="529932" cy="669553"/>
            <a:chOff x="986212" y="4755836"/>
            <a:chExt cx="715862" cy="735059"/>
          </a:xfrm>
        </p:grpSpPr>
        <p:sp>
          <p:nvSpPr>
            <p:cNvPr id="5" name="Freeform 4">
              <a:extLst>
                <a:ext uri="{FF2B5EF4-FFF2-40B4-BE49-F238E27FC236}">
                  <a16:creationId xmlns:a16="http://schemas.microsoft.com/office/drawing/2014/main" id="{69356CD5-64A5-4B3F-B54C-3522623424AF}"/>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7A26E44-2887-4F76-8D70-77A233621963}"/>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3276849B-8F75-46C3-AD49-65EF608504E1}"/>
              </a:ext>
            </a:extLst>
          </p:cNvPr>
          <p:cNvSpPr txBox="1"/>
          <p:nvPr/>
        </p:nvSpPr>
        <p:spPr>
          <a:xfrm>
            <a:off x="2371480" y="2887968"/>
            <a:ext cx="1512697" cy="14219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1" i="0" u="none" strike="noStrike" kern="1200" cap="none" spc="0" normalizeH="0" baseline="0" noProof="0">
                <a:ln>
                  <a:noFill/>
                </a:ln>
                <a:solidFill>
                  <a:srgbClr val="000000"/>
                </a:solidFill>
                <a:effectLst/>
                <a:uLnTx/>
                <a:uFillTx/>
                <a:latin typeface="Calibri" panose="020F0502020204030204"/>
                <a:ea typeface="+mn-ea"/>
                <a:cs typeface="+mn-cs"/>
              </a:rPr>
              <a:t>Print collateral, signage, packaging</a:t>
            </a:r>
          </a:p>
        </p:txBody>
      </p:sp>
      <p:sp>
        <p:nvSpPr>
          <p:cNvPr id="9" name="TextBox 8">
            <a:extLst>
              <a:ext uri="{FF2B5EF4-FFF2-40B4-BE49-F238E27FC236}">
                <a16:creationId xmlns:a16="http://schemas.microsoft.com/office/drawing/2014/main" id="{40D3137E-1959-4A64-B27C-48D134E7D40F}"/>
              </a:ext>
            </a:extLst>
          </p:cNvPr>
          <p:cNvSpPr txBox="1"/>
          <p:nvPr/>
        </p:nvSpPr>
        <p:spPr>
          <a:xfrm>
            <a:off x="598810" y="2072933"/>
            <a:ext cx="485522" cy="707886"/>
          </a:xfrm>
          <a:prstGeom prst="rect">
            <a:avLst/>
          </a:prstGeom>
          <a:noFill/>
        </p:spPr>
        <p:txBody>
          <a:bodyPr wrap="square" rtlCol="0">
            <a:spAutoFit/>
          </a:bodyPr>
          <a:lstStyle/>
          <a:p>
            <a:r>
              <a:rPr lang="en-US" sz="4000">
                <a:solidFill>
                  <a:schemeClr val="bg2">
                    <a:lumMod val="50000"/>
                  </a:schemeClr>
                </a:solidFill>
              </a:rPr>
              <a:t>1</a:t>
            </a:r>
            <a:endParaRPr lang="en-IE" sz="4000">
              <a:solidFill>
                <a:schemeClr val="bg2">
                  <a:lumMod val="50000"/>
                </a:schemeClr>
              </a:solidFill>
            </a:endParaRPr>
          </a:p>
        </p:txBody>
      </p:sp>
      <p:sp>
        <p:nvSpPr>
          <p:cNvPr id="10" name="TextBox 9">
            <a:extLst>
              <a:ext uri="{FF2B5EF4-FFF2-40B4-BE49-F238E27FC236}">
                <a16:creationId xmlns:a16="http://schemas.microsoft.com/office/drawing/2014/main" id="{0CD777A5-818B-49E3-B2AD-E232C1B94B53}"/>
              </a:ext>
            </a:extLst>
          </p:cNvPr>
          <p:cNvSpPr txBox="1"/>
          <p:nvPr/>
        </p:nvSpPr>
        <p:spPr>
          <a:xfrm>
            <a:off x="2572432" y="2072933"/>
            <a:ext cx="485522" cy="707886"/>
          </a:xfrm>
          <a:prstGeom prst="rect">
            <a:avLst/>
          </a:prstGeom>
          <a:noFill/>
        </p:spPr>
        <p:txBody>
          <a:bodyPr wrap="square" rtlCol="0">
            <a:spAutoFit/>
          </a:bodyPr>
          <a:lstStyle/>
          <a:p>
            <a:r>
              <a:rPr lang="en-US" sz="4000">
                <a:solidFill>
                  <a:schemeClr val="bg2">
                    <a:lumMod val="50000"/>
                  </a:schemeClr>
                </a:solidFill>
              </a:rPr>
              <a:t>2</a:t>
            </a:r>
            <a:endParaRPr lang="en-IE" sz="4000">
              <a:solidFill>
                <a:schemeClr val="bg2">
                  <a:lumMod val="50000"/>
                </a:schemeClr>
              </a:solidFill>
            </a:endParaRPr>
          </a:p>
        </p:txBody>
      </p:sp>
      <p:sp>
        <p:nvSpPr>
          <p:cNvPr id="11" name="TextBox 10">
            <a:extLst>
              <a:ext uri="{FF2B5EF4-FFF2-40B4-BE49-F238E27FC236}">
                <a16:creationId xmlns:a16="http://schemas.microsoft.com/office/drawing/2014/main" id="{71625FFA-592F-45DC-9FC7-00C9727896A4}"/>
              </a:ext>
            </a:extLst>
          </p:cNvPr>
          <p:cNvSpPr txBox="1"/>
          <p:nvPr/>
        </p:nvSpPr>
        <p:spPr>
          <a:xfrm>
            <a:off x="4577754" y="2072933"/>
            <a:ext cx="485522" cy="707886"/>
          </a:xfrm>
          <a:prstGeom prst="rect">
            <a:avLst/>
          </a:prstGeom>
          <a:noFill/>
        </p:spPr>
        <p:txBody>
          <a:bodyPr wrap="square" rtlCol="0">
            <a:spAutoFit/>
          </a:bodyPr>
          <a:lstStyle/>
          <a:p>
            <a:r>
              <a:rPr lang="en-US" sz="4000">
                <a:solidFill>
                  <a:schemeClr val="bg2">
                    <a:lumMod val="50000"/>
                  </a:schemeClr>
                </a:solidFill>
              </a:rPr>
              <a:t>3</a:t>
            </a:r>
            <a:endParaRPr lang="en-IE" sz="4000">
              <a:solidFill>
                <a:schemeClr val="bg2">
                  <a:lumMod val="50000"/>
                </a:schemeClr>
              </a:solidFill>
            </a:endParaRPr>
          </a:p>
        </p:txBody>
      </p:sp>
      <p:sp>
        <p:nvSpPr>
          <p:cNvPr id="12" name="TextBox 11">
            <a:extLst>
              <a:ext uri="{FF2B5EF4-FFF2-40B4-BE49-F238E27FC236}">
                <a16:creationId xmlns:a16="http://schemas.microsoft.com/office/drawing/2014/main" id="{2422AD9E-6C0D-4EBC-AE60-90EB062E0941}"/>
              </a:ext>
            </a:extLst>
          </p:cNvPr>
          <p:cNvSpPr txBox="1"/>
          <p:nvPr/>
        </p:nvSpPr>
        <p:spPr>
          <a:xfrm>
            <a:off x="6431819" y="2072933"/>
            <a:ext cx="485522" cy="707886"/>
          </a:xfrm>
          <a:prstGeom prst="rect">
            <a:avLst/>
          </a:prstGeom>
          <a:noFill/>
        </p:spPr>
        <p:txBody>
          <a:bodyPr wrap="square" rtlCol="0">
            <a:spAutoFit/>
          </a:bodyPr>
          <a:lstStyle/>
          <a:p>
            <a:r>
              <a:rPr lang="en-US" sz="4000">
                <a:solidFill>
                  <a:schemeClr val="bg2">
                    <a:lumMod val="50000"/>
                  </a:schemeClr>
                </a:solidFill>
              </a:rPr>
              <a:t>4</a:t>
            </a:r>
            <a:endParaRPr lang="en-IE" sz="4000">
              <a:solidFill>
                <a:schemeClr val="bg2">
                  <a:lumMod val="50000"/>
                </a:schemeClr>
              </a:solidFill>
            </a:endParaRPr>
          </a:p>
        </p:txBody>
      </p:sp>
      <p:sp>
        <p:nvSpPr>
          <p:cNvPr id="13" name="TextBox 12">
            <a:extLst>
              <a:ext uri="{FF2B5EF4-FFF2-40B4-BE49-F238E27FC236}">
                <a16:creationId xmlns:a16="http://schemas.microsoft.com/office/drawing/2014/main" id="{E07DAE43-448A-4FA1-9E18-8596E794D8FD}"/>
              </a:ext>
            </a:extLst>
          </p:cNvPr>
          <p:cNvSpPr txBox="1"/>
          <p:nvPr/>
        </p:nvSpPr>
        <p:spPr>
          <a:xfrm>
            <a:off x="10521867" y="2068005"/>
            <a:ext cx="485522" cy="707886"/>
          </a:xfrm>
          <a:prstGeom prst="rect">
            <a:avLst/>
          </a:prstGeom>
          <a:noFill/>
        </p:spPr>
        <p:txBody>
          <a:bodyPr wrap="square" rtlCol="0">
            <a:spAutoFit/>
          </a:bodyPr>
          <a:lstStyle/>
          <a:p>
            <a:r>
              <a:rPr lang="en-US" sz="4000">
                <a:solidFill>
                  <a:schemeClr val="bg2">
                    <a:lumMod val="50000"/>
                  </a:schemeClr>
                </a:solidFill>
              </a:rPr>
              <a:t>6</a:t>
            </a:r>
            <a:endParaRPr lang="en-IE" sz="4000">
              <a:solidFill>
                <a:schemeClr val="bg2">
                  <a:lumMod val="50000"/>
                </a:schemeClr>
              </a:solidFill>
            </a:endParaRPr>
          </a:p>
        </p:txBody>
      </p:sp>
      <p:sp>
        <p:nvSpPr>
          <p:cNvPr id="14" name="TextBox 13">
            <a:extLst>
              <a:ext uri="{FF2B5EF4-FFF2-40B4-BE49-F238E27FC236}">
                <a16:creationId xmlns:a16="http://schemas.microsoft.com/office/drawing/2014/main" id="{59A38348-811A-4040-AFA0-C16082291647}"/>
              </a:ext>
            </a:extLst>
          </p:cNvPr>
          <p:cNvSpPr txBox="1"/>
          <p:nvPr/>
        </p:nvSpPr>
        <p:spPr>
          <a:xfrm>
            <a:off x="8453479" y="2072933"/>
            <a:ext cx="485522" cy="707886"/>
          </a:xfrm>
          <a:prstGeom prst="rect">
            <a:avLst/>
          </a:prstGeom>
          <a:noFill/>
        </p:spPr>
        <p:txBody>
          <a:bodyPr wrap="square" rtlCol="0">
            <a:spAutoFit/>
          </a:bodyPr>
          <a:lstStyle/>
          <a:p>
            <a:r>
              <a:rPr lang="en-US" sz="4000">
                <a:solidFill>
                  <a:schemeClr val="bg2">
                    <a:lumMod val="50000"/>
                  </a:schemeClr>
                </a:solidFill>
              </a:rPr>
              <a:t>5</a:t>
            </a:r>
            <a:endParaRPr lang="en-IE" sz="4000">
              <a:solidFill>
                <a:schemeClr val="bg2">
                  <a:lumMod val="50000"/>
                </a:schemeClr>
              </a:solidFill>
            </a:endParaRPr>
          </a:p>
        </p:txBody>
      </p:sp>
      <p:grpSp>
        <p:nvGrpSpPr>
          <p:cNvPr id="15" name="Graphic 3">
            <a:extLst>
              <a:ext uri="{FF2B5EF4-FFF2-40B4-BE49-F238E27FC236}">
                <a16:creationId xmlns:a16="http://schemas.microsoft.com/office/drawing/2014/main" id="{6F622B66-706B-42F1-B200-9118AEF82B3F}"/>
              </a:ext>
            </a:extLst>
          </p:cNvPr>
          <p:cNvGrpSpPr/>
          <p:nvPr/>
        </p:nvGrpSpPr>
        <p:grpSpPr>
          <a:xfrm>
            <a:off x="3358479" y="4416035"/>
            <a:ext cx="572485" cy="601647"/>
            <a:chOff x="789989" y="537063"/>
            <a:chExt cx="907856" cy="940767"/>
          </a:xfrm>
        </p:grpSpPr>
        <p:sp>
          <p:nvSpPr>
            <p:cNvPr id="16" name="Freeform 1078">
              <a:extLst>
                <a:ext uri="{FF2B5EF4-FFF2-40B4-BE49-F238E27FC236}">
                  <a16:creationId xmlns:a16="http://schemas.microsoft.com/office/drawing/2014/main" id="{5A225F34-5872-4F96-BF09-0B171EC1E75E}"/>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00BADE"/>
            </a:solidFill>
            <a:ln w="27426" cap="flat">
              <a:noFill/>
              <a:prstDash val="solid"/>
              <a:miter/>
            </a:ln>
          </p:spPr>
          <p:txBody>
            <a:bodyPr rtlCol="0" anchor="ctr"/>
            <a:lstStyle/>
            <a:p>
              <a:endParaRPr lang="en-US"/>
            </a:p>
          </p:txBody>
        </p:sp>
        <p:sp>
          <p:nvSpPr>
            <p:cNvPr id="17" name="Freeform 1079">
              <a:extLst>
                <a:ext uri="{FF2B5EF4-FFF2-40B4-BE49-F238E27FC236}">
                  <a16:creationId xmlns:a16="http://schemas.microsoft.com/office/drawing/2014/main" id="{9F4373C9-52FE-4AD0-A7F9-A702565B0483}"/>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solidFill>
              <a:srgbClr val="000000"/>
            </a:solidFill>
            <a:ln w="27426" cap="flat">
              <a:noFill/>
              <a:prstDash val="solid"/>
              <a:miter/>
            </a:ln>
          </p:spPr>
          <p:txBody>
            <a:bodyPr rtlCol="0" anchor="ctr"/>
            <a:lstStyle/>
            <a:p>
              <a:endParaRPr lang="en-US"/>
            </a:p>
          </p:txBody>
        </p:sp>
        <p:sp>
          <p:nvSpPr>
            <p:cNvPr id="18" name="Freeform 1080">
              <a:extLst>
                <a:ext uri="{FF2B5EF4-FFF2-40B4-BE49-F238E27FC236}">
                  <a16:creationId xmlns:a16="http://schemas.microsoft.com/office/drawing/2014/main" id="{D64CFFD8-FF2D-4D48-9B60-3C6EEB45A8D9}"/>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solidFill>
              <a:srgbClr val="000000"/>
            </a:solidFill>
            <a:ln w="27426" cap="flat">
              <a:noFill/>
              <a:prstDash val="solid"/>
              <a:miter/>
            </a:ln>
          </p:spPr>
          <p:txBody>
            <a:bodyPr rtlCol="0" anchor="ctr"/>
            <a:lstStyle/>
            <a:p>
              <a:endParaRPr lang="en-US"/>
            </a:p>
          </p:txBody>
        </p:sp>
        <p:sp>
          <p:nvSpPr>
            <p:cNvPr id="19" name="Freeform 1081">
              <a:extLst>
                <a:ext uri="{FF2B5EF4-FFF2-40B4-BE49-F238E27FC236}">
                  <a16:creationId xmlns:a16="http://schemas.microsoft.com/office/drawing/2014/main" id="{3761BDB3-144C-47BC-A9D5-CB0D24DB54E3}"/>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solidFill>
              <a:srgbClr val="000000"/>
            </a:solidFill>
            <a:ln w="27426" cap="flat">
              <a:noFill/>
              <a:prstDash val="solid"/>
              <a:miter/>
            </a:ln>
          </p:spPr>
          <p:txBody>
            <a:bodyPr rtlCol="0" anchor="ctr"/>
            <a:lstStyle/>
            <a:p>
              <a:endParaRPr lang="en-US"/>
            </a:p>
          </p:txBody>
        </p:sp>
        <p:sp>
          <p:nvSpPr>
            <p:cNvPr id="20" name="Freeform 1082">
              <a:extLst>
                <a:ext uri="{FF2B5EF4-FFF2-40B4-BE49-F238E27FC236}">
                  <a16:creationId xmlns:a16="http://schemas.microsoft.com/office/drawing/2014/main" id="{FE4F98A8-6C2B-4CEB-98E7-33D9F3FAFAD3}"/>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000000"/>
            </a:solidFill>
            <a:ln w="27426" cap="flat">
              <a:noFill/>
              <a:prstDash val="solid"/>
              <a:miter/>
            </a:ln>
          </p:spPr>
          <p:txBody>
            <a:bodyPr rtlCol="0" anchor="ctr"/>
            <a:lstStyle/>
            <a:p>
              <a:endParaRPr lang="en-US"/>
            </a:p>
          </p:txBody>
        </p:sp>
        <p:sp>
          <p:nvSpPr>
            <p:cNvPr id="21" name="Freeform 1083">
              <a:extLst>
                <a:ext uri="{FF2B5EF4-FFF2-40B4-BE49-F238E27FC236}">
                  <a16:creationId xmlns:a16="http://schemas.microsoft.com/office/drawing/2014/main" id="{1F99CB41-F0ED-4837-BCBB-22505186E6DE}"/>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solidFill>
              <a:srgbClr val="000000"/>
            </a:solidFill>
            <a:ln w="27426" cap="flat">
              <a:noFill/>
              <a:prstDash val="solid"/>
              <a:miter/>
            </a:ln>
          </p:spPr>
          <p:txBody>
            <a:bodyPr rtlCol="0" anchor="ctr"/>
            <a:lstStyle/>
            <a:p>
              <a:endParaRPr lang="en-US"/>
            </a:p>
          </p:txBody>
        </p:sp>
        <p:sp>
          <p:nvSpPr>
            <p:cNvPr id="22" name="Freeform 1084">
              <a:extLst>
                <a:ext uri="{FF2B5EF4-FFF2-40B4-BE49-F238E27FC236}">
                  <a16:creationId xmlns:a16="http://schemas.microsoft.com/office/drawing/2014/main" id="{C22F4324-E452-4E4B-ACD1-B48C86746F5C}"/>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solidFill>
              <a:srgbClr val="000000"/>
            </a:solidFill>
            <a:ln w="27426" cap="flat">
              <a:noFill/>
              <a:prstDash val="solid"/>
              <a:miter/>
            </a:ln>
          </p:spPr>
          <p:txBody>
            <a:bodyPr rtlCol="0" anchor="ctr"/>
            <a:lstStyle/>
            <a:p>
              <a:endParaRPr lang="en-US"/>
            </a:p>
          </p:txBody>
        </p:sp>
      </p:grpSp>
      <p:sp>
        <p:nvSpPr>
          <p:cNvPr id="24" name="TextBox 23">
            <a:extLst>
              <a:ext uri="{FF2B5EF4-FFF2-40B4-BE49-F238E27FC236}">
                <a16:creationId xmlns:a16="http://schemas.microsoft.com/office/drawing/2014/main" id="{877BA101-05D3-44AF-AC27-91883E67EE15}"/>
              </a:ext>
            </a:extLst>
          </p:cNvPr>
          <p:cNvSpPr txBox="1"/>
          <p:nvPr/>
        </p:nvSpPr>
        <p:spPr>
          <a:xfrm>
            <a:off x="4253500" y="2999890"/>
            <a:ext cx="1664915" cy="108952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1" i="0" u="none" strike="noStrike" kern="1200" cap="none" spc="0" normalizeH="0" baseline="0" noProof="0">
                <a:ln>
                  <a:noFill/>
                </a:ln>
                <a:solidFill>
                  <a:srgbClr val="000000"/>
                </a:solidFill>
                <a:effectLst/>
                <a:uLnTx/>
                <a:uFillTx/>
                <a:latin typeface="Calibri" panose="020F0502020204030204"/>
                <a:ea typeface="+mn-ea"/>
                <a:cs typeface="+mn-cs"/>
              </a:rPr>
              <a:t>Website &amp; </a:t>
            </a:r>
            <a:r>
              <a:rPr lang="en-IE" sz="2400" b="1" dirty="0">
                <a:solidFill>
                  <a:srgbClr val="000000"/>
                </a:solidFill>
                <a:latin typeface="Calibri" panose="020F0502020204030204"/>
              </a:rPr>
              <a:t>online</a:t>
            </a:r>
            <a:r>
              <a:rPr kumimoji="0" lang="en-IE" sz="2400" b="1" i="0" u="none" strike="noStrike" kern="1200" cap="none" spc="0" normalizeH="0" baseline="0" noProof="0">
                <a:ln>
                  <a:noFill/>
                </a:ln>
                <a:solidFill>
                  <a:srgbClr val="000000"/>
                </a:solidFill>
                <a:effectLst/>
                <a:uLnTx/>
                <a:uFillTx/>
                <a:latin typeface="Calibri" panose="020F0502020204030204"/>
                <a:ea typeface="+mn-ea"/>
                <a:cs typeface="+mn-cs"/>
              </a:rPr>
              <a:t> advertising</a:t>
            </a:r>
          </a:p>
        </p:txBody>
      </p:sp>
      <p:grpSp>
        <p:nvGrpSpPr>
          <p:cNvPr id="25" name="Graphic 3">
            <a:extLst>
              <a:ext uri="{FF2B5EF4-FFF2-40B4-BE49-F238E27FC236}">
                <a16:creationId xmlns:a16="http://schemas.microsoft.com/office/drawing/2014/main" id="{54E60F32-70B2-4C46-BBCD-6D66C9CDE60A}"/>
              </a:ext>
            </a:extLst>
          </p:cNvPr>
          <p:cNvGrpSpPr/>
          <p:nvPr/>
        </p:nvGrpSpPr>
        <p:grpSpPr>
          <a:xfrm>
            <a:off x="5388483" y="4366654"/>
            <a:ext cx="529932" cy="622947"/>
            <a:chOff x="665400" y="3833425"/>
            <a:chExt cx="948997" cy="948995"/>
          </a:xfrm>
        </p:grpSpPr>
        <p:sp>
          <p:nvSpPr>
            <p:cNvPr id="26" name="Freeform 1464">
              <a:extLst>
                <a:ext uri="{FF2B5EF4-FFF2-40B4-BE49-F238E27FC236}">
                  <a16:creationId xmlns:a16="http://schemas.microsoft.com/office/drawing/2014/main" id="{92FA6F6A-0EA3-4AEA-A5B8-8C54D39D9AE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27" name="Freeform 1465">
              <a:extLst>
                <a:ext uri="{FF2B5EF4-FFF2-40B4-BE49-F238E27FC236}">
                  <a16:creationId xmlns:a16="http://schemas.microsoft.com/office/drawing/2014/main" id="{D3848FA5-B64B-4A33-821B-74D2D4602D12}"/>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28" name="Graphic 3">
              <a:extLst>
                <a:ext uri="{FF2B5EF4-FFF2-40B4-BE49-F238E27FC236}">
                  <a16:creationId xmlns:a16="http://schemas.microsoft.com/office/drawing/2014/main" id="{99F57283-668C-4EA6-B3AB-9ED95AB1D594}"/>
                </a:ext>
              </a:extLst>
            </p:cNvPr>
            <p:cNvGrpSpPr/>
            <p:nvPr/>
          </p:nvGrpSpPr>
          <p:grpSpPr>
            <a:xfrm>
              <a:off x="788824" y="4019932"/>
              <a:ext cx="244106" cy="641806"/>
              <a:chOff x="788824" y="4019932"/>
              <a:chExt cx="244106" cy="641806"/>
            </a:xfrm>
            <a:solidFill>
              <a:srgbClr val="00BADE"/>
            </a:solidFill>
          </p:grpSpPr>
          <p:sp>
            <p:nvSpPr>
              <p:cNvPr id="29" name="Freeform 1467">
                <a:extLst>
                  <a:ext uri="{FF2B5EF4-FFF2-40B4-BE49-F238E27FC236}">
                    <a16:creationId xmlns:a16="http://schemas.microsoft.com/office/drawing/2014/main" id="{8AD52364-CF27-4AA9-BCF7-F6C46528BB7F}"/>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0" name="Freeform 1468">
                <a:extLst>
                  <a:ext uri="{FF2B5EF4-FFF2-40B4-BE49-F238E27FC236}">
                    <a16:creationId xmlns:a16="http://schemas.microsoft.com/office/drawing/2014/main" id="{693CA274-84CB-4F89-8163-1771E87BE09D}"/>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1" name="Freeform 1469">
                <a:extLst>
                  <a:ext uri="{FF2B5EF4-FFF2-40B4-BE49-F238E27FC236}">
                    <a16:creationId xmlns:a16="http://schemas.microsoft.com/office/drawing/2014/main" id="{06F07233-5865-4B45-BA5F-11375E29AFED}"/>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2" name="Freeform 1470">
                <a:extLst>
                  <a:ext uri="{FF2B5EF4-FFF2-40B4-BE49-F238E27FC236}">
                    <a16:creationId xmlns:a16="http://schemas.microsoft.com/office/drawing/2014/main" id="{C88E1070-95D8-437C-A729-0A3F735CD511}"/>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3" name="Freeform 1471">
                <a:extLst>
                  <a:ext uri="{FF2B5EF4-FFF2-40B4-BE49-F238E27FC236}">
                    <a16:creationId xmlns:a16="http://schemas.microsoft.com/office/drawing/2014/main" id="{8628B994-14A9-42E4-AED9-77C029619D31}"/>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4" name="Freeform 1472">
                <a:extLst>
                  <a:ext uri="{FF2B5EF4-FFF2-40B4-BE49-F238E27FC236}">
                    <a16:creationId xmlns:a16="http://schemas.microsoft.com/office/drawing/2014/main" id="{F2625A69-9B32-4838-BD1D-450FA9E98671}"/>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
        <p:nvSpPr>
          <p:cNvPr id="35" name="Text Placeholder 3">
            <a:extLst>
              <a:ext uri="{FF2B5EF4-FFF2-40B4-BE49-F238E27FC236}">
                <a16:creationId xmlns:a16="http://schemas.microsoft.com/office/drawing/2014/main" id="{9BD6961F-7DB7-4BE5-B6C4-5D20F6D6BF66}"/>
              </a:ext>
            </a:extLst>
          </p:cNvPr>
          <p:cNvSpPr txBox="1">
            <a:spLocks/>
          </p:cNvSpPr>
          <p:nvPr/>
        </p:nvSpPr>
        <p:spPr>
          <a:xfrm>
            <a:off x="6160737" y="3080183"/>
            <a:ext cx="1740791"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a:t>Content publishing</a:t>
            </a:r>
          </a:p>
        </p:txBody>
      </p:sp>
      <p:grpSp>
        <p:nvGrpSpPr>
          <p:cNvPr id="36" name="Group 35">
            <a:extLst>
              <a:ext uri="{FF2B5EF4-FFF2-40B4-BE49-F238E27FC236}">
                <a16:creationId xmlns:a16="http://schemas.microsoft.com/office/drawing/2014/main" id="{3FB7D1B6-76CD-4A45-9A94-B2947167F885}"/>
              </a:ext>
            </a:extLst>
          </p:cNvPr>
          <p:cNvGrpSpPr/>
          <p:nvPr/>
        </p:nvGrpSpPr>
        <p:grpSpPr>
          <a:xfrm>
            <a:off x="7145937" y="4395594"/>
            <a:ext cx="608469" cy="599149"/>
            <a:chOff x="5700273" y="5386353"/>
            <a:chExt cx="766016" cy="767823"/>
          </a:xfrm>
        </p:grpSpPr>
        <p:grpSp>
          <p:nvGrpSpPr>
            <p:cNvPr id="37" name="Graphic 2">
              <a:extLst>
                <a:ext uri="{FF2B5EF4-FFF2-40B4-BE49-F238E27FC236}">
                  <a16:creationId xmlns:a16="http://schemas.microsoft.com/office/drawing/2014/main" id="{784E73FD-1540-4F05-A950-AE5A84DECA69}"/>
                </a:ext>
              </a:extLst>
            </p:cNvPr>
            <p:cNvGrpSpPr/>
            <p:nvPr/>
          </p:nvGrpSpPr>
          <p:grpSpPr>
            <a:xfrm>
              <a:off x="5844804" y="5531788"/>
              <a:ext cx="476953" cy="420947"/>
              <a:chOff x="5844804" y="5531788"/>
              <a:chExt cx="476953" cy="420947"/>
            </a:xfrm>
            <a:solidFill>
              <a:srgbClr val="60A9DD"/>
            </a:solidFill>
          </p:grpSpPr>
          <p:sp>
            <p:nvSpPr>
              <p:cNvPr id="53" name="Freeform 352">
                <a:extLst>
                  <a:ext uri="{FF2B5EF4-FFF2-40B4-BE49-F238E27FC236}">
                    <a16:creationId xmlns:a16="http://schemas.microsoft.com/office/drawing/2014/main" id="{A1512FBC-6214-4C57-89F0-5AD578BD95AF}"/>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00BADE"/>
              </a:solidFill>
              <a:ln w="9028" cap="flat">
                <a:noFill/>
                <a:prstDash val="solid"/>
                <a:miter/>
              </a:ln>
            </p:spPr>
            <p:txBody>
              <a:bodyPr rtlCol="0" anchor="ctr"/>
              <a:lstStyle/>
              <a:p>
                <a:endParaRPr lang="en-US"/>
              </a:p>
            </p:txBody>
          </p:sp>
          <p:sp>
            <p:nvSpPr>
              <p:cNvPr id="54" name="Freeform 353">
                <a:extLst>
                  <a:ext uri="{FF2B5EF4-FFF2-40B4-BE49-F238E27FC236}">
                    <a16:creationId xmlns:a16="http://schemas.microsoft.com/office/drawing/2014/main" id="{01ED8D3A-05E7-4C17-BD91-99F33D8BB584}"/>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00BADE"/>
              </a:solidFill>
              <a:ln w="9028" cap="flat">
                <a:noFill/>
                <a:prstDash val="solid"/>
                <a:miter/>
              </a:ln>
            </p:spPr>
            <p:txBody>
              <a:bodyPr rtlCol="0" anchor="ctr"/>
              <a:lstStyle/>
              <a:p>
                <a:endParaRPr lang="en-US"/>
              </a:p>
            </p:txBody>
          </p:sp>
        </p:grpSp>
        <p:grpSp>
          <p:nvGrpSpPr>
            <p:cNvPr id="38" name="Graphic 2">
              <a:extLst>
                <a:ext uri="{FF2B5EF4-FFF2-40B4-BE49-F238E27FC236}">
                  <a16:creationId xmlns:a16="http://schemas.microsoft.com/office/drawing/2014/main" id="{D55A5758-B3A5-4FC3-B2FA-B7551C496404}"/>
                </a:ext>
              </a:extLst>
            </p:cNvPr>
            <p:cNvGrpSpPr/>
            <p:nvPr/>
          </p:nvGrpSpPr>
          <p:grpSpPr>
            <a:xfrm>
              <a:off x="5700273" y="5386353"/>
              <a:ext cx="766016" cy="767823"/>
              <a:chOff x="5700273" y="5386353"/>
              <a:chExt cx="766016" cy="767823"/>
            </a:xfrm>
            <a:solidFill>
              <a:srgbClr val="000000"/>
            </a:solidFill>
          </p:grpSpPr>
          <p:sp>
            <p:nvSpPr>
              <p:cNvPr id="39" name="Freeform 338">
                <a:extLst>
                  <a:ext uri="{FF2B5EF4-FFF2-40B4-BE49-F238E27FC236}">
                    <a16:creationId xmlns:a16="http://schemas.microsoft.com/office/drawing/2014/main" id="{4C78A068-5204-44A3-9569-10442962A492}"/>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0" name="Freeform 339">
                <a:extLst>
                  <a:ext uri="{FF2B5EF4-FFF2-40B4-BE49-F238E27FC236}">
                    <a16:creationId xmlns:a16="http://schemas.microsoft.com/office/drawing/2014/main" id="{FBA0F6DA-A93F-4B5E-892D-44DE8F6EAEC4}"/>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1" name="Freeform 340">
                <a:extLst>
                  <a:ext uri="{FF2B5EF4-FFF2-40B4-BE49-F238E27FC236}">
                    <a16:creationId xmlns:a16="http://schemas.microsoft.com/office/drawing/2014/main" id="{A5C991EB-9F3F-44A9-9D84-5D2424653910}"/>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2" name="Freeform 341">
                <a:extLst>
                  <a:ext uri="{FF2B5EF4-FFF2-40B4-BE49-F238E27FC236}">
                    <a16:creationId xmlns:a16="http://schemas.microsoft.com/office/drawing/2014/main" id="{8589C546-00AD-4CDE-ADCD-1C0FA2175BA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3" name="Freeform 342">
                <a:extLst>
                  <a:ext uri="{FF2B5EF4-FFF2-40B4-BE49-F238E27FC236}">
                    <a16:creationId xmlns:a16="http://schemas.microsoft.com/office/drawing/2014/main" id="{B7175921-A5AD-4C9B-9C51-7C1DBCA8853C}"/>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4" name="Freeform 343">
                <a:extLst>
                  <a:ext uri="{FF2B5EF4-FFF2-40B4-BE49-F238E27FC236}">
                    <a16:creationId xmlns:a16="http://schemas.microsoft.com/office/drawing/2014/main" id="{38F48F22-761D-4821-BFEE-070455AC73CE}"/>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45" name="Freeform 344">
                <a:extLst>
                  <a:ext uri="{FF2B5EF4-FFF2-40B4-BE49-F238E27FC236}">
                    <a16:creationId xmlns:a16="http://schemas.microsoft.com/office/drawing/2014/main" id="{DD6B6DA2-2C5D-495D-AA50-64C902D954C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46" name="Freeform 345">
                <a:extLst>
                  <a:ext uri="{FF2B5EF4-FFF2-40B4-BE49-F238E27FC236}">
                    <a16:creationId xmlns:a16="http://schemas.microsoft.com/office/drawing/2014/main" id="{F3FADBA3-33E7-47CD-83A3-45CFC8AD38FE}"/>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47" name="Freeform 346">
                <a:extLst>
                  <a:ext uri="{FF2B5EF4-FFF2-40B4-BE49-F238E27FC236}">
                    <a16:creationId xmlns:a16="http://schemas.microsoft.com/office/drawing/2014/main" id="{2D21A60A-4170-4E30-828B-AF197B205870}"/>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48" name="Freeform 347">
                <a:extLst>
                  <a:ext uri="{FF2B5EF4-FFF2-40B4-BE49-F238E27FC236}">
                    <a16:creationId xmlns:a16="http://schemas.microsoft.com/office/drawing/2014/main" id="{9A91C3A7-E0E9-4235-9BBC-E5B9F39E0373}"/>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49" name="Freeform 348">
                <a:extLst>
                  <a:ext uri="{FF2B5EF4-FFF2-40B4-BE49-F238E27FC236}">
                    <a16:creationId xmlns:a16="http://schemas.microsoft.com/office/drawing/2014/main" id="{E611EE0C-CC2E-4A5C-B617-4B1C5F94063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50" name="Freeform 349">
                <a:extLst>
                  <a:ext uri="{FF2B5EF4-FFF2-40B4-BE49-F238E27FC236}">
                    <a16:creationId xmlns:a16="http://schemas.microsoft.com/office/drawing/2014/main" id="{AF2892DA-FBDA-4E2F-918A-BBA587AE973D}"/>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51" name="Freeform 350">
                <a:extLst>
                  <a:ext uri="{FF2B5EF4-FFF2-40B4-BE49-F238E27FC236}">
                    <a16:creationId xmlns:a16="http://schemas.microsoft.com/office/drawing/2014/main" id="{6F9EFF36-48D1-4715-A4E7-0E3F2AC60E20}"/>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p>
            </p:txBody>
          </p:sp>
          <p:sp>
            <p:nvSpPr>
              <p:cNvPr id="52" name="Freeform 351">
                <a:extLst>
                  <a:ext uri="{FF2B5EF4-FFF2-40B4-BE49-F238E27FC236}">
                    <a16:creationId xmlns:a16="http://schemas.microsoft.com/office/drawing/2014/main" id="{9B58B2AE-61F6-4852-A7D9-2D2AF939521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sp>
        <p:nvSpPr>
          <p:cNvPr id="55" name="Text Placeholder 3">
            <a:extLst>
              <a:ext uri="{FF2B5EF4-FFF2-40B4-BE49-F238E27FC236}">
                <a16:creationId xmlns:a16="http://schemas.microsoft.com/office/drawing/2014/main" id="{A1E660EA-AE50-4066-A081-7D65469FA505}"/>
              </a:ext>
            </a:extLst>
          </p:cNvPr>
          <p:cNvSpPr txBox="1">
            <a:spLocks/>
          </p:cNvSpPr>
          <p:nvPr/>
        </p:nvSpPr>
        <p:spPr>
          <a:xfrm>
            <a:off x="8068605" y="3080183"/>
            <a:ext cx="1740791" cy="697634"/>
          </a:xfrm>
          <a:prstGeom prst="rect">
            <a:avLst/>
          </a:prstGeom>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a:t>Sales &amp; </a:t>
            </a:r>
            <a:r>
              <a:rPr lang="en-IE" sz="2400" b="1" dirty="0"/>
              <a:t>customer</a:t>
            </a:r>
            <a:r>
              <a:rPr lang="en-IE" sz="2400" b="1"/>
              <a:t> service</a:t>
            </a:r>
          </a:p>
        </p:txBody>
      </p:sp>
      <p:grpSp>
        <p:nvGrpSpPr>
          <p:cNvPr id="56" name="Group 55">
            <a:extLst>
              <a:ext uri="{FF2B5EF4-FFF2-40B4-BE49-F238E27FC236}">
                <a16:creationId xmlns:a16="http://schemas.microsoft.com/office/drawing/2014/main" id="{8005CEFC-E158-433C-877E-151A663FD965}"/>
              </a:ext>
            </a:extLst>
          </p:cNvPr>
          <p:cNvGrpSpPr/>
          <p:nvPr/>
        </p:nvGrpSpPr>
        <p:grpSpPr>
          <a:xfrm>
            <a:off x="9139113" y="4453034"/>
            <a:ext cx="510729" cy="564648"/>
            <a:chOff x="7190753" y="5365577"/>
            <a:chExt cx="745522" cy="754273"/>
          </a:xfrm>
        </p:grpSpPr>
        <p:grpSp>
          <p:nvGrpSpPr>
            <p:cNvPr id="57" name="Graphic 2">
              <a:extLst>
                <a:ext uri="{FF2B5EF4-FFF2-40B4-BE49-F238E27FC236}">
                  <a16:creationId xmlns:a16="http://schemas.microsoft.com/office/drawing/2014/main" id="{D3C299F4-40B8-4ABE-B71B-C0D352D62C15}"/>
                </a:ext>
              </a:extLst>
            </p:cNvPr>
            <p:cNvGrpSpPr/>
            <p:nvPr/>
          </p:nvGrpSpPr>
          <p:grpSpPr>
            <a:xfrm>
              <a:off x="7353351" y="5647412"/>
              <a:ext cx="420044" cy="75879"/>
              <a:chOff x="7353351" y="5647412"/>
              <a:chExt cx="420044" cy="75879"/>
            </a:xfrm>
            <a:solidFill>
              <a:srgbClr val="00BADE"/>
            </a:solidFill>
          </p:grpSpPr>
          <p:sp>
            <p:nvSpPr>
              <p:cNvPr id="68" name="Freeform 385">
                <a:extLst>
                  <a:ext uri="{FF2B5EF4-FFF2-40B4-BE49-F238E27FC236}">
                    <a16:creationId xmlns:a16="http://schemas.microsoft.com/office/drawing/2014/main" id="{65CE1B73-A37E-4FE5-9718-414BEB3CDA8A}"/>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69" name="Freeform 386">
                <a:extLst>
                  <a:ext uri="{FF2B5EF4-FFF2-40B4-BE49-F238E27FC236}">
                    <a16:creationId xmlns:a16="http://schemas.microsoft.com/office/drawing/2014/main" id="{E659CA95-B872-4917-AEC6-00DB30523513}"/>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58" name="Graphic 2">
              <a:extLst>
                <a:ext uri="{FF2B5EF4-FFF2-40B4-BE49-F238E27FC236}">
                  <a16:creationId xmlns:a16="http://schemas.microsoft.com/office/drawing/2014/main" id="{1F67ECF2-7D7B-4D5B-9B59-2162C334F24F}"/>
                </a:ext>
              </a:extLst>
            </p:cNvPr>
            <p:cNvGrpSpPr/>
            <p:nvPr/>
          </p:nvGrpSpPr>
          <p:grpSpPr>
            <a:xfrm>
              <a:off x="7190753" y="5365577"/>
              <a:ext cx="745522" cy="754273"/>
              <a:chOff x="7190753" y="5365577"/>
              <a:chExt cx="745522" cy="754273"/>
            </a:xfrm>
            <a:solidFill>
              <a:srgbClr val="000000"/>
            </a:solidFill>
          </p:grpSpPr>
          <p:sp>
            <p:nvSpPr>
              <p:cNvPr id="59" name="Freeform 376">
                <a:extLst>
                  <a:ext uri="{FF2B5EF4-FFF2-40B4-BE49-F238E27FC236}">
                    <a16:creationId xmlns:a16="http://schemas.microsoft.com/office/drawing/2014/main" id="{32447AFA-AB66-4F46-8FFE-6F9ADD6733C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60" name="Freeform 377">
                <a:extLst>
                  <a:ext uri="{FF2B5EF4-FFF2-40B4-BE49-F238E27FC236}">
                    <a16:creationId xmlns:a16="http://schemas.microsoft.com/office/drawing/2014/main" id="{463BC278-1770-4525-94C2-8E9BA6E26DE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61" name="Freeform 378">
                <a:extLst>
                  <a:ext uri="{FF2B5EF4-FFF2-40B4-BE49-F238E27FC236}">
                    <a16:creationId xmlns:a16="http://schemas.microsoft.com/office/drawing/2014/main" id="{663C35AC-57C4-4E2E-A1B0-1A01913C0E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62" name="Freeform 379">
                <a:extLst>
                  <a:ext uri="{FF2B5EF4-FFF2-40B4-BE49-F238E27FC236}">
                    <a16:creationId xmlns:a16="http://schemas.microsoft.com/office/drawing/2014/main" id="{2B5ED582-278B-4B96-9742-62BB874AC91F}"/>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63" name="Freeform 380">
                <a:extLst>
                  <a:ext uri="{FF2B5EF4-FFF2-40B4-BE49-F238E27FC236}">
                    <a16:creationId xmlns:a16="http://schemas.microsoft.com/office/drawing/2014/main" id="{4E2B4476-E435-4940-BC1C-6404B0390991}"/>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64" name="Freeform 381">
                <a:extLst>
                  <a:ext uri="{FF2B5EF4-FFF2-40B4-BE49-F238E27FC236}">
                    <a16:creationId xmlns:a16="http://schemas.microsoft.com/office/drawing/2014/main" id="{E5040CEF-47EE-432A-8F3F-00F2E7EED387}"/>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65" name="Freeform 382">
                <a:extLst>
                  <a:ext uri="{FF2B5EF4-FFF2-40B4-BE49-F238E27FC236}">
                    <a16:creationId xmlns:a16="http://schemas.microsoft.com/office/drawing/2014/main" id="{A6E605F7-12BE-4B4C-AA22-2B334B5AD35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66" name="Freeform 383">
                <a:extLst>
                  <a:ext uri="{FF2B5EF4-FFF2-40B4-BE49-F238E27FC236}">
                    <a16:creationId xmlns:a16="http://schemas.microsoft.com/office/drawing/2014/main" id="{BE4B16C2-6867-498E-AF27-A1E46C9B5B0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67" name="Freeform 384">
                <a:extLst>
                  <a:ext uri="{FF2B5EF4-FFF2-40B4-BE49-F238E27FC236}">
                    <a16:creationId xmlns:a16="http://schemas.microsoft.com/office/drawing/2014/main" id="{701F8E4B-3C68-4078-BA18-9F02A6C290A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sp>
        <p:nvSpPr>
          <p:cNvPr id="70" name="Text Placeholder 3">
            <a:extLst>
              <a:ext uri="{FF2B5EF4-FFF2-40B4-BE49-F238E27FC236}">
                <a16:creationId xmlns:a16="http://schemas.microsoft.com/office/drawing/2014/main" id="{0F346025-9DBD-41DA-9AF0-5BF2459D8F27}"/>
              </a:ext>
            </a:extLst>
          </p:cNvPr>
          <p:cNvSpPr txBox="1">
            <a:spLocks/>
          </p:cNvSpPr>
          <p:nvPr/>
        </p:nvSpPr>
        <p:spPr>
          <a:xfrm>
            <a:off x="10163596" y="3160908"/>
            <a:ext cx="1826103"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a:t>Internally </a:t>
            </a:r>
          </a:p>
          <a:p>
            <a:pPr marL="0" indent="0"/>
            <a:r>
              <a:rPr lang="en-IE" sz="1800"/>
              <a:t>(with employees)</a:t>
            </a:r>
          </a:p>
        </p:txBody>
      </p:sp>
      <p:grpSp>
        <p:nvGrpSpPr>
          <p:cNvPr id="71" name="Group 70">
            <a:extLst>
              <a:ext uri="{FF2B5EF4-FFF2-40B4-BE49-F238E27FC236}">
                <a16:creationId xmlns:a16="http://schemas.microsoft.com/office/drawing/2014/main" id="{65009270-A32A-4452-927A-F18F106637BE}"/>
              </a:ext>
            </a:extLst>
          </p:cNvPr>
          <p:cNvGrpSpPr/>
          <p:nvPr/>
        </p:nvGrpSpPr>
        <p:grpSpPr>
          <a:xfrm>
            <a:off x="11300693" y="4510105"/>
            <a:ext cx="485522" cy="526456"/>
            <a:chOff x="5632524" y="3887743"/>
            <a:chExt cx="867188" cy="794922"/>
          </a:xfrm>
        </p:grpSpPr>
        <p:sp>
          <p:nvSpPr>
            <p:cNvPr id="72" name="Freeform 264">
              <a:extLst>
                <a:ext uri="{FF2B5EF4-FFF2-40B4-BE49-F238E27FC236}">
                  <a16:creationId xmlns:a16="http://schemas.microsoft.com/office/drawing/2014/main" id="{662B5ACF-2BCA-4B05-BC33-3024D518316A}"/>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a:p>
          </p:txBody>
        </p:sp>
        <p:sp>
          <p:nvSpPr>
            <p:cNvPr id="73" name="Freeform 265">
              <a:extLst>
                <a:ext uri="{FF2B5EF4-FFF2-40B4-BE49-F238E27FC236}">
                  <a16:creationId xmlns:a16="http://schemas.microsoft.com/office/drawing/2014/main" id="{68AE1826-6463-4C2E-A1C7-910E581F89B3}"/>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sp>
          <p:nvSpPr>
            <p:cNvPr id="74" name="Freeform 266">
              <a:extLst>
                <a:ext uri="{FF2B5EF4-FFF2-40B4-BE49-F238E27FC236}">
                  <a16:creationId xmlns:a16="http://schemas.microsoft.com/office/drawing/2014/main" id="{2BBC6928-53B9-40DD-A451-4FFD8BC88113}"/>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grpSp>
          <p:nvGrpSpPr>
            <p:cNvPr id="75" name="Graphic 2">
              <a:extLst>
                <a:ext uri="{FF2B5EF4-FFF2-40B4-BE49-F238E27FC236}">
                  <a16:creationId xmlns:a16="http://schemas.microsoft.com/office/drawing/2014/main" id="{83337DAD-B5DD-4D2B-8449-FEA40B9E951C}"/>
                </a:ext>
              </a:extLst>
            </p:cNvPr>
            <p:cNvGrpSpPr/>
            <p:nvPr/>
          </p:nvGrpSpPr>
          <p:grpSpPr>
            <a:xfrm>
              <a:off x="5632524" y="3887743"/>
              <a:ext cx="867188" cy="794922"/>
              <a:chOff x="5632524" y="3887743"/>
              <a:chExt cx="867188" cy="794922"/>
            </a:xfrm>
            <a:solidFill>
              <a:srgbClr val="010101"/>
            </a:solidFill>
          </p:grpSpPr>
          <p:sp>
            <p:nvSpPr>
              <p:cNvPr id="76" name="Freeform 268">
                <a:extLst>
                  <a:ext uri="{FF2B5EF4-FFF2-40B4-BE49-F238E27FC236}">
                    <a16:creationId xmlns:a16="http://schemas.microsoft.com/office/drawing/2014/main" id="{C5CD2783-A0ED-47A3-A983-33AA6B5AEF3E}"/>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a:p>
            </p:txBody>
          </p:sp>
          <p:sp>
            <p:nvSpPr>
              <p:cNvPr id="77" name="Freeform 269">
                <a:extLst>
                  <a:ext uri="{FF2B5EF4-FFF2-40B4-BE49-F238E27FC236}">
                    <a16:creationId xmlns:a16="http://schemas.microsoft.com/office/drawing/2014/main" id="{02B3216F-93B0-4E23-99C0-DB0685247B9B}"/>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8" name="Freeform 270">
                <a:extLst>
                  <a:ext uri="{FF2B5EF4-FFF2-40B4-BE49-F238E27FC236}">
                    <a16:creationId xmlns:a16="http://schemas.microsoft.com/office/drawing/2014/main" id="{422BA969-D274-4405-898D-7FC850A9BFE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9" name="Freeform 271">
                <a:extLst>
                  <a:ext uri="{FF2B5EF4-FFF2-40B4-BE49-F238E27FC236}">
                    <a16:creationId xmlns:a16="http://schemas.microsoft.com/office/drawing/2014/main" id="{D2D1EABC-6C1C-410A-A65E-14F8FC8B843D}"/>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0" name="Freeform 272">
                <a:extLst>
                  <a:ext uri="{FF2B5EF4-FFF2-40B4-BE49-F238E27FC236}">
                    <a16:creationId xmlns:a16="http://schemas.microsoft.com/office/drawing/2014/main" id="{A0827385-7369-4A04-BE1F-7C16DBEA93B0}"/>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1" name="Freeform 273">
                <a:extLst>
                  <a:ext uri="{FF2B5EF4-FFF2-40B4-BE49-F238E27FC236}">
                    <a16:creationId xmlns:a16="http://schemas.microsoft.com/office/drawing/2014/main" id="{F6DEE535-C22D-4CDD-A879-B6F45BA5E3A5}"/>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2" name="Freeform 274">
                <a:extLst>
                  <a:ext uri="{FF2B5EF4-FFF2-40B4-BE49-F238E27FC236}">
                    <a16:creationId xmlns:a16="http://schemas.microsoft.com/office/drawing/2014/main" id="{E402F7D5-D22B-4DDA-B46B-BFDFCCAB85DE}"/>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3" name="Freeform 275">
                <a:extLst>
                  <a:ext uri="{FF2B5EF4-FFF2-40B4-BE49-F238E27FC236}">
                    <a16:creationId xmlns:a16="http://schemas.microsoft.com/office/drawing/2014/main" id="{EB700CFA-F579-4274-80B7-37EF5B8A8C95}"/>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4" name="Freeform 276">
                <a:extLst>
                  <a:ext uri="{FF2B5EF4-FFF2-40B4-BE49-F238E27FC236}">
                    <a16:creationId xmlns:a16="http://schemas.microsoft.com/office/drawing/2014/main" id="{93DF44A4-AEB3-4318-9CC4-A2F15AA4A66C}"/>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grpSp>
      </p:grpSp>
      <p:sp>
        <p:nvSpPr>
          <p:cNvPr id="85" name="Text Placeholder 2">
            <a:extLst>
              <a:ext uri="{FF2B5EF4-FFF2-40B4-BE49-F238E27FC236}">
                <a16:creationId xmlns:a16="http://schemas.microsoft.com/office/drawing/2014/main" id="{04309A36-3D11-4696-93A4-2D3B0A8ABA30}"/>
              </a:ext>
            </a:extLst>
          </p:cNvPr>
          <p:cNvSpPr>
            <a:spLocks noGrp="1"/>
          </p:cNvSpPr>
          <p:nvPr>
            <p:ph type="body" sz="quarter" idx="16"/>
          </p:nvPr>
        </p:nvSpPr>
        <p:spPr>
          <a:xfrm>
            <a:off x="0" y="292648"/>
            <a:ext cx="5876349" cy="581025"/>
          </a:xfrm>
          <a:solidFill>
            <a:srgbClr val="FFD100"/>
          </a:solidFill>
        </p:spPr>
        <p:txBody>
          <a:bodyPr anchor="ctr">
            <a:normAutofit lnSpcReduction="10000"/>
          </a:bodyPr>
          <a:lstStyle/>
          <a:p>
            <a:r>
              <a:rPr lang="en-US"/>
              <a:t>Your brand is your reputation!</a:t>
            </a:r>
            <a:endParaRPr lang="en-IE"/>
          </a:p>
        </p:txBody>
      </p:sp>
      <p:sp>
        <p:nvSpPr>
          <p:cNvPr id="86" name="Text Placeholder 1">
            <a:extLst>
              <a:ext uri="{FF2B5EF4-FFF2-40B4-BE49-F238E27FC236}">
                <a16:creationId xmlns:a16="http://schemas.microsoft.com/office/drawing/2014/main" id="{2826DA91-55BD-4FB0-A489-7321A8C68C70}"/>
              </a:ext>
            </a:extLst>
          </p:cNvPr>
          <p:cNvSpPr txBox="1">
            <a:spLocks/>
          </p:cNvSpPr>
          <p:nvPr/>
        </p:nvSpPr>
        <p:spPr>
          <a:xfrm>
            <a:off x="0" y="5672925"/>
            <a:ext cx="9721321" cy="1085422"/>
          </a:xfrm>
          <a:prstGeom prst="rect">
            <a:avLst/>
          </a:prstGeom>
          <a:solidFill>
            <a:srgbClr val="FFD100"/>
          </a:solidFill>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None/>
            </a:pPr>
            <a:r>
              <a:rPr lang="en-US">
                <a:solidFill>
                  <a:srgbClr val="000000"/>
                </a:solidFill>
              </a:rPr>
              <a:t>In today’s market, a successful brand </a:t>
            </a:r>
            <a:r>
              <a:rPr lang="en-US" dirty="0">
                <a:solidFill>
                  <a:srgbClr val="000000"/>
                </a:solidFill>
              </a:rPr>
              <a:t>must </a:t>
            </a:r>
            <a:r>
              <a:rPr lang="en-US">
                <a:solidFill>
                  <a:srgbClr val="000000"/>
                </a:solidFill>
              </a:rPr>
              <a:t>be </a:t>
            </a:r>
            <a:r>
              <a:rPr lang="en-US" b="1">
                <a:solidFill>
                  <a:srgbClr val="000000"/>
                </a:solidFill>
              </a:rPr>
              <a:t>consistent in communication and </a:t>
            </a:r>
            <a:r>
              <a:rPr lang="en-US" b="1" dirty="0">
                <a:solidFill>
                  <a:srgbClr val="000000"/>
                </a:solidFill>
              </a:rPr>
              <a:t>user </a:t>
            </a:r>
            <a:r>
              <a:rPr lang="en-US" b="1">
                <a:solidFill>
                  <a:srgbClr val="000000"/>
                </a:solidFill>
              </a:rPr>
              <a:t>experience</a:t>
            </a:r>
            <a:r>
              <a:rPr lang="en-US" b="1" dirty="0">
                <a:solidFill>
                  <a:srgbClr val="000000"/>
                </a:solidFill>
              </a:rPr>
              <a:t>.</a:t>
            </a:r>
            <a:r>
              <a:rPr lang="en-US" dirty="0">
                <a:solidFill>
                  <a:srgbClr val="000000"/>
                </a:solidFill>
              </a:rPr>
              <a:t> Across </a:t>
            </a:r>
            <a:r>
              <a:rPr lang="en-US">
                <a:solidFill>
                  <a:srgbClr val="000000"/>
                </a:solidFill>
              </a:rPr>
              <a:t>many applications, </a:t>
            </a:r>
            <a:r>
              <a:rPr lang="en-US" dirty="0">
                <a:solidFill>
                  <a:srgbClr val="000000"/>
                </a:solidFill>
              </a:rPr>
              <a:t>six </a:t>
            </a:r>
            <a:r>
              <a:rPr lang="en-US">
                <a:solidFill>
                  <a:srgbClr val="000000"/>
                </a:solidFill>
              </a:rPr>
              <a:t>of these applications are mentioned here…</a:t>
            </a:r>
            <a:endParaRPr lang="en-IE">
              <a:solidFill>
                <a:srgbClr val="000000"/>
              </a:solidFill>
            </a:endParaRPr>
          </a:p>
        </p:txBody>
      </p:sp>
    </p:spTree>
    <p:extLst>
      <p:ext uri="{BB962C8B-B14F-4D97-AF65-F5344CB8AC3E}">
        <p14:creationId xmlns:p14="http://schemas.microsoft.com/office/powerpoint/2010/main" val="9590495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3E5EAD4-E996-4689-9B64-8D5C36116140}"/>
              </a:ext>
            </a:extLst>
          </p:cNvPr>
          <p:cNvSpPr/>
          <p:nvPr/>
        </p:nvSpPr>
        <p:spPr>
          <a:xfrm>
            <a:off x="322020" y="1738284"/>
            <a:ext cx="6386277" cy="3381431"/>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95F12ED1-EF87-403C-A14D-A8F201E6DC2D}"/>
              </a:ext>
            </a:extLst>
          </p:cNvPr>
          <p:cNvSpPr>
            <a:spLocks noGrp="1"/>
          </p:cNvSpPr>
          <p:nvPr>
            <p:ph type="body" sz="quarter" idx="18"/>
          </p:nvPr>
        </p:nvSpPr>
        <p:spPr>
          <a:xfrm>
            <a:off x="386755" y="1923393"/>
            <a:ext cx="6256805" cy="2956104"/>
          </a:xfrm>
        </p:spPr>
        <p:txBody>
          <a:bodyPr vert="horz" lIns="91440" tIns="45720" rIns="91440" bIns="45720" rtlCol="0" anchor="t">
            <a:normAutofit fontScale="85000" lnSpcReduction="10000"/>
          </a:bodyPr>
          <a:lstStyle/>
          <a:p>
            <a:pPr marL="179705"/>
            <a:r>
              <a:rPr lang="en-US"/>
              <a:t>Now that you know</a:t>
            </a:r>
            <a:r>
              <a:rPr lang="en-US" dirty="0"/>
              <a:t> </a:t>
            </a:r>
          </a:p>
          <a:p>
            <a:pPr marL="522605" indent="-342900">
              <a:buFont typeface="Arial" panose="020B0604020202020204" pitchFamily="34" charset="0"/>
              <a:buChar char="•"/>
            </a:pPr>
            <a:r>
              <a:rPr lang="en-US" b="1" dirty="0"/>
              <a:t>WHO </a:t>
            </a:r>
            <a:r>
              <a:rPr lang="en-US"/>
              <a:t>you want to </a:t>
            </a:r>
            <a:r>
              <a:rPr lang="en-US" b="1" dirty="0"/>
              <a:t>TARGET</a:t>
            </a:r>
            <a:r>
              <a:rPr lang="en-US"/>
              <a:t>…</a:t>
            </a:r>
            <a:endParaRPr lang="en-US" dirty="0">
              <a:cs typeface="Calibri"/>
            </a:endParaRPr>
          </a:p>
          <a:p>
            <a:pPr marL="522605" indent="-342900">
              <a:buFont typeface="Arial" panose="020B0604020202020204" pitchFamily="34" charset="0"/>
              <a:buChar char="•"/>
            </a:pPr>
            <a:r>
              <a:rPr lang="en-US" b="1" dirty="0"/>
              <a:t>What </a:t>
            </a:r>
            <a:r>
              <a:rPr lang="en-US" dirty="0">
                <a:ea typeface="+mn-lt"/>
                <a:cs typeface="+mn-lt"/>
              </a:rPr>
              <a:t>their</a:t>
            </a:r>
            <a:r>
              <a:rPr lang="en-US"/>
              <a:t> purchasing </a:t>
            </a:r>
            <a:r>
              <a:rPr lang="en-US" err="1"/>
              <a:t>behaviours</a:t>
            </a:r>
            <a:r>
              <a:rPr lang="en-US"/>
              <a:t> are…</a:t>
            </a:r>
            <a:endParaRPr lang="en-US">
              <a:cs typeface="Calibri"/>
            </a:endParaRPr>
          </a:p>
          <a:p>
            <a:pPr marL="522605" indent="-342900">
              <a:buFont typeface="Arial" panose="020B0604020202020204" pitchFamily="34" charset="0"/>
              <a:buChar char="•"/>
            </a:pPr>
            <a:r>
              <a:rPr lang="en-US" b="1" dirty="0"/>
              <a:t>WHAT </a:t>
            </a:r>
            <a:r>
              <a:rPr lang="en-US" dirty="0"/>
              <a:t>solutions</a:t>
            </a:r>
            <a:r>
              <a:rPr lang="en-US"/>
              <a:t>/ </a:t>
            </a:r>
            <a:r>
              <a:rPr lang="en-US" dirty="0"/>
              <a:t>products </a:t>
            </a:r>
            <a:r>
              <a:rPr lang="en-US"/>
              <a:t>you want to sell them…</a:t>
            </a:r>
            <a:endParaRPr lang="en-US">
              <a:cs typeface="Calibri" panose="020F0502020204030204"/>
            </a:endParaRPr>
          </a:p>
          <a:p>
            <a:pPr marL="522605" indent="-342900">
              <a:buFont typeface="Arial" panose="020B0604020202020204" pitchFamily="34" charset="0"/>
              <a:buChar char="•"/>
            </a:pPr>
            <a:r>
              <a:rPr lang="en-US"/>
              <a:t>How you are </a:t>
            </a:r>
            <a:r>
              <a:rPr lang="en-US" b="1" dirty="0"/>
              <a:t>DIFFERENT </a:t>
            </a:r>
            <a:r>
              <a:rPr lang="en-US"/>
              <a:t>from your competitors…</a:t>
            </a:r>
            <a:endParaRPr lang="en-US" dirty="0">
              <a:cs typeface="Calibri"/>
            </a:endParaRPr>
          </a:p>
          <a:p>
            <a:pPr marL="522605" indent="-342900">
              <a:buFont typeface="Arial" panose="020B0604020202020204" pitchFamily="34" charset="0"/>
              <a:buChar char="•"/>
            </a:pPr>
            <a:r>
              <a:rPr lang="en-US"/>
              <a:t>What their </a:t>
            </a:r>
            <a:r>
              <a:rPr lang="en-US" b="1" dirty="0"/>
              <a:t>WORRIES / PERCEPTIONS</a:t>
            </a:r>
            <a:r>
              <a:rPr lang="en-US"/>
              <a:t> are…</a:t>
            </a:r>
            <a:endParaRPr lang="en-US" dirty="0">
              <a:cs typeface="Calibri"/>
            </a:endParaRPr>
          </a:p>
          <a:p>
            <a:pPr marL="522605" indent="-342900">
              <a:buFont typeface="Arial" panose="020B0604020202020204" pitchFamily="34" charset="0"/>
              <a:buChar char="•"/>
            </a:pPr>
            <a:r>
              <a:rPr lang="en-US"/>
              <a:t>What your </a:t>
            </a:r>
            <a:r>
              <a:rPr lang="en-US" b="1" dirty="0"/>
              <a:t>VALUES </a:t>
            </a:r>
            <a:r>
              <a:rPr lang="en-US"/>
              <a:t>are…</a:t>
            </a:r>
            <a:endParaRPr lang="en-US" dirty="0">
              <a:cs typeface="Calibri"/>
            </a:endParaRPr>
          </a:p>
          <a:p>
            <a:pPr marL="522605" indent="-342900">
              <a:buFont typeface="Arial" panose="020B0604020202020204" pitchFamily="34" charset="0"/>
              <a:buChar char="•"/>
            </a:pPr>
            <a:r>
              <a:rPr lang="en-US"/>
              <a:t>Where you want to be </a:t>
            </a:r>
            <a:r>
              <a:rPr lang="en-US" b="1" dirty="0"/>
              <a:t>POSITIONED</a:t>
            </a:r>
            <a:r>
              <a:rPr lang="en-US"/>
              <a:t>…</a:t>
            </a:r>
            <a:endParaRPr lang="en-IE" dirty="0">
              <a:cs typeface="Calibri" panose="020F0502020204030204"/>
            </a:endParaRPr>
          </a:p>
        </p:txBody>
      </p:sp>
      <p:sp>
        <p:nvSpPr>
          <p:cNvPr id="3" name="Text Placeholder 2">
            <a:extLst>
              <a:ext uri="{FF2B5EF4-FFF2-40B4-BE49-F238E27FC236}">
                <a16:creationId xmlns:a16="http://schemas.microsoft.com/office/drawing/2014/main" id="{15E3FF62-55B1-4A11-90B1-3DEE16753919}"/>
              </a:ext>
            </a:extLst>
          </p:cNvPr>
          <p:cNvSpPr>
            <a:spLocks noGrp="1"/>
          </p:cNvSpPr>
          <p:nvPr>
            <p:ph type="body" sz="quarter" idx="16"/>
          </p:nvPr>
        </p:nvSpPr>
        <p:spPr/>
        <p:txBody>
          <a:bodyPr>
            <a:normAutofit lnSpcReduction="10000"/>
          </a:bodyPr>
          <a:lstStyle/>
          <a:p>
            <a:r>
              <a:rPr lang="en-US"/>
              <a:t>Build your Brand…</a:t>
            </a:r>
            <a:endParaRPr lang="en-IE"/>
          </a:p>
        </p:txBody>
      </p:sp>
      <p:sp>
        <p:nvSpPr>
          <p:cNvPr id="5" name="Arrow: Notched Right 4">
            <a:extLst>
              <a:ext uri="{FF2B5EF4-FFF2-40B4-BE49-F238E27FC236}">
                <a16:creationId xmlns:a16="http://schemas.microsoft.com/office/drawing/2014/main" id="{12CC5D48-7113-4A03-BFF3-5CE7238C939E}"/>
              </a:ext>
            </a:extLst>
          </p:cNvPr>
          <p:cNvSpPr/>
          <p:nvPr/>
        </p:nvSpPr>
        <p:spPr>
          <a:xfrm>
            <a:off x="6773032" y="3137887"/>
            <a:ext cx="1375648" cy="916223"/>
          </a:xfrm>
          <a:prstGeom prst="notched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0000"/>
                </a:solidFill>
              </a:rPr>
              <a:t>You can start to</a:t>
            </a:r>
            <a:endParaRPr lang="en-IE" sz="1600" b="1">
              <a:solidFill>
                <a:srgbClr val="000000"/>
              </a:solidFill>
            </a:endParaRPr>
          </a:p>
        </p:txBody>
      </p:sp>
      <p:pic>
        <p:nvPicPr>
          <p:cNvPr id="7" name="Graphic 6" descr="Puzzle outline">
            <a:extLst>
              <a:ext uri="{FF2B5EF4-FFF2-40B4-BE49-F238E27FC236}">
                <a16:creationId xmlns:a16="http://schemas.microsoft.com/office/drawing/2014/main" id="{B844D539-466B-4759-81C5-AB452655A8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7465" y="1738284"/>
            <a:ext cx="3424280" cy="3424280"/>
          </a:xfrm>
          <a:prstGeom prst="rect">
            <a:avLst/>
          </a:prstGeom>
        </p:spPr>
      </p:pic>
      <p:sp>
        <p:nvSpPr>
          <p:cNvPr id="8" name="TextBox 7">
            <a:extLst>
              <a:ext uri="{FF2B5EF4-FFF2-40B4-BE49-F238E27FC236}">
                <a16:creationId xmlns:a16="http://schemas.microsoft.com/office/drawing/2014/main" id="{DC776B60-EEE2-4A53-86CA-25950C338208}"/>
              </a:ext>
            </a:extLst>
          </p:cNvPr>
          <p:cNvSpPr txBox="1"/>
          <p:nvPr/>
        </p:nvSpPr>
        <p:spPr>
          <a:xfrm rot="18946635">
            <a:off x="8435273" y="3168651"/>
            <a:ext cx="2168666" cy="369332"/>
          </a:xfrm>
          <a:prstGeom prst="rect">
            <a:avLst/>
          </a:prstGeom>
          <a:noFill/>
        </p:spPr>
        <p:txBody>
          <a:bodyPr wrap="square" rtlCol="0">
            <a:spAutoFit/>
          </a:bodyPr>
          <a:lstStyle/>
          <a:p>
            <a:pPr algn="ctr"/>
            <a:r>
              <a:rPr lang="en-US" b="1"/>
              <a:t>BUILD YOUR BRAND</a:t>
            </a:r>
            <a:endParaRPr lang="en-IE" b="1"/>
          </a:p>
        </p:txBody>
      </p:sp>
    </p:spTree>
    <p:extLst>
      <p:ext uri="{BB962C8B-B14F-4D97-AF65-F5344CB8AC3E}">
        <p14:creationId xmlns:p14="http://schemas.microsoft.com/office/powerpoint/2010/main" val="4188351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2C469A-6EB1-4456-8013-800701C5D471}"/>
              </a:ext>
            </a:extLst>
          </p:cNvPr>
          <p:cNvSpPr>
            <a:spLocks noGrp="1"/>
          </p:cNvSpPr>
          <p:nvPr>
            <p:ph type="body" sz="quarter" idx="18"/>
          </p:nvPr>
        </p:nvSpPr>
        <p:spPr>
          <a:xfrm>
            <a:off x="639271" y="1545724"/>
            <a:ext cx="10903545" cy="4304818"/>
          </a:xfrm>
        </p:spPr>
        <p:txBody>
          <a:bodyPr vert="horz" lIns="91440" tIns="45720" rIns="91440" bIns="45720" rtlCol="0" anchor="t">
            <a:normAutofit fontScale="92500" lnSpcReduction="10000"/>
          </a:bodyPr>
          <a:lstStyle/>
          <a:p>
            <a:r>
              <a:rPr lang="en-US" b="0" i="0">
                <a:solidFill>
                  <a:srgbClr val="202527"/>
                </a:solidFill>
                <a:effectLst/>
              </a:rPr>
              <a:t>The definition of brand building is to generate awareness about your business using strategies and campaigns </a:t>
            </a:r>
            <a:r>
              <a:rPr lang="en-US" dirty="0">
                <a:solidFill>
                  <a:srgbClr val="202527"/>
                </a:solidFill>
              </a:rPr>
              <a:t>aiming to create</a:t>
            </a:r>
            <a:r>
              <a:rPr lang="en-US" b="0" i="0">
                <a:solidFill>
                  <a:srgbClr val="202527"/>
                </a:solidFill>
                <a:effectLst/>
              </a:rPr>
              <a:t> a unique and lasting image in the marketplace. </a:t>
            </a:r>
            <a:r>
              <a:rPr lang="en-US" b="0" i="0">
                <a:solidFill>
                  <a:srgbClr val="1188A3"/>
                </a:solidFill>
                <a:effectLst/>
                <a:hlinkClick r:id="rId2">
                  <a:extLst>
                    <a:ext uri="{A12FA001-AC4F-418D-AE19-62706E023703}">
                      <ahyp:hlinkClr xmlns:ahyp="http://schemas.microsoft.com/office/drawing/2018/hyperlinkcolor" val="tx"/>
                    </a:ext>
                  </a:extLst>
                </a:hlinkClick>
              </a:rPr>
              <a:t>Source</a:t>
            </a:r>
            <a:endParaRPr lang="en-US" b="0" i="0">
              <a:solidFill>
                <a:srgbClr val="1188A3"/>
              </a:solidFill>
              <a:effectLst/>
            </a:endParaRPr>
          </a:p>
          <a:p>
            <a:endParaRPr lang="en-US">
              <a:solidFill>
                <a:srgbClr val="1188A3"/>
              </a:solidFill>
              <a:latin typeface="proxima-nova"/>
            </a:endParaRPr>
          </a:p>
          <a:p>
            <a:endParaRPr lang="en-US">
              <a:solidFill>
                <a:srgbClr val="1188A3"/>
              </a:solidFill>
              <a:latin typeface="proxima-nova"/>
            </a:endParaRPr>
          </a:p>
          <a:p>
            <a:endParaRPr lang="en-US">
              <a:solidFill>
                <a:srgbClr val="1188A3"/>
              </a:solidFill>
              <a:latin typeface="proxima-nova"/>
            </a:endParaRPr>
          </a:p>
          <a:p>
            <a:endParaRPr lang="en-US">
              <a:solidFill>
                <a:srgbClr val="1188A3"/>
              </a:solidFill>
              <a:latin typeface="proxima-nova"/>
            </a:endParaRPr>
          </a:p>
          <a:p>
            <a:pPr algn="l"/>
            <a:endParaRPr lang="en-US" sz="2200" b="0" i="0">
              <a:solidFill>
                <a:srgbClr val="202527"/>
              </a:solidFill>
              <a:effectLst/>
            </a:endParaRPr>
          </a:p>
          <a:p>
            <a:pPr algn="l"/>
            <a:endParaRPr lang="en-US" sz="900" b="0" i="0">
              <a:solidFill>
                <a:srgbClr val="202527"/>
              </a:solidFill>
              <a:effectLst/>
            </a:endParaRPr>
          </a:p>
          <a:p>
            <a:pPr algn="ctr"/>
            <a:r>
              <a:rPr lang="en-US" sz="2200" b="0" i="0">
                <a:solidFill>
                  <a:srgbClr val="202527"/>
                </a:solidFill>
                <a:effectLst/>
              </a:rPr>
              <a:t>Branding can be broken down into three high-level phases:</a:t>
            </a:r>
            <a:endParaRPr lang="en-US" sz="2200" b="0" i="0" dirty="0">
              <a:solidFill>
                <a:srgbClr val="202527"/>
              </a:solidFill>
              <a:effectLst/>
              <a:cs typeface="Calibri"/>
            </a:endParaRPr>
          </a:p>
          <a:p>
            <a:pPr algn="ctr">
              <a:buFont typeface="+mj-lt"/>
              <a:buAutoNum type="arabicPeriod"/>
            </a:pPr>
            <a:r>
              <a:rPr lang="en-US" sz="2200" b="1" i="0">
                <a:solidFill>
                  <a:srgbClr val="202527"/>
                </a:solidFill>
                <a:effectLst/>
              </a:rPr>
              <a:t>Brand Strategy</a:t>
            </a:r>
            <a:endParaRPr lang="en-US" sz="2200" b="1" i="0" dirty="0">
              <a:solidFill>
                <a:srgbClr val="202527"/>
              </a:solidFill>
              <a:effectLst/>
              <a:cs typeface="Calibri"/>
            </a:endParaRPr>
          </a:p>
          <a:p>
            <a:pPr algn="ctr">
              <a:buFont typeface="+mj-lt"/>
              <a:buAutoNum type="arabicPeriod"/>
            </a:pPr>
            <a:r>
              <a:rPr lang="en-US" sz="2200" b="1" i="0">
                <a:solidFill>
                  <a:srgbClr val="202527"/>
                </a:solidFill>
                <a:effectLst/>
              </a:rPr>
              <a:t>Brand Identity</a:t>
            </a:r>
            <a:endParaRPr lang="en-US" sz="2200" b="1" i="0" dirty="0">
              <a:solidFill>
                <a:srgbClr val="202527"/>
              </a:solidFill>
              <a:effectLst/>
              <a:cs typeface="Calibri"/>
            </a:endParaRPr>
          </a:p>
          <a:p>
            <a:pPr algn="ctr">
              <a:buFont typeface="+mj-lt"/>
              <a:buAutoNum type="arabicPeriod"/>
            </a:pPr>
            <a:r>
              <a:rPr lang="en-US" sz="2200" b="1" i="0">
                <a:solidFill>
                  <a:srgbClr val="202527"/>
                </a:solidFill>
                <a:effectLst/>
              </a:rPr>
              <a:t>Brand Marketing</a:t>
            </a:r>
            <a:endParaRPr lang="en-US" sz="2200" b="1" i="0" dirty="0">
              <a:solidFill>
                <a:srgbClr val="202527"/>
              </a:solidFill>
              <a:effectLst/>
              <a:cs typeface="Calibri"/>
            </a:endParaRPr>
          </a:p>
          <a:p>
            <a:endParaRPr lang="en-IE">
              <a:solidFill>
                <a:srgbClr val="1188A3"/>
              </a:solidFill>
            </a:endParaRPr>
          </a:p>
        </p:txBody>
      </p:sp>
      <p:sp>
        <p:nvSpPr>
          <p:cNvPr id="3" name="Text Placeholder 2">
            <a:extLst>
              <a:ext uri="{FF2B5EF4-FFF2-40B4-BE49-F238E27FC236}">
                <a16:creationId xmlns:a16="http://schemas.microsoft.com/office/drawing/2014/main" id="{37D25C6E-AE97-481C-872E-255360B4E988}"/>
              </a:ext>
            </a:extLst>
          </p:cNvPr>
          <p:cNvSpPr>
            <a:spLocks noGrp="1"/>
          </p:cNvSpPr>
          <p:nvPr>
            <p:ph type="body" sz="quarter" idx="16"/>
          </p:nvPr>
        </p:nvSpPr>
        <p:spPr/>
        <p:txBody>
          <a:bodyPr>
            <a:normAutofit lnSpcReduction="10000"/>
          </a:bodyPr>
          <a:lstStyle/>
          <a:p>
            <a:r>
              <a:rPr lang="en-IE"/>
              <a:t>What is brand building?</a:t>
            </a:r>
          </a:p>
        </p:txBody>
      </p:sp>
      <p:sp>
        <p:nvSpPr>
          <p:cNvPr id="4" name="Smiley Face 3">
            <a:extLst>
              <a:ext uri="{FF2B5EF4-FFF2-40B4-BE49-F238E27FC236}">
                <a16:creationId xmlns:a16="http://schemas.microsoft.com/office/drawing/2014/main" id="{6231CDA0-3EBA-4161-ACBD-C142483DF655}"/>
              </a:ext>
            </a:extLst>
          </p:cNvPr>
          <p:cNvSpPr/>
          <p:nvPr/>
        </p:nvSpPr>
        <p:spPr>
          <a:xfrm>
            <a:off x="1351370" y="2711844"/>
            <a:ext cx="1197621" cy="922492"/>
          </a:xfrm>
          <a:prstGeom prst="smileyFace">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Sun 4">
            <a:extLst>
              <a:ext uri="{FF2B5EF4-FFF2-40B4-BE49-F238E27FC236}">
                <a16:creationId xmlns:a16="http://schemas.microsoft.com/office/drawing/2014/main" id="{9C38CC66-5D0E-4FB0-97D9-E6481E84AC9C}"/>
              </a:ext>
            </a:extLst>
          </p:cNvPr>
          <p:cNvSpPr/>
          <p:nvPr/>
        </p:nvSpPr>
        <p:spPr>
          <a:xfrm>
            <a:off x="5204779" y="2618198"/>
            <a:ext cx="1432290" cy="1189529"/>
          </a:xfrm>
          <a:prstGeom prst="sun">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Plus Sign 5">
            <a:extLst>
              <a:ext uri="{FF2B5EF4-FFF2-40B4-BE49-F238E27FC236}">
                <a16:creationId xmlns:a16="http://schemas.microsoft.com/office/drawing/2014/main" id="{C52AE0F4-7D7C-4168-A574-EC8665E9F9B8}"/>
              </a:ext>
            </a:extLst>
          </p:cNvPr>
          <p:cNvSpPr/>
          <p:nvPr/>
        </p:nvSpPr>
        <p:spPr>
          <a:xfrm>
            <a:off x="3719340" y="2999109"/>
            <a:ext cx="441016" cy="362119"/>
          </a:xfrm>
          <a:prstGeom prst="mathPlus">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Equals 6">
            <a:extLst>
              <a:ext uri="{FF2B5EF4-FFF2-40B4-BE49-F238E27FC236}">
                <a16:creationId xmlns:a16="http://schemas.microsoft.com/office/drawing/2014/main" id="{0A1C3C38-FA4D-4DD7-951D-1FFEDE66390F}"/>
              </a:ext>
            </a:extLst>
          </p:cNvPr>
          <p:cNvSpPr/>
          <p:nvPr/>
        </p:nvSpPr>
        <p:spPr>
          <a:xfrm flipV="1">
            <a:off x="7888387" y="3038559"/>
            <a:ext cx="509799" cy="283221"/>
          </a:xfrm>
          <a:prstGeom prst="mathEqual">
            <a:avLst>
              <a:gd name="adj1" fmla="val 23520"/>
              <a:gd name="adj2" fmla="val 34617"/>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11" name="Graphic 10" descr="Trophy outline">
            <a:extLst>
              <a:ext uri="{FF2B5EF4-FFF2-40B4-BE49-F238E27FC236}">
                <a16:creationId xmlns:a16="http://schemas.microsoft.com/office/drawing/2014/main" id="{66979103-E18E-4ED7-9BC2-94A14784A2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86007" y="2591475"/>
            <a:ext cx="914400" cy="1163230"/>
          </a:xfrm>
          <a:prstGeom prst="rect">
            <a:avLst/>
          </a:prstGeom>
        </p:spPr>
      </p:pic>
      <p:sp>
        <p:nvSpPr>
          <p:cNvPr id="12" name="TextBox 11">
            <a:extLst>
              <a:ext uri="{FF2B5EF4-FFF2-40B4-BE49-F238E27FC236}">
                <a16:creationId xmlns:a16="http://schemas.microsoft.com/office/drawing/2014/main" id="{A8BF28AA-1E01-47AC-B493-8D697C473408}"/>
              </a:ext>
            </a:extLst>
          </p:cNvPr>
          <p:cNvSpPr txBox="1"/>
          <p:nvPr/>
        </p:nvSpPr>
        <p:spPr>
          <a:xfrm>
            <a:off x="1181940" y="3790533"/>
            <a:ext cx="1573901" cy="378070"/>
          </a:xfrm>
          <a:prstGeom prst="rect">
            <a:avLst/>
          </a:prstGeom>
          <a:noFill/>
        </p:spPr>
        <p:txBody>
          <a:bodyPr wrap="square" rtlCol="0">
            <a:spAutoFit/>
          </a:bodyPr>
          <a:lstStyle/>
          <a:p>
            <a:r>
              <a:rPr lang="en-US" b="1">
                <a:solidFill>
                  <a:srgbClr val="000000"/>
                </a:solidFill>
              </a:rPr>
              <a:t>Positive Image</a:t>
            </a:r>
            <a:endParaRPr lang="en-IE" b="1">
              <a:solidFill>
                <a:srgbClr val="000000"/>
              </a:solidFill>
            </a:endParaRPr>
          </a:p>
        </p:txBody>
      </p:sp>
      <p:sp>
        <p:nvSpPr>
          <p:cNvPr id="13" name="TextBox 12">
            <a:extLst>
              <a:ext uri="{FF2B5EF4-FFF2-40B4-BE49-F238E27FC236}">
                <a16:creationId xmlns:a16="http://schemas.microsoft.com/office/drawing/2014/main" id="{D399B2AF-0ACB-4624-A6DD-45D55EC4867F}"/>
              </a:ext>
            </a:extLst>
          </p:cNvPr>
          <p:cNvSpPr txBox="1"/>
          <p:nvPr/>
        </p:nvSpPr>
        <p:spPr>
          <a:xfrm>
            <a:off x="5236617" y="3807727"/>
            <a:ext cx="1573901" cy="378070"/>
          </a:xfrm>
          <a:prstGeom prst="rect">
            <a:avLst/>
          </a:prstGeom>
          <a:noFill/>
        </p:spPr>
        <p:txBody>
          <a:bodyPr wrap="square" rtlCol="0">
            <a:spAutoFit/>
          </a:bodyPr>
          <a:lstStyle/>
          <a:p>
            <a:r>
              <a:rPr lang="en-US" b="1">
                <a:solidFill>
                  <a:srgbClr val="000000"/>
                </a:solidFill>
              </a:rPr>
              <a:t>Standing out</a:t>
            </a:r>
            <a:endParaRPr lang="en-IE" b="1">
              <a:solidFill>
                <a:srgbClr val="000000"/>
              </a:solidFill>
            </a:endParaRPr>
          </a:p>
        </p:txBody>
      </p:sp>
      <p:sp>
        <p:nvSpPr>
          <p:cNvPr id="14" name="TextBox 13">
            <a:extLst>
              <a:ext uri="{FF2B5EF4-FFF2-40B4-BE49-F238E27FC236}">
                <a16:creationId xmlns:a16="http://schemas.microsoft.com/office/drawing/2014/main" id="{3A1FDCED-2702-4031-B397-A0294F8D2A75}"/>
              </a:ext>
            </a:extLst>
          </p:cNvPr>
          <p:cNvSpPr txBox="1"/>
          <p:nvPr/>
        </p:nvSpPr>
        <p:spPr>
          <a:xfrm>
            <a:off x="8851340" y="3790533"/>
            <a:ext cx="1573901" cy="378070"/>
          </a:xfrm>
          <a:prstGeom prst="rect">
            <a:avLst/>
          </a:prstGeom>
          <a:noFill/>
        </p:spPr>
        <p:txBody>
          <a:bodyPr wrap="square" rtlCol="0">
            <a:spAutoFit/>
          </a:bodyPr>
          <a:lstStyle/>
          <a:p>
            <a:r>
              <a:rPr lang="en-US" b="1">
                <a:solidFill>
                  <a:srgbClr val="000000"/>
                </a:solidFill>
              </a:rPr>
              <a:t>Brand Success</a:t>
            </a:r>
            <a:endParaRPr lang="en-IE" b="1">
              <a:solidFill>
                <a:srgbClr val="000000"/>
              </a:solidFill>
            </a:endParaRPr>
          </a:p>
        </p:txBody>
      </p:sp>
    </p:spTree>
    <p:extLst>
      <p:ext uri="{BB962C8B-B14F-4D97-AF65-F5344CB8AC3E}">
        <p14:creationId xmlns:p14="http://schemas.microsoft.com/office/powerpoint/2010/main" val="3711206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A3B4DB-F477-4F23-84A9-0C0A867EB429}"/>
              </a:ext>
            </a:extLst>
          </p:cNvPr>
          <p:cNvSpPr>
            <a:spLocks noGrp="1"/>
          </p:cNvSpPr>
          <p:nvPr>
            <p:ph type="body" sz="quarter" idx="18"/>
          </p:nvPr>
        </p:nvSpPr>
        <p:spPr>
          <a:xfrm>
            <a:off x="566442" y="1453216"/>
            <a:ext cx="11296482" cy="3867704"/>
          </a:xfrm>
        </p:spPr>
        <p:txBody>
          <a:bodyPr vert="horz" lIns="91440" tIns="45720" rIns="91440" bIns="45720" rtlCol="0" anchor="t">
            <a:normAutofit/>
          </a:bodyPr>
          <a:lstStyle/>
          <a:p>
            <a:r>
              <a:rPr lang="en-US" sz="2200" b="0" i="0">
                <a:solidFill>
                  <a:srgbClr val="202527"/>
                </a:solidFill>
                <a:effectLst/>
              </a:rPr>
              <a:t>Your Brand Strategy maps out how you are different, trustworthy, memorable, and </a:t>
            </a:r>
            <a:r>
              <a:rPr lang="en-US" sz="2200" dirty="0">
                <a:solidFill>
                  <a:srgbClr val="202527"/>
                </a:solidFill>
              </a:rPr>
              <a:t>likeable</a:t>
            </a:r>
            <a:r>
              <a:rPr lang="en-US" sz="2200" b="0" i="0" dirty="0">
                <a:solidFill>
                  <a:srgbClr val="202527"/>
                </a:solidFill>
                <a:effectLst/>
              </a:rPr>
              <a:t> </a:t>
            </a:r>
            <a:r>
              <a:rPr lang="en-US" sz="2200" b="0" i="0">
                <a:solidFill>
                  <a:srgbClr val="202527"/>
                </a:solidFill>
                <a:effectLst/>
              </a:rPr>
              <a:t>by your ideal customer. It will convey your purpose, promises, and how you solve problems for people.</a:t>
            </a:r>
            <a:r>
              <a:rPr lang="en-US" sz="2200" dirty="0">
                <a:solidFill>
                  <a:srgbClr val="202527"/>
                </a:solidFill>
              </a:rPr>
              <a:t> This</a:t>
            </a:r>
            <a:r>
              <a:rPr lang="en-US" sz="2200" b="0" i="0">
                <a:solidFill>
                  <a:srgbClr val="202527"/>
                </a:solidFill>
                <a:effectLst/>
              </a:rPr>
              <a:t> is the FIRST step you need to take when creating a brand from </a:t>
            </a:r>
            <a:r>
              <a:rPr lang="en-US" sz="2200" dirty="0">
                <a:solidFill>
                  <a:srgbClr val="202527"/>
                </a:solidFill>
              </a:rPr>
              <a:t>scratch </a:t>
            </a:r>
            <a:r>
              <a:rPr lang="en-US" sz="2200" b="0" i="0">
                <a:solidFill>
                  <a:srgbClr val="202527"/>
                </a:solidFill>
                <a:effectLst/>
              </a:rPr>
              <a:t>(whether you are just starting or already established).</a:t>
            </a:r>
            <a:endParaRPr lang="en-US" dirty="0">
              <a:cs typeface="Calibri" panose="020F0502020204030204"/>
            </a:endParaRPr>
          </a:p>
          <a:p>
            <a:r>
              <a:rPr lang="en-US" sz="2200" b="1" i="0">
                <a:solidFill>
                  <a:srgbClr val="202527"/>
                </a:solidFill>
                <a:effectLst/>
              </a:rPr>
              <a:t>You can think of brand strategy as the blueprint for how you want the world to see your business.</a:t>
            </a:r>
            <a:r>
              <a:rPr lang="en-US" sz="2200" b="0" i="0">
                <a:solidFill>
                  <a:srgbClr val="202527"/>
                </a:solidFill>
                <a:effectLst/>
              </a:rPr>
              <a:t> An effective and comprehensive</a:t>
            </a:r>
            <a:r>
              <a:rPr lang="en-US" sz="2200" b="1" i="0">
                <a:solidFill>
                  <a:srgbClr val="202527"/>
                </a:solidFill>
                <a:effectLst/>
              </a:rPr>
              <a:t> </a:t>
            </a:r>
            <a:r>
              <a:rPr lang="en-US" sz="2200" b="1" i="0" u="none" strike="noStrike">
                <a:solidFill>
                  <a:srgbClr val="1188A3"/>
                </a:solidFill>
                <a:effectLst/>
                <a:hlinkClick r:id="rId2">
                  <a:extLst>
                    <a:ext uri="{A12FA001-AC4F-418D-AE19-62706E023703}">
                      <ahyp:hlinkClr xmlns:ahyp="http://schemas.microsoft.com/office/drawing/2018/hyperlinkcolor" val="tx"/>
                    </a:ext>
                  </a:extLst>
                </a:hlinkClick>
              </a:rPr>
              <a:t>brand strategy</a:t>
            </a:r>
            <a:r>
              <a:rPr lang="en-US" sz="2200" b="0" i="0">
                <a:solidFill>
                  <a:srgbClr val="1188A3"/>
                </a:solidFill>
                <a:effectLst/>
              </a:rPr>
              <a:t> </a:t>
            </a:r>
            <a:r>
              <a:rPr lang="en-US" sz="2200" b="0" i="0">
                <a:solidFill>
                  <a:srgbClr val="202527"/>
                </a:solidFill>
                <a:effectLst/>
              </a:rPr>
              <a:t>should include the following components/ pieces as part of the process:</a:t>
            </a:r>
            <a:endParaRPr lang="en-US" sz="2200" b="0" i="0" dirty="0">
              <a:solidFill>
                <a:srgbClr val="202527"/>
              </a:solidFill>
              <a:effectLst/>
              <a:cs typeface="Calibri"/>
            </a:endParaRPr>
          </a:p>
        </p:txBody>
      </p:sp>
      <p:sp>
        <p:nvSpPr>
          <p:cNvPr id="3" name="Text Placeholder 2">
            <a:extLst>
              <a:ext uri="{FF2B5EF4-FFF2-40B4-BE49-F238E27FC236}">
                <a16:creationId xmlns:a16="http://schemas.microsoft.com/office/drawing/2014/main" id="{171ACE7A-03BE-43FA-9F95-E31C9D5FE08B}"/>
              </a:ext>
            </a:extLst>
          </p:cNvPr>
          <p:cNvSpPr>
            <a:spLocks noGrp="1"/>
          </p:cNvSpPr>
          <p:nvPr>
            <p:ph type="body" sz="quarter" idx="16"/>
          </p:nvPr>
        </p:nvSpPr>
        <p:spPr/>
        <p:txBody>
          <a:bodyPr>
            <a:normAutofit lnSpcReduction="10000"/>
          </a:bodyPr>
          <a:lstStyle/>
          <a:p>
            <a:r>
              <a:rPr lang="en-US"/>
              <a:t>Brand Strategy:</a:t>
            </a:r>
            <a:endParaRPr lang="en-IE"/>
          </a:p>
        </p:txBody>
      </p:sp>
      <p:grpSp>
        <p:nvGrpSpPr>
          <p:cNvPr id="4" name="Graphic 3">
            <a:extLst>
              <a:ext uri="{FF2B5EF4-FFF2-40B4-BE49-F238E27FC236}">
                <a16:creationId xmlns:a16="http://schemas.microsoft.com/office/drawing/2014/main" id="{A5AD7CA9-7D0B-4455-A9BE-4C7BCE120AA4}"/>
              </a:ext>
            </a:extLst>
          </p:cNvPr>
          <p:cNvGrpSpPr/>
          <p:nvPr/>
        </p:nvGrpSpPr>
        <p:grpSpPr>
          <a:xfrm>
            <a:off x="9921373" y="564049"/>
            <a:ext cx="1135695" cy="927053"/>
            <a:chOff x="4588722" y="5454835"/>
            <a:chExt cx="1135695" cy="927053"/>
          </a:xfrm>
        </p:grpSpPr>
        <p:sp>
          <p:nvSpPr>
            <p:cNvPr id="5" name="Freeform 1093">
              <a:extLst>
                <a:ext uri="{FF2B5EF4-FFF2-40B4-BE49-F238E27FC236}">
                  <a16:creationId xmlns:a16="http://schemas.microsoft.com/office/drawing/2014/main" id="{9062B017-169E-4FBB-9416-2A16EF17BC8D}"/>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FFC000"/>
            </a:solidFill>
            <a:ln w="27426" cap="flat">
              <a:noFill/>
              <a:prstDash val="solid"/>
              <a:miter/>
            </a:ln>
          </p:spPr>
          <p:txBody>
            <a:bodyPr rtlCol="0" anchor="ctr"/>
            <a:lstStyle/>
            <a:p>
              <a:endParaRPr lang="en-US"/>
            </a:p>
          </p:txBody>
        </p:sp>
        <p:sp>
          <p:nvSpPr>
            <p:cNvPr id="6" name="Freeform 1094">
              <a:extLst>
                <a:ext uri="{FF2B5EF4-FFF2-40B4-BE49-F238E27FC236}">
                  <a16:creationId xmlns:a16="http://schemas.microsoft.com/office/drawing/2014/main" id="{89624C25-8249-4BF1-83AF-411A8FBFF707}"/>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7" name="Freeform 1095">
              <a:extLst>
                <a:ext uri="{FF2B5EF4-FFF2-40B4-BE49-F238E27FC236}">
                  <a16:creationId xmlns:a16="http://schemas.microsoft.com/office/drawing/2014/main" id="{0671E743-A852-4773-AC8D-0F5781C2933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1485A388-A592-4E70-9787-3E3BB6B267CD}"/>
                </a:ext>
              </a:extLst>
            </p:cNvPr>
            <p:cNvGrpSpPr/>
            <p:nvPr/>
          </p:nvGrpSpPr>
          <p:grpSpPr>
            <a:xfrm>
              <a:off x="4588722" y="5454835"/>
              <a:ext cx="1135695" cy="927053"/>
              <a:chOff x="4588722" y="5454835"/>
              <a:chExt cx="1135695" cy="927053"/>
            </a:xfrm>
            <a:solidFill>
              <a:srgbClr val="000000"/>
            </a:solidFill>
          </p:grpSpPr>
          <p:sp>
            <p:nvSpPr>
              <p:cNvPr id="9" name="Freeform 1097">
                <a:extLst>
                  <a:ext uri="{FF2B5EF4-FFF2-40B4-BE49-F238E27FC236}">
                    <a16:creationId xmlns:a16="http://schemas.microsoft.com/office/drawing/2014/main" id="{E0982127-C57F-40B7-A599-D1977FF0FCB2}"/>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0" name="Freeform 1098">
                <a:extLst>
                  <a:ext uri="{FF2B5EF4-FFF2-40B4-BE49-F238E27FC236}">
                    <a16:creationId xmlns:a16="http://schemas.microsoft.com/office/drawing/2014/main" id="{25475884-E855-4669-B9AD-5B98981D8C38}"/>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1" name="Freeform 1099">
                <a:extLst>
                  <a:ext uri="{FF2B5EF4-FFF2-40B4-BE49-F238E27FC236}">
                    <a16:creationId xmlns:a16="http://schemas.microsoft.com/office/drawing/2014/main" id="{0EC31EF4-7858-41D4-BF1F-02DA2267CBC7}"/>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FFC000"/>
              </a:solidFill>
              <a:ln w="27426" cap="flat">
                <a:noFill/>
                <a:prstDash val="solid"/>
                <a:miter/>
              </a:ln>
            </p:spPr>
            <p:txBody>
              <a:bodyPr rtlCol="0" anchor="ctr"/>
              <a:lstStyle/>
              <a:p>
                <a:endParaRPr lang="en-US"/>
              </a:p>
            </p:txBody>
          </p:sp>
          <p:sp>
            <p:nvSpPr>
              <p:cNvPr id="12" name="Freeform 1100">
                <a:extLst>
                  <a:ext uri="{FF2B5EF4-FFF2-40B4-BE49-F238E27FC236}">
                    <a16:creationId xmlns:a16="http://schemas.microsoft.com/office/drawing/2014/main" id="{2F80AF6C-44AD-4EA1-B075-21AD21EA8BC7}"/>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FFC000"/>
              </a:solidFill>
              <a:ln w="27426" cap="flat">
                <a:noFill/>
                <a:prstDash val="solid"/>
                <a:miter/>
              </a:ln>
            </p:spPr>
            <p:txBody>
              <a:bodyPr rtlCol="0" anchor="ctr"/>
              <a:lstStyle/>
              <a:p>
                <a:endParaRPr lang="en-US"/>
              </a:p>
            </p:txBody>
          </p:sp>
          <p:sp>
            <p:nvSpPr>
              <p:cNvPr id="13" name="Freeform 1101">
                <a:extLst>
                  <a:ext uri="{FF2B5EF4-FFF2-40B4-BE49-F238E27FC236}">
                    <a16:creationId xmlns:a16="http://schemas.microsoft.com/office/drawing/2014/main" id="{0F20412E-EF6F-4206-BDB1-D4642AC14921}"/>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pic>
        <p:nvPicPr>
          <p:cNvPr id="15" name="Graphic 14" descr="Puzzle outline">
            <a:extLst>
              <a:ext uri="{FF2B5EF4-FFF2-40B4-BE49-F238E27FC236}">
                <a16:creationId xmlns:a16="http://schemas.microsoft.com/office/drawing/2014/main" id="{01281CA2-DFED-4C10-BB53-EF09FC4245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586330">
            <a:off x="902849" y="3769099"/>
            <a:ext cx="2184213" cy="2199854"/>
          </a:xfrm>
          <a:prstGeom prst="rect">
            <a:avLst/>
          </a:prstGeom>
        </p:spPr>
      </p:pic>
      <p:sp>
        <p:nvSpPr>
          <p:cNvPr id="16" name="TextBox 15">
            <a:extLst>
              <a:ext uri="{FF2B5EF4-FFF2-40B4-BE49-F238E27FC236}">
                <a16:creationId xmlns:a16="http://schemas.microsoft.com/office/drawing/2014/main" id="{8B36771D-B089-483F-BC86-CF225B136338}"/>
              </a:ext>
            </a:extLst>
          </p:cNvPr>
          <p:cNvSpPr txBox="1"/>
          <p:nvPr/>
        </p:nvSpPr>
        <p:spPr>
          <a:xfrm rot="21386476">
            <a:off x="1139872" y="4664187"/>
            <a:ext cx="1707519" cy="646331"/>
          </a:xfrm>
          <a:prstGeom prst="rect">
            <a:avLst/>
          </a:prstGeom>
          <a:noFill/>
        </p:spPr>
        <p:txBody>
          <a:bodyPr wrap="none" rtlCol="0">
            <a:spAutoFit/>
          </a:bodyPr>
          <a:lstStyle/>
          <a:p>
            <a:r>
              <a:rPr lang="en-US" b="1" i="0">
                <a:solidFill>
                  <a:srgbClr val="1D372F"/>
                </a:solidFill>
                <a:effectLst/>
                <a:latin typeface="proxima-nova"/>
              </a:rPr>
              <a:t>Brand discovery</a:t>
            </a:r>
          </a:p>
          <a:p>
            <a:endParaRPr lang="en-IE" b="1">
              <a:solidFill>
                <a:srgbClr val="1D372F"/>
              </a:solidFill>
            </a:endParaRPr>
          </a:p>
        </p:txBody>
      </p:sp>
      <p:pic>
        <p:nvPicPr>
          <p:cNvPr id="17" name="Graphic 16" descr="Puzzle outline">
            <a:extLst>
              <a:ext uri="{FF2B5EF4-FFF2-40B4-BE49-F238E27FC236}">
                <a16:creationId xmlns:a16="http://schemas.microsoft.com/office/drawing/2014/main" id="{70DA3E96-B3C4-4D08-9F44-31BB605CC7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091236">
            <a:off x="2907859" y="3800662"/>
            <a:ext cx="1976053" cy="1980728"/>
          </a:xfrm>
          <a:prstGeom prst="rect">
            <a:avLst/>
          </a:prstGeom>
        </p:spPr>
      </p:pic>
      <p:pic>
        <p:nvPicPr>
          <p:cNvPr id="18" name="Graphic 17" descr="Puzzle outline">
            <a:extLst>
              <a:ext uri="{FF2B5EF4-FFF2-40B4-BE49-F238E27FC236}">
                <a16:creationId xmlns:a16="http://schemas.microsoft.com/office/drawing/2014/main" id="{FE672FE9-6463-4693-BFB9-D89794D2A0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757016">
            <a:off x="4864796" y="3700949"/>
            <a:ext cx="2229822" cy="2229822"/>
          </a:xfrm>
          <a:prstGeom prst="rect">
            <a:avLst/>
          </a:prstGeom>
        </p:spPr>
      </p:pic>
      <p:pic>
        <p:nvPicPr>
          <p:cNvPr id="19" name="Graphic 18" descr="Puzzle outline">
            <a:extLst>
              <a:ext uri="{FF2B5EF4-FFF2-40B4-BE49-F238E27FC236}">
                <a16:creationId xmlns:a16="http://schemas.microsoft.com/office/drawing/2014/main" id="{4EAE22E4-BCF4-4669-A84A-DA3ECEC7E9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43964">
            <a:off x="6993983" y="3653018"/>
            <a:ext cx="2041707" cy="2105614"/>
          </a:xfrm>
          <a:prstGeom prst="rect">
            <a:avLst/>
          </a:prstGeom>
        </p:spPr>
      </p:pic>
      <p:pic>
        <p:nvPicPr>
          <p:cNvPr id="20" name="Graphic 19" descr="Puzzle outline">
            <a:extLst>
              <a:ext uri="{FF2B5EF4-FFF2-40B4-BE49-F238E27FC236}">
                <a16:creationId xmlns:a16="http://schemas.microsoft.com/office/drawing/2014/main" id="{CFA4600E-B626-45A7-9BF6-3B9DA66479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36070">
            <a:off x="9115506" y="3696046"/>
            <a:ext cx="2158369" cy="2142219"/>
          </a:xfrm>
          <a:prstGeom prst="rect">
            <a:avLst/>
          </a:prstGeom>
        </p:spPr>
      </p:pic>
      <p:sp>
        <p:nvSpPr>
          <p:cNvPr id="22" name="TextBox 21">
            <a:extLst>
              <a:ext uri="{FF2B5EF4-FFF2-40B4-BE49-F238E27FC236}">
                <a16:creationId xmlns:a16="http://schemas.microsoft.com/office/drawing/2014/main" id="{EAAAFEF5-DC6E-4451-97F7-4461DE287A53}"/>
              </a:ext>
            </a:extLst>
          </p:cNvPr>
          <p:cNvSpPr txBox="1"/>
          <p:nvPr/>
        </p:nvSpPr>
        <p:spPr>
          <a:xfrm>
            <a:off x="9034281" y="4536548"/>
            <a:ext cx="2441447" cy="369332"/>
          </a:xfrm>
          <a:prstGeom prst="rect">
            <a:avLst/>
          </a:prstGeom>
          <a:noFill/>
        </p:spPr>
        <p:txBody>
          <a:bodyPr wrap="square" lIns="91440" tIns="45720" rIns="91440" bIns="45720" anchor="t">
            <a:spAutoFit/>
          </a:bodyPr>
          <a:lstStyle/>
          <a:p>
            <a:pPr algn="ctr"/>
            <a:r>
              <a:rPr lang="en-US" b="1">
                <a:solidFill>
                  <a:srgbClr val="1D372F"/>
                </a:solidFill>
                <a:latin typeface="proxima-nova"/>
              </a:rPr>
              <a:t>M</a:t>
            </a:r>
            <a:r>
              <a:rPr lang="en-US" b="1" i="0">
                <a:solidFill>
                  <a:srgbClr val="1D372F"/>
                </a:solidFill>
                <a:effectLst/>
                <a:latin typeface="proxima-nova"/>
              </a:rPr>
              <a:t>essage &amp; story</a:t>
            </a:r>
          </a:p>
        </p:txBody>
      </p:sp>
      <p:sp>
        <p:nvSpPr>
          <p:cNvPr id="24" name="TextBox 23">
            <a:extLst>
              <a:ext uri="{FF2B5EF4-FFF2-40B4-BE49-F238E27FC236}">
                <a16:creationId xmlns:a16="http://schemas.microsoft.com/office/drawing/2014/main" id="{60A3662A-F02A-4441-B12E-CE1D88FDF941}"/>
              </a:ext>
            </a:extLst>
          </p:cNvPr>
          <p:cNvSpPr txBox="1"/>
          <p:nvPr/>
        </p:nvSpPr>
        <p:spPr>
          <a:xfrm flipH="1">
            <a:off x="7628220" y="4259023"/>
            <a:ext cx="1020223" cy="369332"/>
          </a:xfrm>
          <a:prstGeom prst="rect">
            <a:avLst/>
          </a:prstGeom>
          <a:noFill/>
        </p:spPr>
        <p:txBody>
          <a:bodyPr wrap="square">
            <a:spAutoFit/>
          </a:bodyPr>
          <a:lstStyle/>
          <a:p>
            <a:r>
              <a:rPr lang="en-US" b="1" i="0">
                <a:solidFill>
                  <a:srgbClr val="1D372F"/>
                </a:solidFill>
                <a:effectLst/>
                <a:latin typeface="proxima-nova"/>
              </a:rPr>
              <a:t>Brand</a:t>
            </a:r>
            <a:endParaRPr lang="en-IE" b="1">
              <a:solidFill>
                <a:srgbClr val="1D372F"/>
              </a:solidFill>
            </a:endParaRPr>
          </a:p>
        </p:txBody>
      </p:sp>
      <p:sp>
        <p:nvSpPr>
          <p:cNvPr id="26" name="TextBox 25">
            <a:extLst>
              <a:ext uri="{FF2B5EF4-FFF2-40B4-BE49-F238E27FC236}">
                <a16:creationId xmlns:a16="http://schemas.microsoft.com/office/drawing/2014/main" id="{6603A532-54C3-4FBB-BC82-A6B9242D35DE}"/>
              </a:ext>
            </a:extLst>
          </p:cNvPr>
          <p:cNvSpPr txBox="1"/>
          <p:nvPr/>
        </p:nvSpPr>
        <p:spPr>
          <a:xfrm>
            <a:off x="7692039" y="4870242"/>
            <a:ext cx="892413" cy="369332"/>
          </a:xfrm>
          <a:prstGeom prst="rect">
            <a:avLst/>
          </a:prstGeom>
          <a:noFill/>
        </p:spPr>
        <p:txBody>
          <a:bodyPr wrap="square">
            <a:spAutoFit/>
          </a:bodyPr>
          <a:lstStyle/>
          <a:p>
            <a:pPr algn="l"/>
            <a:r>
              <a:rPr lang="en-US" b="1" i="0">
                <a:solidFill>
                  <a:srgbClr val="1D372F"/>
                </a:solidFill>
                <a:effectLst/>
                <a:latin typeface="proxima-nova"/>
              </a:rPr>
              <a:t>voice</a:t>
            </a:r>
          </a:p>
        </p:txBody>
      </p:sp>
      <p:sp>
        <p:nvSpPr>
          <p:cNvPr id="28" name="TextBox 27">
            <a:extLst>
              <a:ext uri="{FF2B5EF4-FFF2-40B4-BE49-F238E27FC236}">
                <a16:creationId xmlns:a16="http://schemas.microsoft.com/office/drawing/2014/main" id="{4769005F-BF04-479E-A65B-A6E7C560F8A5}"/>
              </a:ext>
            </a:extLst>
          </p:cNvPr>
          <p:cNvSpPr txBox="1"/>
          <p:nvPr/>
        </p:nvSpPr>
        <p:spPr>
          <a:xfrm>
            <a:off x="5268218" y="4440596"/>
            <a:ext cx="1600705" cy="646331"/>
          </a:xfrm>
          <a:prstGeom prst="rect">
            <a:avLst/>
          </a:prstGeom>
          <a:noFill/>
        </p:spPr>
        <p:txBody>
          <a:bodyPr wrap="square">
            <a:spAutoFit/>
          </a:bodyPr>
          <a:lstStyle/>
          <a:p>
            <a:pPr algn="ctr"/>
            <a:r>
              <a:rPr lang="en-US" b="1" i="0">
                <a:solidFill>
                  <a:srgbClr val="1D372F"/>
                </a:solidFill>
                <a:effectLst/>
                <a:latin typeface="proxima-nova"/>
              </a:rPr>
              <a:t>Target audience</a:t>
            </a:r>
          </a:p>
        </p:txBody>
      </p:sp>
      <p:sp>
        <p:nvSpPr>
          <p:cNvPr id="30" name="TextBox 29">
            <a:extLst>
              <a:ext uri="{FF2B5EF4-FFF2-40B4-BE49-F238E27FC236}">
                <a16:creationId xmlns:a16="http://schemas.microsoft.com/office/drawing/2014/main" id="{B1755FA1-2455-4BE1-9197-E00F64268D13}"/>
              </a:ext>
            </a:extLst>
          </p:cNvPr>
          <p:cNvSpPr txBox="1"/>
          <p:nvPr/>
        </p:nvSpPr>
        <p:spPr>
          <a:xfrm>
            <a:off x="3285055" y="4308907"/>
            <a:ext cx="1401945" cy="369332"/>
          </a:xfrm>
          <a:prstGeom prst="rect">
            <a:avLst/>
          </a:prstGeom>
          <a:noFill/>
        </p:spPr>
        <p:txBody>
          <a:bodyPr wrap="square">
            <a:spAutoFit/>
          </a:bodyPr>
          <a:lstStyle/>
          <a:p>
            <a:r>
              <a:rPr lang="en-US" sz="1800" b="1" i="0">
                <a:solidFill>
                  <a:srgbClr val="1D372F"/>
                </a:solidFill>
                <a:effectLst/>
              </a:rPr>
              <a:t>Competitor</a:t>
            </a:r>
            <a:endParaRPr lang="en-IE" b="1">
              <a:solidFill>
                <a:srgbClr val="1D372F"/>
              </a:solidFill>
            </a:endParaRPr>
          </a:p>
        </p:txBody>
      </p:sp>
      <p:sp>
        <p:nvSpPr>
          <p:cNvPr id="32" name="TextBox 31">
            <a:extLst>
              <a:ext uri="{FF2B5EF4-FFF2-40B4-BE49-F238E27FC236}">
                <a16:creationId xmlns:a16="http://schemas.microsoft.com/office/drawing/2014/main" id="{222B026A-09B1-4423-9CB1-7FA47F398B63}"/>
              </a:ext>
            </a:extLst>
          </p:cNvPr>
          <p:cNvSpPr txBox="1"/>
          <p:nvPr/>
        </p:nvSpPr>
        <p:spPr>
          <a:xfrm>
            <a:off x="3473490" y="4906947"/>
            <a:ext cx="1086356" cy="369332"/>
          </a:xfrm>
          <a:prstGeom prst="rect">
            <a:avLst/>
          </a:prstGeom>
          <a:noFill/>
        </p:spPr>
        <p:txBody>
          <a:bodyPr wrap="square">
            <a:spAutoFit/>
          </a:bodyPr>
          <a:lstStyle/>
          <a:p>
            <a:r>
              <a:rPr lang="en-US" sz="1800" b="1" i="0">
                <a:solidFill>
                  <a:srgbClr val="1D372F"/>
                </a:solidFill>
                <a:effectLst/>
              </a:rPr>
              <a:t>research</a:t>
            </a:r>
          </a:p>
        </p:txBody>
      </p:sp>
    </p:spTree>
    <p:extLst>
      <p:ext uri="{BB962C8B-B14F-4D97-AF65-F5344CB8AC3E}">
        <p14:creationId xmlns:p14="http://schemas.microsoft.com/office/powerpoint/2010/main" val="1593101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5712E1-AB34-4715-A53A-C71E337B9681}"/>
              </a:ext>
            </a:extLst>
          </p:cNvPr>
          <p:cNvSpPr>
            <a:spLocks noGrp="1"/>
          </p:cNvSpPr>
          <p:nvPr>
            <p:ph type="body" sz="quarter" idx="18"/>
          </p:nvPr>
        </p:nvSpPr>
        <p:spPr>
          <a:xfrm>
            <a:off x="734714" y="1594131"/>
            <a:ext cx="10808102" cy="4030584"/>
          </a:xfrm>
        </p:spPr>
        <p:txBody>
          <a:bodyPr vert="horz" lIns="91440" tIns="45720" rIns="91440" bIns="45720" rtlCol="0" anchor="t">
            <a:normAutofit/>
          </a:bodyPr>
          <a:lstStyle/>
          <a:p>
            <a:pPr algn="l"/>
            <a:r>
              <a:rPr lang="en-US" b="1" i="0">
                <a:solidFill>
                  <a:srgbClr val="202527"/>
                </a:solidFill>
                <a:effectLst/>
              </a:rPr>
              <a:t>Brand Identity</a:t>
            </a:r>
            <a:r>
              <a:rPr lang="en-US" b="0" i="0">
                <a:solidFill>
                  <a:srgbClr val="202527"/>
                </a:solidFill>
                <a:effectLst/>
              </a:rPr>
              <a:t> is </a:t>
            </a:r>
            <a:r>
              <a:rPr lang="en-US" dirty="0">
                <a:solidFill>
                  <a:srgbClr val="202527"/>
                </a:solidFill>
              </a:rPr>
              <a:t>how</a:t>
            </a:r>
            <a:r>
              <a:rPr lang="en-US" b="0" i="0" dirty="0">
                <a:solidFill>
                  <a:srgbClr val="202527"/>
                </a:solidFill>
                <a:effectLst/>
              </a:rPr>
              <a:t> </a:t>
            </a:r>
            <a:r>
              <a:rPr lang="en-US" b="0" i="0">
                <a:solidFill>
                  <a:srgbClr val="202527"/>
                </a:solidFill>
                <a:effectLst/>
              </a:rPr>
              <a:t>you convey this to the public with visuals, messaging, and experience. Your brand strategy will influence how you present your identity and align it with your purpose for the most impact.</a:t>
            </a:r>
          </a:p>
          <a:p>
            <a:r>
              <a:rPr lang="en-US" b="0" i="0">
                <a:solidFill>
                  <a:srgbClr val="202527"/>
                </a:solidFill>
                <a:effectLst/>
              </a:rPr>
              <a:t>Your elements of brand identity should be </a:t>
            </a:r>
            <a:r>
              <a:rPr lang="en-US" dirty="0">
                <a:solidFill>
                  <a:srgbClr val="202527"/>
                </a:solidFill>
                <a:ea typeface="+mn-lt"/>
                <a:cs typeface="+mn-lt"/>
              </a:rPr>
              <a:t>consistently </a:t>
            </a:r>
            <a:r>
              <a:rPr lang="en-US" dirty="0">
                <a:solidFill>
                  <a:srgbClr val="202527"/>
                </a:solidFill>
              </a:rPr>
              <a:t>applied</a:t>
            </a:r>
            <a:r>
              <a:rPr lang="en-US" b="0" i="0">
                <a:solidFill>
                  <a:srgbClr val="202527"/>
                </a:solidFill>
                <a:effectLst/>
              </a:rPr>
              <a:t> across all channels. It’s the way that your business becomes </a:t>
            </a:r>
            <a:r>
              <a:rPr lang="en-US" b="0" i="0" err="1">
                <a:solidFill>
                  <a:srgbClr val="202527"/>
                </a:solidFill>
                <a:effectLst/>
              </a:rPr>
              <a:t>recognisable</a:t>
            </a:r>
            <a:r>
              <a:rPr lang="en-US" b="0" i="0">
                <a:solidFill>
                  <a:srgbClr val="202527"/>
                </a:solidFill>
                <a:effectLst/>
              </a:rPr>
              <a:t>. </a:t>
            </a:r>
            <a:r>
              <a:rPr lang="en-US" dirty="0">
                <a:solidFill>
                  <a:srgbClr val="202527"/>
                </a:solidFill>
              </a:rPr>
              <a:t>It</a:t>
            </a:r>
            <a:r>
              <a:rPr lang="en-US" b="0" i="0">
                <a:solidFill>
                  <a:srgbClr val="202527"/>
                </a:solidFill>
                <a:effectLst/>
              </a:rPr>
              <a:t> includes your:	</a:t>
            </a:r>
            <a:endParaRPr lang="en-US" b="0" i="0" dirty="0">
              <a:solidFill>
                <a:srgbClr val="202527"/>
              </a:solidFill>
              <a:effectLst/>
              <a:cs typeface="Calibri"/>
            </a:endParaRPr>
          </a:p>
        </p:txBody>
      </p:sp>
      <p:sp>
        <p:nvSpPr>
          <p:cNvPr id="3" name="Text Placeholder 2">
            <a:extLst>
              <a:ext uri="{FF2B5EF4-FFF2-40B4-BE49-F238E27FC236}">
                <a16:creationId xmlns:a16="http://schemas.microsoft.com/office/drawing/2014/main" id="{061600AC-92C9-409A-88E3-B99EA38C52B9}"/>
              </a:ext>
            </a:extLst>
          </p:cNvPr>
          <p:cNvSpPr>
            <a:spLocks noGrp="1"/>
          </p:cNvSpPr>
          <p:nvPr>
            <p:ph type="body" sz="quarter" idx="16"/>
          </p:nvPr>
        </p:nvSpPr>
        <p:spPr/>
        <p:txBody>
          <a:bodyPr>
            <a:normAutofit lnSpcReduction="10000"/>
          </a:bodyPr>
          <a:lstStyle/>
          <a:p>
            <a:r>
              <a:rPr lang="en-US"/>
              <a:t>Brand Identity:</a:t>
            </a:r>
            <a:endParaRPr lang="en-IE"/>
          </a:p>
        </p:txBody>
      </p:sp>
      <p:sp>
        <p:nvSpPr>
          <p:cNvPr id="19" name="Rectangle: Rounded Corners 18">
            <a:extLst>
              <a:ext uri="{FF2B5EF4-FFF2-40B4-BE49-F238E27FC236}">
                <a16:creationId xmlns:a16="http://schemas.microsoft.com/office/drawing/2014/main" id="{6AB9D8C5-AEC7-469E-9068-5B30477E717B}"/>
              </a:ext>
            </a:extLst>
          </p:cNvPr>
          <p:cNvSpPr/>
          <p:nvPr/>
        </p:nvSpPr>
        <p:spPr>
          <a:xfrm>
            <a:off x="1089061" y="3768261"/>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Print or packaging</a:t>
            </a:r>
          </a:p>
          <a:p>
            <a:pPr algn="ctr"/>
            <a:endParaRPr lang="en-IE" b="1"/>
          </a:p>
        </p:txBody>
      </p:sp>
      <p:sp>
        <p:nvSpPr>
          <p:cNvPr id="20" name="Rectangle: Rounded Corners 19">
            <a:extLst>
              <a:ext uri="{FF2B5EF4-FFF2-40B4-BE49-F238E27FC236}">
                <a16:creationId xmlns:a16="http://schemas.microsoft.com/office/drawing/2014/main" id="{8017D5A8-7FA9-4051-9A91-72192E53EBDA}"/>
              </a:ext>
            </a:extLst>
          </p:cNvPr>
          <p:cNvSpPr/>
          <p:nvPr/>
        </p:nvSpPr>
        <p:spPr>
          <a:xfrm>
            <a:off x="3484970" y="4058596"/>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Advertising</a:t>
            </a:r>
          </a:p>
          <a:p>
            <a:pPr algn="ctr"/>
            <a:endParaRPr lang="en-IE" b="1"/>
          </a:p>
        </p:txBody>
      </p:sp>
      <p:sp>
        <p:nvSpPr>
          <p:cNvPr id="21" name="Rectangle: Rounded Corners 20">
            <a:extLst>
              <a:ext uri="{FF2B5EF4-FFF2-40B4-BE49-F238E27FC236}">
                <a16:creationId xmlns:a16="http://schemas.microsoft.com/office/drawing/2014/main" id="{23B5BA65-2AE5-4196-B060-E32B7A153B4D}"/>
              </a:ext>
            </a:extLst>
          </p:cNvPr>
          <p:cNvSpPr/>
          <p:nvPr/>
        </p:nvSpPr>
        <p:spPr>
          <a:xfrm>
            <a:off x="2055832" y="4902124"/>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Content and messaging</a:t>
            </a:r>
          </a:p>
          <a:p>
            <a:pPr algn="ctr"/>
            <a:endParaRPr lang="en-IE" b="1"/>
          </a:p>
        </p:txBody>
      </p:sp>
      <p:sp>
        <p:nvSpPr>
          <p:cNvPr id="22" name="Rectangle: Rounded Corners 21">
            <a:extLst>
              <a:ext uri="{FF2B5EF4-FFF2-40B4-BE49-F238E27FC236}">
                <a16:creationId xmlns:a16="http://schemas.microsoft.com/office/drawing/2014/main" id="{177BCAC6-6B26-4650-93C0-6E4C191542FF}"/>
              </a:ext>
            </a:extLst>
          </p:cNvPr>
          <p:cNvSpPr/>
          <p:nvPr/>
        </p:nvSpPr>
        <p:spPr>
          <a:xfrm>
            <a:off x="9221076" y="3702546"/>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Patterns and icons</a:t>
            </a:r>
          </a:p>
          <a:p>
            <a:pPr algn="ctr"/>
            <a:endParaRPr lang="en-IE" b="1"/>
          </a:p>
        </p:txBody>
      </p:sp>
      <p:sp>
        <p:nvSpPr>
          <p:cNvPr id="23" name="Rectangle: Rounded Corners 22">
            <a:extLst>
              <a:ext uri="{FF2B5EF4-FFF2-40B4-BE49-F238E27FC236}">
                <a16:creationId xmlns:a16="http://schemas.microsoft.com/office/drawing/2014/main" id="{568B12AC-8837-4FB2-B097-DAC4BF4B43E1}"/>
              </a:ext>
            </a:extLst>
          </p:cNvPr>
          <p:cNvSpPr/>
          <p:nvPr/>
        </p:nvSpPr>
        <p:spPr>
          <a:xfrm>
            <a:off x="7513893" y="4414645"/>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Website design</a:t>
            </a:r>
          </a:p>
          <a:p>
            <a:pPr algn="ctr"/>
            <a:endParaRPr lang="en-IE" b="1"/>
          </a:p>
        </p:txBody>
      </p:sp>
      <p:sp>
        <p:nvSpPr>
          <p:cNvPr id="24" name="Rectangle: Rounded Corners 23">
            <a:extLst>
              <a:ext uri="{FF2B5EF4-FFF2-40B4-BE49-F238E27FC236}">
                <a16:creationId xmlns:a16="http://schemas.microsoft.com/office/drawing/2014/main" id="{EBFC0A62-D227-4509-B5EC-88F299B3C08C}"/>
              </a:ext>
            </a:extLst>
          </p:cNvPr>
          <p:cNvSpPr/>
          <p:nvPr/>
        </p:nvSpPr>
        <p:spPr>
          <a:xfrm>
            <a:off x="5266566" y="5015413"/>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err="1">
                <a:solidFill>
                  <a:srgbClr val="202527"/>
                </a:solidFill>
                <a:effectLst/>
                <a:latin typeface="proxima-nova"/>
              </a:rPr>
              <a:t>Colours</a:t>
            </a:r>
            <a:r>
              <a:rPr lang="en-US" b="1" i="0">
                <a:solidFill>
                  <a:srgbClr val="202527"/>
                </a:solidFill>
                <a:effectLst/>
                <a:latin typeface="proxima-nova"/>
              </a:rPr>
              <a:t> and fonts</a:t>
            </a:r>
          </a:p>
          <a:p>
            <a:pPr algn="ctr"/>
            <a:endParaRPr lang="en-IE" b="1"/>
          </a:p>
        </p:txBody>
      </p:sp>
      <p:sp>
        <p:nvSpPr>
          <p:cNvPr id="25" name="Rectangle: Rounded Corners 24">
            <a:extLst>
              <a:ext uri="{FF2B5EF4-FFF2-40B4-BE49-F238E27FC236}">
                <a16:creationId xmlns:a16="http://schemas.microsoft.com/office/drawing/2014/main" id="{0A782D9F-A985-4FE3-A1EF-881E76FB4838}"/>
              </a:ext>
            </a:extLst>
          </p:cNvPr>
          <p:cNvSpPr/>
          <p:nvPr/>
        </p:nvSpPr>
        <p:spPr>
          <a:xfrm>
            <a:off x="5476958" y="3702546"/>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a:solidFill>
                  <a:srgbClr val="000000"/>
                </a:solidFill>
              </a:rPr>
              <a:t>Logo</a:t>
            </a:r>
            <a:endParaRPr lang="en-IE" b="1">
              <a:solidFill>
                <a:srgbClr val="000000"/>
              </a:solidFill>
            </a:endParaRPr>
          </a:p>
        </p:txBody>
      </p:sp>
      <p:pic>
        <p:nvPicPr>
          <p:cNvPr id="16" name="Graphic 15" descr="Employee badge outline">
            <a:extLst>
              <a:ext uri="{FF2B5EF4-FFF2-40B4-BE49-F238E27FC236}">
                <a16:creationId xmlns:a16="http://schemas.microsoft.com/office/drawing/2014/main" id="{33D108EC-2274-4E51-8971-7B5239D92A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4751" y="495262"/>
            <a:ext cx="914400" cy="914400"/>
          </a:xfrm>
          <a:prstGeom prst="rect">
            <a:avLst/>
          </a:prstGeom>
        </p:spPr>
      </p:pic>
      <p:sp>
        <p:nvSpPr>
          <p:cNvPr id="17" name="Rectangle 16">
            <a:extLst>
              <a:ext uri="{FF2B5EF4-FFF2-40B4-BE49-F238E27FC236}">
                <a16:creationId xmlns:a16="http://schemas.microsoft.com/office/drawing/2014/main" id="{0932D461-911C-4231-9138-EDB30FCC08FA}"/>
              </a:ext>
            </a:extLst>
          </p:cNvPr>
          <p:cNvSpPr/>
          <p:nvPr/>
        </p:nvSpPr>
        <p:spPr>
          <a:xfrm>
            <a:off x="10390174" y="812905"/>
            <a:ext cx="210393" cy="6103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546975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9E4792-AA27-412B-95CE-AB65E17D8B84}"/>
              </a:ext>
            </a:extLst>
          </p:cNvPr>
          <p:cNvSpPr>
            <a:spLocks noGrp="1"/>
          </p:cNvSpPr>
          <p:nvPr>
            <p:ph type="body" sz="quarter" idx="18"/>
          </p:nvPr>
        </p:nvSpPr>
        <p:spPr>
          <a:xfrm>
            <a:off x="565720" y="1418766"/>
            <a:ext cx="11146090" cy="1104176"/>
          </a:xfrm>
        </p:spPr>
        <p:txBody>
          <a:bodyPr vert="horz" lIns="91440" tIns="45720" rIns="91440" bIns="45720" rtlCol="0" anchor="t">
            <a:normAutofit/>
          </a:bodyPr>
          <a:lstStyle/>
          <a:p>
            <a:r>
              <a:rPr lang="en-US"/>
              <a:t>Here are a few examples of values and branding from our </a:t>
            </a:r>
            <a:r>
              <a:rPr lang="en-US">
                <a:solidFill>
                  <a:srgbClr val="1188A3"/>
                </a:solidFill>
                <a:hlinkClick r:id="rId2">
                  <a:extLst>
                    <a:ext uri="{A12FA001-AC4F-418D-AE19-62706E023703}">
                      <ahyp:hlinkClr xmlns:ahyp="http://schemas.microsoft.com/office/drawing/2018/hyperlinkcolor" val="tx"/>
                    </a:ext>
                  </a:extLst>
                </a:hlinkClick>
              </a:rPr>
              <a:t>Good Practice guide </a:t>
            </a:r>
            <a:r>
              <a:rPr lang="en-US">
                <a:solidFill>
                  <a:srgbClr val="1188A3"/>
                </a:solidFill>
              </a:rPr>
              <a:t>.</a:t>
            </a:r>
            <a:r>
              <a:rPr lang="en-US" dirty="0">
                <a:solidFill>
                  <a:srgbClr val="1188A3"/>
                </a:solidFill>
              </a:rPr>
              <a:t> </a:t>
            </a:r>
            <a:r>
              <a:rPr lang="en-US">
                <a:solidFill>
                  <a:srgbClr val="1188A3"/>
                </a:solidFill>
              </a:rPr>
              <a:t> </a:t>
            </a:r>
            <a:r>
              <a:rPr lang="en-US"/>
              <a:t>Each example communicates </a:t>
            </a:r>
            <a:r>
              <a:rPr lang="en-US" dirty="0"/>
              <a:t>its </a:t>
            </a:r>
            <a:r>
              <a:rPr lang="en-US"/>
              <a:t>values/message clearly and concisely through </a:t>
            </a:r>
            <a:r>
              <a:rPr lang="en-US" dirty="0"/>
              <a:t>its</a:t>
            </a:r>
            <a:r>
              <a:rPr lang="en-US"/>
              <a:t> logo and tagline…</a:t>
            </a:r>
            <a:endParaRPr lang="en-IE"/>
          </a:p>
        </p:txBody>
      </p:sp>
      <p:sp>
        <p:nvSpPr>
          <p:cNvPr id="3" name="Text Placeholder 2">
            <a:extLst>
              <a:ext uri="{FF2B5EF4-FFF2-40B4-BE49-F238E27FC236}">
                <a16:creationId xmlns:a16="http://schemas.microsoft.com/office/drawing/2014/main" id="{88DD2C04-D827-4E03-9B26-FB9F4949DA72}"/>
              </a:ext>
            </a:extLst>
          </p:cNvPr>
          <p:cNvSpPr>
            <a:spLocks noGrp="1"/>
          </p:cNvSpPr>
          <p:nvPr>
            <p:ph type="body" sz="quarter" idx="16"/>
          </p:nvPr>
        </p:nvSpPr>
        <p:spPr/>
        <p:txBody>
          <a:bodyPr>
            <a:normAutofit fontScale="77500" lnSpcReduction="20000"/>
          </a:bodyPr>
          <a:lstStyle/>
          <a:p>
            <a:r>
              <a:rPr lang="en-IE"/>
              <a:t>Examples of Values from our Pioneering Food for Seniors Case studies </a:t>
            </a:r>
          </a:p>
        </p:txBody>
      </p:sp>
      <p:pic>
        <p:nvPicPr>
          <p:cNvPr id="4" name="Picture 3">
            <a:extLst>
              <a:ext uri="{FF2B5EF4-FFF2-40B4-BE49-F238E27FC236}">
                <a16:creationId xmlns:a16="http://schemas.microsoft.com/office/drawing/2014/main" id="{7BEAA104-A1F4-4D7C-8ADC-A8A2030C79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6716" y="2664542"/>
            <a:ext cx="2337661" cy="876081"/>
          </a:xfrm>
          <a:prstGeom prst="rect">
            <a:avLst/>
          </a:prstGeom>
        </p:spPr>
      </p:pic>
      <p:sp>
        <p:nvSpPr>
          <p:cNvPr id="5" name="Text Placeholder 7">
            <a:extLst>
              <a:ext uri="{FF2B5EF4-FFF2-40B4-BE49-F238E27FC236}">
                <a16:creationId xmlns:a16="http://schemas.microsoft.com/office/drawing/2014/main" id="{43EA601D-7E60-4E3F-9961-4A7575D411AE}"/>
              </a:ext>
            </a:extLst>
          </p:cNvPr>
          <p:cNvSpPr txBox="1">
            <a:spLocks/>
          </p:cNvSpPr>
          <p:nvPr/>
        </p:nvSpPr>
        <p:spPr>
          <a:xfrm>
            <a:off x="3795174" y="2755233"/>
            <a:ext cx="7747642" cy="106804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rgbClr val="000000"/>
                </a:solidFill>
              </a:rPr>
              <a:t>“We grow, we cook, we deliver…because convenience shouldn’t mean compromise</a:t>
            </a:r>
            <a:r>
              <a:rPr lang="en-US" sz="2400" b="1" dirty="0">
                <a:solidFill>
                  <a:srgbClr val="000000"/>
                </a:solidFill>
              </a:rPr>
              <a:t>.” </a:t>
            </a:r>
            <a:endParaRPr lang="en-US" sz="2400" b="1">
              <a:solidFill>
                <a:srgbClr val="000000"/>
              </a:solidFill>
            </a:endParaRPr>
          </a:p>
        </p:txBody>
      </p:sp>
      <p:pic>
        <p:nvPicPr>
          <p:cNvPr id="6" name="Picture 5">
            <a:extLst>
              <a:ext uri="{FF2B5EF4-FFF2-40B4-BE49-F238E27FC236}">
                <a16:creationId xmlns:a16="http://schemas.microsoft.com/office/drawing/2014/main" id="{6044FCDE-C396-4B2A-ADD4-1CCB0BC3BB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6716" y="3682223"/>
            <a:ext cx="2337661" cy="845924"/>
          </a:xfrm>
          <a:prstGeom prst="rect">
            <a:avLst/>
          </a:prstGeom>
          <a:solidFill>
            <a:schemeClr val="bg1"/>
          </a:solidFill>
        </p:spPr>
      </p:pic>
      <p:sp>
        <p:nvSpPr>
          <p:cNvPr id="7" name="Text Placeholder 7">
            <a:extLst>
              <a:ext uri="{FF2B5EF4-FFF2-40B4-BE49-F238E27FC236}">
                <a16:creationId xmlns:a16="http://schemas.microsoft.com/office/drawing/2014/main" id="{780B82AE-3294-4D48-BA65-0C9D775170D4}"/>
              </a:ext>
            </a:extLst>
          </p:cNvPr>
          <p:cNvSpPr txBox="1">
            <a:spLocks/>
          </p:cNvSpPr>
          <p:nvPr/>
        </p:nvSpPr>
        <p:spPr>
          <a:xfrm>
            <a:off x="3902352" y="3750011"/>
            <a:ext cx="7640464" cy="1054568"/>
          </a:xfrm>
          <a:prstGeom prst="rect">
            <a:avLst/>
          </a:prstGeom>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000000"/>
                </a:solidFill>
                <a:latin typeface="Bradley Hand ITC"/>
              </a:rPr>
              <a:t>“</a:t>
            </a:r>
            <a:r>
              <a:rPr lang="en-US" sz="2400" b="1" dirty="0">
                <a:solidFill>
                  <a:srgbClr val="000000"/>
                </a:solidFill>
              </a:rPr>
              <a:t>Senes</a:t>
            </a:r>
            <a:r>
              <a:rPr lang="en-US" sz="2400" b="1">
                <a:solidFill>
                  <a:srgbClr val="000000"/>
                </a:solidFill>
              </a:rPr>
              <a:t> supports professionals to reconcile the pleasure of nutrition and catering</a:t>
            </a:r>
            <a:r>
              <a:rPr lang="en-US" sz="2400" b="1" dirty="0">
                <a:solidFill>
                  <a:srgbClr val="000000"/>
                </a:solidFill>
              </a:rPr>
              <a:t>.”</a:t>
            </a:r>
            <a:endParaRPr lang="en-US" sz="2400">
              <a:solidFill>
                <a:srgbClr val="000000"/>
              </a:solidFill>
            </a:endParaRPr>
          </a:p>
        </p:txBody>
      </p:sp>
      <p:pic>
        <p:nvPicPr>
          <p:cNvPr id="8" name="Picture 7">
            <a:extLst>
              <a:ext uri="{FF2B5EF4-FFF2-40B4-BE49-F238E27FC236}">
                <a16:creationId xmlns:a16="http://schemas.microsoft.com/office/drawing/2014/main" id="{A78110FB-BC85-44F5-AC67-BB59F6D322E6}"/>
              </a:ext>
            </a:extLst>
          </p:cNvPr>
          <p:cNvPicPr>
            <a:picLocks noChangeAspect="1"/>
          </p:cNvPicPr>
          <p:nvPr/>
        </p:nvPicPr>
        <p:blipFill>
          <a:blip r:embed="rId5"/>
          <a:stretch>
            <a:fillRect/>
          </a:stretch>
        </p:blipFill>
        <p:spPr>
          <a:xfrm>
            <a:off x="1436715" y="4673815"/>
            <a:ext cx="2337661" cy="1218727"/>
          </a:xfrm>
          <a:prstGeom prst="rect">
            <a:avLst/>
          </a:prstGeom>
        </p:spPr>
      </p:pic>
      <p:sp>
        <p:nvSpPr>
          <p:cNvPr id="10" name="TextBox 9">
            <a:extLst>
              <a:ext uri="{FF2B5EF4-FFF2-40B4-BE49-F238E27FC236}">
                <a16:creationId xmlns:a16="http://schemas.microsoft.com/office/drawing/2014/main" id="{15736C48-7E7A-4B8B-BF04-90A9D88D2E81}"/>
              </a:ext>
            </a:extLst>
          </p:cNvPr>
          <p:cNvSpPr txBox="1"/>
          <p:nvPr/>
        </p:nvSpPr>
        <p:spPr>
          <a:xfrm>
            <a:off x="3848763" y="4948929"/>
            <a:ext cx="7747642" cy="830997"/>
          </a:xfrm>
          <a:prstGeom prst="rect">
            <a:avLst/>
          </a:prstGeom>
          <a:noFill/>
        </p:spPr>
        <p:txBody>
          <a:bodyPr wrap="square" lIns="91440" tIns="45720" rIns="91440" bIns="45720" anchor="t">
            <a:spAutoFit/>
          </a:bodyPr>
          <a:lstStyle/>
          <a:p>
            <a:pPr defTabSz="755934">
              <a:defRPr/>
            </a:pPr>
            <a:r>
              <a:rPr kumimoji="0" lang="en-US" sz="2400" b="1" u="none" strike="noStrike" kern="1200" cap="none" spc="0" normalizeH="0" baseline="0" noProof="0" dirty="0">
                <a:ln>
                  <a:noFill/>
                </a:ln>
                <a:effectLst/>
                <a:uLnTx/>
                <a:uFillTx/>
                <a:latin typeface="Bradley Hand ITC"/>
              </a:rPr>
              <a:t>“</a:t>
            </a:r>
            <a:r>
              <a:rPr kumimoji="0" lang="en-US" sz="2400" b="1" u="none" strike="noStrike" kern="1200" cap="none" spc="0" normalizeH="0" baseline="0" noProof="0" dirty="0">
                <a:ln>
                  <a:noFill/>
                </a:ln>
                <a:effectLst/>
                <a:uLnTx/>
                <a:uFillTx/>
                <a:ea typeface="+mn-ea"/>
                <a:cs typeface="+mn-cs"/>
              </a:rPr>
              <a:t>Nutritious foods in glass that are perfectly portioned for seniors</a:t>
            </a:r>
            <a:r>
              <a:rPr lang="en-US" sz="2400" b="1" dirty="0"/>
              <a:t>.” </a:t>
            </a:r>
            <a:endParaRPr kumimoji="0" lang="en-US" sz="2400" b="1"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81541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30CF0-55D2-43CD-96CE-BC4B63E303C6}"/>
              </a:ext>
            </a:extLst>
          </p:cNvPr>
          <p:cNvSpPr>
            <a:spLocks noGrp="1"/>
          </p:cNvSpPr>
          <p:nvPr>
            <p:ph type="body" sz="quarter" idx="18"/>
          </p:nvPr>
        </p:nvSpPr>
        <p:spPr>
          <a:xfrm>
            <a:off x="734713" y="1650775"/>
            <a:ext cx="10909725" cy="3973940"/>
          </a:xfrm>
        </p:spPr>
        <p:txBody>
          <a:bodyPr vert="horz" lIns="91440" tIns="45720" rIns="91440" bIns="45720" rtlCol="0" anchor="t">
            <a:normAutofit/>
          </a:bodyPr>
          <a:lstStyle/>
          <a:p>
            <a:r>
              <a:rPr lang="en-US" b="1" i="0">
                <a:solidFill>
                  <a:srgbClr val="202527"/>
                </a:solidFill>
                <a:effectLst/>
                <a:latin typeface="proxima-nova"/>
              </a:rPr>
              <a:t>Brand Marketing</a:t>
            </a:r>
            <a:r>
              <a:rPr lang="en-US" b="0" i="0">
                <a:solidFill>
                  <a:srgbClr val="202527"/>
                </a:solidFill>
                <a:effectLst/>
                <a:latin typeface="proxima-nova"/>
              </a:rPr>
              <a:t> is </a:t>
            </a:r>
            <a:r>
              <a:rPr lang="en-US" dirty="0">
                <a:solidFill>
                  <a:srgbClr val="202527"/>
                </a:solidFill>
                <a:latin typeface="proxima-nova"/>
              </a:rPr>
              <a:t>how your</a:t>
            </a:r>
            <a:r>
              <a:rPr lang="en-US" b="0" i="0">
                <a:solidFill>
                  <a:srgbClr val="202527"/>
                </a:solidFill>
                <a:effectLst/>
                <a:latin typeface="proxima-nova"/>
              </a:rPr>
              <a:t> businesses can highlight and bring awareness to products or services </a:t>
            </a:r>
            <a:r>
              <a:rPr lang="en-US" b="1" i="0">
                <a:solidFill>
                  <a:srgbClr val="202527"/>
                </a:solidFill>
                <a:effectLst/>
                <a:latin typeface="proxima-nova"/>
              </a:rPr>
              <a:t>by connecting values and a voice to the right audience through strategic communication</a:t>
            </a:r>
            <a:r>
              <a:rPr lang="en-US" b="0" i="0">
                <a:solidFill>
                  <a:srgbClr val="202527"/>
                </a:solidFill>
                <a:effectLst/>
                <a:latin typeface="proxima-nova"/>
              </a:rPr>
              <a:t>.</a:t>
            </a:r>
            <a:endParaRPr lang="en-US" b="0" i="0" dirty="0">
              <a:solidFill>
                <a:srgbClr val="202527"/>
              </a:solidFill>
              <a:effectLst/>
              <a:latin typeface="proxima-nova"/>
            </a:endParaRPr>
          </a:p>
          <a:p>
            <a:pPr algn="l"/>
            <a:r>
              <a:rPr lang="en-US" b="0" i="0">
                <a:solidFill>
                  <a:srgbClr val="202527"/>
                </a:solidFill>
                <a:effectLst/>
                <a:latin typeface="proxima-nova"/>
              </a:rPr>
              <a:t>In 2022, the amplification of your brand image can be done effectively through various digital marketing activities:</a:t>
            </a:r>
          </a:p>
          <a:p>
            <a:pPr algn="l">
              <a:buFont typeface="Arial" panose="020B0604020202020204" pitchFamily="34" charset="0"/>
              <a:buChar char="•"/>
            </a:pPr>
            <a:endParaRPr lang="en-US" b="0" i="0">
              <a:solidFill>
                <a:srgbClr val="202527"/>
              </a:solidFill>
              <a:effectLst/>
              <a:latin typeface="proxima-nova"/>
            </a:endParaRPr>
          </a:p>
          <a:p>
            <a:endParaRPr lang="en-IE"/>
          </a:p>
        </p:txBody>
      </p:sp>
      <p:sp>
        <p:nvSpPr>
          <p:cNvPr id="3" name="Text Placeholder 2">
            <a:extLst>
              <a:ext uri="{FF2B5EF4-FFF2-40B4-BE49-F238E27FC236}">
                <a16:creationId xmlns:a16="http://schemas.microsoft.com/office/drawing/2014/main" id="{E191E1A0-E2AA-4403-ADAE-D4E0490D8579}"/>
              </a:ext>
            </a:extLst>
          </p:cNvPr>
          <p:cNvSpPr>
            <a:spLocks noGrp="1"/>
          </p:cNvSpPr>
          <p:nvPr>
            <p:ph type="body" sz="quarter" idx="16"/>
          </p:nvPr>
        </p:nvSpPr>
        <p:spPr/>
        <p:txBody>
          <a:bodyPr>
            <a:normAutofit lnSpcReduction="10000"/>
          </a:bodyPr>
          <a:lstStyle/>
          <a:p>
            <a:r>
              <a:rPr lang="en-US"/>
              <a:t>Brand Marketing:</a:t>
            </a:r>
            <a:endParaRPr lang="en-IE"/>
          </a:p>
        </p:txBody>
      </p:sp>
      <p:sp>
        <p:nvSpPr>
          <p:cNvPr id="4" name="Speech Bubble: Rectangle with Corners Rounded 3">
            <a:extLst>
              <a:ext uri="{FF2B5EF4-FFF2-40B4-BE49-F238E27FC236}">
                <a16:creationId xmlns:a16="http://schemas.microsoft.com/office/drawing/2014/main" id="{B63385D4-E38C-471A-BF3F-F1898E1E378C}"/>
              </a:ext>
            </a:extLst>
          </p:cNvPr>
          <p:cNvSpPr/>
          <p:nvPr/>
        </p:nvSpPr>
        <p:spPr>
          <a:xfrm>
            <a:off x="7513778" y="4590888"/>
            <a:ext cx="2095837" cy="898216"/>
          </a:xfrm>
          <a:prstGeom prst="wedgeRoundRectCallout">
            <a:avLst>
              <a:gd name="adj1" fmla="val -34733"/>
              <a:gd name="adj2" fmla="val 9223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0" i="0">
              <a:solidFill>
                <a:srgbClr val="202527"/>
              </a:solidFill>
              <a:effectLst/>
              <a:latin typeface="proxima-nova"/>
            </a:endParaRPr>
          </a:p>
          <a:p>
            <a:pPr algn="ctr"/>
            <a:r>
              <a:rPr lang="en-US" b="1" i="0">
                <a:solidFill>
                  <a:srgbClr val="202527"/>
                </a:solidFill>
                <a:effectLst/>
                <a:latin typeface="proxima-nova"/>
              </a:rPr>
              <a:t>Paid Advertising </a:t>
            </a:r>
            <a:r>
              <a:rPr lang="en-US" b="0" i="0">
                <a:solidFill>
                  <a:srgbClr val="202527"/>
                </a:solidFill>
                <a:effectLst/>
                <a:latin typeface="proxima-nova"/>
              </a:rPr>
              <a:t>(PPC)</a:t>
            </a:r>
          </a:p>
          <a:p>
            <a:pPr algn="ctr"/>
            <a:endParaRPr lang="en-IE"/>
          </a:p>
        </p:txBody>
      </p:sp>
      <p:sp>
        <p:nvSpPr>
          <p:cNvPr id="5" name="Speech Bubble: Rectangle with Corners Rounded 4">
            <a:extLst>
              <a:ext uri="{FF2B5EF4-FFF2-40B4-BE49-F238E27FC236}">
                <a16:creationId xmlns:a16="http://schemas.microsoft.com/office/drawing/2014/main" id="{B380B5C8-160D-4BB2-B2CB-376C418285C1}"/>
              </a:ext>
            </a:extLst>
          </p:cNvPr>
          <p:cNvSpPr/>
          <p:nvPr/>
        </p:nvSpPr>
        <p:spPr>
          <a:xfrm>
            <a:off x="5264545" y="3678736"/>
            <a:ext cx="2095837" cy="898216"/>
          </a:xfrm>
          <a:prstGeom prst="wedgeRoundRectCallout">
            <a:avLst>
              <a:gd name="adj1" fmla="val -40138"/>
              <a:gd name="adj2" fmla="val 83221"/>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Email Marketing</a:t>
            </a:r>
          </a:p>
          <a:p>
            <a:pPr algn="ctr"/>
            <a:endParaRPr lang="en-IE" b="1"/>
          </a:p>
        </p:txBody>
      </p:sp>
      <p:sp>
        <p:nvSpPr>
          <p:cNvPr id="6" name="Speech Bubble: Rectangle with Corners Rounded 5">
            <a:extLst>
              <a:ext uri="{FF2B5EF4-FFF2-40B4-BE49-F238E27FC236}">
                <a16:creationId xmlns:a16="http://schemas.microsoft.com/office/drawing/2014/main" id="{7FFE2465-48DF-49C0-89A3-5308E8A3A644}"/>
              </a:ext>
            </a:extLst>
          </p:cNvPr>
          <p:cNvSpPr/>
          <p:nvPr/>
        </p:nvSpPr>
        <p:spPr>
          <a:xfrm>
            <a:off x="9640982" y="3637745"/>
            <a:ext cx="2095837" cy="898216"/>
          </a:xfrm>
          <a:prstGeom prst="wedgeRoundRectCallout">
            <a:avLst>
              <a:gd name="adj1" fmla="val -36663"/>
              <a:gd name="adj2" fmla="val 8952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Social Media Marketing</a:t>
            </a:r>
          </a:p>
          <a:p>
            <a:pPr algn="ctr"/>
            <a:endParaRPr lang="en-IE" b="1"/>
          </a:p>
        </p:txBody>
      </p:sp>
      <p:sp>
        <p:nvSpPr>
          <p:cNvPr id="7" name="Speech Bubble: Rectangle with Corners Rounded 6">
            <a:extLst>
              <a:ext uri="{FF2B5EF4-FFF2-40B4-BE49-F238E27FC236}">
                <a16:creationId xmlns:a16="http://schemas.microsoft.com/office/drawing/2014/main" id="{4BF73D7A-4BAF-4C8C-A0B2-E28BFE2A2D4F}"/>
              </a:ext>
            </a:extLst>
          </p:cNvPr>
          <p:cNvSpPr/>
          <p:nvPr/>
        </p:nvSpPr>
        <p:spPr>
          <a:xfrm>
            <a:off x="3076327" y="4576953"/>
            <a:ext cx="2095837" cy="898216"/>
          </a:xfrm>
          <a:prstGeom prst="wedgeRoundRectCallout">
            <a:avLst>
              <a:gd name="adj1" fmla="val -33574"/>
              <a:gd name="adj2" fmla="val 81419"/>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SEO &amp; Content Marketing</a:t>
            </a:r>
          </a:p>
          <a:p>
            <a:pPr algn="ctr"/>
            <a:endParaRPr lang="en-IE" b="1"/>
          </a:p>
        </p:txBody>
      </p:sp>
      <p:sp>
        <p:nvSpPr>
          <p:cNvPr id="8" name="Speech Bubble: Rectangle with Corners Rounded 7">
            <a:extLst>
              <a:ext uri="{FF2B5EF4-FFF2-40B4-BE49-F238E27FC236}">
                <a16:creationId xmlns:a16="http://schemas.microsoft.com/office/drawing/2014/main" id="{8FCE55AC-55D0-4641-8788-BA7F8ED1BADC}"/>
              </a:ext>
            </a:extLst>
          </p:cNvPr>
          <p:cNvSpPr/>
          <p:nvPr/>
        </p:nvSpPr>
        <p:spPr>
          <a:xfrm>
            <a:off x="980490" y="3678736"/>
            <a:ext cx="2095837" cy="898216"/>
          </a:xfrm>
          <a:prstGeom prst="wedgeRoundRectCallout">
            <a:avLst>
              <a:gd name="adj1" fmla="val -29713"/>
              <a:gd name="adj2" fmla="val 81419"/>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a:solidFill>
                <a:srgbClr val="202527"/>
              </a:solidFill>
              <a:effectLst/>
              <a:latin typeface="proxima-nova"/>
            </a:endParaRPr>
          </a:p>
          <a:p>
            <a:pPr algn="ctr"/>
            <a:r>
              <a:rPr lang="en-US" b="1" i="0">
                <a:solidFill>
                  <a:srgbClr val="202527"/>
                </a:solidFill>
                <a:effectLst/>
                <a:latin typeface="proxima-nova"/>
              </a:rPr>
              <a:t>User Experience </a:t>
            </a:r>
            <a:r>
              <a:rPr lang="en-US" i="0">
                <a:solidFill>
                  <a:srgbClr val="202527"/>
                </a:solidFill>
                <a:effectLst/>
                <a:latin typeface="proxima-nova"/>
              </a:rPr>
              <a:t>(i.e. your website)</a:t>
            </a:r>
          </a:p>
          <a:p>
            <a:pPr algn="ctr"/>
            <a:endParaRPr lang="en-IE" b="1"/>
          </a:p>
        </p:txBody>
      </p:sp>
      <p:grpSp>
        <p:nvGrpSpPr>
          <p:cNvPr id="9" name="Graphic 2">
            <a:extLst>
              <a:ext uri="{FF2B5EF4-FFF2-40B4-BE49-F238E27FC236}">
                <a16:creationId xmlns:a16="http://schemas.microsoft.com/office/drawing/2014/main" id="{74FF4316-6FB9-4B48-BDB7-E1E0EDC1E191}"/>
              </a:ext>
            </a:extLst>
          </p:cNvPr>
          <p:cNvGrpSpPr/>
          <p:nvPr/>
        </p:nvGrpSpPr>
        <p:grpSpPr>
          <a:xfrm>
            <a:off x="9963061" y="526525"/>
            <a:ext cx="952569" cy="1014306"/>
            <a:chOff x="3918554" y="774528"/>
            <a:chExt cx="868197" cy="924466"/>
          </a:xfrm>
        </p:grpSpPr>
        <p:grpSp>
          <p:nvGrpSpPr>
            <p:cNvPr id="10" name="Graphic 2">
              <a:extLst>
                <a:ext uri="{FF2B5EF4-FFF2-40B4-BE49-F238E27FC236}">
                  <a16:creationId xmlns:a16="http://schemas.microsoft.com/office/drawing/2014/main" id="{E061FDF3-A7A0-4D50-BA5C-348F048EEEC8}"/>
                </a:ext>
              </a:extLst>
            </p:cNvPr>
            <p:cNvGrpSpPr/>
            <p:nvPr/>
          </p:nvGrpSpPr>
          <p:grpSpPr>
            <a:xfrm>
              <a:off x="3918554" y="774528"/>
              <a:ext cx="868197" cy="924466"/>
              <a:chOff x="3918554" y="774528"/>
              <a:chExt cx="868197" cy="924466"/>
            </a:xfrm>
            <a:solidFill>
              <a:srgbClr val="010101"/>
            </a:solidFill>
          </p:grpSpPr>
          <p:sp>
            <p:nvSpPr>
              <p:cNvPr id="14" name="Freeform 300">
                <a:extLst>
                  <a:ext uri="{FF2B5EF4-FFF2-40B4-BE49-F238E27FC236}">
                    <a16:creationId xmlns:a16="http://schemas.microsoft.com/office/drawing/2014/main" id="{87F4DA4B-E65D-4A9A-BAA0-F37670048B4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5" name="Freeform 301">
                <a:extLst>
                  <a:ext uri="{FF2B5EF4-FFF2-40B4-BE49-F238E27FC236}">
                    <a16:creationId xmlns:a16="http://schemas.microsoft.com/office/drawing/2014/main" id="{32391FC6-7B09-435A-AB5C-3C63B46A687C}"/>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B3ACC11-4CC2-471E-AE5C-BDE8B3206C71}"/>
                </a:ext>
              </a:extLst>
            </p:cNvPr>
            <p:cNvGrpSpPr/>
            <p:nvPr/>
          </p:nvGrpSpPr>
          <p:grpSpPr>
            <a:xfrm>
              <a:off x="3958353" y="890522"/>
              <a:ext cx="708520" cy="605461"/>
              <a:chOff x="3958353" y="890522"/>
              <a:chExt cx="708520" cy="605461"/>
            </a:xfrm>
            <a:solidFill>
              <a:srgbClr val="60A9DD"/>
            </a:solidFill>
          </p:grpSpPr>
          <p:sp>
            <p:nvSpPr>
              <p:cNvPr id="12" name="Freeform 298">
                <a:extLst>
                  <a:ext uri="{FF2B5EF4-FFF2-40B4-BE49-F238E27FC236}">
                    <a16:creationId xmlns:a16="http://schemas.microsoft.com/office/drawing/2014/main" id="{141CB985-DD2C-4373-9B3F-C6BD69ECF365}"/>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C000"/>
              </a:solidFill>
              <a:ln w="9028" cap="flat">
                <a:noFill/>
                <a:prstDash val="solid"/>
                <a:miter/>
              </a:ln>
            </p:spPr>
            <p:txBody>
              <a:bodyPr rtlCol="0" anchor="ctr"/>
              <a:lstStyle/>
              <a:p>
                <a:endParaRPr lang="en-US"/>
              </a:p>
            </p:txBody>
          </p:sp>
          <p:sp>
            <p:nvSpPr>
              <p:cNvPr id="13" name="Freeform 299">
                <a:extLst>
                  <a:ext uri="{FF2B5EF4-FFF2-40B4-BE49-F238E27FC236}">
                    <a16:creationId xmlns:a16="http://schemas.microsoft.com/office/drawing/2014/main" id="{B6A14691-BEBD-40A7-9EC1-AB1C4F41C47D}"/>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0000"/>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8164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506E4C-78BA-41A0-ACF1-CF2E7CB21B08}"/>
              </a:ext>
            </a:extLst>
          </p:cNvPr>
          <p:cNvSpPr>
            <a:spLocks noGrp="1"/>
          </p:cNvSpPr>
          <p:nvPr>
            <p:ph type="body" sz="quarter" idx="16"/>
          </p:nvPr>
        </p:nvSpPr>
        <p:spPr>
          <a:xfrm>
            <a:off x="0" y="325704"/>
            <a:ext cx="4719319" cy="582221"/>
          </a:xfrm>
          <a:solidFill>
            <a:srgbClr val="FFD100"/>
          </a:solidFill>
        </p:spPr>
        <p:txBody>
          <a:bodyPr anchor="ctr">
            <a:normAutofit lnSpcReduction="10000"/>
          </a:bodyPr>
          <a:lstStyle/>
          <a:p>
            <a:pPr marL="180000"/>
            <a:r>
              <a:rPr lang="en-US"/>
              <a:t>Key Findings…</a:t>
            </a:r>
            <a:endParaRPr lang="en-IE"/>
          </a:p>
        </p:txBody>
      </p:sp>
      <p:pic>
        <p:nvPicPr>
          <p:cNvPr id="4" name="Picture 3">
            <a:extLst>
              <a:ext uri="{FF2B5EF4-FFF2-40B4-BE49-F238E27FC236}">
                <a16:creationId xmlns:a16="http://schemas.microsoft.com/office/drawing/2014/main" id="{DDB27A67-5DC7-489B-B135-3EE6741BC3A0}"/>
              </a:ext>
            </a:extLst>
          </p:cNvPr>
          <p:cNvPicPr>
            <a:picLocks noChangeAspect="1"/>
          </p:cNvPicPr>
          <p:nvPr/>
        </p:nvPicPr>
        <p:blipFill>
          <a:blip r:embed="rId2"/>
          <a:stretch>
            <a:fillRect/>
          </a:stretch>
        </p:blipFill>
        <p:spPr>
          <a:xfrm>
            <a:off x="6894414" y="257364"/>
            <a:ext cx="2723287" cy="817680"/>
          </a:xfrm>
          <a:prstGeom prst="rect">
            <a:avLst/>
          </a:prstGeom>
        </p:spPr>
      </p:pic>
      <p:pic>
        <p:nvPicPr>
          <p:cNvPr id="5" name="Picture 4">
            <a:extLst>
              <a:ext uri="{FF2B5EF4-FFF2-40B4-BE49-F238E27FC236}">
                <a16:creationId xmlns:a16="http://schemas.microsoft.com/office/drawing/2014/main" id="{25B66B0E-C27D-43C3-AE06-736DE035030D}"/>
              </a:ext>
            </a:extLst>
          </p:cNvPr>
          <p:cNvPicPr>
            <a:picLocks noChangeAspect="1"/>
          </p:cNvPicPr>
          <p:nvPr/>
        </p:nvPicPr>
        <p:blipFill>
          <a:blip r:embed="rId3"/>
          <a:stretch>
            <a:fillRect/>
          </a:stretch>
        </p:blipFill>
        <p:spPr>
          <a:xfrm>
            <a:off x="9829248" y="411410"/>
            <a:ext cx="1790792" cy="742988"/>
          </a:xfrm>
          <a:prstGeom prst="rect">
            <a:avLst/>
          </a:prstGeom>
        </p:spPr>
      </p:pic>
      <p:sp>
        <p:nvSpPr>
          <p:cNvPr id="6" name="Text Placeholder 5">
            <a:extLst>
              <a:ext uri="{FF2B5EF4-FFF2-40B4-BE49-F238E27FC236}">
                <a16:creationId xmlns:a16="http://schemas.microsoft.com/office/drawing/2014/main" id="{838F9D46-441F-4576-A2B0-AD4FB7790233}"/>
              </a:ext>
            </a:extLst>
          </p:cNvPr>
          <p:cNvSpPr txBox="1">
            <a:spLocks noGrp="1"/>
          </p:cNvSpPr>
          <p:nvPr>
            <p:ph type="body" sz="quarter" idx="18"/>
          </p:nvPr>
        </p:nvSpPr>
        <p:spPr>
          <a:xfrm>
            <a:off x="226577" y="1757363"/>
            <a:ext cx="11474506" cy="1089529"/>
          </a:xfrm>
          <a:prstGeom prst="rect">
            <a:avLst/>
          </a:prstGeom>
          <a:noFill/>
        </p:spPr>
        <p:txBody>
          <a:bodyPr vert="horz" wrap="square" lIns="91440" tIns="45720" rIns="91440" bIns="45720" rtlCol="0" anchor="t">
            <a:spAutoFit/>
          </a:bodyPr>
          <a:lstStyle/>
          <a:p>
            <a:pPr indent="0"/>
            <a:r>
              <a:rPr lang="en-US"/>
              <a:t>The</a:t>
            </a:r>
            <a:r>
              <a:rPr lang="en-US">
                <a:solidFill>
                  <a:srgbClr val="000000"/>
                </a:solidFill>
              </a:rPr>
              <a:t> market analysis study and interviews </a:t>
            </a:r>
            <a:r>
              <a:rPr lang="en-US">
                <a:ea typeface="+mn-lt"/>
                <a:cs typeface="+mn-lt"/>
              </a:rPr>
              <a:t>performed </a:t>
            </a:r>
            <a:r>
              <a:rPr lang="en-US"/>
              <a:t>by </a:t>
            </a:r>
            <a:r>
              <a:rPr lang="en-US" b="1" err="1"/>
              <a:t>INCluSilver</a:t>
            </a:r>
            <a:r>
              <a:rPr lang="en-US"/>
              <a:t> have suggested</a:t>
            </a:r>
            <a:r>
              <a:rPr lang="en-US">
                <a:solidFill>
                  <a:srgbClr val="000000"/>
                </a:solidFill>
              </a:rPr>
              <a:t> </a:t>
            </a:r>
            <a:r>
              <a:rPr lang="en-US"/>
              <a:t>some</a:t>
            </a:r>
            <a:r>
              <a:rPr lang="en-US">
                <a:solidFill>
                  <a:srgbClr val="000000"/>
                </a:solidFill>
              </a:rPr>
              <a:t> </a:t>
            </a:r>
            <a:r>
              <a:rPr lang="en-US" b="1">
                <a:solidFill>
                  <a:srgbClr val="000000"/>
                </a:solidFill>
              </a:rPr>
              <a:t>strategies/ recommendations </a:t>
            </a:r>
            <a:r>
              <a:rPr lang="en-US">
                <a:solidFill>
                  <a:srgbClr val="000000"/>
                </a:solidFill>
              </a:rPr>
              <a:t>that could be developed by SMEs to successfully enter the market segments related to </a:t>
            </a:r>
            <a:r>
              <a:rPr lang="en-US"/>
              <a:t>elderly-dedicated</a:t>
            </a:r>
            <a:r>
              <a:rPr lang="en-US">
                <a:solidFill>
                  <a:srgbClr val="000000"/>
                </a:solidFill>
              </a:rPr>
              <a:t> food products or services:</a:t>
            </a:r>
            <a:endParaRPr lang="en-IE">
              <a:solidFill>
                <a:srgbClr val="000000"/>
              </a:solidFill>
            </a:endParaRPr>
          </a:p>
        </p:txBody>
      </p:sp>
      <p:sp>
        <p:nvSpPr>
          <p:cNvPr id="7" name="TextBox 6">
            <a:extLst>
              <a:ext uri="{FF2B5EF4-FFF2-40B4-BE49-F238E27FC236}">
                <a16:creationId xmlns:a16="http://schemas.microsoft.com/office/drawing/2014/main" id="{F5360E08-3B35-4457-9CB6-728072A50DF5}"/>
              </a:ext>
            </a:extLst>
          </p:cNvPr>
          <p:cNvSpPr txBox="1"/>
          <p:nvPr/>
        </p:nvSpPr>
        <p:spPr>
          <a:xfrm>
            <a:off x="809204" y="2972846"/>
            <a:ext cx="11382796" cy="2308324"/>
          </a:xfrm>
          <a:prstGeom prst="rect">
            <a:avLst/>
          </a:prstGeom>
          <a:solidFill>
            <a:srgbClr val="FFD100"/>
          </a:solidFill>
        </p:spPr>
        <p:txBody>
          <a:bodyPr wrap="square" lIns="91440" tIns="45720" rIns="91440" bIns="45720" anchor="t">
            <a:spAutoFit/>
          </a:bodyPr>
          <a:lstStyle/>
          <a:p>
            <a:pPr marL="285750" indent="-285750">
              <a:buFont typeface="Arial" panose="020B0604020202020204" pitchFamily="34" charset="0"/>
              <a:buChar char="•"/>
            </a:pPr>
            <a:r>
              <a:rPr lang="en-IE" sz="2400" b="1">
                <a:solidFill>
                  <a:srgbClr val="000000"/>
                </a:solidFill>
              </a:rPr>
              <a:t>Target specific consumers/segments </a:t>
            </a:r>
            <a:r>
              <a:rPr lang="en-IE" sz="2400">
                <a:solidFill>
                  <a:srgbClr val="000000"/>
                </a:solidFill>
              </a:rPr>
              <a:t>(e.g., based on age or location)</a:t>
            </a:r>
            <a:endParaRPr lang="en-IE" sz="2400">
              <a:solidFill>
                <a:srgbClr val="000000"/>
              </a:solidFill>
              <a:cs typeface="Calibri"/>
            </a:endParaRPr>
          </a:p>
          <a:p>
            <a:pPr marL="285750" indent="-285750">
              <a:buFont typeface="Arial" panose="020B0604020202020204" pitchFamily="34" charset="0"/>
              <a:buChar char="•"/>
            </a:pPr>
            <a:r>
              <a:rPr lang="en-IE" sz="2400" b="1">
                <a:solidFill>
                  <a:srgbClr val="000000"/>
                </a:solidFill>
                <a:cs typeface="Calibri"/>
              </a:rPr>
              <a:t>Aim to be supported by partnering companies or clusters </a:t>
            </a:r>
            <a:r>
              <a:rPr lang="en-IE" sz="2400">
                <a:solidFill>
                  <a:srgbClr val="000000"/>
                </a:solidFill>
                <a:cs typeface="Calibri"/>
              </a:rPr>
              <a:t>(e.g., via a network, complementary companies, or B2B distribution scheme) </a:t>
            </a:r>
            <a:r>
              <a:rPr lang="en-US" sz="2400">
                <a:solidFill>
                  <a:srgbClr val="000000"/>
                </a:solidFill>
                <a:cs typeface="Calibri"/>
              </a:rPr>
              <a:t>to </a:t>
            </a:r>
            <a:r>
              <a:rPr lang="en-US" sz="2400" dirty="0">
                <a:solidFill>
                  <a:srgbClr val="000000"/>
                </a:solidFill>
                <a:cs typeface="Calibri"/>
              </a:rPr>
              <a:t>enter </a:t>
            </a:r>
            <a:r>
              <a:rPr lang="en-US" sz="2400">
                <a:solidFill>
                  <a:srgbClr val="000000"/>
                </a:solidFill>
                <a:cs typeface="Calibri"/>
              </a:rPr>
              <a:t>the market</a:t>
            </a:r>
          </a:p>
          <a:p>
            <a:pPr marL="285750" indent="-285750">
              <a:buFont typeface="Arial" panose="020B0604020202020204" pitchFamily="34" charset="0"/>
              <a:buChar char="•"/>
            </a:pPr>
            <a:r>
              <a:rPr lang="en-US" sz="2400" b="1">
                <a:solidFill>
                  <a:srgbClr val="000000"/>
                </a:solidFill>
              </a:rPr>
              <a:t>Prescribers</a:t>
            </a:r>
            <a:r>
              <a:rPr lang="en-US" sz="2400">
                <a:solidFill>
                  <a:srgbClr val="000000"/>
                </a:solidFill>
              </a:rPr>
              <a:t> are essential in the access to the elderly-dedicated food market (e.g., doctors, dietitians, or local </a:t>
            </a:r>
            <a:r>
              <a:rPr lang="en-US" sz="2400" err="1">
                <a:solidFill>
                  <a:srgbClr val="000000"/>
                </a:solidFill>
              </a:rPr>
              <a:t>organisations</a:t>
            </a:r>
            <a:r>
              <a:rPr lang="en-US" sz="2400">
                <a:solidFill>
                  <a:srgbClr val="000000"/>
                </a:solidFill>
              </a:rPr>
              <a:t>/government authorities)</a:t>
            </a:r>
            <a:endParaRPr lang="en-US"/>
          </a:p>
          <a:p>
            <a:pPr marL="285750" indent="-285750">
              <a:buFont typeface="Arial" panose="020B0604020202020204" pitchFamily="34" charset="0"/>
              <a:buChar char="•"/>
            </a:pPr>
            <a:r>
              <a:rPr lang="en-US" sz="2400">
                <a:solidFill>
                  <a:srgbClr val="000000"/>
                </a:solidFill>
              </a:rPr>
              <a:t>Food products </a:t>
            </a:r>
            <a:r>
              <a:rPr lang="en-US" sz="2400" b="1">
                <a:solidFill>
                  <a:srgbClr val="000000"/>
                </a:solidFill>
              </a:rPr>
              <a:t>targeting the care home market segment has fewer barriers to entry.</a:t>
            </a:r>
            <a:endParaRPr lang="en-IE" sz="2400" b="1">
              <a:solidFill>
                <a:srgbClr val="000000"/>
              </a:solidFill>
            </a:endParaRPr>
          </a:p>
        </p:txBody>
      </p:sp>
    </p:spTree>
    <p:extLst>
      <p:ext uri="{BB962C8B-B14F-4D97-AF65-F5344CB8AC3E}">
        <p14:creationId xmlns:p14="http://schemas.microsoft.com/office/powerpoint/2010/main" val="33966838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oy dressed up with jet pack">
            <a:extLst>
              <a:ext uri="{FF2B5EF4-FFF2-40B4-BE49-F238E27FC236}">
                <a16:creationId xmlns:a16="http://schemas.microsoft.com/office/drawing/2014/main" id="{C8DD03F8-231E-4049-975E-B05ECF89A78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4" name="Text Placeholder 3">
            <a:extLst>
              <a:ext uri="{FF2B5EF4-FFF2-40B4-BE49-F238E27FC236}">
                <a16:creationId xmlns:a16="http://schemas.microsoft.com/office/drawing/2014/main" id="{BF2CEAA3-08D0-47C5-9CD7-1DE72BFE6D6A}"/>
              </a:ext>
            </a:extLst>
          </p:cNvPr>
          <p:cNvSpPr>
            <a:spLocks noGrp="1"/>
          </p:cNvSpPr>
          <p:nvPr>
            <p:ph type="body" sz="quarter" idx="16"/>
          </p:nvPr>
        </p:nvSpPr>
        <p:spPr/>
        <p:txBody>
          <a:bodyPr>
            <a:normAutofit lnSpcReduction="10000"/>
          </a:bodyPr>
          <a:lstStyle/>
          <a:p>
            <a:r>
              <a:rPr lang="en-US"/>
              <a:t>Stay </a:t>
            </a:r>
            <a:r>
              <a:rPr lang="en-US" dirty="0"/>
              <a:t>Innovative…</a:t>
            </a:r>
            <a:endParaRPr lang="en-IE" dirty="0"/>
          </a:p>
        </p:txBody>
      </p:sp>
      <p:sp>
        <p:nvSpPr>
          <p:cNvPr id="5" name="Text Placeholder 1">
            <a:extLst>
              <a:ext uri="{FF2B5EF4-FFF2-40B4-BE49-F238E27FC236}">
                <a16:creationId xmlns:a16="http://schemas.microsoft.com/office/drawing/2014/main" id="{5915EF31-8EDB-4C34-A7E6-E1206DE2269A}"/>
              </a:ext>
            </a:extLst>
          </p:cNvPr>
          <p:cNvSpPr>
            <a:spLocks noGrp="1"/>
          </p:cNvSpPr>
          <p:nvPr>
            <p:ph type="body" sz="quarter" idx="18"/>
          </p:nvPr>
        </p:nvSpPr>
        <p:spPr>
          <a:xfrm>
            <a:off x="1464658" y="1773238"/>
            <a:ext cx="5203179" cy="4525962"/>
          </a:xfrm>
        </p:spPr>
        <p:txBody>
          <a:bodyPr vert="horz" lIns="91440" tIns="45720" rIns="91440" bIns="45720" rtlCol="0" anchor="t">
            <a:normAutofit lnSpcReduction="10000"/>
          </a:bodyPr>
          <a:lstStyle/>
          <a:p>
            <a:pPr indent="0"/>
            <a:r>
              <a:rPr lang="en-US" b="0" i="0">
                <a:effectLst/>
              </a:rPr>
              <a:t>Innovative </a:t>
            </a:r>
            <a:r>
              <a:rPr lang="en-US" dirty="0"/>
              <a:t>products</a:t>
            </a:r>
            <a:r>
              <a:rPr lang="en-US" b="0" i="0" dirty="0">
                <a:effectLst/>
              </a:rPr>
              <a:t> </a:t>
            </a:r>
            <a:r>
              <a:rPr lang="en-US" b="0" i="0">
                <a:effectLst/>
              </a:rPr>
              <a:t>and solutions </a:t>
            </a:r>
            <a:r>
              <a:rPr lang="en-US" dirty="0"/>
              <a:t>that can</a:t>
            </a:r>
            <a:r>
              <a:rPr lang="en-US" b="0" i="0" dirty="0">
                <a:effectLst/>
              </a:rPr>
              <a:t> </a:t>
            </a:r>
            <a:r>
              <a:rPr lang="en-US" b="0" i="0">
                <a:effectLst/>
              </a:rPr>
              <a:t>adapt to con­sumer </a:t>
            </a:r>
            <a:r>
              <a:rPr lang="en-US" b="0" i="0" err="1">
                <a:effectLst/>
              </a:rPr>
              <a:t>behaviour</a:t>
            </a:r>
            <a:r>
              <a:rPr lang="en-US" b="0" i="0">
                <a:effectLst/>
              </a:rPr>
              <a:t> and new tech­nolo­gies while main­tain­ing a strong cus­tomer focus is essen­tial to great mar­ket­ing.</a:t>
            </a:r>
          </a:p>
          <a:p>
            <a:pPr indent="0"/>
            <a:endParaRPr lang="en-US" sz="800"/>
          </a:p>
          <a:p>
            <a:pPr indent="0"/>
            <a:r>
              <a:rPr lang="en-US"/>
              <a:t>Hopefully, through this course, you are already getting an insight into senior consumers’ needs via our research tactics and </a:t>
            </a:r>
            <a:r>
              <a:rPr lang="en-US" dirty="0"/>
              <a:t>understand more about </a:t>
            </a:r>
            <a:r>
              <a:rPr lang="en-US"/>
              <a:t>how to innovate </a:t>
            </a:r>
            <a:r>
              <a:rPr lang="en-US" dirty="0"/>
              <a:t>and </a:t>
            </a:r>
            <a:r>
              <a:rPr lang="en-US" dirty="0">
                <a:ea typeface="+mn-lt"/>
                <a:cs typeface="+mn-lt"/>
              </a:rPr>
              <a:t>brand </a:t>
            </a:r>
            <a:r>
              <a:rPr lang="en-US"/>
              <a:t>your offerings accordingly.</a:t>
            </a:r>
            <a:r>
              <a:rPr lang="en-US" dirty="0"/>
              <a:t> </a:t>
            </a:r>
            <a:endParaRPr lang="en-US" dirty="0">
              <a:cs typeface="Calibri"/>
            </a:endParaRPr>
          </a:p>
          <a:p>
            <a:pPr indent="0"/>
            <a:r>
              <a:rPr lang="en-US" b="1"/>
              <a:t>This subject will be expanded upon in Module 6</a:t>
            </a:r>
            <a:r>
              <a:rPr lang="en-US" b="1" dirty="0"/>
              <a:t>.</a:t>
            </a:r>
            <a:endParaRPr lang="en-IE" b="1"/>
          </a:p>
        </p:txBody>
      </p:sp>
    </p:spTree>
    <p:extLst>
      <p:ext uri="{BB962C8B-B14F-4D97-AF65-F5344CB8AC3E}">
        <p14:creationId xmlns:p14="http://schemas.microsoft.com/office/powerpoint/2010/main" val="2734093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7251F-6D83-4C6C-A563-EE2257101760}"/>
              </a:ext>
            </a:extLst>
          </p:cNvPr>
          <p:cNvSpPr>
            <a:spLocks noGrp="1"/>
          </p:cNvSpPr>
          <p:nvPr>
            <p:ph type="body" sz="quarter" idx="16"/>
          </p:nvPr>
        </p:nvSpPr>
        <p:spPr>
          <a:xfrm>
            <a:off x="2149154" y="934084"/>
            <a:ext cx="4235894" cy="1023053"/>
          </a:xfrm>
        </p:spPr>
        <p:txBody>
          <a:bodyPr>
            <a:noAutofit/>
          </a:bodyPr>
          <a:lstStyle/>
          <a:p>
            <a:r>
              <a:rPr lang="en-US"/>
              <a:t>Links to Resources</a:t>
            </a:r>
            <a:endParaRPr lang="en-IE"/>
          </a:p>
        </p:txBody>
      </p:sp>
      <p:sp>
        <p:nvSpPr>
          <p:cNvPr id="3" name="Text Placeholder 2">
            <a:extLst>
              <a:ext uri="{FF2B5EF4-FFF2-40B4-BE49-F238E27FC236}">
                <a16:creationId xmlns:a16="http://schemas.microsoft.com/office/drawing/2014/main" id="{F80C67A0-2715-438C-9C51-67D3390CAC31}"/>
              </a:ext>
            </a:extLst>
          </p:cNvPr>
          <p:cNvSpPr>
            <a:spLocks noGrp="1"/>
          </p:cNvSpPr>
          <p:nvPr>
            <p:ph type="body" sz="quarter" idx="17"/>
          </p:nvPr>
        </p:nvSpPr>
        <p:spPr/>
        <p:txBody>
          <a:bodyPr>
            <a:normAutofit fontScale="85000" lnSpcReduction="20000"/>
          </a:bodyPr>
          <a:lstStyle/>
          <a:p>
            <a:r>
              <a:rPr lang="en-US"/>
              <a:t>4</a:t>
            </a:r>
            <a:endParaRPr lang="en-IE"/>
          </a:p>
        </p:txBody>
      </p:sp>
    </p:spTree>
    <p:extLst>
      <p:ext uri="{BB962C8B-B14F-4D97-AF65-F5344CB8AC3E}">
        <p14:creationId xmlns:p14="http://schemas.microsoft.com/office/powerpoint/2010/main" val="1036378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2629-BEBA-42D3-84A4-773A77F4B963}"/>
              </a:ext>
            </a:extLst>
          </p:cNvPr>
          <p:cNvSpPr>
            <a:spLocks noGrp="1"/>
          </p:cNvSpPr>
          <p:nvPr>
            <p:ph type="body" sz="quarter" idx="18"/>
          </p:nvPr>
        </p:nvSpPr>
        <p:spPr/>
        <p:txBody>
          <a:bodyPr vert="horz" lIns="91440" tIns="45720" rIns="91440" bIns="45720" rtlCol="0" anchor="t">
            <a:normAutofit fontScale="92500"/>
          </a:bodyPr>
          <a:lstStyle/>
          <a:p>
            <a:pPr marL="285750" indent="-285750">
              <a:buFont typeface="Arial" panose="020B0604020202020204" pitchFamily="34" charset="0"/>
              <a:buChar char="•"/>
            </a:pPr>
            <a:r>
              <a:rPr lang="en-US" b="0" i="0" strike="noStrike" dirty="0">
                <a:effectLst/>
                <a:latin typeface="Calibri"/>
                <a:cs typeface="Calibri"/>
              </a:rPr>
              <a:t>This </a:t>
            </a:r>
            <a:r>
              <a:rPr lang="en-US" b="1" dirty="0">
                <a:latin typeface="Calibri"/>
                <a:cs typeface="Calibri"/>
              </a:rPr>
              <a:t>paper</a:t>
            </a:r>
            <a:r>
              <a:rPr lang="en-US" b="1" i="0" strike="noStrike" dirty="0">
                <a:effectLst/>
                <a:latin typeface="Calibri"/>
                <a:cs typeface="Calibri"/>
              </a:rPr>
              <a:t> </a:t>
            </a:r>
            <a:r>
              <a:rPr lang="en-US" b="0" i="0" strike="noStrike" dirty="0">
                <a:effectLst/>
                <a:latin typeface="Calibri"/>
                <a:cs typeface="Calibri"/>
              </a:rPr>
              <a:t>explores </a:t>
            </a:r>
            <a:r>
              <a:rPr lang="en-US" dirty="0">
                <a:latin typeface="Calibri"/>
                <a:cs typeface="Calibri"/>
              </a:rPr>
              <a:t>ways</a:t>
            </a:r>
            <a:r>
              <a:rPr lang="en-US" b="0" i="0" strike="noStrike" dirty="0">
                <a:effectLst/>
                <a:latin typeface="Calibri"/>
                <a:cs typeface="Calibri"/>
              </a:rPr>
              <a:t> to </a:t>
            </a:r>
            <a:r>
              <a:rPr lang="en-US" dirty="0">
                <a:latin typeface="Calibri"/>
                <a:cs typeface="Calibri"/>
              </a:rPr>
              <a:t>segment</a:t>
            </a:r>
            <a:r>
              <a:rPr lang="en-US" b="0" i="0" strike="noStrike" dirty="0">
                <a:effectLst/>
                <a:latin typeface="Calibri"/>
                <a:cs typeface="Calibri"/>
              </a:rPr>
              <a:t> the senior market through product formats and derived 8 segmentation bases. </a:t>
            </a:r>
            <a:r>
              <a:rPr lang="en-US">
                <a:solidFill>
                  <a:srgbClr val="1188A3"/>
                </a:solidFill>
                <a:hlinkClick r:id="rId2">
                  <a:extLst>
                    <a:ext uri="{A12FA001-AC4F-418D-AE19-62706E023703}">
                      <ahyp:hlinkClr xmlns:ahyp="http://schemas.microsoft.com/office/drawing/2018/hyperlinkcolor" val="tx"/>
                    </a:ext>
                  </a:extLst>
                </a:hlinkClick>
              </a:rPr>
              <a:t>Understanding heterogeneity among elderly consumers: an evaluation of segmentation approaches in the functional food market | Nutrition Research Reviews | Cambridge Core</a:t>
            </a:r>
            <a:endParaRPr lang="en-US" b="1" u="sng">
              <a:solidFill>
                <a:srgbClr val="1188A3"/>
              </a:solidFill>
              <a:latin typeface="Monsterrat"/>
            </a:endParaRPr>
          </a:p>
          <a:p>
            <a:pPr marL="285750" indent="-285750">
              <a:buFont typeface="Arial" panose="020B0604020202020204" pitchFamily="34" charset="0"/>
              <a:buChar char="•"/>
            </a:pPr>
            <a:r>
              <a:rPr lang="en-IE"/>
              <a:t>This </a:t>
            </a:r>
            <a:r>
              <a:rPr lang="en-IE" b="1" dirty="0"/>
              <a:t>report </a:t>
            </a:r>
            <a:r>
              <a:rPr lang="en-IE"/>
              <a:t>discusses the findings of the market research yielded during the </a:t>
            </a:r>
            <a:r>
              <a:rPr lang="en-IE" err="1"/>
              <a:t>InCluSilver</a:t>
            </a:r>
            <a:r>
              <a:rPr lang="en-IE"/>
              <a:t> Project </a:t>
            </a:r>
            <a:r>
              <a:rPr lang="en-IE">
                <a:solidFill>
                  <a:srgbClr val="1188A3"/>
                </a:solidFill>
                <a:hlinkClick r:id="rId3">
                  <a:extLst>
                    <a:ext uri="{A12FA001-AC4F-418D-AE19-62706E023703}">
                      <ahyp:hlinkClr xmlns:ahyp="http://schemas.microsoft.com/office/drawing/2018/hyperlinkcolor" val="tx"/>
                    </a:ext>
                  </a:extLst>
                </a:hlinkClick>
              </a:rPr>
              <a:t>Etude de marché (inclusilver.eu)</a:t>
            </a:r>
            <a:r>
              <a:rPr lang="en-US" b="0" i="0">
                <a:solidFill>
                  <a:srgbClr val="1188A3"/>
                </a:solidFill>
                <a:effectLst/>
                <a:latin typeface="Monsterrat"/>
              </a:rPr>
              <a:t> </a:t>
            </a:r>
          </a:p>
          <a:p>
            <a:pPr marL="285750" indent="-285750">
              <a:buFont typeface="Arial" panose="020B0604020202020204" pitchFamily="34" charset="0"/>
              <a:buChar char="•"/>
            </a:pPr>
            <a:r>
              <a:rPr lang="en-IE"/>
              <a:t>This is a </a:t>
            </a:r>
            <a:r>
              <a:rPr lang="en-IE" b="1"/>
              <a:t>Podcast</a:t>
            </a:r>
            <a:r>
              <a:rPr lang="en-IE"/>
              <a:t> on How </a:t>
            </a:r>
            <a:r>
              <a:rPr lang="en-IE" err="1"/>
              <a:t>UNiTE</a:t>
            </a:r>
            <a:r>
              <a:rPr lang="en-IE"/>
              <a:t> Food is welcoming new people into wellness and their Marketing Strategy </a:t>
            </a:r>
            <a:r>
              <a:rPr lang="en-IE">
                <a:solidFill>
                  <a:srgbClr val="1188A3"/>
                </a:solidFill>
                <a:hlinkClick r:id="rId4">
                  <a:extLst>
                    <a:ext uri="{A12FA001-AC4F-418D-AE19-62706E023703}">
                      <ahyp:hlinkClr xmlns:ahyp="http://schemas.microsoft.com/office/drawing/2018/hyperlinkcolor" val="tx"/>
                    </a:ext>
                  </a:extLst>
                </a:hlinkClick>
              </a:rPr>
              <a:t>https://snacknation.com/blog/unite-food-clara-paye/</a:t>
            </a:r>
            <a:endParaRPr lang="en-IE"/>
          </a:p>
          <a:p>
            <a:pPr marL="285750" indent="-285750">
              <a:buFont typeface="Arial" panose="020B0604020202020204" pitchFamily="34" charset="0"/>
              <a:buChar char="•"/>
            </a:pPr>
            <a:r>
              <a:rPr lang="en-IE"/>
              <a:t>This</a:t>
            </a:r>
            <a:r>
              <a:rPr lang="en-IE" b="1"/>
              <a:t> Podcast </a:t>
            </a:r>
            <a:r>
              <a:rPr lang="en-IE"/>
              <a:t>discusses gives tips a</a:t>
            </a:r>
            <a:r>
              <a:rPr lang="en-IE" dirty="0"/>
              <a:t>nd</a:t>
            </a:r>
            <a:r>
              <a:rPr lang="en-IE"/>
              <a:t> insights into how to build a recognised food brand with very limited budget </a:t>
            </a:r>
            <a:r>
              <a:rPr lang="en-US">
                <a:solidFill>
                  <a:srgbClr val="1188A3"/>
                </a:solidFill>
                <a:latin typeface="Monsterrat"/>
                <a:hlinkClick r:id="rId5">
                  <a:extLst>
                    <a:ext uri="{A12FA001-AC4F-418D-AE19-62706E023703}">
                      <ahyp:hlinkClr xmlns:ahyp="http://schemas.microsoft.com/office/drawing/2018/hyperlinkcolor" val="tx"/>
                    </a:ext>
                  </a:extLst>
                </a:hlinkClick>
              </a:rPr>
              <a:t>https://snacknation.com/blog/162-how-to-build-an-ethical-brand-with-zero-marketing-budget-with-the-perfect-granola-founder-michele-liddle/</a:t>
            </a:r>
            <a:endParaRPr lang="en-US">
              <a:solidFill>
                <a:srgbClr val="1188A3"/>
              </a:solidFill>
              <a:latin typeface="Monsterrat"/>
            </a:endParaRPr>
          </a:p>
          <a:p>
            <a:endParaRPr lang="en-IE" sz="2000">
              <a:solidFill>
                <a:srgbClr val="1188A3"/>
              </a:solidFill>
            </a:endParaRPr>
          </a:p>
        </p:txBody>
      </p:sp>
      <p:sp>
        <p:nvSpPr>
          <p:cNvPr id="3" name="Text Placeholder 2">
            <a:extLst>
              <a:ext uri="{FF2B5EF4-FFF2-40B4-BE49-F238E27FC236}">
                <a16:creationId xmlns:a16="http://schemas.microsoft.com/office/drawing/2014/main" id="{214AC137-2805-4518-81DB-CDF646D74DB5}"/>
              </a:ext>
            </a:extLst>
          </p:cNvPr>
          <p:cNvSpPr>
            <a:spLocks noGrp="1"/>
          </p:cNvSpPr>
          <p:nvPr>
            <p:ph type="body" sz="quarter" idx="16"/>
          </p:nvPr>
        </p:nvSpPr>
        <p:spPr>
          <a:xfrm>
            <a:off x="0" y="167148"/>
            <a:ext cx="10594345" cy="875071"/>
          </a:xfrm>
          <a:solidFill>
            <a:srgbClr val="FFD100"/>
          </a:solidFill>
        </p:spPr>
        <p:txBody>
          <a:bodyPr anchor="ctr">
            <a:normAutofit/>
          </a:bodyPr>
          <a:lstStyle/>
          <a:p>
            <a:r>
              <a:rPr lang="en-US"/>
              <a:t>Some additional </a:t>
            </a:r>
            <a:r>
              <a:rPr lang="en-US" dirty="0"/>
              <a:t>resources for you…</a:t>
            </a:r>
            <a:endParaRPr lang="en-IE"/>
          </a:p>
        </p:txBody>
      </p:sp>
    </p:spTree>
    <p:extLst>
      <p:ext uri="{BB962C8B-B14F-4D97-AF65-F5344CB8AC3E}">
        <p14:creationId xmlns:p14="http://schemas.microsoft.com/office/powerpoint/2010/main" val="15249998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8070212" y="979863"/>
            <a:ext cx="3611230" cy="4051982"/>
          </a:xfrm>
        </p:spPr>
        <p:txBody>
          <a:bodyPr vert="horz" lIns="91440" tIns="45720" rIns="91440" bIns="45720" rtlCol="0" anchor="ctr">
            <a:noAutofit/>
          </a:bodyPr>
          <a:lstStyle/>
          <a:p>
            <a:pPr algn="ctr">
              <a:lnSpc>
                <a:spcPct val="120000"/>
              </a:lnSpc>
            </a:pPr>
            <a:r>
              <a:rPr lang="en-US" sz="2800" dirty="0"/>
              <a:t>Thank You for completing Module 3. Please continue your learning journey with us as we explore </a:t>
            </a:r>
            <a:r>
              <a:rPr lang="en-US" sz="2800" b="1" dirty="0"/>
              <a:t>New Product Development </a:t>
            </a:r>
            <a:r>
              <a:rPr lang="en-US" sz="2800" dirty="0"/>
              <a:t>in Module 4!</a:t>
            </a:r>
            <a:endParaRPr lang="en-US" sz="2800">
              <a:cs typeface="Calibri"/>
            </a:endParaRPr>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0A0EC-2224-4030-8200-8024A39D5120}"/>
              </a:ext>
            </a:extLst>
          </p:cNvPr>
          <p:cNvSpPr>
            <a:spLocks noGrp="1"/>
          </p:cNvSpPr>
          <p:nvPr>
            <p:ph type="body" sz="quarter" idx="18"/>
          </p:nvPr>
        </p:nvSpPr>
        <p:spPr>
          <a:xfrm>
            <a:off x="1586039" y="1084333"/>
            <a:ext cx="5237643" cy="5623964"/>
          </a:xfrm>
          <a:solidFill>
            <a:srgbClr val="85D2E1"/>
          </a:solidFill>
        </p:spPr>
        <p:txBody>
          <a:bodyPr vert="horz" lIns="91440" tIns="45720" rIns="91440" bIns="45720" rtlCol="0" anchor="t">
            <a:normAutofit lnSpcReduction="10000"/>
          </a:bodyPr>
          <a:lstStyle/>
          <a:p>
            <a:pPr marL="0" indent="0"/>
            <a:r>
              <a:rPr lang="en-US"/>
              <a:t>An insightful </a:t>
            </a:r>
            <a:r>
              <a:rPr lang="en-US">
                <a:solidFill>
                  <a:srgbClr val="1188A3"/>
                </a:solidFill>
                <a:hlinkClick r:id="rId2">
                  <a:extLst>
                    <a:ext uri="{A12FA001-AC4F-418D-AE19-62706E023703}">
                      <ahyp:hlinkClr xmlns:ahyp="http://schemas.microsoft.com/office/drawing/2018/hyperlinkcolor" val="tx"/>
                    </a:ext>
                  </a:extLst>
                </a:hlinkClick>
              </a:rPr>
              <a:t>study</a:t>
            </a:r>
            <a:r>
              <a:rPr lang="en-US"/>
              <a:t> analyses consumer decision-making strategies according to age ranges, noting their preferences for novel food products. Utilising </a:t>
            </a:r>
            <a:r>
              <a:rPr lang="en-US" b="1"/>
              <a:t>means-end chain theory</a:t>
            </a:r>
            <a:r>
              <a:rPr lang="en-US"/>
              <a:t>, the study claims that innovation success is a combination of: </a:t>
            </a:r>
          </a:p>
          <a:p>
            <a:pPr marL="342900" indent="-342900">
              <a:buFont typeface="Arial" panose="020B0604020202020204" pitchFamily="34" charset="0"/>
              <a:buChar char="•"/>
            </a:pPr>
            <a:r>
              <a:rPr lang="en-US"/>
              <a:t>understanding consumers, the features and benefits they are seeking in the products they purchase and consume; and</a:t>
            </a:r>
            <a:endParaRPr lang="en-US">
              <a:cs typeface="Calibri"/>
            </a:endParaRPr>
          </a:p>
          <a:p>
            <a:pPr marL="342900" indent="-342900">
              <a:buFont typeface="Arial" panose="020B0604020202020204" pitchFamily="34" charset="0"/>
              <a:buChar char="•"/>
            </a:pPr>
            <a:r>
              <a:rPr lang="en-US"/>
              <a:t>understanding the aspects of their personalities that they project through product usage</a:t>
            </a:r>
            <a:endParaRPr lang="en-US">
              <a:cs typeface="Calibri"/>
            </a:endParaRPr>
          </a:p>
          <a:p>
            <a:pPr marL="0" indent="0"/>
            <a:r>
              <a:rPr lang="en-US"/>
              <a:t>The results show </a:t>
            </a:r>
            <a:r>
              <a:rPr lang="en-US" b="1"/>
              <a:t>age is not a factor in consumption decisions </a:t>
            </a:r>
            <a:r>
              <a:rPr lang="en-US"/>
              <a:t>with familiar products. </a:t>
            </a:r>
          </a:p>
          <a:p>
            <a:pPr marL="0" indent="0"/>
            <a:endParaRPr lang="nl-NL"/>
          </a:p>
          <a:p>
            <a:pPr marL="0" indent="0"/>
            <a:endParaRPr lang="en-IE"/>
          </a:p>
        </p:txBody>
      </p:sp>
      <p:sp>
        <p:nvSpPr>
          <p:cNvPr id="4" name="Text Placeholder 3">
            <a:extLst>
              <a:ext uri="{FF2B5EF4-FFF2-40B4-BE49-F238E27FC236}">
                <a16:creationId xmlns:a16="http://schemas.microsoft.com/office/drawing/2014/main" id="{BE384461-B04E-4031-A3E7-79EB79B20C97}"/>
              </a:ext>
            </a:extLst>
          </p:cNvPr>
          <p:cNvSpPr>
            <a:spLocks noGrp="1"/>
          </p:cNvSpPr>
          <p:nvPr>
            <p:ph type="body" sz="quarter" idx="16"/>
          </p:nvPr>
        </p:nvSpPr>
        <p:spPr>
          <a:xfrm>
            <a:off x="1661917" y="241483"/>
            <a:ext cx="4716425" cy="582221"/>
          </a:xfrm>
        </p:spPr>
        <p:txBody>
          <a:bodyPr>
            <a:normAutofit lnSpcReduction="10000"/>
          </a:bodyPr>
          <a:lstStyle/>
          <a:p>
            <a:r>
              <a:rPr lang="en-US"/>
              <a:t>2. Study based on Age…</a:t>
            </a:r>
            <a:endParaRPr lang="en-IE"/>
          </a:p>
        </p:txBody>
      </p:sp>
      <p:sp>
        <p:nvSpPr>
          <p:cNvPr id="7" name="Rectangle 6">
            <a:extLst>
              <a:ext uri="{FF2B5EF4-FFF2-40B4-BE49-F238E27FC236}">
                <a16:creationId xmlns:a16="http://schemas.microsoft.com/office/drawing/2014/main" id="{19984CD5-B9B2-4DD6-AE33-3CABACBFDDEF}"/>
              </a:ext>
            </a:extLst>
          </p:cNvPr>
          <p:cNvSpPr/>
          <p:nvPr/>
        </p:nvSpPr>
        <p:spPr>
          <a:xfrm flipV="1">
            <a:off x="1796432" y="823704"/>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Placeholder 10" descr="Old man shopping at grocery">
            <a:extLst>
              <a:ext uri="{FF2B5EF4-FFF2-40B4-BE49-F238E27FC236}">
                <a16:creationId xmlns:a16="http://schemas.microsoft.com/office/drawing/2014/main" id="{D3A16082-4BBC-4503-B3F8-F560964FEC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30260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115958-F0F3-4E62-B8F7-E4BCCB539CC9}"/>
              </a:ext>
            </a:extLst>
          </p:cNvPr>
          <p:cNvSpPr>
            <a:spLocks noGrp="1"/>
          </p:cNvSpPr>
          <p:nvPr>
            <p:ph type="body" sz="quarter" idx="16"/>
          </p:nvPr>
        </p:nvSpPr>
        <p:spPr>
          <a:xfrm>
            <a:off x="691949" y="459671"/>
            <a:ext cx="10808102" cy="582221"/>
          </a:xfrm>
        </p:spPr>
        <p:txBody>
          <a:bodyPr>
            <a:normAutofit lnSpcReduction="10000"/>
          </a:bodyPr>
          <a:lstStyle/>
          <a:p>
            <a:r>
              <a:rPr lang="en-US"/>
              <a:t>Means-End Chain Theory (MEC)</a:t>
            </a:r>
            <a:endParaRPr lang="en-IE"/>
          </a:p>
        </p:txBody>
      </p:sp>
      <p:sp>
        <p:nvSpPr>
          <p:cNvPr id="4" name="Text Placeholder 1">
            <a:extLst>
              <a:ext uri="{FF2B5EF4-FFF2-40B4-BE49-F238E27FC236}">
                <a16:creationId xmlns:a16="http://schemas.microsoft.com/office/drawing/2014/main" id="{D758F926-AB39-481A-B91E-184EDFF13126}"/>
              </a:ext>
            </a:extLst>
          </p:cNvPr>
          <p:cNvSpPr>
            <a:spLocks noGrp="1"/>
          </p:cNvSpPr>
          <p:nvPr>
            <p:ph type="body" sz="quarter" idx="18"/>
          </p:nvPr>
        </p:nvSpPr>
        <p:spPr>
          <a:xfrm>
            <a:off x="620486" y="1336284"/>
            <a:ext cx="4692575" cy="4048806"/>
          </a:xfrm>
        </p:spPr>
        <p:txBody>
          <a:bodyPr vert="horz" lIns="91440" tIns="45720" rIns="91440" bIns="45720" rtlCol="0" anchor="t">
            <a:normAutofit/>
          </a:bodyPr>
          <a:lstStyle/>
          <a:p>
            <a:r>
              <a:rPr lang="nl-NL" sz="2000"/>
              <a:t>“</a:t>
            </a:r>
            <a:r>
              <a:rPr lang="en-US" sz="2000"/>
              <a:t>MEC is a </a:t>
            </a:r>
            <a:r>
              <a:rPr lang="en-US" sz="2000" b="1"/>
              <a:t>cognitive structure*</a:t>
            </a:r>
            <a:r>
              <a:rPr lang="en-US" sz="2000"/>
              <a:t> that links </a:t>
            </a:r>
            <a:r>
              <a:rPr lang="en-US" sz="2000" b="1"/>
              <a:t>consumers’ knowledge of products </a:t>
            </a:r>
            <a:r>
              <a:rPr lang="en-US" sz="2000"/>
              <a:t>to their knowledge of certain consequences and </a:t>
            </a:r>
            <a:r>
              <a:rPr lang="en-US" sz="2000" b="1"/>
              <a:t>values</a:t>
            </a:r>
            <a:r>
              <a:rPr lang="en-US" sz="2000"/>
              <a:t> connected with those products</a:t>
            </a:r>
            <a:r>
              <a:rPr lang="nl-NL" sz="2000">
                <a:ea typeface="+mn-lt"/>
                <a:cs typeface="+mn-lt"/>
              </a:rPr>
              <a:t>.</a:t>
            </a:r>
            <a:r>
              <a:rPr lang="nl-NL" sz="2000"/>
              <a:t>”</a:t>
            </a:r>
          </a:p>
          <a:p>
            <a:r>
              <a:rPr lang="en-US" sz="2000"/>
              <a:t>“The main premise of MEC is that consumers learn to select products that feature the attributes which allow them to achieve their desired ends ... MEC theory </a:t>
            </a:r>
            <a:r>
              <a:rPr lang="en-US" sz="2000" b="1"/>
              <a:t>assumes that people base their purchase choices not on the products themselves but on the benefits</a:t>
            </a:r>
            <a:r>
              <a:rPr lang="en-US" sz="2000"/>
              <a:t> to be gained from their consumption.”</a:t>
            </a:r>
            <a:endParaRPr lang="nl-NL" sz="2000"/>
          </a:p>
        </p:txBody>
      </p:sp>
      <p:sp>
        <p:nvSpPr>
          <p:cNvPr id="6" name="TextBox 5">
            <a:extLst>
              <a:ext uri="{FF2B5EF4-FFF2-40B4-BE49-F238E27FC236}">
                <a16:creationId xmlns:a16="http://schemas.microsoft.com/office/drawing/2014/main" id="{F99C9984-5D3C-44BC-9521-A0CDBBF79B23}"/>
              </a:ext>
            </a:extLst>
          </p:cNvPr>
          <p:cNvSpPr txBox="1"/>
          <p:nvPr/>
        </p:nvSpPr>
        <p:spPr>
          <a:xfrm>
            <a:off x="5540466" y="6106752"/>
            <a:ext cx="3457197" cy="369332"/>
          </a:xfrm>
          <a:prstGeom prst="rect">
            <a:avLst/>
          </a:prstGeom>
          <a:noFill/>
        </p:spPr>
        <p:txBody>
          <a:bodyPr wrap="square" lIns="91440" tIns="45720" rIns="91440" bIns="45720" rtlCol="0" anchor="t">
            <a:spAutoFit/>
          </a:bodyPr>
          <a:lstStyle/>
          <a:p>
            <a:r>
              <a:rPr lang="en-US">
                <a:solidFill>
                  <a:srgbClr val="1188A3"/>
                </a:solidFill>
                <a:hlinkClick r:id="rId2">
                  <a:extLst>
                    <a:ext uri="{A12FA001-AC4F-418D-AE19-62706E023703}">
                      <ahyp:hlinkClr xmlns:ahyp="http://schemas.microsoft.com/office/drawing/2018/hyperlinkcolor" val="tx"/>
                    </a:ext>
                  </a:extLst>
                </a:hlinkClick>
              </a:rPr>
              <a:t>Source</a:t>
            </a:r>
            <a:r>
              <a:rPr lang="en-US">
                <a:solidFill>
                  <a:srgbClr val="1188A3"/>
                </a:solidFill>
                <a:hlinkClick r:id="rId2"/>
              </a:rPr>
              <a:t>: Barrena et al., 2015</a:t>
            </a:r>
            <a:endParaRPr lang="en-IE">
              <a:solidFill>
                <a:srgbClr val="1188A3"/>
              </a:solidFill>
              <a:cs typeface="Calibri" panose="020F0502020204030204"/>
            </a:endParaRPr>
          </a:p>
        </p:txBody>
      </p:sp>
      <p:sp>
        <p:nvSpPr>
          <p:cNvPr id="7" name="TextBox 6">
            <a:extLst>
              <a:ext uri="{FF2B5EF4-FFF2-40B4-BE49-F238E27FC236}">
                <a16:creationId xmlns:a16="http://schemas.microsoft.com/office/drawing/2014/main" id="{4B476EDD-F7A1-4297-A9B2-4B7544D8A75E}"/>
              </a:ext>
            </a:extLst>
          </p:cNvPr>
          <p:cNvSpPr txBox="1"/>
          <p:nvPr/>
        </p:nvSpPr>
        <p:spPr>
          <a:xfrm>
            <a:off x="620486" y="5154850"/>
            <a:ext cx="4582135" cy="923330"/>
          </a:xfrm>
          <a:prstGeom prst="rect">
            <a:avLst/>
          </a:prstGeom>
          <a:solidFill>
            <a:srgbClr val="FED100"/>
          </a:solidFill>
        </p:spPr>
        <p:txBody>
          <a:bodyPr wrap="square" lIns="91440" tIns="45720" rIns="91440" bIns="45720" rtlCol="0" anchor="t">
            <a:spAutoFit/>
          </a:bodyPr>
          <a:lstStyle/>
          <a:p>
            <a:r>
              <a:rPr lang="en-US">
                <a:solidFill>
                  <a:srgbClr val="000000"/>
                </a:solidFill>
              </a:rPr>
              <a:t>* Big Word made simple: </a:t>
            </a:r>
            <a:r>
              <a:rPr lang="en-US" b="1" i="0">
                <a:solidFill>
                  <a:srgbClr val="000000"/>
                </a:solidFill>
                <a:effectLst/>
              </a:rPr>
              <a:t>Cognitive structures </a:t>
            </a:r>
            <a:r>
              <a:rPr lang="en-US" b="0" i="0">
                <a:solidFill>
                  <a:srgbClr val="000000"/>
                </a:solidFill>
                <a:effectLst/>
              </a:rPr>
              <a:t>are</a:t>
            </a:r>
            <a:r>
              <a:rPr lang="en-US">
                <a:solidFill>
                  <a:srgbClr val="000000"/>
                </a:solidFill>
              </a:rPr>
              <a:t> the mental</a:t>
            </a:r>
            <a:r>
              <a:rPr lang="en-US" b="0" i="0">
                <a:solidFill>
                  <a:srgbClr val="000000"/>
                </a:solidFill>
                <a:effectLst/>
              </a:rPr>
              <a:t> processes that individuals use to process and understand information.</a:t>
            </a:r>
            <a:endParaRPr lang="en-IE"/>
          </a:p>
        </p:txBody>
      </p:sp>
      <p:pic>
        <p:nvPicPr>
          <p:cNvPr id="12" name="Picture 11">
            <a:extLst>
              <a:ext uri="{FF2B5EF4-FFF2-40B4-BE49-F238E27FC236}">
                <a16:creationId xmlns:a16="http://schemas.microsoft.com/office/drawing/2014/main" id="{4162C1E9-1280-334A-9E14-C40F696BA0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2013" y="1336284"/>
            <a:ext cx="6165081" cy="4361740"/>
          </a:xfrm>
          <a:prstGeom prst="rect">
            <a:avLst/>
          </a:prstGeom>
        </p:spPr>
      </p:pic>
      <p:sp>
        <p:nvSpPr>
          <p:cNvPr id="13" name="Text Placeholder 2">
            <a:extLst>
              <a:ext uri="{FF2B5EF4-FFF2-40B4-BE49-F238E27FC236}">
                <a16:creationId xmlns:a16="http://schemas.microsoft.com/office/drawing/2014/main" id="{9F9C6C56-E998-1240-AE3D-A69E79EC8C3F}"/>
              </a:ext>
            </a:extLst>
          </p:cNvPr>
          <p:cNvSpPr txBox="1">
            <a:spLocks/>
          </p:cNvSpPr>
          <p:nvPr/>
        </p:nvSpPr>
        <p:spPr>
          <a:xfrm rot="16200000">
            <a:off x="5498420" y="1547411"/>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a:t>Terminal Values</a:t>
            </a:r>
            <a:endParaRPr lang="en-IE" sz="850" b="1" dirty="0"/>
          </a:p>
        </p:txBody>
      </p:sp>
      <p:sp>
        <p:nvSpPr>
          <p:cNvPr id="14" name="Text Placeholder 2">
            <a:extLst>
              <a:ext uri="{FF2B5EF4-FFF2-40B4-BE49-F238E27FC236}">
                <a16:creationId xmlns:a16="http://schemas.microsoft.com/office/drawing/2014/main" id="{79D7B2BC-4906-D144-9F09-47BE46D47F40}"/>
              </a:ext>
            </a:extLst>
          </p:cNvPr>
          <p:cNvSpPr txBox="1">
            <a:spLocks/>
          </p:cNvSpPr>
          <p:nvPr/>
        </p:nvSpPr>
        <p:spPr>
          <a:xfrm>
            <a:off x="10415134" y="1504059"/>
            <a:ext cx="1156380" cy="529839"/>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a:t>LEGEND</a:t>
            </a:r>
          </a:p>
          <a:p>
            <a:pPr marL="228600" indent="-228600">
              <a:spcBef>
                <a:spcPts val="100"/>
              </a:spcBef>
              <a:buAutoNum type="arabicPeriod"/>
            </a:pPr>
            <a:r>
              <a:rPr lang="en-US" sz="1100"/>
              <a:t>Attributes</a:t>
            </a:r>
          </a:p>
          <a:p>
            <a:pPr marL="228600" indent="-228600">
              <a:spcBef>
                <a:spcPts val="0"/>
              </a:spcBef>
              <a:buAutoNum type="arabicPeriod"/>
            </a:pPr>
            <a:r>
              <a:rPr lang="en-US" sz="1100"/>
              <a:t>Consequences</a:t>
            </a:r>
          </a:p>
          <a:p>
            <a:pPr marL="228600" indent="-228600">
              <a:spcBef>
                <a:spcPts val="0"/>
              </a:spcBef>
              <a:buAutoNum type="arabicPeriod"/>
            </a:pPr>
            <a:r>
              <a:rPr lang="en-US" sz="1100" b="1"/>
              <a:t>Values</a:t>
            </a:r>
            <a:endParaRPr lang="en-IE" sz="1100" b="1"/>
          </a:p>
        </p:txBody>
      </p:sp>
      <p:sp>
        <p:nvSpPr>
          <p:cNvPr id="15" name="Text Placeholder 2">
            <a:extLst>
              <a:ext uri="{FF2B5EF4-FFF2-40B4-BE49-F238E27FC236}">
                <a16:creationId xmlns:a16="http://schemas.microsoft.com/office/drawing/2014/main" id="{5C5765FF-7325-C94A-A2BA-412A2EBB124E}"/>
              </a:ext>
            </a:extLst>
          </p:cNvPr>
          <p:cNvSpPr txBox="1">
            <a:spLocks/>
          </p:cNvSpPr>
          <p:nvPr/>
        </p:nvSpPr>
        <p:spPr>
          <a:xfrm rot="16200000">
            <a:off x="5498420" y="2304843"/>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a:t>Instrumental Values</a:t>
            </a:r>
            <a:endParaRPr lang="en-IE" sz="850" b="1"/>
          </a:p>
        </p:txBody>
      </p:sp>
      <p:sp>
        <p:nvSpPr>
          <p:cNvPr id="16" name="Text Placeholder 2">
            <a:extLst>
              <a:ext uri="{FF2B5EF4-FFF2-40B4-BE49-F238E27FC236}">
                <a16:creationId xmlns:a16="http://schemas.microsoft.com/office/drawing/2014/main" id="{A7008E51-E3CF-454C-8471-11D7767CEC17}"/>
              </a:ext>
            </a:extLst>
          </p:cNvPr>
          <p:cNvSpPr txBox="1">
            <a:spLocks/>
          </p:cNvSpPr>
          <p:nvPr/>
        </p:nvSpPr>
        <p:spPr>
          <a:xfrm rot="16200000">
            <a:off x="5498420" y="2971415"/>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a:t>Psychological Consequences</a:t>
            </a:r>
            <a:endParaRPr lang="en-IE" sz="850" b="1"/>
          </a:p>
        </p:txBody>
      </p:sp>
      <p:sp>
        <p:nvSpPr>
          <p:cNvPr id="17" name="Text Placeholder 2">
            <a:extLst>
              <a:ext uri="{FF2B5EF4-FFF2-40B4-BE49-F238E27FC236}">
                <a16:creationId xmlns:a16="http://schemas.microsoft.com/office/drawing/2014/main" id="{72798C58-FD2D-B146-8519-7BB57675AC5A}"/>
              </a:ext>
            </a:extLst>
          </p:cNvPr>
          <p:cNvSpPr txBox="1">
            <a:spLocks/>
          </p:cNvSpPr>
          <p:nvPr/>
        </p:nvSpPr>
        <p:spPr>
          <a:xfrm rot="16200000">
            <a:off x="5498420" y="3655078"/>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a:t>Functional Consequences</a:t>
            </a:r>
            <a:endParaRPr lang="en-IE" sz="850" b="1"/>
          </a:p>
        </p:txBody>
      </p:sp>
      <p:sp>
        <p:nvSpPr>
          <p:cNvPr id="18" name="Text Placeholder 2">
            <a:extLst>
              <a:ext uri="{FF2B5EF4-FFF2-40B4-BE49-F238E27FC236}">
                <a16:creationId xmlns:a16="http://schemas.microsoft.com/office/drawing/2014/main" id="{779A7435-3AA0-744E-8356-DCA8CDD78203}"/>
              </a:ext>
            </a:extLst>
          </p:cNvPr>
          <p:cNvSpPr txBox="1">
            <a:spLocks/>
          </p:cNvSpPr>
          <p:nvPr/>
        </p:nvSpPr>
        <p:spPr>
          <a:xfrm rot="16200000">
            <a:off x="5498420" y="4330196"/>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a:t>Abstract Attributes</a:t>
            </a:r>
            <a:endParaRPr lang="en-IE" sz="850" b="1"/>
          </a:p>
        </p:txBody>
      </p:sp>
      <p:sp>
        <p:nvSpPr>
          <p:cNvPr id="20" name="Text Placeholder 2">
            <a:extLst>
              <a:ext uri="{FF2B5EF4-FFF2-40B4-BE49-F238E27FC236}">
                <a16:creationId xmlns:a16="http://schemas.microsoft.com/office/drawing/2014/main" id="{30527F5F-A1BC-9A41-B90A-0C73E438246E}"/>
              </a:ext>
            </a:extLst>
          </p:cNvPr>
          <p:cNvSpPr txBox="1">
            <a:spLocks/>
          </p:cNvSpPr>
          <p:nvPr/>
        </p:nvSpPr>
        <p:spPr>
          <a:xfrm rot="16200000">
            <a:off x="5498421" y="5090772"/>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a:t>Concrete Attributes</a:t>
            </a:r>
            <a:endParaRPr lang="en-IE" sz="850" b="1"/>
          </a:p>
        </p:txBody>
      </p:sp>
      <p:sp>
        <p:nvSpPr>
          <p:cNvPr id="21" name="Text Placeholder 2">
            <a:extLst>
              <a:ext uri="{FF2B5EF4-FFF2-40B4-BE49-F238E27FC236}">
                <a16:creationId xmlns:a16="http://schemas.microsoft.com/office/drawing/2014/main" id="{4C8DEFA9-0118-EF43-85E5-A5F5E103D672}"/>
              </a:ext>
            </a:extLst>
          </p:cNvPr>
          <p:cNvSpPr txBox="1">
            <a:spLocks/>
          </p:cNvSpPr>
          <p:nvPr/>
        </p:nvSpPr>
        <p:spPr>
          <a:xfrm>
            <a:off x="6381519" y="1572427"/>
            <a:ext cx="128406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t>Give me a sense of social belonging</a:t>
            </a:r>
            <a:endParaRPr lang="en-IE" sz="1100" b="1"/>
          </a:p>
        </p:txBody>
      </p:sp>
      <p:sp>
        <p:nvSpPr>
          <p:cNvPr id="22" name="Text Placeholder 2">
            <a:extLst>
              <a:ext uri="{FF2B5EF4-FFF2-40B4-BE49-F238E27FC236}">
                <a16:creationId xmlns:a16="http://schemas.microsoft.com/office/drawing/2014/main" id="{6B55C0AE-D67F-3946-AA3B-7A53AD4ECC96}"/>
              </a:ext>
            </a:extLst>
          </p:cNvPr>
          <p:cNvSpPr txBox="1">
            <a:spLocks/>
          </p:cNvSpPr>
          <p:nvPr/>
        </p:nvSpPr>
        <p:spPr>
          <a:xfrm>
            <a:off x="7950066" y="2298824"/>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t>Provides fun, pleasure and enjoyment</a:t>
            </a:r>
            <a:endParaRPr lang="en-IE" sz="1100" b="1"/>
          </a:p>
        </p:txBody>
      </p:sp>
      <p:sp>
        <p:nvSpPr>
          <p:cNvPr id="23" name="Text Placeholder 2">
            <a:extLst>
              <a:ext uri="{FF2B5EF4-FFF2-40B4-BE49-F238E27FC236}">
                <a16:creationId xmlns:a16="http://schemas.microsoft.com/office/drawing/2014/main" id="{4CB4BB4F-B119-A842-BEF4-064B76F7F782}"/>
              </a:ext>
            </a:extLst>
          </p:cNvPr>
          <p:cNvSpPr txBox="1">
            <a:spLocks/>
          </p:cNvSpPr>
          <p:nvPr/>
        </p:nvSpPr>
        <p:spPr>
          <a:xfrm>
            <a:off x="10167307" y="2307368"/>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t>Enhances my quality of life and security</a:t>
            </a:r>
            <a:endParaRPr lang="en-IE" sz="1100" b="1"/>
          </a:p>
        </p:txBody>
      </p:sp>
      <p:sp>
        <p:nvSpPr>
          <p:cNvPr id="24" name="Text Placeholder 2">
            <a:extLst>
              <a:ext uri="{FF2B5EF4-FFF2-40B4-BE49-F238E27FC236}">
                <a16:creationId xmlns:a16="http://schemas.microsoft.com/office/drawing/2014/main" id="{7AFB002D-A77E-2143-BEBD-77FA2169DBF6}"/>
              </a:ext>
            </a:extLst>
          </p:cNvPr>
          <p:cNvSpPr txBox="1">
            <a:spLocks/>
          </p:cNvSpPr>
          <p:nvPr/>
        </p:nvSpPr>
        <p:spPr>
          <a:xfrm>
            <a:off x="6381519" y="2939755"/>
            <a:ext cx="994163"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Gives me a sense of cultural identification</a:t>
            </a:r>
            <a:endParaRPr lang="en-IE" sz="900"/>
          </a:p>
        </p:txBody>
      </p:sp>
      <p:sp>
        <p:nvSpPr>
          <p:cNvPr id="25" name="Text Placeholder 2">
            <a:extLst>
              <a:ext uri="{FF2B5EF4-FFF2-40B4-BE49-F238E27FC236}">
                <a16:creationId xmlns:a16="http://schemas.microsoft.com/office/drawing/2014/main" id="{B898960E-1B29-D640-861C-7BC9B73F9F62}"/>
              </a:ext>
            </a:extLst>
          </p:cNvPr>
          <p:cNvSpPr txBox="1">
            <a:spLocks/>
          </p:cNvSpPr>
          <p:nvPr/>
        </p:nvSpPr>
        <p:spPr>
          <a:xfrm>
            <a:off x="7508863" y="2939755"/>
            <a:ext cx="88240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Makes me feel more cosmopolitan</a:t>
            </a:r>
            <a:endParaRPr lang="en-IE" sz="900"/>
          </a:p>
        </p:txBody>
      </p:sp>
      <p:sp>
        <p:nvSpPr>
          <p:cNvPr id="26" name="Text Placeholder 2">
            <a:extLst>
              <a:ext uri="{FF2B5EF4-FFF2-40B4-BE49-F238E27FC236}">
                <a16:creationId xmlns:a16="http://schemas.microsoft.com/office/drawing/2014/main" id="{213A1F04-0F08-BC4C-A084-24826D90AC40}"/>
              </a:ext>
            </a:extLst>
          </p:cNvPr>
          <p:cNvSpPr txBox="1">
            <a:spLocks/>
          </p:cNvSpPr>
          <p:nvPr/>
        </p:nvSpPr>
        <p:spPr>
          <a:xfrm>
            <a:off x="8832761" y="2939755"/>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Provides me with happiness and satisfaction</a:t>
            </a:r>
            <a:endParaRPr lang="en-IE" sz="900"/>
          </a:p>
        </p:txBody>
      </p:sp>
      <p:sp>
        <p:nvSpPr>
          <p:cNvPr id="27" name="Text Placeholder 2">
            <a:extLst>
              <a:ext uri="{FF2B5EF4-FFF2-40B4-BE49-F238E27FC236}">
                <a16:creationId xmlns:a16="http://schemas.microsoft.com/office/drawing/2014/main" id="{E25D5A28-13E3-F744-BED8-1551995B6877}"/>
              </a:ext>
            </a:extLst>
          </p:cNvPr>
          <p:cNvSpPr txBox="1">
            <a:spLocks/>
          </p:cNvSpPr>
          <p:nvPr/>
        </p:nvSpPr>
        <p:spPr>
          <a:xfrm>
            <a:off x="9751390" y="2939755"/>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I’m consuming a quality product</a:t>
            </a:r>
            <a:endParaRPr lang="en-IE" sz="900"/>
          </a:p>
        </p:txBody>
      </p:sp>
      <p:sp>
        <p:nvSpPr>
          <p:cNvPr id="28" name="Text Placeholder 2">
            <a:extLst>
              <a:ext uri="{FF2B5EF4-FFF2-40B4-BE49-F238E27FC236}">
                <a16:creationId xmlns:a16="http://schemas.microsoft.com/office/drawing/2014/main" id="{0630FC61-B432-9744-9C9C-847D86306FFC}"/>
              </a:ext>
            </a:extLst>
          </p:cNvPr>
          <p:cNvSpPr txBox="1">
            <a:spLocks/>
          </p:cNvSpPr>
          <p:nvPr/>
        </p:nvSpPr>
        <p:spPr>
          <a:xfrm>
            <a:off x="10657244" y="2939755"/>
            <a:ext cx="954277"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No health risk</a:t>
            </a:r>
            <a:endParaRPr lang="en-IE" sz="900"/>
          </a:p>
        </p:txBody>
      </p:sp>
      <p:sp>
        <p:nvSpPr>
          <p:cNvPr id="29" name="Text Placeholder 2">
            <a:extLst>
              <a:ext uri="{FF2B5EF4-FFF2-40B4-BE49-F238E27FC236}">
                <a16:creationId xmlns:a16="http://schemas.microsoft.com/office/drawing/2014/main" id="{41E908DB-A040-7C43-8BEE-0548FA1AEC73}"/>
              </a:ext>
            </a:extLst>
          </p:cNvPr>
          <p:cNvSpPr txBox="1">
            <a:spLocks/>
          </p:cNvSpPr>
          <p:nvPr/>
        </p:nvSpPr>
        <p:spPr>
          <a:xfrm>
            <a:off x="10657244" y="3255948"/>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Good eating habits</a:t>
            </a:r>
            <a:endParaRPr lang="en-IE" sz="900"/>
          </a:p>
        </p:txBody>
      </p:sp>
      <p:sp>
        <p:nvSpPr>
          <p:cNvPr id="30" name="Text Placeholder 2">
            <a:extLst>
              <a:ext uri="{FF2B5EF4-FFF2-40B4-BE49-F238E27FC236}">
                <a16:creationId xmlns:a16="http://schemas.microsoft.com/office/drawing/2014/main" id="{312E0ED6-0DE4-7847-8E42-B86EF010CC9C}"/>
              </a:ext>
            </a:extLst>
          </p:cNvPr>
          <p:cNvSpPr txBox="1">
            <a:spLocks/>
          </p:cNvSpPr>
          <p:nvPr/>
        </p:nvSpPr>
        <p:spPr>
          <a:xfrm>
            <a:off x="10672069" y="3586921"/>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It is a healthy food</a:t>
            </a:r>
            <a:endParaRPr lang="en-IE" sz="900"/>
          </a:p>
        </p:txBody>
      </p:sp>
      <p:sp>
        <p:nvSpPr>
          <p:cNvPr id="31" name="Text Placeholder 2">
            <a:extLst>
              <a:ext uri="{FF2B5EF4-FFF2-40B4-BE49-F238E27FC236}">
                <a16:creationId xmlns:a16="http://schemas.microsoft.com/office/drawing/2014/main" id="{B2C663A6-23BE-9340-A742-3F82D8104DC4}"/>
              </a:ext>
            </a:extLst>
          </p:cNvPr>
          <p:cNvSpPr txBox="1">
            <a:spLocks/>
          </p:cNvSpPr>
          <p:nvPr/>
        </p:nvSpPr>
        <p:spPr>
          <a:xfrm>
            <a:off x="10672069" y="3895575"/>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It saves me time</a:t>
            </a:r>
            <a:endParaRPr lang="en-IE" sz="900"/>
          </a:p>
        </p:txBody>
      </p:sp>
      <p:sp>
        <p:nvSpPr>
          <p:cNvPr id="32" name="Text Placeholder 2">
            <a:extLst>
              <a:ext uri="{FF2B5EF4-FFF2-40B4-BE49-F238E27FC236}">
                <a16:creationId xmlns:a16="http://schemas.microsoft.com/office/drawing/2014/main" id="{3B1192D3-0993-AF42-A369-C22F8697ABE7}"/>
              </a:ext>
            </a:extLst>
          </p:cNvPr>
          <p:cNvSpPr txBox="1">
            <a:spLocks/>
          </p:cNvSpPr>
          <p:nvPr/>
        </p:nvSpPr>
        <p:spPr>
          <a:xfrm>
            <a:off x="9428016" y="3711236"/>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It is familiar</a:t>
            </a:r>
            <a:endParaRPr lang="en-IE" sz="900"/>
          </a:p>
        </p:txBody>
      </p:sp>
      <p:sp>
        <p:nvSpPr>
          <p:cNvPr id="33" name="Text Placeholder 2">
            <a:extLst>
              <a:ext uri="{FF2B5EF4-FFF2-40B4-BE49-F238E27FC236}">
                <a16:creationId xmlns:a16="http://schemas.microsoft.com/office/drawing/2014/main" id="{3D791808-21B9-6243-9166-8059958784E4}"/>
              </a:ext>
            </a:extLst>
          </p:cNvPr>
          <p:cNvSpPr txBox="1">
            <a:spLocks/>
          </p:cNvSpPr>
          <p:nvPr/>
        </p:nvSpPr>
        <p:spPr>
          <a:xfrm>
            <a:off x="10680615" y="4416866"/>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Ease of preparation</a:t>
            </a:r>
            <a:endParaRPr lang="en-IE" sz="900"/>
          </a:p>
        </p:txBody>
      </p:sp>
      <p:sp>
        <p:nvSpPr>
          <p:cNvPr id="34" name="Text Placeholder 2">
            <a:extLst>
              <a:ext uri="{FF2B5EF4-FFF2-40B4-BE49-F238E27FC236}">
                <a16:creationId xmlns:a16="http://schemas.microsoft.com/office/drawing/2014/main" id="{03057C5C-072E-1040-AB84-055600F202E1}"/>
              </a:ext>
            </a:extLst>
          </p:cNvPr>
          <p:cNvSpPr txBox="1">
            <a:spLocks/>
          </p:cNvSpPr>
          <p:nvPr/>
        </p:nvSpPr>
        <p:spPr>
          <a:xfrm>
            <a:off x="9972941" y="4425412"/>
            <a:ext cx="797665"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Quality</a:t>
            </a:r>
            <a:endParaRPr lang="en-IE" sz="900"/>
          </a:p>
        </p:txBody>
      </p:sp>
      <p:sp>
        <p:nvSpPr>
          <p:cNvPr id="35" name="Text Placeholder 2">
            <a:extLst>
              <a:ext uri="{FF2B5EF4-FFF2-40B4-BE49-F238E27FC236}">
                <a16:creationId xmlns:a16="http://schemas.microsoft.com/office/drawing/2014/main" id="{E80AD35C-0F58-C94D-9149-B4C3ADD941D4}"/>
              </a:ext>
            </a:extLst>
          </p:cNvPr>
          <p:cNvSpPr txBox="1">
            <a:spLocks/>
          </p:cNvSpPr>
          <p:nvPr/>
        </p:nvSpPr>
        <p:spPr>
          <a:xfrm>
            <a:off x="8217464" y="3586921"/>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Appetizing and enjoyable to drink</a:t>
            </a:r>
            <a:endParaRPr lang="en-IE" sz="900"/>
          </a:p>
        </p:txBody>
      </p:sp>
      <p:sp>
        <p:nvSpPr>
          <p:cNvPr id="36" name="Text Placeholder 2">
            <a:extLst>
              <a:ext uri="{FF2B5EF4-FFF2-40B4-BE49-F238E27FC236}">
                <a16:creationId xmlns:a16="http://schemas.microsoft.com/office/drawing/2014/main" id="{50A87E79-F200-0C4D-95C7-D2B49A0AA999}"/>
              </a:ext>
            </a:extLst>
          </p:cNvPr>
          <p:cNvSpPr txBox="1">
            <a:spLocks/>
          </p:cNvSpPr>
          <p:nvPr/>
        </p:nvSpPr>
        <p:spPr>
          <a:xfrm>
            <a:off x="6381519" y="3586921"/>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I’m well informed</a:t>
            </a:r>
            <a:endParaRPr lang="en-IE" sz="900"/>
          </a:p>
        </p:txBody>
      </p:sp>
      <p:sp>
        <p:nvSpPr>
          <p:cNvPr id="37" name="Text Placeholder 2">
            <a:extLst>
              <a:ext uri="{FF2B5EF4-FFF2-40B4-BE49-F238E27FC236}">
                <a16:creationId xmlns:a16="http://schemas.microsoft.com/office/drawing/2014/main" id="{4B7DDA02-5E9C-4A41-A285-E08E7D191C10}"/>
              </a:ext>
            </a:extLst>
          </p:cNvPr>
          <p:cNvSpPr txBox="1">
            <a:spLocks/>
          </p:cNvSpPr>
          <p:nvPr/>
        </p:nvSpPr>
        <p:spPr>
          <a:xfrm>
            <a:off x="6381519" y="5194534"/>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Label information</a:t>
            </a:r>
            <a:endParaRPr lang="en-IE" sz="900"/>
          </a:p>
        </p:txBody>
      </p:sp>
      <p:sp>
        <p:nvSpPr>
          <p:cNvPr id="38" name="Text Placeholder 2">
            <a:extLst>
              <a:ext uri="{FF2B5EF4-FFF2-40B4-BE49-F238E27FC236}">
                <a16:creationId xmlns:a16="http://schemas.microsoft.com/office/drawing/2014/main" id="{4B33C6E3-B729-264D-B0F4-59D9A445A1FD}"/>
              </a:ext>
            </a:extLst>
          </p:cNvPr>
          <p:cNvSpPr txBox="1">
            <a:spLocks/>
          </p:cNvSpPr>
          <p:nvPr/>
        </p:nvSpPr>
        <p:spPr>
          <a:xfrm>
            <a:off x="8142515" y="5194534"/>
            <a:ext cx="480193"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Taste</a:t>
            </a:r>
            <a:endParaRPr lang="en-IE" sz="900"/>
          </a:p>
        </p:txBody>
      </p:sp>
      <p:sp>
        <p:nvSpPr>
          <p:cNvPr id="39" name="Text Placeholder 2">
            <a:extLst>
              <a:ext uri="{FF2B5EF4-FFF2-40B4-BE49-F238E27FC236}">
                <a16:creationId xmlns:a16="http://schemas.microsoft.com/office/drawing/2014/main" id="{B15C03BC-989D-B64D-BBFD-9C56D58D745C}"/>
              </a:ext>
            </a:extLst>
          </p:cNvPr>
          <p:cNvSpPr txBox="1">
            <a:spLocks/>
          </p:cNvSpPr>
          <p:nvPr/>
        </p:nvSpPr>
        <p:spPr>
          <a:xfrm>
            <a:off x="8791997" y="5194534"/>
            <a:ext cx="550664"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Aroma</a:t>
            </a:r>
            <a:endParaRPr lang="en-IE" sz="900"/>
          </a:p>
        </p:txBody>
      </p:sp>
      <p:sp>
        <p:nvSpPr>
          <p:cNvPr id="40" name="Text Placeholder 2">
            <a:extLst>
              <a:ext uri="{FF2B5EF4-FFF2-40B4-BE49-F238E27FC236}">
                <a16:creationId xmlns:a16="http://schemas.microsoft.com/office/drawing/2014/main" id="{F8CEBBF9-2AA6-8C4A-BB9E-CF937A6879D6}"/>
              </a:ext>
            </a:extLst>
          </p:cNvPr>
          <p:cNvSpPr txBox="1">
            <a:spLocks/>
          </p:cNvSpPr>
          <p:nvPr/>
        </p:nvSpPr>
        <p:spPr>
          <a:xfrm>
            <a:off x="9518386" y="5194534"/>
            <a:ext cx="550664"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a:t>Brand</a:t>
            </a:r>
            <a:endParaRPr lang="en-IE" sz="900"/>
          </a:p>
        </p:txBody>
      </p:sp>
      <p:cxnSp>
        <p:nvCxnSpPr>
          <p:cNvPr id="42" name="Straight Arrow Connector 41">
            <a:extLst>
              <a:ext uri="{FF2B5EF4-FFF2-40B4-BE49-F238E27FC236}">
                <a16:creationId xmlns:a16="http://schemas.microsoft.com/office/drawing/2014/main" id="{6E4F14D1-71FE-EC4D-A8F0-A22E135BE722}"/>
              </a:ext>
            </a:extLst>
          </p:cNvPr>
          <p:cNvCxnSpPr>
            <a:cxnSpLocks/>
          </p:cNvCxnSpPr>
          <p:nvPr/>
        </p:nvCxnSpPr>
        <p:spPr>
          <a:xfrm flipV="1">
            <a:off x="6905002" y="1956988"/>
            <a:ext cx="0"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2BF13EB-908E-204C-BC7C-B3C80558E3EA}"/>
              </a:ext>
            </a:extLst>
          </p:cNvPr>
          <p:cNvCxnSpPr/>
          <p:nvPr/>
        </p:nvCxnSpPr>
        <p:spPr>
          <a:xfrm flipH="1" flipV="1">
            <a:off x="7375682" y="1956988"/>
            <a:ext cx="289897"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51EAF2C-6C37-8F41-B618-B41C98369773}"/>
              </a:ext>
            </a:extLst>
          </p:cNvPr>
          <p:cNvCxnSpPr>
            <a:cxnSpLocks/>
          </p:cNvCxnSpPr>
          <p:nvPr/>
        </p:nvCxnSpPr>
        <p:spPr>
          <a:xfrm flipV="1">
            <a:off x="10705667" y="2666288"/>
            <a:ext cx="0" cy="1044948"/>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4643C00-64F2-3448-8B31-645ADD9F797C}"/>
              </a:ext>
            </a:extLst>
          </p:cNvPr>
          <p:cNvCxnSpPr>
            <a:cxnSpLocks/>
          </p:cNvCxnSpPr>
          <p:nvPr/>
        </p:nvCxnSpPr>
        <p:spPr>
          <a:xfrm flipV="1">
            <a:off x="10947163" y="2666288"/>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0169FB1-ABC6-3145-86CE-112B9B39BF33}"/>
              </a:ext>
            </a:extLst>
          </p:cNvPr>
          <p:cNvCxnSpPr>
            <a:cxnSpLocks/>
          </p:cNvCxnSpPr>
          <p:nvPr/>
        </p:nvCxnSpPr>
        <p:spPr>
          <a:xfrm flipV="1">
            <a:off x="11448775" y="2555197"/>
            <a:ext cx="0" cy="70075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10EC1A8-7822-D546-BD0C-39E8DDF22589}"/>
              </a:ext>
            </a:extLst>
          </p:cNvPr>
          <p:cNvCxnSpPr>
            <a:cxnSpLocks/>
          </p:cNvCxnSpPr>
          <p:nvPr/>
        </p:nvCxnSpPr>
        <p:spPr>
          <a:xfrm flipV="1">
            <a:off x="9751390"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33FE1E67-7AFE-F240-84F6-6F0B0AA724E3}"/>
              </a:ext>
            </a:extLst>
          </p:cNvPr>
          <p:cNvCxnSpPr>
            <a:cxnSpLocks/>
          </p:cNvCxnSpPr>
          <p:nvPr/>
        </p:nvCxnSpPr>
        <p:spPr>
          <a:xfrm flipV="1">
            <a:off x="11024075" y="4084889"/>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4E08528C-CC70-4D4D-A9F2-EF7BDC5CAA8C}"/>
              </a:ext>
            </a:extLst>
          </p:cNvPr>
          <p:cNvCxnSpPr>
            <a:cxnSpLocks/>
          </p:cNvCxnSpPr>
          <p:nvPr/>
        </p:nvCxnSpPr>
        <p:spPr>
          <a:xfrm flipV="1">
            <a:off x="6649266"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B851D96-4F58-4E4E-AF83-CA2BC5ABA133}"/>
              </a:ext>
            </a:extLst>
          </p:cNvPr>
          <p:cNvCxnSpPr/>
          <p:nvPr/>
        </p:nvCxnSpPr>
        <p:spPr>
          <a:xfrm flipV="1">
            <a:off x="8605615" y="2666288"/>
            <a:ext cx="0" cy="9198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71BA37C-5CB3-754D-A5D5-218D98116B54}"/>
              </a:ext>
            </a:extLst>
          </p:cNvPr>
          <p:cNvCxnSpPr/>
          <p:nvPr/>
        </p:nvCxnSpPr>
        <p:spPr>
          <a:xfrm flipV="1">
            <a:off x="9152549" y="2529555"/>
            <a:ext cx="0"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5EE1877-EEEA-554C-A5CA-FF73FB87AD68}"/>
              </a:ext>
            </a:extLst>
          </p:cNvPr>
          <p:cNvCxnSpPr/>
          <p:nvPr/>
        </p:nvCxnSpPr>
        <p:spPr>
          <a:xfrm flipH="1" flipV="1">
            <a:off x="9282839" y="2529555"/>
            <a:ext cx="613191"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21D94749-7329-0445-B7B3-831169CFFB19}"/>
              </a:ext>
            </a:extLst>
          </p:cNvPr>
          <p:cNvCxnSpPr>
            <a:cxnSpLocks/>
          </p:cNvCxnSpPr>
          <p:nvPr/>
        </p:nvCxnSpPr>
        <p:spPr>
          <a:xfrm flipV="1">
            <a:off x="10314774" y="2666288"/>
            <a:ext cx="0" cy="273467"/>
          </a:xfrm>
          <a:prstGeom prst="straightConnector1">
            <a:avLst/>
          </a:prstGeom>
          <a:ln w="19050">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54CD199-123A-5F4F-BA0C-48E472B8E040}"/>
              </a:ext>
            </a:extLst>
          </p:cNvPr>
          <p:cNvCxnSpPr/>
          <p:nvPr/>
        </p:nvCxnSpPr>
        <p:spPr>
          <a:xfrm flipV="1">
            <a:off x="8357789" y="4016523"/>
            <a:ext cx="0" cy="11383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F3150DDD-43C0-1B47-BAC5-D1F68FA6AEB2}"/>
              </a:ext>
            </a:extLst>
          </p:cNvPr>
          <p:cNvCxnSpPr>
            <a:cxnSpLocks/>
          </p:cNvCxnSpPr>
          <p:nvPr/>
        </p:nvCxnSpPr>
        <p:spPr>
          <a:xfrm flipV="1">
            <a:off x="8964541" y="3822538"/>
            <a:ext cx="0" cy="13323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5BEA797A-F51D-C341-B70E-5262D9BEFA5B}"/>
              </a:ext>
            </a:extLst>
          </p:cNvPr>
          <p:cNvCxnSpPr>
            <a:cxnSpLocks/>
          </p:cNvCxnSpPr>
          <p:nvPr/>
        </p:nvCxnSpPr>
        <p:spPr>
          <a:xfrm flipV="1">
            <a:off x="9152548" y="3358497"/>
            <a:ext cx="0" cy="179635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0C87B03C-398E-424F-9F92-581C64382B63}"/>
              </a:ext>
            </a:extLst>
          </p:cNvPr>
          <p:cNvCxnSpPr>
            <a:cxnSpLocks/>
          </p:cNvCxnSpPr>
          <p:nvPr/>
        </p:nvCxnSpPr>
        <p:spPr>
          <a:xfrm flipV="1">
            <a:off x="10220772" y="3255948"/>
            <a:ext cx="0" cy="11725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a16="http://schemas.microsoft.com/office/drawing/2014/main" id="{504ADCD7-A6DF-C249-83F4-B68E0E53D399}"/>
              </a:ext>
            </a:extLst>
          </p:cNvPr>
          <p:cNvSpPr txBox="1">
            <a:spLocks/>
          </p:cNvSpPr>
          <p:nvPr/>
        </p:nvSpPr>
        <p:spPr>
          <a:xfrm>
            <a:off x="6475588" y="236014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74" name="Text Placeholder 2">
            <a:extLst>
              <a:ext uri="{FF2B5EF4-FFF2-40B4-BE49-F238E27FC236}">
                <a16:creationId xmlns:a16="http://schemas.microsoft.com/office/drawing/2014/main" id="{7FB950DC-0155-8C43-981E-AE6397F3ECB7}"/>
              </a:ext>
            </a:extLst>
          </p:cNvPr>
          <p:cNvSpPr txBox="1">
            <a:spLocks/>
          </p:cNvSpPr>
          <p:nvPr/>
        </p:nvSpPr>
        <p:spPr>
          <a:xfrm>
            <a:off x="7518175" y="2360147"/>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75" name="Text Placeholder 2">
            <a:extLst>
              <a:ext uri="{FF2B5EF4-FFF2-40B4-BE49-F238E27FC236}">
                <a16:creationId xmlns:a16="http://schemas.microsoft.com/office/drawing/2014/main" id="{A9F05315-9B1E-5D4B-A388-FCB79C180F75}"/>
              </a:ext>
            </a:extLst>
          </p:cNvPr>
          <p:cNvSpPr txBox="1">
            <a:spLocks/>
          </p:cNvSpPr>
          <p:nvPr/>
        </p:nvSpPr>
        <p:spPr>
          <a:xfrm>
            <a:off x="6620867"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76" name="Text Placeholder 2">
            <a:extLst>
              <a:ext uri="{FF2B5EF4-FFF2-40B4-BE49-F238E27FC236}">
                <a16:creationId xmlns:a16="http://schemas.microsoft.com/office/drawing/2014/main" id="{CF161806-958D-614F-A391-07E9D7447FE3}"/>
              </a:ext>
            </a:extLst>
          </p:cNvPr>
          <p:cNvSpPr txBox="1">
            <a:spLocks/>
          </p:cNvSpPr>
          <p:nvPr/>
        </p:nvSpPr>
        <p:spPr>
          <a:xfrm>
            <a:off x="7894190"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92.8%</a:t>
            </a:r>
            <a:endParaRPr lang="en-IE" sz="1100" b="1">
              <a:solidFill>
                <a:srgbClr val="1188A3"/>
              </a:solidFill>
            </a:endParaRPr>
          </a:p>
        </p:txBody>
      </p:sp>
      <p:sp>
        <p:nvSpPr>
          <p:cNvPr id="77" name="Text Placeholder 2">
            <a:extLst>
              <a:ext uri="{FF2B5EF4-FFF2-40B4-BE49-F238E27FC236}">
                <a16:creationId xmlns:a16="http://schemas.microsoft.com/office/drawing/2014/main" id="{F6D99E57-52FF-FA48-B778-0CF45BC0785C}"/>
              </a:ext>
            </a:extLst>
          </p:cNvPr>
          <p:cNvSpPr txBox="1">
            <a:spLocks/>
          </p:cNvSpPr>
          <p:nvPr/>
        </p:nvSpPr>
        <p:spPr>
          <a:xfrm>
            <a:off x="8518034" y="4445322"/>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85.7%</a:t>
            </a:r>
            <a:endParaRPr lang="en-IE" sz="1100" b="1">
              <a:solidFill>
                <a:srgbClr val="1188A3"/>
              </a:solidFill>
            </a:endParaRPr>
          </a:p>
        </p:txBody>
      </p:sp>
      <p:sp>
        <p:nvSpPr>
          <p:cNvPr id="78" name="Text Placeholder 2">
            <a:extLst>
              <a:ext uri="{FF2B5EF4-FFF2-40B4-BE49-F238E27FC236}">
                <a16:creationId xmlns:a16="http://schemas.microsoft.com/office/drawing/2014/main" id="{75B81C7C-0603-9E40-874B-4EBC67E24371}"/>
              </a:ext>
            </a:extLst>
          </p:cNvPr>
          <p:cNvSpPr txBox="1">
            <a:spLocks/>
          </p:cNvSpPr>
          <p:nvPr/>
        </p:nvSpPr>
        <p:spPr>
          <a:xfrm>
            <a:off x="9150422" y="445386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66.7%</a:t>
            </a:r>
            <a:endParaRPr lang="en-IE" sz="1100" b="1">
              <a:solidFill>
                <a:srgbClr val="1188A3"/>
              </a:solidFill>
            </a:endParaRPr>
          </a:p>
        </p:txBody>
      </p:sp>
      <p:sp>
        <p:nvSpPr>
          <p:cNvPr id="79" name="Text Placeholder 2">
            <a:extLst>
              <a:ext uri="{FF2B5EF4-FFF2-40B4-BE49-F238E27FC236}">
                <a16:creationId xmlns:a16="http://schemas.microsoft.com/office/drawing/2014/main" id="{F872E05C-107C-B54C-AAB3-8EAB678DB7C5}"/>
              </a:ext>
            </a:extLst>
          </p:cNvPr>
          <p:cNvSpPr txBox="1">
            <a:spLocks/>
          </p:cNvSpPr>
          <p:nvPr/>
        </p:nvSpPr>
        <p:spPr>
          <a:xfrm>
            <a:off x="9740083" y="4633330"/>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71.4%</a:t>
            </a:r>
            <a:endParaRPr lang="en-IE" sz="1100" b="1">
              <a:solidFill>
                <a:srgbClr val="1188A3"/>
              </a:solidFill>
            </a:endParaRPr>
          </a:p>
        </p:txBody>
      </p:sp>
      <p:sp>
        <p:nvSpPr>
          <p:cNvPr id="80" name="Text Placeholder 2">
            <a:extLst>
              <a:ext uri="{FF2B5EF4-FFF2-40B4-BE49-F238E27FC236}">
                <a16:creationId xmlns:a16="http://schemas.microsoft.com/office/drawing/2014/main" id="{AE875EBC-A1DB-894D-A659-A179DF65B032}"/>
              </a:ext>
            </a:extLst>
          </p:cNvPr>
          <p:cNvSpPr txBox="1">
            <a:spLocks/>
          </p:cNvSpPr>
          <p:nvPr/>
        </p:nvSpPr>
        <p:spPr>
          <a:xfrm>
            <a:off x="10184465" y="396675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64.3%</a:t>
            </a:r>
            <a:endParaRPr lang="en-IE" sz="1100" b="1">
              <a:solidFill>
                <a:srgbClr val="1188A3"/>
              </a:solidFill>
            </a:endParaRPr>
          </a:p>
        </p:txBody>
      </p:sp>
      <p:sp>
        <p:nvSpPr>
          <p:cNvPr id="81" name="Text Placeholder 2">
            <a:extLst>
              <a:ext uri="{FF2B5EF4-FFF2-40B4-BE49-F238E27FC236}">
                <a16:creationId xmlns:a16="http://schemas.microsoft.com/office/drawing/2014/main" id="{F1E7599E-1FBE-094B-82DE-DEF2F32C9CA1}"/>
              </a:ext>
            </a:extLst>
          </p:cNvPr>
          <p:cNvSpPr txBox="1">
            <a:spLocks/>
          </p:cNvSpPr>
          <p:nvPr/>
        </p:nvSpPr>
        <p:spPr>
          <a:xfrm>
            <a:off x="11013404" y="4240223"/>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50.0%</a:t>
            </a:r>
            <a:endParaRPr lang="en-IE" sz="1100" b="1">
              <a:solidFill>
                <a:srgbClr val="1188A3"/>
              </a:solidFill>
            </a:endParaRPr>
          </a:p>
        </p:txBody>
      </p:sp>
      <p:sp>
        <p:nvSpPr>
          <p:cNvPr id="82" name="Text Placeholder 2">
            <a:extLst>
              <a:ext uri="{FF2B5EF4-FFF2-40B4-BE49-F238E27FC236}">
                <a16:creationId xmlns:a16="http://schemas.microsoft.com/office/drawing/2014/main" id="{DA963538-27AA-C347-9F6D-4F3F60283FC6}"/>
              </a:ext>
            </a:extLst>
          </p:cNvPr>
          <p:cNvSpPr txBox="1">
            <a:spLocks/>
          </p:cNvSpPr>
          <p:nvPr/>
        </p:nvSpPr>
        <p:spPr>
          <a:xfrm>
            <a:off x="8176869" y="309475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92.8%</a:t>
            </a:r>
            <a:endParaRPr lang="en-IE" sz="900" b="1">
              <a:solidFill>
                <a:srgbClr val="1188A3"/>
              </a:solidFill>
            </a:endParaRPr>
          </a:p>
        </p:txBody>
      </p:sp>
      <p:sp>
        <p:nvSpPr>
          <p:cNvPr id="83" name="Text Placeholder 2">
            <a:extLst>
              <a:ext uri="{FF2B5EF4-FFF2-40B4-BE49-F238E27FC236}">
                <a16:creationId xmlns:a16="http://schemas.microsoft.com/office/drawing/2014/main" id="{8D08A70D-E793-5940-B8D6-3333C039A9E4}"/>
              </a:ext>
            </a:extLst>
          </p:cNvPr>
          <p:cNvSpPr txBox="1">
            <a:spLocks/>
          </p:cNvSpPr>
          <p:nvPr/>
        </p:nvSpPr>
        <p:spPr>
          <a:xfrm>
            <a:off x="8715254" y="263328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78.6%</a:t>
            </a:r>
            <a:endParaRPr lang="en-IE" sz="900" b="1">
              <a:solidFill>
                <a:srgbClr val="1188A3"/>
              </a:solidFill>
            </a:endParaRPr>
          </a:p>
        </p:txBody>
      </p:sp>
      <p:sp>
        <p:nvSpPr>
          <p:cNvPr id="84" name="Text Placeholder 2">
            <a:extLst>
              <a:ext uri="{FF2B5EF4-FFF2-40B4-BE49-F238E27FC236}">
                <a16:creationId xmlns:a16="http://schemas.microsoft.com/office/drawing/2014/main" id="{F3C3BC2B-DF95-394B-A097-1F4754355E61}"/>
              </a:ext>
            </a:extLst>
          </p:cNvPr>
          <p:cNvSpPr txBox="1">
            <a:spLocks/>
          </p:cNvSpPr>
          <p:nvPr/>
        </p:nvSpPr>
        <p:spPr>
          <a:xfrm>
            <a:off x="9501467" y="2522189"/>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85" name="Text Placeholder 2">
            <a:extLst>
              <a:ext uri="{FF2B5EF4-FFF2-40B4-BE49-F238E27FC236}">
                <a16:creationId xmlns:a16="http://schemas.microsoft.com/office/drawing/2014/main" id="{D406F7F0-3B4D-D145-A74C-BC20936A4C5A}"/>
              </a:ext>
            </a:extLst>
          </p:cNvPr>
          <p:cNvSpPr txBox="1">
            <a:spLocks/>
          </p:cNvSpPr>
          <p:nvPr/>
        </p:nvSpPr>
        <p:spPr>
          <a:xfrm>
            <a:off x="9851843" y="2616193"/>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a:solidFill>
                <a:srgbClr val="1188A3"/>
              </a:solidFill>
            </a:endParaRPr>
          </a:p>
        </p:txBody>
      </p:sp>
      <p:sp>
        <p:nvSpPr>
          <p:cNvPr id="86" name="Text Placeholder 2">
            <a:extLst>
              <a:ext uri="{FF2B5EF4-FFF2-40B4-BE49-F238E27FC236}">
                <a16:creationId xmlns:a16="http://schemas.microsoft.com/office/drawing/2014/main" id="{04D79FFB-E994-1D4B-ADFD-4AA23B1DDABF}"/>
              </a:ext>
            </a:extLst>
          </p:cNvPr>
          <p:cNvSpPr txBox="1">
            <a:spLocks/>
          </p:cNvSpPr>
          <p:nvPr/>
        </p:nvSpPr>
        <p:spPr>
          <a:xfrm>
            <a:off x="10928488" y="2675785"/>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87" name="Text Placeholder 2">
            <a:extLst>
              <a:ext uri="{FF2B5EF4-FFF2-40B4-BE49-F238E27FC236}">
                <a16:creationId xmlns:a16="http://schemas.microsoft.com/office/drawing/2014/main" id="{09016AEF-C74D-A846-8A49-E0FA282AC228}"/>
              </a:ext>
            </a:extLst>
          </p:cNvPr>
          <p:cNvSpPr txBox="1">
            <a:spLocks/>
          </p:cNvSpPr>
          <p:nvPr/>
        </p:nvSpPr>
        <p:spPr>
          <a:xfrm>
            <a:off x="10287552" y="3564548"/>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64.3%</a:t>
            </a:r>
            <a:endParaRPr lang="en-IE" sz="900" b="1">
              <a:solidFill>
                <a:srgbClr val="1188A3"/>
              </a:solidFill>
            </a:endParaRPr>
          </a:p>
        </p:txBody>
      </p:sp>
      <p:sp>
        <p:nvSpPr>
          <p:cNvPr id="89" name="Text Placeholder 2">
            <a:extLst>
              <a:ext uri="{FF2B5EF4-FFF2-40B4-BE49-F238E27FC236}">
                <a16:creationId xmlns:a16="http://schemas.microsoft.com/office/drawing/2014/main" id="{10FD488C-C405-FF40-B62D-31C51B2221E9}"/>
              </a:ext>
            </a:extLst>
          </p:cNvPr>
          <p:cNvSpPr txBox="1">
            <a:spLocks/>
          </p:cNvSpPr>
          <p:nvPr/>
        </p:nvSpPr>
        <p:spPr>
          <a:xfrm>
            <a:off x="11024075" y="310316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a:solidFill>
                <a:srgbClr val="1188A3"/>
              </a:solidFill>
            </a:endParaRPr>
          </a:p>
        </p:txBody>
      </p:sp>
      <p:sp>
        <p:nvSpPr>
          <p:cNvPr id="90" name="Text Placeholder 2">
            <a:extLst>
              <a:ext uri="{FF2B5EF4-FFF2-40B4-BE49-F238E27FC236}">
                <a16:creationId xmlns:a16="http://schemas.microsoft.com/office/drawing/2014/main" id="{446F554B-EF53-2440-8B53-3FC68458B1DE}"/>
              </a:ext>
            </a:extLst>
          </p:cNvPr>
          <p:cNvSpPr txBox="1">
            <a:spLocks/>
          </p:cNvSpPr>
          <p:nvPr/>
        </p:nvSpPr>
        <p:spPr>
          <a:xfrm>
            <a:off x="5542680" y="5953196"/>
            <a:ext cx="5729409" cy="52829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a:t>Level 6 Hierarchical Value Map for the Adult Group and Coffee Capsules (Regular consumption).</a:t>
            </a:r>
            <a:endParaRPr lang="en-IE" sz="1100"/>
          </a:p>
        </p:txBody>
      </p:sp>
    </p:spTree>
    <p:extLst>
      <p:ext uri="{BB962C8B-B14F-4D97-AF65-F5344CB8AC3E}">
        <p14:creationId xmlns:p14="http://schemas.microsoft.com/office/powerpoint/2010/main" val="14649764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Props1.xml><?xml version="1.0" encoding="utf-8"?>
<ds:datastoreItem xmlns:ds="http://schemas.openxmlformats.org/officeDocument/2006/customXml" ds:itemID="{64AA7DFE-3961-4602-BA91-7278401D5F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38AB47-F983-4AFF-BA8B-001A80B095F8}">
  <ds:schemaRefs>
    <ds:schemaRef ds:uri="http://schemas.microsoft.com/sharepoint/v3/contenttype/forms"/>
  </ds:schemaRefs>
</ds:datastoreItem>
</file>

<file path=customXml/itemProps3.xml><?xml version="1.0" encoding="utf-8"?>
<ds:datastoreItem xmlns:ds="http://schemas.openxmlformats.org/officeDocument/2006/customXml" ds:itemID="{31A79FFE-B0E5-4149-9307-63551E43A9FF}">
  <ds:schemaRefs>
    <ds:schemaRef ds:uri="539e4a8c-7e7c-4ea1-8c2e-f9bf51a8ca2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17328</TotalTime>
  <Words>7173</Words>
  <Application>Microsoft Macintosh PowerPoint</Application>
  <PresentationFormat>Widescreen</PresentationFormat>
  <Paragraphs>581</Paragraphs>
  <Slides>73</Slides>
  <Notes>0</Notes>
  <HiddenSlides>0</HiddenSlides>
  <MMClips>3</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73</vt:i4>
      </vt:variant>
    </vt:vector>
  </HeadingPairs>
  <TitlesOfParts>
    <vt:vector size="92" baseType="lpstr">
      <vt:lpstr>-apple-system</vt:lpstr>
      <vt:lpstr>Alegreya Sans</vt:lpstr>
      <vt:lpstr>Arial</vt:lpstr>
      <vt:lpstr>AvenirNext</vt:lpstr>
      <vt:lpstr>Bradley Hand ITC</vt:lpstr>
      <vt:lpstr>Calibri</vt:lpstr>
      <vt:lpstr>Calibri </vt:lpstr>
      <vt:lpstr>Calibri Light</vt:lpstr>
      <vt:lpstr>Lato Regular</vt:lpstr>
      <vt:lpstr>Monsterrat</vt:lpstr>
      <vt:lpstr>Montserrat</vt:lpstr>
      <vt:lpstr>Montserrat Light</vt:lpstr>
      <vt:lpstr>Montserrat Medium</vt:lpstr>
      <vt:lpstr>Neue Haas Grotesk</vt:lpstr>
      <vt:lpstr>proxima-nova</vt:lpstr>
      <vt:lpstr>Quattrocento Sans</vt:lpstr>
      <vt:lpstr>ReithSans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7</cp:revision>
  <dcterms:created xsi:type="dcterms:W3CDTF">2020-10-14T13:32:04Z</dcterms:created>
  <dcterms:modified xsi:type="dcterms:W3CDTF">2022-07-21T13:07:08Z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