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2D_5F403D19.xml" ContentType="application/vnd.ms-powerpoint.comments+xml"/>
  <Override PartName="/ppt/comments/modernComment_1154_389049F4.xml" ContentType="application/vnd.ms-powerpoint.comments+xml"/>
  <Override PartName="/ppt/comments/modernComment_115C_ED51184B.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286" r:id="rId5"/>
    <p:sldId id="4386" r:id="rId6"/>
    <p:sldId id="4387" r:id="rId7"/>
    <p:sldId id="4398" r:id="rId8"/>
    <p:sldId id="4391" r:id="rId9"/>
    <p:sldId id="4465" r:id="rId10"/>
    <p:sldId id="4461" r:id="rId11"/>
    <p:sldId id="4399" r:id="rId12"/>
    <p:sldId id="4411" r:id="rId13"/>
    <p:sldId id="4400" r:id="rId14"/>
    <p:sldId id="4394" r:id="rId15"/>
    <p:sldId id="4455" r:id="rId16"/>
    <p:sldId id="4401" r:id="rId17"/>
    <p:sldId id="4456" r:id="rId18"/>
    <p:sldId id="4421" r:id="rId19"/>
    <p:sldId id="4463" r:id="rId20"/>
    <p:sldId id="4466" r:id="rId21"/>
    <p:sldId id="4467" r:id="rId22"/>
    <p:sldId id="4468" r:id="rId23"/>
    <p:sldId id="4412" r:id="rId24"/>
    <p:sldId id="4428" r:id="rId25"/>
    <p:sldId id="4408" r:id="rId26"/>
    <p:sldId id="4410" r:id="rId27"/>
    <p:sldId id="4414" r:id="rId28"/>
    <p:sldId id="4469" r:id="rId29"/>
    <p:sldId id="4453" r:id="rId30"/>
    <p:sldId id="4470" r:id="rId31"/>
    <p:sldId id="4471" r:id="rId32"/>
    <p:sldId id="4437" r:id="rId33"/>
    <p:sldId id="4438" r:id="rId34"/>
    <p:sldId id="4415" r:id="rId35"/>
    <p:sldId id="4417" r:id="rId36"/>
    <p:sldId id="4418" r:id="rId37"/>
    <p:sldId id="4416" r:id="rId38"/>
    <p:sldId id="4419" r:id="rId39"/>
    <p:sldId id="4440" r:id="rId40"/>
    <p:sldId id="4472" r:id="rId41"/>
    <p:sldId id="4397" r:id="rId42"/>
    <p:sldId id="4390" r:id="rId43"/>
    <p:sldId id="4422" r:id="rId44"/>
    <p:sldId id="4474" r:id="rId45"/>
    <p:sldId id="4425" r:id="rId46"/>
    <p:sldId id="4458" r:id="rId47"/>
    <p:sldId id="4409" r:id="rId48"/>
    <p:sldId id="4442" r:id="rId49"/>
    <p:sldId id="4430" r:id="rId50"/>
    <p:sldId id="4443" r:id="rId51"/>
    <p:sldId id="4436" r:id="rId52"/>
    <p:sldId id="4444" r:id="rId53"/>
    <p:sldId id="4434" r:id="rId54"/>
    <p:sldId id="4445" r:id="rId55"/>
    <p:sldId id="4476" r:id="rId56"/>
    <p:sldId id="4477" r:id="rId57"/>
    <p:sldId id="4446" r:id="rId58"/>
    <p:sldId id="4447" r:id="rId59"/>
    <p:sldId id="4449" r:id="rId60"/>
    <p:sldId id="4450" r:id="rId61"/>
    <p:sldId id="4451" r:id="rId62"/>
    <p:sldId id="4452" r:id="rId63"/>
    <p:sldId id="4478" r:id="rId64"/>
    <p:sldId id="4454" r:id="rId65"/>
    <p:sldId id="4479" r:id="rId66"/>
    <p:sldId id="4481" r:id="rId67"/>
    <p:sldId id="4464" r:id="rId68"/>
    <p:sldId id="4389" r:id="rId69"/>
    <p:sldId id="4459" r:id="rId70"/>
    <p:sldId id="4497" r:id="rId71"/>
    <p:sldId id="4484" r:id="rId72"/>
    <p:sldId id="4499" r:id="rId73"/>
    <p:sldId id="4485" r:id="rId74"/>
    <p:sldId id="4486" r:id="rId75"/>
    <p:sldId id="4488" r:id="rId76"/>
    <p:sldId id="4487" r:id="rId77"/>
    <p:sldId id="4483" r:id="rId78"/>
    <p:sldId id="4482" r:id="rId79"/>
    <p:sldId id="4388" r:id="rId80"/>
    <p:sldId id="4489" r:id="rId81"/>
    <p:sldId id="4490" r:id="rId82"/>
    <p:sldId id="4491" r:id="rId83"/>
    <p:sldId id="4492" r:id="rId84"/>
    <p:sldId id="4493" r:id="rId85"/>
    <p:sldId id="4495" r:id="rId86"/>
    <p:sldId id="4496" r:id="rId87"/>
    <p:sldId id="4473" r:id="rId88"/>
    <p:sldId id="4263"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AF31F6BC-CFC9-C54F-A26A-8FF5CDD0F62D}" name="Wentao Liu" initials="WL" userId="a5cafc98279ec673" providerId="Windows Live"/>
  <p188:author id="{A6E311D4-25E8-F2DD-AF9A-C3A73481D750}" name="Paula Whyte" initials="PW" userId="d5c41e6a024c80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100"/>
    <a:srgbClr val="85D2E1"/>
    <a:srgbClr val="000000"/>
    <a:srgbClr val="1188A3"/>
    <a:srgbClr val="1F3B73"/>
    <a:srgbClr val="70B2BE"/>
    <a:srgbClr val="1BA19A"/>
    <a:srgbClr val="002060"/>
    <a:srgbClr val="28AF95"/>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E43C8-3543-474F-A6E9-93B2535E0ADB}" v="7" dt="2022-03-01T14:06:04.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3"/>
  </p:normalViewPr>
  <p:slideViewPr>
    <p:cSldViewPr snapToGrid="0" snapToObjects="1">
      <p:cViewPr varScale="1">
        <p:scale>
          <a:sx n="128" d="100"/>
          <a:sy n="128" d="100"/>
        </p:scale>
        <p:origin x="520" y="184"/>
      </p:cViewPr>
      <p:guideLst/>
    </p:cSldViewPr>
  </p:slideViewPr>
  <p:notesTextViewPr>
    <p:cViewPr>
      <p:scale>
        <a:sx n="1" d="1"/>
        <a:sy n="1" d="1"/>
      </p:scale>
      <p:origin x="0" y="0"/>
    </p:cViewPr>
  </p:notesTextViewPr>
  <p:sorterViewPr>
    <p:cViewPr>
      <p:scale>
        <a:sx n="60" d="100"/>
        <a:sy n="60" d="100"/>
      </p:scale>
      <p:origin x="0" y="-19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omments/modernComment_112D_5F403D19.xml><?xml version="1.0" encoding="utf-8"?>
<p188:cmLst xmlns:a="http://schemas.openxmlformats.org/drawingml/2006/main" xmlns:r="http://schemas.openxmlformats.org/officeDocument/2006/relationships" xmlns:p188="http://schemas.microsoft.com/office/powerpoint/2018/8/main">
  <p188:cm id="{1620E8B2-44B6-4DC4-A194-A92808CB702D}" authorId="{892B030D-011A-8B4F-9112-49A488042403}" created="2022-03-01T14:09:27.750">
    <ac:deMkLst xmlns:ac="http://schemas.microsoft.com/office/drawing/2013/main/command">
      <pc:docMk xmlns:pc="http://schemas.microsoft.com/office/powerpoint/2013/main/command"/>
      <pc:sldMk xmlns:pc="http://schemas.microsoft.com/office/powerpoint/2013/main/command" cId="1598045465" sldId="4397"/>
      <ac:spMk id="2" creationId="{C6891129-B7AB-4711-9D8F-F27B3C6ACF59}"/>
    </ac:deMkLst>
    <p188:txBody>
      <a:bodyPr/>
      <a:lstStyle/>
      <a:p>
        <a:r>
          <a:rPr lang="en-IE"/>
          <a:t>If there are any local relevant articles on Diet and nutrition from your respective countries...you can ADD or SUBSTITUTE them here</a:t>
        </a:r>
      </a:p>
    </p188:txBody>
  </p188:cm>
</p188:cmLst>
</file>

<file path=ppt/comments/modernComment_1154_389049F4.xml><?xml version="1.0" encoding="utf-8"?>
<p188:cmLst xmlns:a="http://schemas.openxmlformats.org/drawingml/2006/main" xmlns:r="http://schemas.openxmlformats.org/officeDocument/2006/relationships" xmlns:p188="http://schemas.microsoft.com/office/powerpoint/2018/8/main">
  <p188:cm id="{2055EBE2-178F-4826-A0F4-A4B18E59650F}" authorId="{892B030D-011A-8B4F-9112-49A488042403}" created="2022-03-01T14:12:03.436">
    <ac:deMkLst xmlns:ac="http://schemas.microsoft.com/office/drawing/2013/main/command">
      <pc:docMk xmlns:pc="http://schemas.microsoft.com/office/powerpoint/2013/main/command"/>
      <pc:sldMk xmlns:pc="http://schemas.microsoft.com/office/powerpoint/2013/main/command" cId="948980212" sldId="4436"/>
      <ac:picMk id="8" creationId="{2EDFD4F9-C42F-4A88-9363-BA265C4B7F86}"/>
    </ac:deMkLst>
    <p188:txBody>
      <a:bodyPr/>
      <a:lstStyle/>
      <a:p>
        <a:r>
          <a:rPr lang="en-IE"/>
          <a:t>Again if you like you could USE / SUBSTITUTE in a similar product specific to your country</a:t>
        </a:r>
      </a:p>
    </p188:txBody>
  </p188:cm>
</p188:cmLst>
</file>

<file path=ppt/comments/modernComment_115C_ED51184B.xml><?xml version="1.0" encoding="utf-8"?>
<p188:cmLst xmlns:a="http://schemas.openxmlformats.org/drawingml/2006/main" xmlns:r="http://schemas.openxmlformats.org/officeDocument/2006/relationships" xmlns:p188="http://schemas.microsoft.com/office/powerpoint/2018/8/main">
  <p188:cm id="{E2BFE954-C633-48CE-B70B-6C650B0226BA}" authorId="{892B030D-011A-8B4F-9112-49A488042403}" created="2022-03-01T14:13:29.145">
    <ac:deMkLst xmlns:ac="http://schemas.microsoft.com/office/drawing/2013/main/command">
      <pc:docMk xmlns:pc="http://schemas.microsoft.com/office/powerpoint/2013/main/command"/>
      <pc:sldMk xmlns:pc="http://schemas.microsoft.com/office/powerpoint/2013/main/command" cId="3981514827" sldId="4444"/>
      <ac:picMk id="8" creationId="{55886D1C-B38E-4ED9-A0F6-86E1687736D1}"/>
    </ac:deMkLst>
    <p188:txBody>
      <a:bodyPr/>
      <a:lstStyle/>
      <a:p>
        <a:r>
          <a:rPr lang="en-IE"/>
          <a:t>There may be someone who does work similar to Pure Joy in your region or country if you want to put it here instead of this example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48CD-CC4F-7146-9A1B-11B8E06F3DA3}" type="doc">
      <dgm:prSet loTypeId="urn:microsoft.com/office/officeart/2005/8/layout/gear1" loCatId="" qsTypeId="urn:microsoft.com/office/officeart/2005/8/quickstyle/simple3" qsCatId="simple" csTypeId="urn:microsoft.com/office/officeart/2005/8/colors/colorful1" csCatId="colorful" phldr="1"/>
      <dgm:spPr/>
      <dgm:t>
        <a:bodyPr/>
        <a:lstStyle/>
        <a:p>
          <a:endParaRPr lang="en-IE"/>
        </a:p>
      </dgm:t>
    </dgm:pt>
    <dgm:pt modelId="{A7A0D7C1-3C0E-FD48-900D-1E53CF0DD016}">
      <dgm:prSet phldrT="[Text]" custT="1"/>
      <dgm:spPr/>
      <dgm:t>
        <a:bodyPr/>
        <a:lstStyle/>
        <a:p>
          <a:r>
            <a:rPr lang="en-GB" sz="1600" b="1" dirty="0">
              <a:solidFill>
                <a:srgbClr val="1188A3"/>
              </a:solidFill>
            </a:rPr>
            <a:t>Physiological, psychological changes in elderly </a:t>
          </a:r>
        </a:p>
      </dgm:t>
    </dgm:pt>
    <dgm:pt modelId="{56BC9A8D-C74F-6D41-9A57-F6F8D960D572}" type="parTrans" cxnId="{DF7242D1-E17D-4D48-A2CA-EE8B58167A5F}">
      <dgm:prSet/>
      <dgm:spPr/>
      <dgm:t>
        <a:bodyPr/>
        <a:lstStyle/>
        <a:p>
          <a:endParaRPr lang="en-GB"/>
        </a:p>
      </dgm:t>
    </dgm:pt>
    <dgm:pt modelId="{BC7B6136-5BB2-C443-A9DD-D8B43D1D0192}" type="sibTrans" cxnId="{DF7242D1-E17D-4D48-A2CA-EE8B58167A5F}">
      <dgm:prSet/>
      <dgm:spPr>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gradFill>
      </dgm:spPr>
      <dgm:t>
        <a:bodyPr/>
        <a:lstStyle/>
        <a:p>
          <a:endParaRPr lang="en-GB"/>
        </a:p>
      </dgm:t>
    </dgm:pt>
    <dgm:pt modelId="{3E121BEF-B2F5-294B-9741-A132E2A0511C}">
      <dgm:prSet phldrT="[Text]" custT="1"/>
      <dgm:spPr/>
      <dgm:t>
        <a:bodyPr/>
        <a:lstStyle/>
        <a:p>
          <a:r>
            <a:rPr lang="en-GB" sz="1600" b="1" dirty="0">
              <a:solidFill>
                <a:srgbClr val="1188A3"/>
              </a:solidFill>
            </a:rPr>
            <a:t>Nutritional status in elderly </a:t>
          </a:r>
        </a:p>
      </dgm:t>
    </dgm:pt>
    <dgm:pt modelId="{0FECAC6F-BEBD-9447-B0EE-D6F55EDCB87B}" type="parTrans" cxnId="{79CC9C29-F570-B44C-B10D-3C32266E5086}">
      <dgm:prSet/>
      <dgm:spPr/>
      <dgm:t>
        <a:bodyPr/>
        <a:lstStyle/>
        <a:p>
          <a:endParaRPr lang="en-GB"/>
        </a:p>
      </dgm:t>
    </dgm:pt>
    <dgm:pt modelId="{CBF5A99C-E25C-7546-88D3-B55DFEFD0FD9}" type="sibTrans" cxnId="{79CC9C29-F570-B44C-B10D-3C32266E5086}">
      <dgm:prSet/>
      <dgm:spPr>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endParaRPr lang="en-GB"/>
        </a:p>
      </dgm:t>
    </dgm:pt>
    <dgm:pt modelId="{6534C896-AA11-B54B-A739-967826DFE839}">
      <dgm:prSet phldrT="[Text]" custT="1"/>
      <dgm:spPr/>
      <dgm:t>
        <a:bodyPr/>
        <a:lstStyle/>
        <a:p>
          <a:r>
            <a:rPr lang="en-GB" sz="1600" b="1" dirty="0">
              <a:solidFill>
                <a:srgbClr val="1188A3"/>
              </a:solidFill>
            </a:rPr>
            <a:t>Innovative foods &amp; services </a:t>
          </a:r>
        </a:p>
      </dgm:t>
    </dgm:pt>
    <dgm:pt modelId="{63365603-4D51-BF4D-8A6F-6548BFFCA156}" type="parTrans" cxnId="{111ADFDD-FE92-6B4C-9D38-3D3728E9340B}">
      <dgm:prSet/>
      <dgm:spPr/>
      <dgm:t>
        <a:bodyPr/>
        <a:lstStyle/>
        <a:p>
          <a:endParaRPr lang="en-GB"/>
        </a:p>
      </dgm:t>
    </dgm:pt>
    <dgm:pt modelId="{A3D8575F-106B-9A4F-80EF-86B7A3F879AA}" type="sibTrans" cxnId="{111ADFDD-FE92-6B4C-9D38-3D3728E9340B}">
      <dgm:prSet/>
      <dgm:spPr>
        <a:solidFill>
          <a:schemeClr val="accent1">
            <a:tint val="40000"/>
            <a:alpha val="0"/>
          </a:schemeClr>
        </a:solidFill>
      </dgm:spPr>
      <dgm:t>
        <a:bodyPr/>
        <a:lstStyle/>
        <a:p>
          <a:endParaRPr lang="en-GB"/>
        </a:p>
      </dgm:t>
    </dgm:pt>
    <dgm:pt modelId="{31B33524-2779-4C2F-9F12-5EA8A129088D}">
      <dgm:prSet/>
      <dgm:spPr/>
      <dgm:t>
        <a:bodyPr/>
        <a:lstStyle/>
        <a:p>
          <a:endParaRPr lang="en-IE"/>
        </a:p>
      </dgm:t>
    </dgm:pt>
    <dgm:pt modelId="{52096297-5EFD-4F94-8456-F9A32B1D5075}" type="parTrans" cxnId="{45C915B7-391D-4923-9987-C6BCB7D5AC2A}">
      <dgm:prSet/>
      <dgm:spPr/>
      <dgm:t>
        <a:bodyPr/>
        <a:lstStyle/>
        <a:p>
          <a:endParaRPr lang="en-IE"/>
        </a:p>
      </dgm:t>
    </dgm:pt>
    <dgm:pt modelId="{D063D03D-AA13-4337-9D16-1FE793ACA0B6}" type="sibTrans" cxnId="{45C915B7-391D-4923-9987-C6BCB7D5AC2A}">
      <dgm:prSet/>
      <dgm:spPr/>
      <dgm:t>
        <a:bodyPr/>
        <a:lstStyle/>
        <a:p>
          <a:endParaRPr lang="en-IE"/>
        </a:p>
      </dgm:t>
    </dgm:pt>
    <dgm:pt modelId="{7BACE8CB-9707-4F6C-913B-EDC56AC69BB4}">
      <dgm:prSet/>
      <dgm:spPr/>
      <dgm:t>
        <a:bodyPr/>
        <a:lstStyle/>
        <a:p>
          <a:endParaRPr lang="en-IE"/>
        </a:p>
      </dgm:t>
    </dgm:pt>
    <dgm:pt modelId="{A2C27B60-5801-4F4E-8CCB-96D1928F2BE4}" type="parTrans" cxnId="{D4CED62C-B231-48B3-8C29-7AC8F62062A6}">
      <dgm:prSet/>
      <dgm:spPr/>
      <dgm:t>
        <a:bodyPr/>
        <a:lstStyle/>
        <a:p>
          <a:endParaRPr lang="en-IE"/>
        </a:p>
      </dgm:t>
    </dgm:pt>
    <dgm:pt modelId="{E8CB629C-B154-4591-BC40-D12704849AB5}" type="sibTrans" cxnId="{D4CED62C-B231-48B3-8C29-7AC8F62062A6}">
      <dgm:prSet/>
      <dgm:spPr/>
      <dgm:t>
        <a:bodyPr/>
        <a:lstStyle/>
        <a:p>
          <a:endParaRPr lang="en-IE"/>
        </a:p>
      </dgm:t>
    </dgm:pt>
    <dgm:pt modelId="{5F966815-EB7D-483B-A9D1-C376B25CFD53}">
      <dgm:prSet/>
      <dgm:spPr/>
      <dgm:t>
        <a:bodyPr/>
        <a:lstStyle/>
        <a:p>
          <a:endParaRPr lang="en-IE"/>
        </a:p>
      </dgm:t>
    </dgm:pt>
    <dgm:pt modelId="{18D07F17-80DC-4884-9B17-BF54E7FA96CB}" type="parTrans" cxnId="{5A69F341-5115-4CD0-BABD-255677204DF4}">
      <dgm:prSet/>
      <dgm:spPr/>
      <dgm:t>
        <a:bodyPr/>
        <a:lstStyle/>
        <a:p>
          <a:endParaRPr lang="en-IE"/>
        </a:p>
      </dgm:t>
    </dgm:pt>
    <dgm:pt modelId="{D51FE0F3-3F19-422B-BC73-3C61BAB9D570}" type="sibTrans" cxnId="{5A69F341-5115-4CD0-BABD-255677204DF4}">
      <dgm:prSet/>
      <dgm:spPr/>
      <dgm:t>
        <a:bodyPr/>
        <a:lstStyle/>
        <a:p>
          <a:endParaRPr lang="en-IE"/>
        </a:p>
      </dgm:t>
    </dgm:pt>
    <dgm:pt modelId="{3EB2EBA0-3F1C-C740-9C63-C232FF024146}" type="pres">
      <dgm:prSet presAssocID="{035A48CD-CC4F-7146-9A1B-11B8E06F3DA3}" presName="composite" presStyleCnt="0">
        <dgm:presLayoutVars>
          <dgm:chMax val="3"/>
          <dgm:animLvl val="lvl"/>
          <dgm:resizeHandles val="exact"/>
        </dgm:presLayoutVars>
      </dgm:prSet>
      <dgm:spPr/>
    </dgm:pt>
    <dgm:pt modelId="{6DC01841-9B97-3A47-8F5B-D51BCED87C97}" type="pres">
      <dgm:prSet presAssocID="{A7A0D7C1-3C0E-FD48-900D-1E53CF0DD016}" presName="gear1" presStyleLbl="node1" presStyleIdx="0" presStyleCnt="3" custScaleX="94448" custScaleY="88983" custLinFactNeighborX="40875" custLinFactNeighborY="-2868">
        <dgm:presLayoutVars>
          <dgm:chMax val="1"/>
          <dgm:bulletEnabled val="1"/>
        </dgm:presLayoutVars>
      </dgm:prSet>
      <dgm:spPr/>
    </dgm:pt>
    <dgm:pt modelId="{6DEA272C-420C-C04F-9CE9-D2498E0E4389}" type="pres">
      <dgm:prSet presAssocID="{A7A0D7C1-3C0E-FD48-900D-1E53CF0DD016}" presName="gear1srcNode" presStyleLbl="node1" presStyleIdx="0" presStyleCnt="3"/>
      <dgm:spPr/>
    </dgm:pt>
    <dgm:pt modelId="{EF04F39A-7ACD-A843-B289-3E6C2D69EB5B}" type="pres">
      <dgm:prSet presAssocID="{A7A0D7C1-3C0E-FD48-900D-1E53CF0DD016}" presName="gear1dstNode" presStyleLbl="node1" presStyleIdx="0" presStyleCnt="3"/>
      <dgm:spPr/>
    </dgm:pt>
    <dgm:pt modelId="{7F575DD0-8188-7F47-B456-DB39FC623606}" type="pres">
      <dgm:prSet presAssocID="{3E121BEF-B2F5-294B-9741-A132E2A0511C}" presName="gear2" presStyleLbl="node1" presStyleIdx="1" presStyleCnt="3" custScaleX="109295" custLinFactNeighborX="18624" custLinFactNeighborY="20224">
        <dgm:presLayoutVars>
          <dgm:chMax val="1"/>
          <dgm:bulletEnabled val="1"/>
        </dgm:presLayoutVars>
      </dgm:prSet>
      <dgm:spPr/>
    </dgm:pt>
    <dgm:pt modelId="{BBF07854-044E-4E4D-8479-F70DD49EDC95}" type="pres">
      <dgm:prSet presAssocID="{3E121BEF-B2F5-294B-9741-A132E2A0511C}" presName="gear2srcNode" presStyleLbl="node1" presStyleIdx="1" presStyleCnt="3"/>
      <dgm:spPr/>
    </dgm:pt>
    <dgm:pt modelId="{82D24497-F6AE-E24D-8DA4-2D64A61CE0AB}" type="pres">
      <dgm:prSet presAssocID="{3E121BEF-B2F5-294B-9741-A132E2A0511C}" presName="gear2dstNode" presStyleLbl="node1" presStyleIdx="1" presStyleCnt="3"/>
      <dgm:spPr/>
    </dgm:pt>
    <dgm:pt modelId="{DAFA98CF-BAD9-B449-9B8B-3C1FD9216FE6}" type="pres">
      <dgm:prSet presAssocID="{6534C896-AA11-B54B-A739-967826DFE839}" presName="gear3" presStyleLbl="node1" presStyleIdx="2" presStyleCnt="3" custLinFactNeighborX="53369" custLinFactNeighborY="10596"/>
      <dgm:spPr/>
    </dgm:pt>
    <dgm:pt modelId="{7C4EE241-EC25-324C-A776-872E5A1E2F60}" type="pres">
      <dgm:prSet presAssocID="{6534C896-AA11-B54B-A739-967826DFE839}" presName="gear3tx" presStyleLbl="node1" presStyleIdx="2" presStyleCnt="3">
        <dgm:presLayoutVars>
          <dgm:chMax val="1"/>
          <dgm:bulletEnabled val="1"/>
        </dgm:presLayoutVars>
      </dgm:prSet>
      <dgm:spPr/>
    </dgm:pt>
    <dgm:pt modelId="{24E2130A-9A3A-3641-99C3-9167A5EA00C0}" type="pres">
      <dgm:prSet presAssocID="{6534C896-AA11-B54B-A739-967826DFE839}" presName="gear3srcNode" presStyleLbl="node1" presStyleIdx="2" presStyleCnt="3"/>
      <dgm:spPr/>
    </dgm:pt>
    <dgm:pt modelId="{61A1DF0D-0075-DA45-BC78-52C8102355AA}" type="pres">
      <dgm:prSet presAssocID="{6534C896-AA11-B54B-A739-967826DFE839}" presName="gear3dstNode" presStyleLbl="node1" presStyleIdx="2" presStyleCnt="3"/>
      <dgm:spPr/>
    </dgm:pt>
    <dgm:pt modelId="{2B13E489-9311-5741-A7F3-4D2525EA3D30}" type="pres">
      <dgm:prSet presAssocID="{BC7B6136-5BB2-C443-A9DD-D8B43D1D0192}" presName="connector1" presStyleLbl="sibTrans2D1" presStyleIdx="0" presStyleCnt="3" custAng="7636151" custScaleX="60140" custScaleY="55715" custLinFactNeighborX="-25628" custLinFactNeighborY="15850"/>
      <dgm:spPr/>
    </dgm:pt>
    <dgm:pt modelId="{EFA5F8FA-A372-B948-B56B-AC591D2598DE}" type="pres">
      <dgm:prSet presAssocID="{CBF5A99C-E25C-7546-88D3-B55DFEFD0FD9}" presName="connector2" presStyleLbl="sibTrans2D1" presStyleIdx="1" presStyleCnt="3" custAng="845843" custLinFactNeighborX="48360" custLinFactNeighborY="-17829"/>
      <dgm:spPr/>
    </dgm:pt>
    <dgm:pt modelId="{FE11904B-4C07-284A-A28A-65E2733860BC}" type="pres">
      <dgm:prSet presAssocID="{A3D8575F-106B-9A4F-80EF-86B7A3F879AA}" presName="connector3" presStyleLbl="sibTrans2D1" presStyleIdx="2" presStyleCnt="3" custAng="5864903" custLinFactNeighborX="-72437" custLinFactNeighborY="78648"/>
      <dgm:spPr>
        <a:prstGeom prst="triangle">
          <a:avLst/>
        </a:prstGeom>
      </dgm:spPr>
    </dgm:pt>
  </dgm:ptLst>
  <dgm:cxnLst>
    <dgm:cxn modelId="{79CC9C29-F570-B44C-B10D-3C32266E5086}" srcId="{035A48CD-CC4F-7146-9A1B-11B8E06F3DA3}" destId="{3E121BEF-B2F5-294B-9741-A132E2A0511C}" srcOrd="1" destOrd="0" parTransId="{0FECAC6F-BEBD-9447-B0EE-D6F55EDCB87B}" sibTransId="{CBF5A99C-E25C-7546-88D3-B55DFEFD0FD9}"/>
    <dgm:cxn modelId="{D4CED62C-B231-48B3-8C29-7AC8F62062A6}" srcId="{035A48CD-CC4F-7146-9A1B-11B8E06F3DA3}" destId="{7BACE8CB-9707-4F6C-913B-EDC56AC69BB4}" srcOrd="4" destOrd="0" parTransId="{A2C27B60-5801-4F4E-8CCB-96D1928F2BE4}" sibTransId="{E8CB629C-B154-4591-BC40-D12704849AB5}"/>
    <dgm:cxn modelId="{345C3E2F-F9D2-B143-A6FA-7AADCD926528}" type="presOf" srcId="{3E121BEF-B2F5-294B-9741-A132E2A0511C}" destId="{7F575DD0-8188-7F47-B456-DB39FC623606}" srcOrd="0" destOrd="0" presId="urn:microsoft.com/office/officeart/2005/8/layout/gear1"/>
    <dgm:cxn modelId="{163D073D-CC40-1748-9123-C937BC0D63D6}" type="presOf" srcId="{6534C896-AA11-B54B-A739-967826DFE839}" destId="{24E2130A-9A3A-3641-99C3-9167A5EA00C0}" srcOrd="2" destOrd="0" presId="urn:microsoft.com/office/officeart/2005/8/layout/gear1"/>
    <dgm:cxn modelId="{5A69F341-5115-4CD0-BABD-255677204DF4}" srcId="{035A48CD-CC4F-7146-9A1B-11B8E06F3DA3}" destId="{5F966815-EB7D-483B-A9D1-C376B25CFD53}" srcOrd="5" destOrd="0" parTransId="{18D07F17-80DC-4884-9B17-BF54E7FA96CB}" sibTransId="{D51FE0F3-3F19-422B-BC73-3C61BAB9D570}"/>
    <dgm:cxn modelId="{38943347-8E99-7648-AC7A-60F740CA7DE2}" type="presOf" srcId="{BC7B6136-5BB2-C443-A9DD-D8B43D1D0192}" destId="{2B13E489-9311-5741-A7F3-4D2525EA3D30}" srcOrd="0" destOrd="0" presId="urn:microsoft.com/office/officeart/2005/8/layout/gear1"/>
    <dgm:cxn modelId="{506EE54B-4ECE-4645-8AC7-8ECC5ABDEB0C}" type="presOf" srcId="{A7A0D7C1-3C0E-FD48-900D-1E53CF0DD016}" destId="{6DEA272C-420C-C04F-9CE9-D2498E0E4389}" srcOrd="1" destOrd="0" presId="urn:microsoft.com/office/officeart/2005/8/layout/gear1"/>
    <dgm:cxn modelId="{7F528651-FEE9-CC47-8FFF-58E8B2F3CAF1}" type="presOf" srcId="{A7A0D7C1-3C0E-FD48-900D-1E53CF0DD016}" destId="{6DC01841-9B97-3A47-8F5B-D51BCED87C97}" srcOrd="0" destOrd="0" presId="urn:microsoft.com/office/officeart/2005/8/layout/gear1"/>
    <dgm:cxn modelId="{3DC5575B-D18E-3149-B891-6EEFDFA51C5C}" type="presOf" srcId="{6534C896-AA11-B54B-A739-967826DFE839}" destId="{DAFA98CF-BAD9-B449-9B8B-3C1FD9216FE6}" srcOrd="0" destOrd="0" presId="urn:microsoft.com/office/officeart/2005/8/layout/gear1"/>
    <dgm:cxn modelId="{7620266D-4F7B-C94D-88CD-E7AE2CF75A09}" type="presOf" srcId="{CBF5A99C-E25C-7546-88D3-B55DFEFD0FD9}" destId="{EFA5F8FA-A372-B948-B56B-AC591D2598DE}" srcOrd="0" destOrd="0" presId="urn:microsoft.com/office/officeart/2005/8/layout/gear1"/>
    <dgm:cxn modelId="{5CE3B486-B836-4B4F-85C1-FA2E8401BC5C}" type="presOf" srcId="{035A48CD-CC4F-7146-9A1B-11B8E06F3DA3}" destId="{3EB2EBA0-3F1C-C740-9C63-C232FF024146}" srcOrd="0" destOrd="0" presId="urn:microsoft.com/office/officeart/2005/8/layout/gear1"/>
    <dgm:cxn modelId="{F58346A2-340B-704F-ABC8-FED594241861}" type="presOf" srcId="{A7A0D7C1-3C0E-FD48-900D-1E53CF0DD016}" destId="{EF04F39A-7ACD-A843-B289-3E6C2D69EB5B}" srcOrd="2" destOrd="0" presId="urn:microsoft.com/office/officeart/2005/8/layout/gear1"/>
    <dgm:cxn modelId="{45C915B7-391D-4923-9987-C6BCB7D5AC2A}" srcId="{035A48CD-CC4F-7146-9A1B-11B8E06F3DA3}" destId="{31B33524-2779-4C2F-9F12-5EA8A129088D}" srcOrd="3" destOrd="0" parTransId="{52096297-5EFD-4F94-8456-F9A32B1D5075}" sibTransId="{D063D03D-AA13-4337-9D16-1FE793ACA0B6}"/>
    <dgm:cxn modelId="{59997CBC-5013-BD40-A167-1A287CA70AC5}" type="presOf" srcId="{3E121BEF-B2F5-294B-9741-A132E2A0511C}" destId="{82D24497-F6AE-E24D-8DA4-2D64A61CE0AB}" srcOrd="2" destOrd="0" presId="urn:microsoft.com/office/officeart/2005/8/layout/gear1"/>
    <dgm:cxn modelId="{DF7242D1-E17D-4D48-A2CA-EE8B58167A5F}" srcId="{035A48CD-CC4F-7146-9A1B-11B8E06F3DA3}" destId="{A7A0D7C1-3C0E-FD48-900D-1E53CF0DD016}" srcOrd="0" destOrd="0" parTransId="{56BC9A8D-C74F-6D41-9A57-F6F8D960D572}" sibTransId="{BC7B6136-5BB2-C443-A9DD-D8B43D1D0192}"/>
    <dgm:cxn modelId="{7CCF44D9-F3FD-6E49-8BBA-93A2C113673F}" type="presOf" srcId="{A3D8575F-106B-9A4F-80EF-86B7A3F879AA}" destId="{FE11904B-4C07-284A-A28A-65E2733860BC}" srcOrd="0" destOrd="0" presId="urn:microsoft.com/office/officeart/2005/8/layout/gear1"/>
    <dgm:cxn modelId="{ED2661DB-A722-9C47-876F-C39C5E49BF07}" type="presOf" srcId="{3E121BEF-B2F5-294B-9741-A132E2A0511C}" destId="{BBF07854-044E-4E4D-8479-F70DD49EDC95}" srcOrd="1" destOrd="0" presId="urn:microsoft.com/office/officeart/2005/8/layout/gear1"/>
    <dgm:cxn modelId="{44487CDD-0825-674A-A478-8C8EE29AA0F4}" type="presOf" srcId="{6534C896-AA11-B54B-A739-967826DFE839}" destId="{7C4EE241-EC25-324C-A776-872E5A1E2F60}" srcOrd="1" destOrd="0" presId="urn:microsoft.com/office/officeart/2005/8/layout/gear1"/>
    <dgm:cxn modelId="{111ADFDD-FE92-6B4C-9D38-3D3728E9340B}" srcId="{035A48CD-CC4F-7146-9A1B-11B8E06F3DA3}" destId="{6534C896-AA11-B54B-A739-967826DFE839}" srcOrd="2" destOrd="0" parTransId="{63365603-4D51-BF4D-8A6F-6548BFFCA156}" sibTransId="{A3D8575F-106B-9A4F-80EF-86B7A3F879AA}"/>
    <dgm:cxn modelId="{EEAF49F5-81AD-E944-92B1-DD8D2F3CFF2A}" type="presOf" srcId="{6534C896-AA11-B54B-A739-967826DFE839}" destId="{61A1DF0D-0075-DA45-BC78-52C8102355AA}" srcOrd="3" destOrd="0" presId="urn:microsoft.com/office/officeart/2005/8/layout/gear1"/>
    <dgm:cxn modelId="{FC5DC4FF-207F-A746-804D-756AFC09028E}" type="presParOf" srcId="{3EB2EBA0-3F1C-C740-9C63-C232FF024146}" destId="{6DC01841-9B97-3A47-8F5B-D51BCED87C97}" srcOrd="0" destOrd="0" presId="urn:microsoft.com/office/officeart/2005/8/layout/gear1"/>
    <dgm:cxn modelId="{2339C7FB-8BCA-7745-AD4A-25363C05B57B}" type="presParOf" srcId="{3EB2EBA0-3F1C-C740-9C63-C232FF024146}" destId="{6DEA272C-420C-C04F-9CE9-D2498E0E4389}" srcOrd="1" destOrd="0" presId="urn:microsoft.com/office/officeart/2005/8/layout/gear1"/>
    <dgm:cxn modelId="{A41FA2F7-C270-3A40-8F77-9836437F59C0}" type="presParOf" srcId="{3EB2EBA0-3F1C-C740-9C63-C232FF024146}" destId="{EF04F39A-7ACD-A843-B289-3E6C2D69EB5B}" srcOrd="2" destOrd="0" presId="urn:microsoft.com/office/officeart/2005/8/layout/gear1"/>
    <dgm:cxn modelId="{C74F4272-7E13-6B47-9E8B-736E028DBA3F}" type="presParOf" srcId="{3EB2EBA0-3F1C-C740-9C63-C232FF024146}" destId="{7F575DD0-8188-7F47-B456-DB39FC623606}" srcOrd="3" destOrd="0" presId="urn:microsoft.com/office/officeart/2005/8/layout/gear1"/>
    <dgm:cxn modelId="{75712CAA-1D21-8346-B3B1-997EED4A8F2A}" type="presParOf" srcId="{3EB2EBA0-3F1C-C740-9C63-C232FF024146}" destId="{BBF07854-044E-4E4D-8479-F70DD49EDC95}" srcOrd="4" destOrd="0" presId="urn:microsoft.com/office/officeart/2005/8/layout/gear1"/>
    <dgm:cxn modelId="{0F07CF10-1A74-A24D-A40D-9D4926356441}" type="presParOf" srcId="{3EB2EBA0-3F1C-C740-9C63-C232FF024146}" destId="{82D24497-F6AE-E24D-8DA4-2D64A61CE0AB}" srcOrd="5" destOrd="0" presId="urn:microsoft.com/office/officeart/2005/8/layout/gear1"/>
    <dgm:cxn modelId="{7A37A27B-2E64-A946-9E2B-DCFFCCF6F62A}" type="presParOf" srcId="{3EB2EBA0-3F1C-C740-9C63-C232FF024146}" destId="{DAFA98CF-BAD9-B449-9B8B-3C1FD9216FE6}" srcOrd="6" destOrd="0" presId="urn:microsoft.com/office/officeart/2005/8/layout/gear1"/>
    <dgm:cxn modelId="{0827869E-0EFF-0442-B324-6E58333930F5}" type="presParOf" srcId="{3EB2EBA0-3F1C-C740-9C63-C232FF024146}" destId="{7C4EE241-EC25-324C-A776-872E5A1E2F60}" srcOrd="7" destOrd="0" presId="urn:microsoft.com/office/officeart/2005/8/layout/gear1"/>
    <dgm:cxn modelId="{E663C8BA-A16B-244A-8B68-AC643B2F5EEB}" type="presParOf" srcId="{3EB2EBA0-3F1C-C740-9C63-C232FF024146}" destId="{24E2130A-9A3A-3641-99C3-9167A5EA00C0}" srcOrd="8" destOrd="0" presId="urn:microsoft.com/office/officeart/2005/8/layout/gear1"/>
    <dgm:cxn modelId="{CC6E8C25-55C7-4648-99EC-DB3525E96FFF}" type="presParOf" srcId="{3EB2EBA0-3F1C-C740-9C63-C232FF024146}" destId="{61A1DF0D-0075-DA45-BC78-52C8102355AA}" srcOrd="9" destOrd="0" presId="urn:microsoft.com/office/officeart/2005/8/layout/gear1"/>
    <dgm:cxn modelId="{BF578A64-8B4E-3946-A706-09D09FE923C2}" type="presParOf" srcId="{3EB2EBA0-3F1C-C740-9C63-C232FF024146}" destId="{2B13E489-9311-5741-A7F3-4D2525EA3D30}" srcOrd="10" destOrd="0" presId="urn:microsoft.com/office/officeart/2005/8/layout/gear1"/>
    <dgm:cxn modelId="{0D4470EC-243F-B844-8B62-8C5DE5249640}" type="presParOf" srcId="{3EB2EBA0-3F1C-C740-9C63-C232FF024146}" destId="{EFA5F8FA-A372-B948-B56B-AC591D2598DE}" srcOrd="11" destOrd="0" presId="urn:microsoft.com/office/officeart/2005/8/layout/gear1"/>
    <dgm:cxn modelId="{3B9787BB-B9AC-3249-97BD-D83134023112}" type="presParOf" srcId="{3EB2EBA0-3F1C-C740-9C63-C232FF024146}" destId="{FE11904B-4C07-284A-A28A-65E2733860B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FADA2-F76E-4C84-B0A4-D8B847DAF76B}" type="doc">
      <dgm:prSet loTypeId="urn:microsoft.com/office/officeart/2005/8/layout/cycle8" loCatId="cycle" qsTypeId="urn:microsoft.com/office/officeart/2005/8/quickstyle/simple1" qsCatId="simple" csTypeId="urn:microsoft.com/office/officeart/2005/8/colors/accent1_2" csCatId="accent1" phldr="1"/>
      <dgm:spPr/>
    </dgm:pt>
    <dgm:pt modelId="{532E422F-BB8F-4F59-A728-CE35BEEA8A8C}">
      <dgm:prSet phldrT="[Text]" custT="1"/>
      <dgm:spPr>
        <a:solidFill>
          <a:srgbClr val="70B2BE"/>
        </a:solidFill>
      </dgm:spPr>
      <dgm:t>
        <a:bodyPr/>
        <a:lstStyle/>
        <a:p>
          <a:r>
            <a:rPr lang="en-US" sz="2400" b="1" dirty="0">
              <a:solidFill>
                <a:srgbClr val="000000"/>
              </a:solidFill>
            </a:rPr>
            <a:t>ALIVE</a:t>
          </a:r>
          <a:endParaRPr lang="en-IE" sz="2400" b="1" dirty="0">
            <a:solidFill>
              <a:srgbClr val="000000"/>
            </a:solidFill>
          </a:endParaRPr>
        </a:p>
      </dgm:t>
    </dgm:pt>
    <dgm:pt modelId="{EADD4AA5-682A-485D-AF05-6A5243A0B18F}" type="parTrans" cxnId="{0D2B4FC4-C2E9-4CAE-AF48-E907E50EB431}">
      <dgm:prSet/>
      <dgm:spPr/>
      <dgm:t>
        <a:bodyPr/>
        <a:lstStyle/>
        <a:p>
          <a:endParaRPr lang="en-IE"/>
        </a:p>
      </dgm:t>
    </dgm:pt>
    <dgm:pt modelId="{87219715-E9E9-41EC-85C2-37C449FE45F8}" type="sibTrans" cxnId="{0D2B4FC4-C2E9-4CAE-AF48-E907E50EB431}">
      <dgm:prSet/>
      <dgm:spPr/>
      <dgm:t>
        <a:bodyPr/>
        <a:lstStyle/>
        <a:p>
          <a:endParaRPr lang="en-IE"/>
        </a:p>
      </dgm:t>
    </dgm:pt>
    <dgm:pt modelId="{7FD05E16-1CE5-485D-8F4B-70885796ED4D}">
      <dgm:prSet phldrT="[Text]" custT="1"/>
      <dgm:spPr>
        <a:solidFill>
          <a:srgbClr val="1BA19A"/>
        </a:solidFill>
      </dgm:spPr>
      <dgm:t>
        <a:bodyPr/>
        <a:lstStyle/>
        <a:p>
          <a:r>
            <a:rPr lang="en-US" sz="2400" b="1" dirty="0">
              <a:solidFill>
                <a:srgbClr val="000000"/>
              </a:solidFill>
            </a:rPr>
            <a:t>GOOD QUALITY</a:t>
          </a:r>
          <a:endParaRPr lang="en-IE" sz="2400" b="1" dirty="0">
            <a:solidFill>
              <a:srgbClr val="000000"/>
            </a:solidFill>
          </a:endParaRPr>
        </a:p>
      </dgm:t>
    </dgm:pt>
    <dgm:pt modelId="{4A4D86EC-FC83-452E-8A2D-571D9A1FA7F4}" type="parTrans" cxnId="{0756BD4F-CE35-49D0-9AF9-15C7D4CC384A}">
      <dgm:prSet/>
      <dgm:spPr/>
      <dgm:t>
        <a:bodyPr/>
        <a:lstStyle/>
        <a:p>
          <a:endParaRPr lang="en-IE"/>
        </a:p>
      </dgm:t>
    </dgm:pt>
    <dgm:pt modelId="{0E6DAE47-D5B1-4C13-A09B-0F12BFAE2923}" type="sibTrans" cxnId="{0756BD4F-CE35-49D0-9AF9-15C7D4CC384A}">
      <dgm:prSet/>
      <dgm:spPr/>
      <dgm:t>
        <a:bodyPr/>
        <a:lstStyle/>
        <a:p>
          <a:endParaRPr lang="en-IE"/>
        </a:p>
      </dgm:t>
    </dgm:pt>
    <dgm:pt modelId="{5D08CE05-8323-4337-B1CA-CEC3D7343902}">
      <dgm:prSet phldrT="[Text]" custT="1"/>
      <dgm:spPr>
        <a:solidFill>
          <a:schemeClr val="accent5">
            <a:lumMod val="60000"/>
            <a:lumOff val="40000"/>
          </a:schemeClr>
        </a:solidFill>
      </dgm:spPr>
      <dgm:t>
        <a:bodyPr/>
        <a:lstStyle/>
        <a:p>
          <a:r>
            <a:rPr lang="en-US" sz="2400" b="1" dirty="0">
              <a:solidFill>
                <a:srgbClr val="000000"/>
              </a:solidFill>
            </a:rPr>
            <a:t>NATURAL</a:t>
          </a:r>
          <a:endParaRPr lang="en-IE" sz="2400" b="1" dirty="0">
            <a:solidFill>
              <a:srgbClr val="000000"/>
            </a:solidFill>
          </a:endParaRPr>
        </a:p>
      </dgm:t>
    </dgm:pt>
    <dgm:pt modelId="{C42A8CC1-CEFC-4518-BCD3-255CED40391B}" type="parTrans" cxnId="{767CE581-383A-4D48-882F-F50AE881E271}">
      <dgm:prSet/>
      <dgm:spPr/>
      <dgm:t>
        <a:bodyPr/>
        <a:lstStyle/>
        <a:p>
          <a:endParaRPr lang="en-IE"/>
        </a:p>
      </dgm:t>
    </dgm:pt>
    <dgm:pt modelId="{2C68710A-651C-4694-B0F8-C39EE2C37BA5}" type="sibTrans" cxnId="{767CE581-383A-4D48-882F-F50AE881E271}">
      <dgm:prSet/>
      <dgm:spPr/>
      <dgm:t>
        <a:bodyPr/>
        <a:lstStyle/>
        <a:p>
          <a:endParaRPr lang="en-IE"/>
        </a:p>
      </dgm:t>
    </dgm:pt>
    <dgm:pt modelId="{2EB86F47-0408-482D-AEEF-49E9A7FBECD2}" type="pres">
      <dgm:prSet presAssocID="{0DAFADA2-F76E-4C84-B0A4-D8B847DAF76B}" presName="compositeShape" presStyleCnt="0">
        <dgm:presLayoutVars>
          <dgm:chMax val="7"/>
          <dgm:dir/>
          <dgm:resizeHandles val="exact"/>
        </dgm:presLayoutVars>
      </dgm:prSet>
      <dgm:spPr/>
    </dgm:pt>
    <dgm:pt modelId="{AF46B7FA-24A1-4A9A-80CE-C33178E81D85}" type="pres">
      <dgm:prSet presAssocID="{0DAFADA2-F76E-4C84-B0A4-D8B847DAF76B}" presName="wedge1" presStyleLbl="node1" presStyleIdx="0" presStyleCnt="3" custLinFactNeighborX="203" custLinFactNeighborY="-280"/>
      <dgm:spPr/>
    </dgm:pt>
    <dgm:pt modelId="{FC0FFDA4-2155-40CC-9E8E-D9D9FCA65ED9}" type="pres">
      <dgm:prSet presAssocID="{0DAFADA2-F76E-4C84-B0A4-D8B847DAF76B}" presName="dummy1a" presStyleCnt="0"/>
      <dgm:spPr/>
    </dgm:pt>
    <dgm:pt modelId="{3DBBA3F0-9322-441C-8672-41D626DACA11}" type="pres">
      <dgm:prSet presAssocID="{0DAFADA2-F76E-4C84-B0A4-D8B847DAF76B}" presName="dummy1b" presStyleCnt="0"/>
      <dgm:spPr/>
    </dgm:pt>
    <dgm:pt modelId="{93AC985D-A25B-434E-8330-3104DE542E31}" type="pres">
      <dgm:prSet presAssocID="{0DAFADA2-F76E-4C84-B0A4-D8B847DAF76B}" presName="wedge1Tx" presStyleLbl="node1" presStyleIdx="0" presStyleCnt="3">
        <dgm:presLayoutVars>
          <dgm:chMax val="0"/>
          <dgm:chPref val="0"/>
          <dgm:bulletEnabled val="1"/>
        </dgm:presLayoutVars>
      </dgm:prSet>
      <dgm:spPr/>
    </dgm:pt>
    <dgm:pt modelId="{AE850B40-9CFD-4876-9027-B67207C4C969}" type="pres">
      <dgm:prSet presAssocID="{0DAFADA2-F76E-4C84-B0A4-D8B847DAF76B}" presName="wedge2" presStyleLbl="node1" presStyleIdx="1" presStyleCnt="3" custLinFactNeighborX="188" custLinFactNeighborY="-516"/>
      <dgm:spPr/>
    </dgm:pt>
    <dgm:pt modelId="{342788E5-D97B-4D55-94AC-5158930C9D65}" type="pres">
      <dgm:prSet presAssocID="{0DAFADA2-F76E-4C84-B0A4-D8B847DAF76B}" presName="dummy2a" presStyleCnt="0"/>
      <dgm:spPr/>
    </dgm:pt>
    <dgm:pt modelId="{8D598340-E22E-4735-84F3-57166D0AC284}" type="pres">
      <dgm:prSet presAssocID="{0DAFADA2-F76E-4C84-B0A4-D8B847DAF76B}" presName="dummy2b" presStyleCnt="0"/>
      <dgm:spPr/>
    </dgm:pt>
    <dgm:pt modelId="{EAE780AF-4CF8-4588-8D89-4C0782D9CACF}" type="pres">
      <dgm:prSet presAssocID="{0DAFADA2-F76E-4C84-B0A4-D8B847DAF76B}" presName="wedge2Tx" presStyleLbl="node1" presStyleIdx="1" presStyleCnt="3">
        <dgm:presLayoutVars>
          <dgm:chMax val="0"/>
          <dgm:chPref val="0"/>
          <dgm:bulletEnabled val="1"/>
        </dgm:presLayoutVars>
      </dgm:prSet>
      <dgm:spPr/>
    </dgm:pt>
    <dgm:pt modelId="{A6D566F8-2514-444A-AD6C-C7C6346BC1D2}" type="pres">
      <dgm:prSet presAssocID="{0DAFADA2-F76E-4C84-B0A4-D8B847DAF76B}" presName="wedge3" presStyleLbl="node1" presStyleIdx="2" presStyleCnt="3"/>
      <dgm:spPr/>
    </dgm:pt>
    <dgm:pt modelId="{8DB92B2C-1136-478A-9C60-53AE2030CC1A}" type="pres">
      <dgm:prSet presAssocID="{0DAFADA2-F76E-4C84-B0A4-D8B847DAF76B}" presName="dummy3a" presStyleCnt="0"/>
      <dgm:spPr/>
    </dgm:pt>
    <dgm:pt modelId="{813EBC87-D3B9-4D3E-80C0-3F0FA0890B8F}" type="pres">
      <dgm:prSet presAssocID="{0DAFADA2-F76E-4C84-B0A4-D8B847DAF76B}" presName="dummy3b" presStyleCnt="0"/>
      <dgm:spPr/>
    </dgm:pt>
    <dgm:pt modelId="{F1CC948B-F568-46B2-9DBF-AC805FBB031D}" type="pres">
      <dgm:prSet presAssocID="{0DAFADA2-F76E-4C84-B0A4-D8B847DAF76B}" presName="wedge3Tx" presStyleLbl="node1" presStyleIdx="2" presStyleCnt="3">
        <dgm:presLayoutVars>
          <dgm:chMax val="0"/>
          <dgm:chPref val="0"/>
          <dgm:bulletEnabled val="1"/>
        </dgm:presLayoutVars>
      </dgm:prSet>
      <dgm:spPr/>
    </dgm:pt>
    <dgm:pt modelId="{6AEDC66A-8CBD-423F-B626-82E65EA0B150}" type="pres">
      <dgm:prSet presAssocID="{87219715-E9E9-41EC-85C2-37C449FE45F8}" presName="arrowWedge1" presStyleLbl="fgSibTrans2D1" presStyleIdx="0" presStyleCnt="3" custLinFactNeighborX="-168" custLinFactNeighborY="-1665"/>
      <dgm:spPr>
        <a:solidFill>
          <a:srgbClr val="85D2E1"/>
        </a:solidFill>
      </dgm:spPr>
    </dgm:pt>
    <dgm:pt modelId="{DD8C578E-C0CD-42FB-9954-7722875F4849}" type="pres">
      <dgm:prSet presAssocID="{0E6DAE47-D5B1-4C13-A09B-0F12BFAE2923}" presName="arrowWedge2" presStyleLbl="fgSibTrans2D1" presStyleIdx="1" presStyleCnt="3" custLinFactNeighborX="-796" custLinFactNeighborY="-454"/>
      <dgm:spPr>
        <a:solidFill>
          <a:srgbClr val="85D2E1"/>
        </a:solidFill>
      </dgm:spPr>
    </dgm:pt>
    <dgm:pt modelId="{1114966D-D7B5-4901-8524-20E219B0BF24}" type="pres">
      <dgm:prSet presAssocID="{2C68710A-651C-4694-B0F8-C39EE2C37BA5}" presName="arrowWedge3" presStyleLbl="fgSibTrans2D1" presStyleIdx="2" presStyleCnt="3" custLinFactNeighborX="1044" custLinFactNeighborY="-1377"/>
      <dgm:spPr>
        <a:solidFill>
          <a:srgbClr val="85D2E1"/>
        </a:solidFill>
      </dgm:spPr>
    </dgm:pt>
  </dgm:ptLst>
  <dgm:cxnLst>
    <dgm:cxn modelId="{B7830C0F-9C98-48BD-9643-4C04F8CA93EE}" type="presOf" srcId="{532E422F-BB8F-4F59-A728-CE35BEEA8A8C}" destId="{93AC985D-A25B-434E-8330-3104DE542E31}" srcOrd="1" destOrd="0" presId="urn:microsoft.com/office/officeart/2005/8/layout/cycle8"/>
    <dgm:cxn modelId="{0756BD4F-CE35-49D0-9AF9-15C7D4CC384A}" srcId="{0DAFADA2-F76E-4C84-B0A4-D8B847DAF76B}" destId="{7FD05E16-1CE5-485D-8F4B-70885796ED4D}" srcOrd="1" destOrd="0" parTransId="{4A4D86EC-FC83-452E-8A2D-571D9A1FA7F4}" sibTransId="{0E6DAE47-D5B1-4C13-A09B-0F12BFAE2923}"/>
    <dgm:cxn modelId="{920B1364-B03B-45D6-81AC-20FD8DEC8E19}" type="presOf" srcId="{532E422F-BB8F-4F59-A728-CE35BEEA8A8C}" destId="{AF46B7FA-24A1-4A9A-80CE-C33178E81D85}" srcOrd="0" destOrd="0" presId="urn:microsoft.com/office/officeart/2005/8/layout/cycle8"/>
    <dgm:cxn modelId="{E2958469-3321-486B-9D6A-D064F22E1A5B}" type="presOf" srcId="{7FD05E16-1CE5-485D-8F4B-70885796ED4D}" destId="{AE850B40-9CFD-4876-9027-B67207C4C969}" srcOrd="0" destOrd="0" presId="urn:microsoft.com/office/officeart/2005/8/layout/cycle8"/>
    <dgm:cxn modelId="{767CE581-383A-4D48-882F-F50AE881E271}" srcId="{0DAFADA2-F76E-4C84-B0A4-D8B847DAF76B}" destId="{5D08CE05-8323-4337-B1CA-CEC3D7343902}" srcOrd="2" destOrd="0" parTransId="{C42A8CC1-CEFC-4518-BCD3-255CED40391B}" sibTransId="{2C68710A-651C-4694-B0F8-C39EE2C37BA5}"/>
    <dgm:cxn modelId="{A31CFF8C-2A8F-47F6-9FCC-6DD1A3C1996B}" type="presOf" srcId="{5D08CE05-8323-4337-B1CA-CEC3D7343902}" destId="{F1CC948B-F568-46B2-9DBF-AC805FBB031D}" srcOrd="1" destOrd="0" presId="urn:microsoft.com/office/officeart/2005/8/layout/cycle8"/>
    <dgm:cxn modelId="{0D2B4FC4-C2E9-4CAE-AF48-E907E50EB431}" srcId="{0DAFADA2-F76E-4C84-B0A4-D8B847DAF76B}" destId="{532E422F-BB8F-4F59-A728-CE35BEEA8A8C}" srcOrd="0" destOrd="0" parTransId="{EADD4AA5-682A-485D-AF05-6A5243A0B18F}" sibTransId="{87219715-E9E9-41EC-85C2-37C449FE45F8}"/>
    <dgm:cxn modelId="{178FFBCF-8493-4A81-8238-C8C83855018B}" type="presOf" srcId="{0DAFADA2-F76E-4C84-B0A4-D8B847DAF76B}" destId="{2EB86F47-0408-482D-AEEF-49E9A7FBECD2}" srcOrd="0" destOrd="0" presId="urn:microsoft.com/office/officeart/2005/8/layout/cycle8"/>
    <dgm:cxn modelId="{780B95EE-435D-4E95-A270-7A9E67DEDFB5}" type="presOf" srcId="{7FD05E16-1CE5-485D-8F4B-70885796ED4D}" destId="{EAE780AF-4CF8-4588-8D89-4C0782D9CACF}" srcOrd="1" destOrd="0" presId="urn:microsoft.com/office/officeart/2005/8/layout/cycle8"/>
    <dgm:cxn modelId="{4CC299EE-5F2F-495D-9749-19BDF1430DE0}" type="presOf" srcId="{5D08CE05-8323-4337-B1CA-CEC3D7343902}" destId="{A6D566F8-2514-444A-AD6C-C7C6346BC1D2}" srcOrd="0" destOrd="0" presId="urn:microsoft.com/office/officeart/2005/8/layout/cycle8"/>
    <dgm:cxn modelId="{5243B452-7184-472F-8D63-59CF3F2AE7A6}" type="presParOf" srcId="{2EB86F47-0408-482D-AEEF-49E9A7FBECD2}" destId="{AF46B7FA-24A1-4A9A-80CE-C33178E81D85}" srcOrd="0" destOrd="0" presId="urn:microsoft.com/office/officeart/2005/8/layout/cycle8"/>
    <dgm:cxn modelId="{75A8B024-2835-4EF4-BE10-50CEE2CAA2D7}" type="presParOf" srcId="{2EB86F47-0408-482D-AEEF-49E9A7FBECD2}" destId="{FC0FFDA4-2155-40CC-9E8E-D9D9FCA65ED9}" srcOrd="1" destOrd="0" presId="urn:microsoft.com/office/officeart/2005/8/layout/cycle8"/>
    <dgm:cxn modelId="{5D4D4688-1C69-47DD-91A3-541AA529FBD3}" type="presParOf" srcId="{2EB86F47-0408-482D-AEEF-49E9A7FBECD2}" destId="{3DBBA3F0-9322-441C-8672-41D626DACA11}" srcOrd="2" destOrd="0" presId="urn:microsoft.com/office/officeart/2005/8/layout/cycle8"/>
    <dgm:cxn modelId="{5C483D92-96B3-4E61-9CD9-3E18753C7414}" type="presParOf" srcId="{2EB86F47-0408-482D-AEEF-49E9A7FBECD2}" destId="{93AC985D-A25B-434E-8330-3104DE542E31}" srcOrd="3" destOrd="0" presId="urn:microsoft.com/office/officeart/2005/8/layout/cycle8"/>
    <dgm:cxn modelId="{8E436F4E-F2CD-4091-9D1B-3881D1C1000B}" type="presParOf" srcId="{2EB86F47-0408-482D-AEEF-49E9A7FBECD2}" destId="{AE850B40-9CFD-4876-9027-B67207C4C969}" srcOrd="4" destOrd="0" presId="urn:microsoft.com/office/officeart/2005/8/layout/cycle8"/>
    <dgm:cxn modelId="{5F4AF772-20CE-4384-A566-061B2E6764A1}" type="presParOf" srcId="{2EB86F47-0408-482D-AEEF-49E9A7FBECD2}" destId="{342788E5-D97B-4D55-94AC-5158930C9D65}" srcOrd="5" destOrd="0" presId="urn:microsoft.com/office/officeart/2005/8/layout/cycle8"/>
    <dgm:cxn modelId="{FDE34A7F-AFA8-4E29-AEAC-1B6C77D8C11A}" type="presParOf" srcId="{2EB86F47-0408-482D-AEEF-49E9A7FBECD2}" destId="{8D598340-E22E-4735-84F3-57166D0AC284}" srcOrd="6" destOrd="0" presId="urn:microsoft.com/office/officeart/2005/8/layout/cycle8"/>
    <dgm:cxn modelId="{4EFEAB12-2CB0-481F-9804-EFB932DF6473}" type="presParOf" srcId="{2EB86F47-0408-482D-AEEF-49E9A7FBECD2}" destId="{EAE780AF-4CF8-4588-8D89-4C0782D9CACF}" srcOrd="7" destOrd="0" presId="urn:microsoft.com/office/officeart/2005/8/layout/cycle8"/>
    <dgm:cxn modelId="{9F8607F0-2519-4A01-BE75-FDE6FAD05B2D}" type="presParOf" srcId="{2EB86F47-0408-482D-AEEF-49E9A7FBECD2}" destId="{A6D566F8-2514-444A-AD6C-C7C6346BC1D2}" srcOrd="8" destOrd="0" presId="urn:microsoft.com/office/officeart/2005/8/layout/cycle8"/>
    <dgm:cxn modelId="{A186D0B7-F693-45DD-9188-62EA678042B5}" type="presParOf" srcId="{2EB86F47-0408-482D-AEEF-49E9A7FBECD2}" destId="{8DB92B2C-1136-478A-9C60-53AE2030CC1A}" srcOrd="9" destOrd="0" presId="urn:microsoft.com/office/officeart/2005/8/layout/cycle8"/>
    <dgm:cxn modelId="{A2FD92F9-2D8B-42D5-89CD-F81A6B1EE63F}" type="presParOf" srcId="{2EB86F47-0408-482D-AEEF-49E9A7FBECD2}" destId="{813EBC87-D3B9-4D3E-80C0-3F0FA0890B8F}" srcOrd="10" destOrd="0" presId="urn:microsoft.com/office/officeart/2005/8/layout/cycle8"/>
    <dgm:cxn modelId="{04FB3AF3-E071-45D6-979E-AD1619F3E3C0}" type="presParOf" srcId="{2EB86F47-0408-482D-AEEF-49E9A7FBECD2}" destId="{F1CC948B-F568-46B2-9DBF-AC805FBB031D}" srcOrd="11" destOrd="0" presId="urn:microsoft.com/office/officeart/2005/8/layout/cycle8"/>
    <dgm:cxn modelId="{819C13EA-7818-4469-BB6F-6CFBC1C9CF52}" type="presParOf" srcId="{2EB86F47-0408-482D-AEEF-49E9A7FBECD2}" destId="{6AEDC66A-8CBD-423F-B626-82E65EA0B150}" srcOrd="12" destOrd="0" presId="urn:microsoft.com/office/officeart/2005/8/layout/cycle8"/>
    <dgm:cxn modelId="{86B5F785-34AB-43A6-AAB7-54DDA1D378CC}" type="presParOf" srcId="{2EB86F47-0408-482D-AEEF-49E9A7FBECD2}" destId="{DD8C578E-C0CD-42FB-9954-7722875F4849}" srcOrd="13" destOrd="0" presId="urn:microsoft.com/office/officeart/2005/8/layout/cycle8"/>
    <dgm:cxn modelId="{CFF84911-D5E9-470A-BA20-0D092712C5E6}" type="presParOf" srcId="{2EB86F47-0408-482D-AEEF-49E9A7FBECD2}" destId="{1114966D-D7B5-4901-8524-20E219B0BF2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1841-9B97-3A47-8F5B-D51BCED87C97}">
      <dsp:nvSpPr>
        <dsp:cNvPr id="0" name=""/>
        <dsp:cNvSpPr/>
      </dsp:nvSpPr>
      <dsp:spPr>
        <a:xfrm>
          <a:off x="3620296" y="2473690"/>
          <a:ext cx="2678904" cy="2523896"/>
        </a:xfrm>
        <a:prstGeom prst="gear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1188A3"/>
              </a:solidFill>
            </a:rPr>
            <a:t>Physiological, psychological changes in elderly </a:t>
          </a:r>
        </a:p>
      </dsp:txBody>
      <dsp:txXfrm>
        <a:off x="4147290" y="3064901"/>
        <a:ext cx="1624916" cy="1297334"/>
      </dsp:txXfrm>
    </dsp:sp>
    <dsp:sp modelId="{7F575DD0-8188-7F47-B456-DB39FC623606}">
      <dsp:nvSpPr>
        <dsp:cNvPr id="0" name=""/>
        <dsp:cNvSpPr/>
      </dsp:nvSpPr>
      <dsp:spPr>
        <a:xfrm>
          <a:off x="1569169" y="2145564"/>
          <a:ext cx="2254561" cy="2062822"/>
        </a:xfrm>
        <a:prstGeom prst="gear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1188A3"/>
              </a:solidFill>
            </a:rPr>
            <a:t>Nutritional status in elderly </a:t>
          </a:r>
        </a:p>
      </dsp:txBody>
      <dsp:txXfrm>
        <a:off x="2116362" y="2668024"/>
        <a:ext cx="1160175" cy="1017902"/>
      </dsp:txXfrm>
    </dsp:sp>
    <dsp:sp modelId="{DAFA98CF-BAD9-B449-9B8B-3C1FD9216FE6}">
      <dsp:nvSpPr>
        <dsp:cNvPr id="0" name=""/>
        <dsp:cNvSpPr/>
      </dsp:nvSpPr>
      <dsp:spPr>
        <a:xfrm rot="20700000">
          <a:off x="3757339" y="567533"/>
          <a:ext cx="2021144" cy="2021144"/>
        </a:xfrm>
        <a:prstGeom prst="gear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1188A3"/>
              </a:solidFill>
            </a:rPr>
            <a:t>Innovative foods &amp; services </a:t>
          </a:r>
        </a:p>
      </dsp:txBody>
      <dsp:txXfrm rot="-20700000">
        <a:off x="4200635" y="1010830"/>
        <a:ext cx="1134552" cy="1134552"/>
      </dsp:txXfrm>
    </dsp:sp>
    <dsp:sp modelId="{2B13E489-9311-5741-A7F3-4D2525EA3D30}">
      <dsp:nvSpPr>
        <dsp:cNvPr id="0" name=""/>
        <dsp:cNvSpPr/>
      </dsp:nvSpPr>
      <dsp:spPr>
        <a:xfrm rot="7636151">
          <a:off x="2516862" y="3344014"/>
          <a:ext cx="2183423" cy="2022770"/>
        </a:xfrm>
        <a:prstGeom prst="circularArrow">
          <a:avLst>
            <a:gd name="adj1" fmla="val 4687"/>
            <a:gd name="adj2" fmla="val 299029"/>
            <a:gd name="adj3" fmla="val 2535191"/>
            <a:gd name="adj4" fmla="val 15820885"/>
            <a:gd name="adj5" fmla="val 5469"/>
          </a:avLst>
        </a:prstGeom>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A5F8FA-A372-B948-B56B-AC591D2598DE}">
      <dsp:nvSpPr>
        <dsp:cNvPr id="0" name=""/>
        <dsp:cNvSpPr/>
      </dsp:nvSpPr>
      <dsp:spPr>
        <a:xfrm rot="845843">
          <a:off x="2191193" y="797523"/>
          <a:ext cx="2637834" cy="2637834"/>
        </a:xfrm>
        <a:prstGeom prst="leftCircularArrow">
          <a:avLst>
            <a:gd name="adj1" fmla="val 6452"/>
            <a:gd name="adj2" fmla="val 429999"/>
            <a:gd name="adj3" fmla="val 10489124"/>
            <a:gd name="adj4" fmla="val 14837806"/>
            <a:gd name="adj5" fmla="val 7527"/>
          </a:avLst>
        </a:prstGeom>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E11904B-4C07-284A-A28A-65E2733860BC}">
      <dsp:nvSpPr>
        <dsp:cNvPr id="0" name=""/>
        <dsp:cNvSpPr/>
      </dsp:nvSpPr>
      <dsp:spPr>
        <a:xfrm rot="5864903">
          <a:off x="-91454" y="2095244"/>
          <a:ext cx="2844116" cy="2844116"/>
        </a:xfrm>
        <a:prstGeom prst="triangle">
          <a:avLst/>
        </a:prstGeom>
        <a:solidFill>
          <a:schemeClr val="accent1">
            <a:tint val="40000"/>
            <a:alpha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B7FA-24A1-4A9A-80CE-C33178E81D85}">
      <dsp:nvSpPr>
        <dsp:cNvPr id="0" name=""/>
        <dsp:cNvSpPr/>
      </dsp:nvSpPr>
      <dsp:spPr>
        <a:xfrm>
          <a:off x="1891142" y="339468"/>
          <a:ext cx="4551680" cy="4551680"/>
        </a:xfrm>
        <a:prstGeom prst="pie">
          <a:avLst>
            <a:gd name="adj1" fmla="val 16200000"/>
            <a:gd name="adj2" fmla="val 1800000"/>
          </a:avLst>
        </a:prstGeom>
        <a:solidFill>
          <a:srgbClr val="70B2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ALIVE</a:t>
          </a:r>
          <a:endParaRPr lang="en-IE" sz="2400" b="1" kern="1200" dirty="0">
            <a:solidFill>
              <a:srgbClr val="000000"/>
            </a:solidFill>
          </a:endParaRPr>
        </a:p>
      </dsp:txBody>
      <dsp:txXfrm>
        <a:off x="4289986" y="1303991"/>
        <a:ext cx="1625600" cy="1354666"/>
      </dsp:txXfrm>
    </dsp:sp>
    <dsp:sp modelId="{AE850B40-9CFD-4876-9027-B67207C4C969}">
      <dsp:nvSpPr>
        <dsp:cNvPr id="0" name=""/>
        <dsp:cNvSpPr/>
      </dsp:nvSpPr>
      <dsp:spPr>
        <a:xfrm>
          <a:off x="1796717" y="491286"/>
          <a:ext cx="4551680" cy="4551680"/>
        </a:xfrm>
        <a:prstGeom prst="pie">
          <a:avLst>
            <a:gd name="adj1" fmla="val 1800000"/>
            <a:gd name="adj2" fmla="val 9000000"/>
          </a:avLst>
        </a:prstGeom>
        <a:solidFill>
          <a:srgbClr val="1BA1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GOOD QUALITY</a:t>
          </a:r>
          <a:endParaRPr lang="en-IE" sz="2400" b="1" kern="1200" dirty="0">
            <a:solidFill>
              <a:srgbClr val="000000"/>
            </a:solidFill>
          </a:endParaRPr>
        </a:p>
      </dsp:txBody>
      <dsp:txXfrm>
        <a:off x="2880450" y="3444460"/>
        <a:ext cx="2438400" cy="1192106"/>
      </dsp:txXfrm>
    </dsp:sp>
    <dsp:sp modelId="{A6D566F8-2514-444A-AD6C-C7C6346BC1D2}">
      <dsp:nvSpPr>
        <dsp:cNvPr id="0" name=""/>
        <dsp:cNvSpPr/>
      </dsp:nvSpPr>
      <dsp:spPr>
        <a:xfrm>
          <a:off x="1694416" y="352213"/>
          <a:ext cx="4551680" cy="4551680"/>
        </a:xfrm>
        <a:prstGeom prst="pie">
          <a:avLst>
            <a:gd name="adj1" fmla="val 9000000"/>
            <a:gd name="adj2" fmla="val 1620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NATURAL</a:t>
          </a:r>
          <a:endParaRPr lang="en-IE" sz="2400" b="1" kern="1200" dirty="0">
            <a:solidFill>
              <a:srgbClr val="000000"/>
            </a:solidFill>
          </a:endParaRPr>
        </a:p>
      </dsp:txBody>
      <dsp:txXfrm>
        <a:off x="2221653" y="1316736"/>
        <a:ext cx="1625600" cy="1354666"/>
      </dsp:txXfrm>
    </dsp:sp>
    <dsp:sp modelId="{6AEDC66A-8CBD-423F-B626-82E65EA0B150}">
      <dsp:nvSpPr>
        <dsp:cNvPr id="0" name=""/>
        <dsp:cNvSpPr/>
      </dsp:nvSpPr>
      <dsp:spPr>
        <a:xfrm>
          <a:off x="1601154" y="-27470"/>
          <a:ext cx="5115221" cy="5115221"/>
        </a:xfrm>
        <a:prstGeom prst="circularArrow">
          <a:avLst>
            <a:gd name="adj1" fmla="val 5085"/>
            <a:gd name="adj2" fmla="val 327528"/>
            <a:gd name="adj3" fmla="val 1472472"/>
            <a:gd name="adj4" fmla="val 16199432"/>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 modelId="{DD8C578E-C0CD-42FB-9954-7722875F4849}">
      <dsp:nvSpPr>
        <dsp:cNvPr id="0" name=""/>
        <dsp:cNvSpPr/>
      </dsp:nvSpPr>
      <dsp:spPr>
        <a:xfrm>
          <a:off x="1474229" y="186005"/>
          <a:ext cx="5115221" cy="5115221"/>
        </a:xfrm>
        <a:prstGeom prst="circularArrow">
          <a:avLst>
            <a:gd name="adj1" fmla="val 5085"/>
            <a:gd name="adj2" fmla="val 327528"/>
            <a:gd name="adj3" fmla="val 8671970"/>
            <a:gd name="adj4" fmla="val 1800502"/>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 modelId="{1114966D-D7B5-4901-8524-20E219B0BF24}">
      <dsp:nvSpPr>
        <dsp:cNvPr id="0" name=""/>
        <dsp:cNvSpPr/>
      </dsp:nvSpPr>
      <dsp:spPr>
        <a:xfrm>
          <a:off x="1465673" y="6"/>
          <a:ext cx="5115221" cy="5115221"/>
        </a:xfrm>
        <a:prstGeom prst="circularArrow">
          <a:avLst>
            <a:gd name="adj1" fmla="val 5085"/>
            <a:gd name="adj2" fmla="val 327528"/>
            <a:gd name="adj3" fmla="val 15873039"/>
            <a:gd name="adj4" fmla="val 9000000"/>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dirty="0">
                <a:solidFill>
                  <a:srgbClr val="000000"/>
                </a:solidFill>
                <a:effectLst/>
                <a:latin typeface="+mn-lt"/>
                <a:ea typeface="+mn-ea"/>
                <a:cs typeface="+mn-cs"/>
                <a:sym typeface="Quattrocento Sans"/>
              </a:rPr>
              <a:t>INNOVATING FOOD </a:t>
            </a:r>
          </a:p>
          <a:p>
            <a:pPr fontAlgn="base"/>
            <a:r>
              <a:rPr lang="en-IE" sz="4400" b="1" i="0" u="none" strike="noStrike" kern="1200" baseline="0" dirty="0">
                <a:solidFill>
                  <a:srgbClr val="000000"/>
                </a:solidFill>
                <a:effectLst/>
                <a:latin typeface="+mn-lt"/>
                <a:ea typeface="+mn-ea"/>
                <a:cs typeface="+mn-cs"/>
                <a:sym typeface="Quattrocento Sans"/>
              </a:rPr>
              <a:t>FOR SENIORS </a:t>
            </a:r>
          </a:p>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INNOVATING FOOD FOR SENIORS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rgbClr val="000000"/>
                </a:solidFill>
                <a:latin typeface="+mn-lt"/>
                <a:ea typeface="Quattrocento Sans"/>
                <a:cs typeface="Quattrocento Sans"/>
                <a:sym typeface="Quattrocento Sans"/>
              </a:rPr>
              <a:t>ICONS</a:t>
            </a:r>
            <a:r>
              <a:rPr lang="en-IE" sz="3600" baseline="0" dirty="0">
                <a:solidFill>
                  <a:srgbClr val="000000"/>
                </a:solidFill>
                <a:latin typeface="+mn-lt"/>
                <a:ea typeface="Quattrocento Sans"/>
                <a:cs typeface="Quattrocento Sans"/>
                <a:sym typeface="Quattrocento Sans"/>
              </a:rPr>
              <a:t> WHICH CAN BE USED WITHIN THE </a:t>
            </a:r>
            <a:r>
              <a:rPr lang="en-IE" sz="3600" b="1" baseline="0" dirty="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dirty="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rgbClr val="000000"/>
                </a:solidFill>
                <a:latin typeface="+mn-lt"/>
                <a:ea typeface="Quattrocento Sans"/>
                <a:cs typeface="Quattrocento Sans"/>
                <a:sym typeface="Quattrocento Sans"/>
              </a:rPr>
              <a:t>Resize them without losing quality.</a:t>
            </a:r>
            <a:r>
              <a:rPr lang="en-IE" sz="2400" i="1" baseline="0" dirty="0">
                <a:solidFill>
                  <a:srgbClr val="000000"/>
                </a:solidFill>
                <a:latin typeface="+mn-lt"/>
                <a:ea typeface="Quattrocento Sans"/>
                <a:cs typeface="Quattrocento Sans"/>
                <a:sym typeface="Quattrocento Sans"/>
              </a:rPr>
              <a:t> </a:t>
            </a:r>
            <a:r>
              <a:rPr lang="en-IE" sz="2400" i="1" dirty="0">
                <a:solidFill>
                  <a:srgbClr val="000000"/>
                </a:solidFill>
                <a:latin typeface="+mn-lt"/>
                <a:ea typeface="Quattrocento Sans"/>
                <a:cs typeface="Quattrocento Sans"/>
                <a:sym typeface="Quattrocento Sans"/>
              </a:rPr>
              <a:t> Change line colour, width and style.</a:t>
            </a:r>
            <a:r>
              <a:rPr lang="en-IE" sz="2400" i="1" baseline="0" dirty="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dirty="0"/>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18116" y="1084544"/>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95640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52603" y="782873"/>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2795" y="526123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1775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85812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7632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55753" y="2768840"/>
            <a:ext cx="771474" cy="826781"/>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514218" y="2888227"/>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32302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34804" y="2773248"/>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02525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2102708"/>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5611" y="1030385"/>
            <a:ext cx="8116389" cy="5375657"/>
          </a:xfrm>
          <a:prstGeom prst="rect">
            <a:avLst/>
          </a:prstGeom>
        </p:spPr>
      </p:pic>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241300" y="2545710"/>
            <a:ext cx="4025900" cy="328190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413869" y="148139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254000" y="815983"/>
            <a:ext cx="4431211" cy="582221"/>
          </a:xfrm>
        </p:spPr>
        <p:txBody>
          <a:bodyPr>
            <a:normAutofit/>
          </a:bodyPr>
          <a:lstStyle>
            <a:lvl1pPr marL="0" indent="0" algn="l">
              <a:buNone/>
              <a:defRPr sz="33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0806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46" r:id="rId13"/>
    <p:sldLayoutId id="2147483873" r:id="rId14"/>
    <p:sldLayoutId id="2147483834" r:id="rId15"/>
    <p:sldLayoutId id="2147483845" r:id="rId16"/>
    <p:sldLayoutId id="2147483869" r:id="rId17"/>
    <p:sldLayoutId id="2147483866" r:id="rId18"/>
    <p:sldLayoutId id="2147483833" r:id="rId19"/>
    <p:sldLayoutId id="2147483847" r:id="rId20"/>
    <p:sldLayoutId id="2147483871" r:id="rId21"/>
    <p:sldLayoutId id="2147483870" r:id="rId22"/>
    <p:sldLayoutId id="2147483872"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78" r:id="rId36"/>
    <p:sldLayoutId id="2147483858" r:id="rId37"/>
    <p:sldLayoutId id="2147483859" r:id="rId38"/>
    <p:sldLayoutId id="2147483860" r:id="rId39"/>
    <p:sldLayoutId id="2147483879" r:id="rId40"/>
    <p:sldLayoutId id="2147483853" r:id="rId41"/>
    <p:sldLayoutId id="2147483874" r:id="rId42"/>
    <p:sldLayoutId id="2147483875" r:id="rId43"/>
    <p:sldLayoutId id="2147483876" r:id="rId44"/>
    <p:sldLayoutId id="2147483877"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5.xml"/><Relationship Id="rId1" Type="http://schemas.openxmlformats.org/officeDocument/2006/relationships/video" Target="https://www.youtube.com/embed/iPNZKyXqN1U?feature=oembed" TargetMode="External"/><Relationship Id="rId4" Type="http://schemas.openxmlformats.org/officeDocument/2006/relationships/hyperlink" Target="https://www.youtube.com/watch?v=iPNZKyXqN1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hyperlink" Target="https://research.wur.nl/en/publications/preventing-and-treating-dehydration-in-the-elderly-during-periods"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ge-platform.eu/project/promiss" TargetMode="External"/><Relationship Id="rId2" Type="http://schemas.openxmlformats.org/officeDocument/2006/relationships/slideLayout" Target="../slideLayouts/slideLayout45.xml"/><Relationship Id="rId1" Type="http://schemas.openxmlformats.org/officeDocument/2006/relationships/video" Target="https://www.youtube.com/embed/FsMuNbcgJN0?list=PLa-RibNROGBJBcQNR6z6bFZEAv1TKIIMW" TargetMode="External"/><Relationship Id="rId6" Type="http://schemas.openxmlformats.org/officeDocument/2006/relationships/hyperlink" Target="https://www.youtube.com/watch?v=FsMuNbcgJN0&amp;list=PLa-RibNROGBJBcQNR6z6bFZEAv1TKIIMW&amp;index=2"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www.bbc.co.uk/bitesize/guides/z88hcj6/revision/4#:~:text=Protease%20enzymes%20are%20responsible%20for%20breaking%20down%20proteins%20in%20our%20food%20into%20amino%20acids."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paula/Dropbox/My%20PC%20(LAPTOP-4I5H51FU)/Documents/PIFS/IO3%20background%20info/Healthy%20Eating%20%20-%20Fact%20sheet%204-%20sugar%20reduction%20pptx.pdf" TargetMode="External"/><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hyperlink" Target="https://www.nottingham.ac.uk/fic/documents/healthy-eating-fact-sheet-7-healthy-ageing-elderly-nutrition.pdf"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imperial.ac.uk/blog/imperial-medicine/2019/03/06/a-teaspoon-of-salt-away-from-high-blood-pressure/" TargetMode="External"/><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n.neurology.org/content/80/10/904.short" TargetMode="External"/><Relationship Id="rId2" Type="http://schemas.openxmlformats.org/officeDocument/2006/relationships/hyperlink" Target="https://www.sciencedirect.com/science/article/pii/S2212267212015092" TargetMode="External"/><Relationship Id="rId1" Type="http://schemas.openxmlformats.org/officeDocument/2006/relationships/slideLayout" Target="../slideLayouts/slideLayout16.xml"/><Relationship Id="rId5" Type="http://schemas.openxmlformats.org/officeDocument/2006/relationships/hyperlink" Target="https://agsjournals.onlinelibrary.wiley.com/doi/abs/10.1111/j.1532-5415.2007.01531.x" TargetMode="External"/><Relationship Id="rId4" Type="http://schemas.openxmlformats.org/officeDocument/2006/relationships/hyperlink" Target="https://www.tandfonline.com/doi/abs/10.1080/1028415X.2020.176941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pubmed.ncbi.nlm.nih.gov/18047254/"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Personalised%20nutritional%20recommendations%20based%20on%20gender,%20age,%20activity" TargetMode="External"/><Relationship Id="rId3" Type="http://schemas.openxmlformats.org/officeDocument/2006/relationships/hyperlink" Target="https://pubmed.ncbi.nlm.nih.gov/18047254/" TargetMode="External"/><Relationship Id="rId7" Type="http://schemas.openxmlformats.org/officeDocument/2006/relationships/hyperlink" Target="https://www.age-platform.eu/project/promiss" TargetMode="External"/><Relationship Id="rId2" Type="http://schemas.microsoft.com/office/2018/10/relationships/comments" Target="../comments/modernComment_112D_5F403D19.xml"/><Relationship Id="rId1" Type="http://schemas.openxmlformats.org/officeDocument/2006/relationships/slideLayout" Target="../slideLayouts/slideLayout16.xml"/><Relationship Id="rId6" Type="http://schemas.openxmlformats.org/officeDocument/2006/relationships/hyperlink" Target="https://courses.lumenlearning.com/boundless-sociology/chapter/challenges-of-aging/" TargetMode="External"/><Relationship Id="rId5" Type="http://schemas.openxmlformats.org/officeDocument/2006/relationships/hyperlink" Target="https://www.mdpi.com/2072-6643/11/6/1251/htm" TargetMode="External"/><Relationship Id="rId4" Type="http://schemas.openxmlformats.org/officeDocument/2006/relationships/hyperlink" Target="https://www.frontiersin.org/articles/10.3389/fnut.2021.688086/ful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mdpi.com/2072-6643/11/6/1251/htm"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s://nualtra.com/products/foodlink-complete" TargetMode="External"/><Relationship Id="rId2" Type="http://schemas.microsoft.com/office/2018/10/relationships/comments" Target="../comments/modernComment_1154_389049F4.xml"/><Relationship Id="rId1" Type="http://schemas.openxmlformats.org/officeDocument/2006/relationships/slideLayout" Target="../slideLayouts/slideLayout14.xml"/><Relationship Id="rId5" Type="http://schemas.openxmlformats.org/officeDocument/2006/relationships/hyperlink" Target="https://www.hse.ie/eng/services/list/2/primarycare/community-funded-schemes/nutrition-supports/how-to-use-oral-nutritional-supplements.pdf" TargetMode="Externa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hyperlink" Target="https://www.joycetimmins.com/" TargetMode="External"/><Relationship Id="rId2" Type="http://schemas.microsoft.com/office/2018/10/relationships/comments" Target="../comments/modernComment_115C_ED51184B.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uro.who.int/__data/assets/pdf_file/0003/294474/European-Food-Nutrition-Action-Plan-20152020-en.pdf"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biozoon.de/shop/" TargetMode="Externa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video" Target="https://www.youtube.com/embed/x6TxIlKA3oI?feature=oembed" TargetMode="External"/><Relationship Id="rId4" Type="http://schemas.openxmlformats.org/officeDocument/2006/relationships/hyperlink" Target="https://www.youtube.com/watch?v=x6TxIlKA3oI"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pubmed.ncbi.nlm.nih.gov/25822905/" TargetMode="Externa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pubmed.ncbi.nlm.nih.gov/25822905/"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euro.who.int/__data/assets/pdf_file/0003/294474/European-Food-Nutrition-Action-Plan-20152020-en.pdf" TargetMode="Externa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bpspubs.onlinelibrary.wiley.com/doi/full/10.1111/bph.14898" TargetMode="Externa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europepmc.org/article/MED/31650528" TargetMode="Externa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hyperlink" Target="https://europepmc.org/article/MED/31650528" TargetMode="External"/><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www.rawpixel.com/image/396212/free-illustration-vector-food-allergy-gluten-free-corn-free" TargetMode="External"/><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hyperlink" Target="https://ec.europa.eu/food/safety/labelling-and-nutrition/food-information-consumers-legislation/mandatory-food-information_en" TargetMode="Externa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40.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3.xml"/><Relationship Id="rId5" Type="http://schemas.openxmlformats.org/officeDocument/2006/relationships/image" Target="../media/image67.png"/><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4.xml"/><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3.xml"/><Relationship Id="rId5" Type="http://schemas.openxmlformats.org/officeDocument/2006/relationships/image" Target="../media/image74.png"/><Relationship Id="rId4" Type="http://schemas.openxmlformats.org/officeDocument/2006/relationships/image" Target="../media/image73.pn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4.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hyperlink" Target="https://www.ncbi.nlm.nih.gov/pmc/articles/PMC7600777/" TargetMode="Externa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efsa.europa.eu/en/topics/topic/health-claim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16.xml"/><Relationship Id="rId4" Type="http://schemas.openxmlformats.org/officeDocument/2006/relationships/hyperlink" Target="file:///C:/Users/paula/AppData/Local/Temp/%7b0023F061-B5B4-48A5-962A-A5F14238777D%7d/age_related_changes_in_oral_and_nasal_physiology%2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12760" y="3250672"/>
            <a:ext cx="11679240" cy="697353"/>
          </a:xfrm>
        </p:spPr>
        <p:txBody>
          <a:bodyPr/>
          <a:lstStyle/>
          <a:p>
            <a:r>
              <a:rPr lang="en-US" dirty="0"/>
              <a:t>M</a:t>
            </a:r>
            <a:r>
              <a:rPr lang="en-IE" dirty="0" err="1"/>
              <a:t>odule</a:t>
            </a:r>
            <a:r>
              <a:rPr lang="en-IE" dirty="0"/>
              <a:t> 2:  </a:t>
            </a:r>
            <a:r>
              <a:rPr lang="en-US" dirty="0" err="1"/>
              <a:t>Personalised</a:t>
            </a:r>
            <a:r>
              <a:rPr lang="en-US" dirty="0"/>
              <a:t> Nutrition 				         for Seniors</a:t>
            </a:r>
          </a:p>
          <a:p>
            <a:endParaRPr lang="en-US" dirty="0"/>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707886"/>
          </a:xfrm>
          <a:prstGeom prst="rect">
            <a:avLst/>
          </a:prstGeom>
          <a:noFill/>
        </p:spPr>
        <p:txBody>
          <a:bodyPr wrap="square">
            <a:spAutoFit/>
          </a:bodyPr>
          <a:lstStyle/>
          <a:p>
            <a:pPr algn="just"/>
            <a:r>
              <a:rPr lang="en-GB" sz="1000" dirty="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a:t>
            </a:r>
            <a:r>
              <a:rPr lang="en-GB" sz="1000">
                <a:solidFill>
                  <a:srgbClr val="000000"/>
                </a:solidFill>
              </a:rPr>
              <a:t>contained therein.   </a:t>
            </a:r>
            <a:r>
              <a:rPr lang="en-GB" sz="1000" dirty="0">
                <a:solidFill>
                  <a:srgbClr val="000000"/>
                </a:solidFill>
              </a:rPr>
              <a:t>2020-1-DE02-KA202-007612</a:t>
            </a:r>
          </a:p>
        </p:txBody>
      </p:sp>
      <p:pic>
        <p:nvPicPr>
          <p:cNvPr id="5" name="Picture 4">
            <a:extLst>
              <a:ext uri="{FF2B5EF4-FFF2-40B4-BE49-F238E27FC236}">
                <a16:creationId xmlns:a16="http://schemas.microsoft.com/office/drawing/2014/main" id="{93AF1FD7-BBD9-4450-A666-29071FC446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443" y="5838143"/>
            <a:ext cx="1524000" cy="740311"/>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F8D142-39B3-48A8-A3BA-3A46FB1F4FAB}"/>
              </a:ext>
            </a:extLst>
          </p:cNvPr>
          <p:cNvSpPr>
            <a:spLocks noGrp="1"/>
          </p:cNvSpPr>
          <p:nvPr>
            <p:ph type="body" sz="quarter" idx="18"/>
          </p:nvPr>
        </p:nvSpPr>
        <p:spPr>
          <a:xfrm>
            <a:off x="1291896" y="1393496"/>
            <a:ext cx="5651500" cy="5359400"/>
          </a:xfrm>
        </p:spPr>
        <p:txBody>
          <a:bodyPr vert="horz" lIns="91440" tIns="45720" rIns="91440" bIns="45720" rtlCol="0" anchor="t">
            <a:normAutofit fontScale="92500" lnSpcReduction="20000"/>
          </a:bodyPr>
          <a:lstStyle/>
          <a:p>
            <a:pPr indent="0">
              <a:lnSpc>
                <a:spcPct val="110000"/>
              </a:lnSpc>
            </a:pPr>
            <a:r>
              <a:rPr lang="en-US" dirty="0"/>
              <a:t>When ageing, </a:t>
            </a:r>
            <a:r>
              <a:rPr lang="en-US" b="1" dirty="0">
                <a:solidFill>
                  <a:srgbClr val="1188A3"/>
                </a:solidFill>
              </a:rPr>
              <a:t>Age-Related Diseases </a:t>
            </a:r>
            <a:r>
              <a:rPr lang="en-US" dirty="0"/>
              <a:t>(ARDs) and other conditions, can gradually develop. These could further affect the ability of the elderly to consume the daily required nutrients</a:t>
            </a:r>
            <a:r>
              <a:rPr lang="en-US" b="1" dirty="0">
                <a:solidFill>
                  <a:srgbClr val="1188A3"/>
                </a:solidFill>
              </a:rPr>
              <a:t>, leading to potential malnutrition, </a:t>
            </a:r>
            <a:r>
              <a:rPr lang="en-US" dirty="0"/>
              <a:t>for example,</a:t>
            </a:r>
          </a:p>
          <a:p>
            <a:pPr indent="0">
              <a:lnSpc>
                <a:spcPct val="110000"/>
              </a:lnSpc>
            </a:pPr>
            <a:r>
              <a:rPr lang="en-US" dirty="0"/>
              <a:t> </a:t>
            </a:r>
            <a:r>
              <a:rPr lang="en-US" dirty="0" err="1"/>
              <a:t>i</a:t>
            </a:r>
            <a:r>
              <a:rPr lang="en-US" dirty="0"/>
              <a:t>) </a:t>
            </a:r>
            <a:r>
              <a:rPr lang="en-US" b="1" dirty="0">
                <a:solidFill>
                  <a:srgbClr val="002060"/>
                </a:solidFill>
              </a:rPr>
              <a:t>Undernutrition</a:t>
            </a:r>
            <a:r>
              <a:rPr lang="en-US" b="1" dirty="0"/>
              <a:t>: </a:t>
            </a:r>
            <a:r>
              <a:rPr lang="en-US" dirty="0"/>
              <a:t>due to the inadequate intake of protein, fibre, and healthy fats, and/or micronutrient deficiency (e.g., calcium, vitamin D, and antioxidants), as well as imbalanced nutrient intake.</a:t>
            </a:r>
          </a:p>
          <a:p>
            <a:pPr indent="0">
              <a:lnSpc>
                <a:spcPct val="110000"/>
              </a:lnSpc>
            </a:pPr>
            <a:r>
              <a:rPr lang="en-US" dirty="0"/>
              <a:t> ii) </a:t>
            </a:r>
            <a:r>
              <a:rPr lang="en-US" b="1" dirty="0">
                <a:solidFill>
                  <a:srgbClr val="002060"/>
                </a:solidFill>
              </a:rPr>
              <a:t>Overnutrition</a:t>
            </a:r>
            <a:r>
              <a:rPr lang="en-US" dirty="0"/>
              <a:t> (excessive intake of specific nutrients </a:t>
            </a:r>
            <a:r>
              <a:rPr lang="en-US" dirty="0" err="1"/>
              <a:t>e.g</a:t>
            </a:r>
            <a:r>
              <a:rPr lang="en-US" dirty="0"/>
              <a:t>, sugar, alcohol, salt, saturated fats (including trans fats)), could also negatively affect the nutritional status in elderly</a:t>
            </a:r>
            <a:endParaRPr lang="en-IE" dirty="0"/>
          </a:p>
        </p:txBody>
      </p:sp>
      <p:sp>
        <p:nvSpPr>
          <p:cNvPr id="4" name="Text Placeholder 3">
            <a:extLst>
              <a:ext uri="{FF2B5EF4-FFF2-40B4-BE49-F238E27FC236}">
                <a16:creationId xmlns:a16="http://schemas.microsoft.com/office/drawing/2014/main" id="{3B762021-E94E-4688-AF59-6C06774795A2}"/>
              </a:ext>
            </a:extLst>
          </p:cNvPr>
          <p:cNvSpPr>
            <a:spLocks noGrp="1"/>
          </p:cNvSpPr>
          <p:nvPr>
            <p:ph type="body" sz="quarter" idx="16"/>
          </p:nvPr>
        </p:nvSpPr>
        <p:spPr>
          <a:xfrm>
            <a:off x="1718561" y="419100"/>
            <a:ext cx="5012439" cy="758631"/>
          </a:xfrm>
        </p:spPr>
        <p:txBody>
          <a:bodyPr>
            <a:normAutofit/>
          </a:bodyPr>
          <a:lstStyle/>
          <a:p>
            <a:r>
              <a:rPr lang="en-US" b="1" dirty="0"/>
              <a:t>2. Health conditions</a:t>
            </a:r>
            <a:endParaRPr lang="en-IE" b="1" dirty="0"/>
          </a:p>
        </p:txBody>
      </p:sp>
      <p:pic>
        <p:nvPicPr>
          <p:cNvPr id="12" name="Picture Placeholder 11" descr="Dominoes falling in a row">
            <a:extLst>
              <a:ext uri="{FF2B5EF4-FFF2-40B4-BE49-F238E27FC236}">
                <a16:creationId xmlns:a16="http://schemas.microsoft.com/office/drawing/2014/main" id="{E82132FC-3CDC-4BD2-BFFF-AB738F31512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878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BC528A-FB00-4386-9EAB-055B09523FF5}"/>
              </a:ext>
            </a:extLst>
          </p:cNvPr>
          <p:cNvSpPr>
            <a:spLocks noGrp="1"/>
          </p:cNvSpPr>
          <p:nvPr>
            <p:ph type="body" sz="quarter" idx="16"/>
          </p:nvPr>
        </p:nvSpPr>
        <p:spPr>
          <a:xfrm>
            <a:off x="355600" y="122548"/>
            <a:ext cx="11442699" cy="915941"/>
          </a:xfrm>
          <a:solidFill>
            <a:srgbClr val="85D2E1"/>
          </a:solidFill>
        </p:spPr>
        <p:txBody>
          <a:bodyPr anchor="ctr">
            <a:normAutofit/>
          </a:bodyPr>
          <a:lstStyle/>
          <a:p>
            <a:pPr algn="ctr"/>
            <a:r>
              <a:rPr lang="en-US" b="1" dirty="0">
                <a:solidFill>
                  <a:srgbClr val="1188A3"/>
                </a:solidFill>
              </a:rPr>
              <a:t>A word cloud of the most common age-related conditions</a:t>
            </a:r>
            <a:endParaRPr lang="en-IE" b="1" dirty="0">
              <a:solidFill>
                <a:srgbClr val="1188A3"/>
              </a:solidFill>
            </a:endParaRPr>
          </a:p>
        </p:txBody>
      </p:sp>
      <p:pic>
        <p:nvPicPr>
          <p:cNvPr id="5" name="Picture 4">
            <a:extLst>
              <a:ext uri="{FF2B5EF4-FFF2-40B4-BE49-F238E27FC236}">
                <a16:creationId xmlns:a16="http://schemas.microsoft.com/office/drawing/2014/main" id="{18DE8E4B-40CD-40B9-9188-08AD96B4CE0F}"/>
              </a:ext>
            </a:extLst>
          </p:cNvPr>
          <p:cNvPicPr>
            <a:picLocks noChangeAspect="1"/>
          </p:cNvPicPr>
          <p:nvPr/>
        </p:nvPicPr>
        <p:blipFill>
          <a:blip r:embed="rId2"/>
          <a:stretch>
            <a:fillRect/>
          </a:stretch>
        </p:blipFill>
        <p:spPr>
          <a:xfrm>
            <a:off x="4187075" y="1297336"/>
            <a:ext cx="7611224" cy="5137768"/>
          </a:xfrm>
          <a:prstGeom prst="rect">
            <a:avLst/>
          </a:prstGeom>
        </p:spPr>
      </p:pic>
      <p:sp>
        <p:nvSpPr>
          <p:cNvPr id="6" name="TextBox 5">
            <a:extLst>
              <a:ext uri="{FF2B5EF4-FFF2-40B4-BE49-F238E27FC236}">
                <a16:creationId xmlns:a16="http://schemas.microsoft.com/office/drawing/2014/main" id="{F9B12D15-9EBD-4F54-878B-51599EEF59AC}"/>
              </a:ext>
            </a:extLst>
          </p:cNvPr>
          <p:cNvSpPr txBox="1"/>
          <p:nvPr/>
        </p:nvSpPr>
        <p:spPr>
          <a:xfrm>
            <a:off x="682459" y="2253462"/>
            <a:ext cx="3047331" cy="2677656"/>
          </a:xfrm>
          <a:prstGeom prst="rect">
            <a:avLst/>
          </a:prstGeom>
          <a:noFill/>
        </p:spPr>
        <p:txBody>
          <a:bodyPr wrap="square">
            <a:spAutoFit/>
          </a:bodyPr>
          <a:lstStyle/>
          <a:p>
            <a:r>
              <a:rPr lang="en-US" sz="2400" b="1" i="0" dirty="0">
                <a:solidFill>
                  <a:srgbClr val="000000"/>
                </a:solidFill>
                <a:effectLst/>
              </a:rPr>
              <a:t>Age-related diseases </a:t>
            </a:r>
            <a:r>
              <a:rPr lang="en-US" sz="2400" b="0" i="0" dirty="0">
                <a:solidFill>
                  <a:srgbClr val="000000"/>
                </a:solidFill>
                <a:effectLst/>
              </a:rPr>
              <a:t>(ARDs) are illnesses and conditions that occur more frequently in people as they get older, meaning age is a significant risk factor.</a:t>
            </a:r>
            <a:endParaRPr lang="en-IE" sz="2400" dirty="0">
              <a:solidFill>
                <a:srgbClr val="000000"/>
              </a:solidFill>
            </a:endParaRPr>
          </a:p>
        </p:txBody>
      </p:sp>
    </p:spTree>
    <p:extLst>
      <p:ext uri="{BB962C8B-B14F-4D97-AF65-F5344CB8AC3E}">
        <p14:creationId xmlns:p14="http://schemas.microsoft.com/office/powerpoint/2010/main" val="194831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1988A-2EF4-4AE2-8703-1F7ACA49F180}"/>
              </a:ext>
            </a:extLst>
          </p:cNvPr>
          <p:cNvSpPr>
            <a:spLocks noGrp="1"/>
          </p:cNvSpPr>
          <p:nvPr>
            <p:ph type="body" sz="quarter" idx="18"/>
          </p:nvPr>
        </p:nvSpPr>
        <p:spPr>
          <a:xfrm>
            <a:off x="0" y="2608903"/>
            <a:ext cx="4749380" cy="4122758"/>
          </a:xfrm>
        </p:spPr>
        <p:txBody>
          <a:bodyPr>
            <a:normAutofit/>
          </a:bodyPr>
          <a:lstStyle/>
          <a:p>
            <a:pPr indent="0">
              <a:lnSpc>
                <a:spcPct val="100000"/>
              </a:lnSpc>
            </a:pPr>
            <a:r>
              <a:rPr lang="en-US" sz="2200" dirty="0"/>
              <a:t>Malnutrition does not just happen to seniors who suffer from hunger, or who do not have access to healthy food. Older adults are more likely to have chronic conditions that put them at risk of malnutrition, or these conditions can be factors that lead to malnutrition. </a:t>
            </a:r>
            <a:endParaRPr lang="en-IE" sz="2200" dirty="0"/>
          </a:p>
        </p:txBody>
      </p:sp>
      <p:sp>
        <p:nvSpPr>
          <p:cNvPr id="3" name="Text Placeholder 2">
            <a:extLst>
              <a:ext uri="{FF2B5EF4-FFF2-40B4-BE49-F238E27FC236}">
                <a16:creationId xmlns:a16="http://schemas.microsoft.com/office/drawing/2014/main" id="{241F13A4-4DC4-431A-B9AA-984848B7119E}"/>
              </a:ext>
            </a:extLst>
          </p:cNvPr>
          <p:cNvSpPr>
            <a:spLocks noGrp="1"/>
          </p:cNvSpPr>
          <p:nvPr>
            <p:ph type="body" sz="quarter" idx="16"/>
          </p:nvPr>
        </p:nvSpPr>
        <p:spPr>
          <a:xfrm>
            <a:off x="254000" y="385011"/>
            <a:ext cx="4431211" cy="1013193"/>
          </a:xfrm>
        </p:spPr>
        <p:txBody>
          <a:bodyPr>
            <a:normAutofit/>
          </a:bodyPr>
          <a:lstStyle/>
          <a:p>
            <a:r>
              <a:rPr lang="en-US" b="1" dirty="0"/>
              <a:t>Cause and effect of Malnutrition in Seniors</a:t>
            </a:r>
            <a:endParaRPr lang="en-IE" b="1" dirty="0"/>
          </a:p>
        </p:txBody>
      </p:sp>
      <p:pic>
        <p:nvPicPr>
          <p:cNvPr id="4" name="Online Media 3" title="Malnutrition: A Hidden Epidemic in Older Adults">
            <a:hlinkClick r:id="" action="ppaction://media"/>
            <a:extLst>
              <a:ext uri="{FF2B5EF4-FFF2-40B4-BE49-F238E27FC236}">
                <a16:creationId xmlns:a16="http://schemas.microsoft.com/office/drawing/2014/main" id="{52211208-C8A2-471D-B174-15A2B0438DF0}"/>
              </a:ext>
            </a:extLst>
          </p:cNvPr>
          <p:cNvPicPr>
            <a:picLocks noRot="1" noChangeAspect="1"/>
          </p:cNvPicPr>
          <p:nvPr>
            <a:videoFile r:link="rId1"/>
          </p:nvPr>
        </p:nvPicPr>
        <p:blipFill>
          <a:blip r:embed="rId3"/>
          <a:stretch>
            <a:fillRect/>
          </a:stretch>
        </p:blipFill>
        <p:spPr>
          <a:xfrm>
            <a:off x="4826000" y="1285814"/>
            <a:ext cx="6908800" cy="3903472"/>
          </a:xfrm>
          <a:prstGeom prst="rect">
            <a:avLst/>
          </a:prstGeom>
        </p:spPr>
      </p:pic>
      <p:sp>
        <p:nvSpPr>
          <p:cNvPr id="6" name="TextBox 5">
            <a:extLst>
              <a:ext uri="{FF2B5EF4-FFF2-40B4-BE49-F238E27FC236}">
                <a16:creationId xmlns:a16="http://schemas.microsoft.com/office/drawing/2014/main" id="{286EC9C0-45C3-4620-9367-01D671FB76B1}"/>
              </a:ext>
            </a:extLst>
          </p:cNvPr>
          <p:cNvSpPr txBox="1"/>
          <p:nvPr/>
        </p:nvSpPr>
        <p:spPr>
          <a:xfrm>
            <a:off x="3184635" y="5808331"/>
            <a:ext cx="9480331" cy="923330"/>
          </a:xfrm>
          <a:prstGeom prst="rect">
            <a:avLst/>
          </a:prstGeom>
          <a:noFill/>
        </p:spPr>
        <p:txBody>
          <a:bodyPr wrap="square">
            <a:spAutoFit/>
          </a:bodyPr>
          <a:lstStyle/>
          <a:p>
            <a:r>
              <a:rPr lang="en-US" dirty="0">
                <a:solidFill>
                  <a:srgbClr val="1188A3"/>
                </a:solidFill>
              </a:rPr>
              <a:t>This video discusses who is at risk for malnutrition, the debilitating impact it can have on older adults. It spans tips for identifying the condition, and how it can be treated and prevented. </a:t>
            </a:r>
            <a:r>
              <a:rPr lang="en-US" dirty="0">
                <a:solidFill>
                  <a:srgbClr val="1188A3"/>
                </a:solidFill>
                <a:hlinkClick r:id="rId4">
                  <a:extLst>
                    <a:ext uri="{A12FA001-AC4F-418D-AE19-62706E023703}">
                      <ahyp:hlinkClr xmlns:ahyp="http://schemas.microsoft.com/office/drawing/2018/hyperlinkcolor" val="tx"/>
                    </a:ext>
                  </a:extLst>
                </a:hlinkClick>
              </a:rPr>
              <a:t>Malnutrition: A Hidden Epidemic in Older Adults - YouTube</a:t>
            </a:r>
            <a:endParaRPr lang="en-IE" dirty="0">
              <a:solidFill>
                <a:srgbClr val="1188A3"/>
              </a:solidFill>
            </a:endParaRPr>
          </a:p>
        </p:txBody>
      </p:sp>
    </p:spTree>
    <p:extLst>
      <p:ext uri="{BB962C8B-B14F-4D97-AF65-F5344CB8AC3E}">
        <p14:creationId xmlns:p14="http://schemas.microsoft.com/office/powerpoint/2010/main" val="40083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derly person in a wheelchair">
            <a:extLst>
              <a:ext uri="{FF2B5EF4-FFF2-40B4-BE49-F238E27FC236}">
                <a16:creationId xmlns:a16="http://schemas.microsoft.com/office/drawing/2014/main" id="{381E219C-527D-4A1E-9DA6-EDA2A667E09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47650"/>
            <a:ext cx="5105121" cy="6362700"/>
          </a:xfrm>
        </p:spPr>
      </p:pic>
      <p:sp>
        <p:nvSpPr>
          <p:cNvPr id="3" name="Text Placeholder 2">
            <a:extLst>
              <a:ext uri="{FF2B5EF4-FFF2-40B4-BE49-F238E27FC236}">
                <a16:creationId xmlns:a16="http://schemas.microsoft.com/office/drawing/2014/main" id="{FB9F9C16-7001-4998-966F-9BD77E4EDA8B}"/>
              </a:ext>
            </a:extLst>
          </p:cNvPr>
          <p:cNvSpPr>
            <a:spLocks noGrp="1"/>
          </p:cNvSpPr>
          <p:nvPr>
            <p:ph type="body" sz="quarter" idx="18"/>
          </p:nvPr>
        </p:nvSpPr>
        <p:spPr>
          <a:xfrm>
            <a:off x="1460500" y="1549400"/>
            <a:ext cx="5105121" cy="5060950"/>
          </a:xfrm>
        </p:spPr>
        <p:txBody>
          <a:bodyPr>
            <a:normAutofit lnSpcReduction="10000"/>
          </a:bodyPr>
          <a:lstStyle/>
          <a:p>
            <a:pPr indent="0"/>
            <a:r>
              <a:rPr lang="en-US" dirty="0"/>
              <a:t>Social isolation refers to a complete or near-complete </a:t>
            </a:r>
            <a:r>
              <a:rPr lang="en-US" b="1" dirty="0">
                <a:solidFill>
                  <a:srgbClr val="1188A3"/>
                </a:solidFill>
              </a:rPr>
              <a:t>lack of contact with society</a:t>
            </a:r>
            <a:r>
              <a:rPr lang="en-US" dirty="0"/>
              <a:t>. It is usually involuntary and is a larger problem for elders now than in the past, due to the decreasing size of families in Western countries.</a:t>
            </a:r>
          </a:p>
          <a:p>
            <a:pPr indent="0"/>
            <a:r>
              <a:rPr lang="en-US" dirty="0"/>
              <a:t>Possible situations of isolation, loneliness, bereavement, </a:t>
            </a:r>
            <a:r>
              <a:rPr lang="en-US" b="1" dirty="0">
                <a:solidFill>
                  <a:srgbClr val="1188A3"/>
                </a:solidFill>
              </a:rPr>
              <a:t>are associated with changes</a:t>
            </a:r>
            <a:r>
              <a:rPr lang="en-US" dirty="0"/>
              <a:t> (decreases) in quality of life, mood, as well as health status. An elderly person’s social environment has serious consequences on the type of care received and consequently impacts dietary intake &amp; psychology which affects the individual’s health.</a:t>
            </a:r>
            <a:endParaRPr lang="en-IE" dirty="0"/>
          </a:p>
        </p:txBody>
      </p:sp>
      <p:sp>
        <p:nvSpPr>
          <p:cNvPr id="4" name="Text Placeholder 3">
            <a:extLst>
              <a:ext uri="{FF2B5EF4-FFF2-40B4-BE49-F238E27FC236}">
                <a16:creationId xmlns:a16="http://schemas.microsoft.com/office/drawing/2014/main" id="{1C9BB24E-CEE0-486F-AB15-43B13A3BE1E9}"/>
              </a:ext>
            </a:extLst>
          </p:cNvPr>
          <p:cNvSpPr>
            <a:spLocks noGrp="1"/>
          </p:cNvSpPr>
          <p:nvPr>
            <p:ph type="body" sz="quarter" idx="16"/>
          </p:nvPr>
        </p:nvSpPr>
        <p:spPr>
          <a:xfrm>
            <a:off x="1718561" y="431800"/>
            <a:ext cx="4964051" cy="745931"/>
          </a:xfrm>
        </p:spPr>
        <p:txBody>
          <a:bodyPr>
            <a:normAutofit/>
          </a:bodyPr>
          <a:lstStyle/>
          <a:p>
            <a:r>
              <a:rPr lang="en-US" b="1" dirty="0"/>
              <a:t>3. Social Related Factors</a:t>
            </a:r>
          </a:p>
          <a:p>
            <a:endParaRPr lang="en-IE" b="1" dirty="0"/>
          </a:p>
        </p:txBody>
      </p:sp>
    </p:spTree>
    <p:extLst>
      <p:ext uri="{BB962C8B-B14F-4D97-AF65-F5344CB8AC3E}">
        <p14:creationId xmlns:p14="http://schemas.microsoft.com/office/powerpoint/2010/main" val="45073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6144B17-E71B-42A8-9F94-FBF7606D4E73}"/>
              </a:ext>
            </a:extLst>
          </p:cNvPr>
          <p:cNvSpPr>
            <a:spLocks noGrp="1"/>
          </p:cNvSpPr>
          <p:nvPr>
            <p:ph type="body" sz="quarter" idx="16"/>
          </p:nvPr>
        </p:nvSpPr>
        <p:spPr>
          <a:xfrm>
            <a:off x="1719263" y="595313"/>
            <a:ext cx="4716462" cy="582612"/>
          </a:xfrm>
        </p:spPr>
        <p:txBody>
          <a:bodyPr>
            <a:normAutofit lnSpcReduction="10000"/>
          </a:bodyPr>
          <a:lstStyle/>
          <a:p>
            <a:r>
              <a:rPr lang="en-US" b="1" dirty="0"/>
              <a:t>How PIFS can help…</a:t>
            </a:r>
            <a:endParaRPr lang="en-IE" b="1" dirty="0"/>
          </a:p>
        </p:txBody>
      </p:sp>
      <p:sp>
        <p:nvSpPr>
          <p:cNvPr id="6" name="Text Placeholder 2">
            <a:extLst>
              <a:ext uri="{FF2B5EF4-FFF2-40B4-BE49-F238E27FC236}">
                <a16:creationId xmlns:a16="http://schemas.microsoft.com/office/drawing/2014/main" id="{F623BB86-6E57-46F1-A5C2-FAC1334BF597}"/>
              </a:ext>
            </a:extLst>
          </p:cNvPr>
          <p:cNvSpPr>
            <a:spLocks noGrp="1"/>
          </p:cNvSpPr>
          <p:nvPr>
            <p:ph type="body" sz="quarter" idx="18"/>
          </p:nvPr>
        </p:nvSpPr>
        <p:spPr>
          <a:xfrm>
            <a:off x="1483896" y="1556084"/>
            <a:ext cx="5105120" cy="4743116"/>
          </a:xfrm>
        </p:spPr>
        <p:txBody>
          <a:bodyPr>
            <a:normAutofit/>
          </a:bodyPr>
          <a:lstStyle/>
          <a:p>
            <a:pPr indent="0"/>
            <a:r>
              <a:rPr lang="en-US" dirty="0"/>
              <a:t>In this project, we are aiming to </a:t>
            </a:r>
            <a:r>
              <a:rPr lang="en-US" b="1" dirty="0"/>
              <a:t>alleviate some of the challenges </a:t>
            </a:r>
            <a:r>
              <a:rPr lang="en-US" dirty="0"/>
              <a:t>that older adults experience and create scenarios </a:t>
            </a:r>
            <a:r>
              <a:rPr lang="en-US" b="1" dirty="0"/>
              <a:t>via SME innovation </a:t>
            </a:r>
            <a:r>
              <a:rPr lang="en-US" dirty="0"/>
              <a:t>that enables their wellbeing. </a:t>
            </a:r>
          </a:p>
          <a:p>
            <a:pPr indent="0"/>
            <a:r>
              <a:rPr lang="en-US" dirty="0"/>
              <a:t>To understand food innovation for seniors we must first learn more about their </a:t>
            </a:r>
            <a:r>
              <a:rPr lang="en-US" b="1" dirty="0"/>
              <a:t>nutritional needs</a:t>
            </a:r>
            <a:r>
              <a:rPr lang="en-US" dirty="0"/>
              <a:t>.</a:t>
            </a:r>
          </a:p>
          <a:p>
            <a:pPr indent="0"/>
            <a:r>
              <a:rPr lang="en-US" dirty="0"/>
              <a:t>As mentioned in Module 1, the design thinking process begins with empathy and </a:t>
            </a:r>
            <a:r>
              <a:rPr lang="en-US" dirty="0" err="1"/>
              <a:t>recognising</a:t>
            </a:r>
            <a:r>
              <a:rPr lang="en-US" dirty="0"/>
              <a:t> the needs and wants of this growing market. So, let’s start that journey!</a:t>
            </a:r>
            <a:endParaRPr lang="en-IE" dirty="0"/>
          </a:p>
        </p:txBody>
      </p:sp>
      <p:pic>
        <p:nvPicPr>
          <p:cNvPr id="7" name="Picture 6" descr="Icon&#10;&#10;Description automatically generated">
            <a:extLst>
              <a:ext uri="{FF2B5EF4-FFF2-40B4-BE49-F238E27FC236}">
                <a16:creationId xmlns:a16="http://schemas.microsoft.com/office/drawing/2014/main" id="{D24E55C4-6994-4BBD-9473-54A4D575657D}"/>
              </a:ext>
            </a:extLst>
          </p:cNvPr>
          <p:cNvPicPr>
            <a:picLocks noChangeAspect="1"/>
          </p:cNvPicPr>
          <p:nvPr/>
        </p:nvPicPr>
        <p:blipFill>
          <a:blip r:embed="rId2"/>
          <a:stretch>
            <a:fillRect/>
          </a:stretch>
        </p:blipFill>
        <p:spPr>
          <a:xfrm>
            <a:off x="7823200" y="736599"/>
            <a:ext cx="3479800" cy="5425199"/>
          </a:xfrm>
          <a:prstGeom prst="rect">
            <a:avLst/>
          </a:prstGeom>
        </p:spPr>
      </p:pic>
    </p:spTree>
    <p:extLst>
      <p:ext uri="{BB962C8B-B14F-4D97-AF65-F5344CB8AC3E}">
        <p14:creationId xmlns:p14="http://schemas.microsoft.com/office/powerpoint/2010/main" val="28595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D5B5A7-6129-854D-99CF-87FCAAE99371}"/>
              </a:ext>
            </a:extLst>
          </p:cNvPr>
          <p:cNvGraphicFramePr/>
          <p:nvPr>
            <p:extLst>
              <p:ext uri="{D42A27DB-BD31-4B8C-83A1-F6EECF244321}">
                <p14:modId xmlns:p14="http://schemas.microsoft.com/office/powerpoint/2010/main" val="4145848527"/>
              </p:ext>
            </p:extLst>
          </p:nvPr>
        </p:nvGraphicFramePr>
        <p:xfrm>
          <a:off x="-1244601" y="1345344"/>
          <a:ext cx="6299201" cy="515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BB3E06F-6FD7-4CC9-AE0A-6FFAF0E68B40}"/>
              </a:ext>
            </a:extLst>
          </p:cNvPr>
          <p:cNvSpPr txBox="1"/>
          <p:nvPr/>
        </p:nvSpPr>
        <p:spPr>
          <a:xfrm>
            <a:off x="0" y="355600"/>
            <a:ext cx="12192000" cy="1200329"/>
          </a:xfrm>
          <a:prstGeom prst="rect">
            <a:avLst/>
          </a:prstGeom>
          <a:solidFill>
            <a:srgbClr val="85D2E1"/>
          </a:solidFill>
        </p:spPr>
        <p:txBody>
          <a:bodyPr wrap="square" rtlCol="0">
            <a:spAutoFit/>
          </a:bodyPr>
          <a:lstStyle/>
          <a:p>
            <a:pPr algn="ctr"/>
            <a:r>
              <a:rPr lang="en-US" sz="3600" b="1" dirty="0">
                <a:solidFill>
                  <a:srgbClr val="000000"/>
                </a:solidFill>
              </a:rPr>
              <a:t>Age Related issues for elderly people and the relationship between these factors</a:t>
            </a:r>
            <a:endParaRPr lang="en-IE" sz="3600" b="1" dirty="0">
              <a:solidFill>
                <a:srgbClr val="000000"/>
              </a:solidFill>
            </a:endParaRPr>
          </a:p>
        </p:txBody>
      </p:sp>
      <p:sp>
        <p:nvSpPr>
          <p:cNvPr id="5" name="TextBox 4">
            <a:extLst>
              <a:ext uri="{FF2B5EF4-FFF2-40B4-BE49-F238E27FC236}">
                <a16:creationId xmlns:a16="http://schemas.microsoft.com/office/drawing/2014/main" id="{2554BC8D-F2A0-4152-8BD8-DBBC8F4D613C}"/>
              </a:ext>
            </a:extLst>
          </p:cNvPr>
          <p:cNvSpPr txBox="1"/>
          <p:nvPr/>
        </p:nvSpPr>
        <p:spPr>
          <a:xfrm>
            <a:off x="1543050" y="2598004"/>
            <a:ext cx="1130300" cy="954107"/>
          </a:xfrm>
          <a:prstGeom prst="rect">
            <a:avLst/>
          </a:prstGeom>
          <a:noFill/>
        </p:spPr>
        <p:txBody>
          <a:bodyPr wrap="square" rtlCol="0">
            <a:spAutoFit/>
          </a:bodyPr>
          <a:lstStyle/>
          <a:p>
            <a:r>
              <a:rPr lang="en-US" sz="1400" dirty="0">
                <a:solidFill>
                  <a:srgbClr val="1188A3"/>
                </a:solidFill>
              </a:rPr>
              <a:t>Improve </a:t>
            </a:r>
          </a:p>
          <a:p>
            <a:r>
              <a:rPr lang="en-US" sz="1400" dirty="0">
                <a:solidFill>
                  <a:srgbClr val="1188A3"/>
                </a:solidFill>
              </a:rPr>
              <a:t>nutrition, </a:t>
            </a:r>
          </a:p>
          <a:p>
            <a:r>
              <a:rPr lang="en-US" sz="1400" dirty="0">
                <a:solidFill>
                  <a:srgbClr val="1188A3"/>
                </a:solidFill>
              </a:rPr>
              <a:t>acceptance  </a:t>
            </a:r>
          </a:p>
          <a:p>
            <a:endParaRPr lang="en-IE" sz="1400" dirty="0">
              <a:solidFill>
                <a:srgbClr val="1188A3"/>
              </a:solidFill>
            </a:endParaRPr>
          </a:p>
        </p:txBody>
      </p:sp>
      <p:sp>
        <p:nvSpPr>
          <p:cNvPr id="6" name="Curved Right Arrow 28">
            <a:extLst>
              <a:ext uri="{FF2B5EF4-FFF2-40B4-BE49-F238E27FC236}">
                <a16:creationId xmlns:a16="http://schemas.microsoft.com/office/drawing/2014/main" id="{7DCF89CD-47D0-FB48-A0CA-02D126ABD79F}"/>
              </a:ext>
            </a:extLst>
          </p:cNvPr>
          <p:cNvSpPr/>
          <p:nvPr/>
        </p:nvSpPr>
        <p:spPr>
          <a:xfrm rot="17855931">
            <a:off x="1996143" y="5440880"/>
            <a:ext cx="442260" cy="1290386"/>
          </a:xfrm>
          <a:prstGeom prst="curvedRightArrow">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29">
            <a:extLst>
              <a:ext uri="{FF2B5EF4-FFF2-40B4-BE49-F238E27FC236}">
                <a16:creationId xmlns:a16="http://schemas.microsoft.com/office/drawing/2014/main" id="{FBD899AB-6E20-B040-8929-2B9B33B92FA3}"/>
              </a:ext>
            </a:extLst>
          </p:cNvPr>
          <p:cNvSpPr txBox="1"/>
          <p:nvPr/>
        </p:nvSpPr>
        <p:spPr>
          <a:xfrm>
            <a:off x="1999126" y="5778296"/>
            <a:ext cx="72968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1188A3"/>
                </a:solidFill>
              </a:rPr>
              <a:t>Impact </a:t>
            </a:r>
          </a:p>
        </p:txBody>
      </p:sp>
      <p:sp>
        <p:nvSpPr>
          <p:cNvPr id="9" name="TextBox 8">
            <a:extLst>
              <a:ext uri="{FF2B5EF4-FFF2-40B4-BE49-F238E27FC236}">
                <a16:creationId xmlns:a16="http://schemas.microsoft.com/office/drawing/2014/main" id="{B5ACB5AF-2C11-4A85-A3A6-298588BB7B00}"/>
              </a:ext>
            </a:extLst>
          </p:cNvPr>
          <p:cNvSpPr txBox="1"/>
          <p:nvPr/>
        </p:nvSpPr>
        <p:spPr>
          <a:xfrm>
            <a:off x="5286838" y="1687299"/>
            <a:ext cx="3479800" cy="4893647"/>
          </a:xfrm>
          <a:prstGeom prst="rect">
            <a:avLst/>
          </a:prstGeom>
          <a:noFill/>
        </p:spPr>
        <p:txBody>
          <a:bodyPr wrap="square">
            <a:spAutoFit/>
          </a:bodyPr>
          <a:lstStyle/>
          <a:p>
            <a:r>
              <a:rPr lang="en-US" sz="2400" dirty="0">
                <a:solidFill>
                  <a:srgbClr val="000000"/>
                </a:solidFill>
              </a:rPr>
              <a:t>This diagram demonstrates how each of these factors affects each other,</a:t>
            </a:r>
            <a:r>
              <a:rPr lang="en-US" sz="2400" b="1" dirty="0">
                <a:solidFill>
                  <a:srgbClr val="000000"/>
                </a:solidFill>
              </a:rPr>
              <a:t> indicating the opportunity for food businesses and scientists to develop innovative foods &amp; services to improve the elderly nutritional status</a:t>
            </a:r>
            <a:r>
              <a:rPr lang="en-US" sz="2400" dirty="0">
                <a:solidFill>
                  <a:srgbClr val="000000"/>
                </a:solidFill>
              </a:rPr>
              <a:t>, thereby further assisting in healthy ageing (e.g. slowing down the physiological changes)</a:t>
            </a:r>
            <a:endParaRPr lang="en-IE" sz="2400" dirty="0">
              <a:solidFill>
                <a:srgbClr val="000000"/>
              </a:solidFill>
            </a:endParaRPr>
          </a:p>
        </p:txBody>
      </p:sp>
      <p:sp>
        <p:nvSpPr>
          <p:cNvPr id="10" name="TextBox 31">
            <a:extLst>
              <a:ext uri="{FF2B5EF4-FFF2-40B4-BE49-F238E27FC236}">
                <a16:creationId xmlns:a16="http://schemas.microsoft.com/office/drawing/2014/main" id="{E4773EAC-7657-794F-ACE1-DF3EEFC59468}"/>
              </a:ext>
            </a:extLst>
          </p:cNvPr>
          <p:cNvSpPr txBox="1"/>
          <p:nvPr/>
        </p:nvSpPr>
        <p:spPr>
          <a:xfrm>
            <a:off x="9189841" y="1634173"/>
            <a:ext cx="2918217" cy="5170646"/>
          </a:xfrm>
          <a:prstGeom prst="rect">
            <a:avLst/>
          </a:prstGeom>
          <a:solidFill>
            <a:srgbClr val="85D2E1"/>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200" b="1" dirty="0">
                <a:solidFill>
                  <a:srgbClr val="000000"/>
                </a:solidFill>
              </a:rPr>
              <a:t>Apart from the food sector, environmental factors also impact nutritional status and the ageing process:</a:t>
            </a:r>
          </a:p>
          <a:p>
            <a:pPr marL="171450" indent="-171450">
              <a:buFont typeface="Arial" panose="020B0604020202020204" pitchFamily="34" charset="0"/>
              <a:buChar char="•"/>
            </a:pPr>
            <a:endParaRPr lang="en-GB" sz="2200" b="1" dirty="0">
              <a:solidFill>
                <a:srgbClr val="000000"/>
              </a:solidFill>
            </a:endParaRPr>
          </a:p>
          <a:p>
            <a:pPr marL="171450" indent="-171450">
              <a:buFont typeface="Arial" panose="020B0604020202020204" pitchFamily="34" charset="0"/>
              <a:buChar char="•"/>
            </a:pPr>
            <a:r>
              <a:rPr lang="en-GB" sz="2200" dirty="0">
                <a:solidFill>
                  <a:srgbClr val="000000"/>
                </a:solidFill>
              </a:rPr>
              <a:t>Living situation;</a:t>
            </a:r>
          </a:p>
          <a:p>
            <a:pPr marL="171450" indent="-171450">
              <a:buFont typeface="Arial" panose="020B0604020202020204" pitchFamily="34" charset="0"/>
              <a:buChar char="•"/>
            </a:pPr>
            <a:r>
              <a:rPr lang="en-GB" sz="2200" dirty="0">
                <a:solidFill>
                  <a:srgbClr val="000000"/>
                </a:solidFill>
              </a:rPr>
              <a:t>Economics </a:t>
            </a:r>
          </a:p>
          <a:p>
            <a:pPr marL="171450" indent="-171450">
              <a:buFont typeface="Arial" panose="020B0604020202020204" pitchFamily="34" charset="0"/>
              <a:buChar char="•"/>
            </a:pPr>
            <a:r>
              <a:rPr lang="en-GB" sz="2200" dirty="0">
                <a:solidFill>
                  <a:srgbClr val="000000"/>
                </a:solidFill>
              </a:rPr>
              <a:t>Cultural beliefs and traditions </a:t>
            </a:r>
          </a:p>
          <a:p>
            <a:pPr marL="171450" indent="-171450">
              <a:buFont typeface="Arial" panose="020B0604020202020204" pitchFamily="34" charset="0"/>
              <a:buChar char="•"/>
            </a:pPr>
            <a:r>
              <a:rPr lang="en-GB" sz="2200" dirty="0">
                <a:solidFill>
                  <a:srgbClr val="000000"/>
                </a:solidFill>
              </a:rPr>
              <a:t>Lifestyle </a:t>
            </a:r>
          </a:p>
          <a:p>
            <a:pPr marL="171450" indent="-171450">
              <a:buFont typeface="Arial" panose="020B0604020202020204" pitchFamily="34" charset="0"/>
              <a:buChar char="•"/>
            </a:pPr>
            <a:r>
              <a:rPr lang="en-GB" sz="2200" dirty="0">
                <a:solidFill>
                  <a:srgbClr val="000000"/>
                </a:solidFill>
              </a:rPr>
              <a:t>Socialisation </a:t>
            </a:r>
          </a:p>
          <a:p>
            <a:pPr marL="171450" indent="-171450">
              <a:buFont typeface="Arial" panose="020B0604020202020204" pitchFamily="34" charset="0"/>
              <a:buChar char="•"/>
            </a:pPr>
            <a:r>
              <a:rPr lang="en-GB" sz="2200" dirty="0">
                <a:solidFill>
                  <a:srgbClr val="000000"/>
                </a:solidFill>
              </a:rPr>
              <a:t>Access to food and food preparation</a:t>
            </a:r>
            <a:endParaRPr lang="en-GB" sz="2200" b="1" dirty="0">
              <a:solidFill>
                <a:srgbClr val="000000"/>
              </a:solidFill>
            </a:endParaRPr>
          </a:p>
          <a:p>
            <a:pPr marL="171450" indent="-171450">
              <a:buFont typeface="Arial" panose="020B0604020202020204" pitchFamily="34" charset="0"/>
              <a:buChar char="•"/>
            </a:pPr>
            <a:endParaRPr lang="en-GB" sz="2200" b="1" dirty="0">
              <a:solidFill>
                <a:srgbClr val="1188A3"/>
              </a:solidFill>
            </a:endParaRPr>
          </a:p>
        </p:txBody>
      </p:sp>
    </p:spTree>
    <p:extLst>
      <p:ext uri="{BB962C8B-B14F-4D97-AF65-F5344CB8AC3E}">
        <p14:creationId xmlns:p14="http://schemas.microsoft.com/office/powerpoint/2010/main" val="206818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FD674-A42B-4374-AB96-BC52199CE350}"/>
              </a:ext>
            </a:extLst>
          </p:cNvPr>
          <p:cNvSpPr>
            <a:spLocks noGrp="1"/>
          </p:cNvSpPr>
          <p:nvPr>
            <p:ph type="body" sz="quarter" idx="18"/>
          </p:nvPr>
        </p:nvSpPr>
        <p:spPr>
          <a:xfrm>
            <a:off x="471341" y="1451728"/>
            <a:ext cx="11071475" cy="4172987"/>
          </a:xfrm>
        </p:spPr>
        <p:txBody>
          <a:bodyPr>
            <a:normAutofit lnSpcReduction="10000"/>
          </a:bodyPr>
          <a:lstStyle/>
          <a:p>
            <a:pPr indent="0"/>
            <a:r>
              <a:rPr lang="en-US" dirty="0"/>
              <a:t>In elderly people, adequate water intake is one of the key factors to prevent chronic diseases and fight infection.</a:t>
            </a:r>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r>
              <a:rPr lang="en-US" dirty="0"/>
              <a:t>This brings opportunity for businesses, e.g. our case study featuring ‘</a:t>
            </a:r>
            <a:r>
              <a:rPr lang="en-US" dirty="0" err="1"/>
              <a:t>Ooho</a:t>
            </a:r>
            <a:r>
              <a:rPr lang="en-US" dirty="0"/>
              <a:t> water balls’ were developed to target the elderly market to solve dehydration problems. </a:t>
            </a:r>
            <a:r>
              <a:rPr lang="en-US" dirty="0">
                <a:highlight>
                  <a:srgbClr val="FFFF00"/>
                </a:highlight>
              </a:rPr>
              <a:t>Link</a:t>
            </a:r>
            <a:endParaRPr lang="en-IE" dirty="0">
              <a:highlight>
                <a:srgbClr val="FFFF00"/>
              </a:highlight>
            </a:endParaRPr>
          </a:p>
          <a:p>
            <a:pPr indent="0"/>
            <a:endParaRPr lang="en-IE" dirty="0"/>
          </a:p>
        </p:txBody>
      </p:sp>
      <p:sp>
        <p:nvSpPr>
          <p:cNvPr id="4" name="Text Placeholder 2">
            <a:extLst>
              <a:ext uri="{FF2B5EF4-FFF2-40B4-BE49-F238E27FC236}">
                <a16:creationId xmlns:a16="http://schemas.microsoft.com/office/drawing/2014/main" id="{48C8A77A-3487-49D2-AC50-9C237126C34E}"/>
              </a:ext>
            </a:extLst>
          </p:cNvPr>
          <p:cNvSpPr>
            <a:spLocks noGrp="1"/>
          </p:cNvSpPr>
          <p:nvPr>
            <p:ph type="body" sz="quarter" idx="16"/>
          </p:nvPr>
        </p:nvSpPr>
        <p:spPr>
          <a:xfrm>
            <a:off x="735013" y="642938"/>
            <a:ext cx="10807700" cy="582612"/>
          </a:xfrm>
        </p:spPr>
        <p:txBody>
          <a:bodyPr>
            <a:normAutofit lnSpcReduction="10000"/>
          </a:bodyPr>
          <a:lstStyle/>
          <a:p>
            <a:r>
              <a:rPr lang="en-US" dirty="0"/>
              <a:t>Nutrition Requirements for the elderly – </a:t>
            </a:r>
            <a:r>
              <a:rPr lang="en-US" b="1" dirty="0"/>
              <a:t>1. Water</a:t>
            </a:r>
            <a:endParaRPr lang="en-IE" b="1" dirty="0"/>
          </a:p>
        </p:txBody>
      </p:sp>
      <p:sp>
        <p:nvSpPr>
          <p:cNvPr id="5" name="Oval 4">
            <a:extLst>
              <a:ext uri="{FF2B5EF4-FFF2-40B4-BE49-F238E27FC236}">
                <a16:creationId xmlns:a16="http://schemas.microsoft.com/office/drawing/2014/main" id="{4306B6D3-D901-4017-A65F-368D5995BF89}"/>
              </a:ext>
            </a:extLst>
          </p:cNvPr>
          <p:cNvSpPr/>
          <p:nvPr/>
        </p:nvSpPr>
        <p:spPr>
          <a:xfrm>
            <a:off x="649184" y="2281287"/>
            <a:ext cx="3536317" cy="2007909"/>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188A3"/>
                </a:solidFill>
                <a:latin typeface="Comic Sans MS" panose="030F0702030302020204" pitchFamily="66" charset="0"/>
              </a:rPr>
              <a:t>Water </a:t>
            </a:r>
            <a:r>
              <a:rPr lang="en-US" b="1" dirty="0">
                <a:solidFill>
                  <a:srgbClr val="1188A3"/>
                </a:solidFill>
                <a:latin typeface="Comic Sans MS" panose="030F0702030302020204" pitchFamily="66" charset="0"/>
              </a:rPr>
              <a:t>helps bodily functions </a:t>
            </a:r>
            <a:r>
              <a:rPr lang="en-US" dirty="0">
                <a:solidFill>
                  <a:srgbClr val="1188A3"/>
                </a:solidFill>
                <a:latin typeface="Comic Sans MS" panose="030F0702030302020204" pitchFamily="66" charset="0"/>
              </a:rPr>
              <a:t>including absorption and the distribution of nutrients, and waste excretion</a:t>
            </a:r>
            <a:endParaRPr lang="en-IE" dirty="0">
              <a:solidFill>
                <a:srgbClr val="1188A3"/>
              </a:solidFill>
              <a:latin typeface="Comic Sans MS" panose="030F0702030302020204" pitchFamily="66" charset="0"/>
            </a:endParaRPr>
          </a:p>
        </p:txBody>
      </p:sp>
      <p:sp>
        <p:nvSpPr>
          <p:cNvPr id="6" name="Oval 5">
            <a:extLst>
              <a:ext uri="{FF2B5EF4-FFF2-40B4-BE49-F238E27FC236}">
                <a16:creationId xmlns:a16="http://schemas.microsoft.com/office/drawing/2014/main" id="{BDF1631D-7BAB-41A3-B225-97D757E8BABC}"/>
              </a:ext>
            </a:extLst>
          </p:cNvPr>
          <p:cNvSpPr/>
          <p:nvPr/>
        </p:nvSpPr>
        <p:spPr>
          <a:xfrm>
            <a:off x="4416763" y="2281287"/>
            <a:ext cx="3536317" cy="2007909"/>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188A3"/>
                </a:solidFill>
                <a:latin typeface="Comic Sans MS" panose="030F0702030302020204" pitchFamily="66" charset="0"/>
              </a:rPr>
              <a:t>Older people often have dehydration problems and are </a:t>
            </a:r>
            <a:r>
              <a:rPr lang="en-US" b="1" dirty="0">
                <a:solidFill>
                  <a:srgbClr val="1188A3"/>
                </a:solidFill>
                <a:latin typeface="Comic Sans MS" panose="030F0702030302020204" pitchFamily="66" charset="0"/>
              </a:rPr>
              <a:t>less sensitive to thirst </a:t>
            </a:r>
            <a:r>
              <a:rPr lang="en-US" dirty="0">
                <a:solidFill>
                  <a:srgbClr val="1188A3"/>
                </a:solidFill>
                <a:latin typeface="Comic Sans MS" panose="030F0702030302020204" pitchFamily="66" charset="0"/>
              </a:rPr>
              <a:t>&amp; eat less fruit &amp; veg.</a:t>
            </a:r>
            <a:endParaRPr lang="en-IE" dirty="0">
              <a:solidFill>
                <a:srgbClr val="1188A3"/>
              </a:solidFill>
              <a:latin typeface="Comic Sans MS" panose="030F0702030302020204" pitchFamily="66" charset="0"/>
            </a:endParaRPr>
          </a:p>
        </p:txBody>
      </p:sp>
      <p:sp>
        <p:nvSpPr>
          <p:cNvPr id="7" name="Oval 6">
            <a:extLst>
              <a:ext uri="{FF2B5EF4-FFF2-40B4-BE49-F238E27FC236}">
                <a16:creationId xmlns:a16="http://schemas.microsoft.com/office/drawing/2014/main" id="{95F07A5B-9F20-4C40-9525-F4CC16123C28}"/>
              </a:ext>
            </a:extLst>
          </p:cNvPr>
          <p:cNvSpPr/>
          <p:nvPr/>
        </p:nvSpPr>
        <p:spPr>
          <a:xfrm>
            <a:off x="8184342" y="2281287"/>
            <a:ext cx="3536317" cy="1906571"/>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188A3"/>
                </a:solidFill>
                <a:latin typeface="Comic Sans MS" panose="030F0702030302020204" pitchFamily="66" charset="0"/>
              </a:rPr>
              <a:t>There is often a </a:t>
            </a:r>
            <a:r>
              <a:rPr lang="en-US" b="1" dirty="0">
                <a:solidFill>
                  <a:srgbClr val="1188A3"/>
                </a:solidFill>
                <a:latin typeface="Comic Sans MS" panose="030F0702030302020204" pitchFamily="66" charset="0"/>
              </a:rPr>
              <a:t>decline in kidney function</a:t>
            </a:r>
            <a:r>
              <a:rPr lang="en-US" dirty="0">
                <a:solidFill>
                  <a:srgbClr val="1188A3"/>
                </a:solidFill>
                <a:latin typeface="Comic Sans MS" panose="030F0702030302020204" pitchFamily="66" charset="0"/>
              </a:rPr>
              <a:t>, so elderly people need to drink more, about at least 1.5L/day. </a:t>
            </a:r>
            <a:r>
              <a:rPr lang="en-US" dirty="0">
                <a:solidFill>
                  <a:srgbClr val="1188A3"/>
                </a:solidFill>
                <a:latin typeface="Comic Sans MS" panose="030F0702030302020204" pitchFamily="66" charset="0"/>
                <a:hlinkClick r:id="rId2"/>
              </a:rPr>
              <a:t>Ref</a:t>
            </a:r>
            <a:endParaRPr lang="en-IE" dirty="0">
              <a:solidFill>
                <a:srgbClr val="1188A3"/>
              </a:solidFill>
              <a:latin typeface="Comic Sans MS" panose="030F0702030302020204" pitchFamily="66" charset="0"/>
            </a:endParaRPr>
          </a:p>
        </p:txBody>
      </p:sp>
    </p:spTree>
    <p:extLst>
      <p:ext uri="{BB962C8B-B14F-4D97-AF65-F5344CB8AC3E}">
        <p14:creationId xmlns:p14="http://schemas.microsoft.com/office/powerpoint/2010/main" val="211010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4058FD-6CDC-482F-80E8-D21A484F9BD6}"/>
              </a:ext>
            </a:extLst>
          </p:cNvPr>
          <p:cNvSpPr txBox="1"/>
          <p:nvPr/>
        </p:nvSpPr>
        <p:spPr>
          <a:xfrm>
            <a:off x="1469624" y="2566737"/>
            <a:ext cx="1459832" cy="646331"/>
          </a:xfrm>
          <a:prstGeom prst="rect">
            <a:avLst/>
          </a:prstGeom>
          <a:noFill/>
        </p:spPr>
        <p:txBody>
          <a:bodyPr wrap="square" rtlCol="0">
            <a:spAutoFit/>
          </a:bodyPr>
          <a:lstStyle/>
          <a:p>
            <a:pPr algn="ctr"/>
            <a:r>
              <a:rPr lang="en-US" b="1" dirty="0">
                <a:solidFill>
                  <a:srgbClr val="1188A3"/>
                </a:solidFill>
              </a:rPr>
              <a:t>Metabolic</a:t>
            </a:r>
          </a:p>
          <a:p>
            <a:pPr algn="ctr"/>
            <a:r>
              <a:rPr lang="en-US" b="1" dirty="0">
                <a:solidFill>
                  <a:srgbClr val="1188A3"/>
                </a:solidFill>
              </a:rPr>
              <a:t>Changes</a:t>
            </a:r>
            <a:endParaRPr lang="en-IE" b="1" dirty="0">
              <a:solidFill>
                <a:srgbClr val="1188A3"/>
              </a:solidFill>
            </a:endParaRPr>
          </a:p>
        </p:txBody>
      </p:sp>
      <p:sp>
        <p:nvSpPr>
          <p:cNvPr id="10" name="TextBox 9">
            <a:extLst>
              <a:ext uri="{FF2B5EF4-FFF2-40B4-BE49-F238E27FC236}">
                <a16:creationId xmlns:a16="http://schemas.microsoft.com/office/drawing/2014/main" id="{5722687E-7757-41D2-840A-2673EA81A16D}"/>
              </a:ext>
            </a:extLst>
          </p:cNvPr>
          <p:cNvSpPr txBox="1"/>
          <p:nvPr/>
        </p:nvSpPr>
        <p:spPr>
          <a:xfrm>
            <a:off x="3406709" y="2566737"/>
            <a:ext cx="1459832" cy="646331"/>
          </a:xfrm>
          <a:prstGeom prst="rect">
            <a:avLst/>
          </a:prstGeom>
          <a:noFill/>
        </p:spPr>
        <p:txBody>
          <a:bodyPr wrap="square" rtlCol="0">
            <a:spAutoFit/>
          </a:bodyPr>
          <a:lstStyle/>
          <a:p>
            <a:pPr algn="ctr"/>
            <a:r>
              <a:rPr lang="en-US" b="1" dirty="0">
                <a:solidFill>
                  <a:srgbClr val="70B2BE"/>
                </a:solidFill>
              </a:rPr>
              <a:t>Reduced</a:t>
            </a:r>
          </a:p>
          <a:p>
            <a:pPr algn="ctr"/>
            <a:r>
              <a:rPr lang="en-US" b="1" dirty="0">
                <a:solidFill>
                  <a:srgbClr val="70B2BE"/>
                </a:solidFill>
              </a:rPr>
              <a:t>Appetites</a:t>
            </a:r>
            <a:endParaRPr lang="en-IE" b="1" dirty="0">
              <a:solidFill>
                <a:srgbClr val="70B2BE"/>
              </a:solidFill>
            </a:endParaRPr>
          </a:p>
        </p:txBody>
      </p:sp>
      <p:sp>
        <p:nvSpPr>
          <p:cNvPr id="11" name="TextBox 10">
            <a:extLst>
              <a:ext uri="{FF2B5EF4-FFF2-40B4-BE49-F238E27FC236}">
                <a16:creationId xmlns:a16="http://schemas.microsoft.com/office/drawing/2014/main" id="{C33EA6EE-DF57-4099-B1A0-0A5D086D2C16}"/>
              </a:ext>
            </a:extLst>
          </p:cNvPr>
          <p:cNvSpPr txBox="1"/>
          <p:nvPr/>
        </p:nvSpPr>
        <p:spPr>
          <a:xfrm>
            <a:off x="5354363" y="2444279"/>
            <a:ext cx="1459832" cy="1200329"/>
          </a:xfrm>
          <a:prstGeom prst="rect">
            <a:avLst/>
          </a:prstGeom>
          <a:noFill/>
        </p:spPr>
        <p:txBody>
          <a:bodyPr wrap="square" rtlCol="0">
            <a:spAutoFit/>
          </a:bodyPr>
          <a:lstStyle/>
          <a:p>
            <a:pPr algn="ctr"/>
            <a:r>
              <a:rPr lang="en-US" b="1" dirty="0">
                <a:solidFill>
                  <a:srgbClr val="1188A3"/>
                </a:solidFill>
              </a:rPr>
              <a:t>The inability to use available protein</a:t>
            </a:r>
            <a:endParaRPr lang="en-IE" b="1" dirty="0">
              <a:solidFill>
                <a:srgbClr val="1188A3"/>
              </a:solidFill>
            </a:endParaRPr>
          </a:p>
        </p:txBody>
      </p:sp>
      <p:sp>
        <p:nvSpPr>
          <p:cNvPr id="12" name="TextBox 11">
            <a:extLst>
              <a:ext uri="{FF2B5EF4-FFF2-40B4-BE49-F238E27FC236}">
                <a16:creationId xmlns:a16="http://schemas.microsoft.com/office/drawing/2014/main" id="{A6A210D3-28DE-4D61-BB28-D31CFA66861D}"/>
              </a:ext>
            </a:extLst>
          </p:cNvPr>
          <p:cNvSpPr txBox="1"/>
          <p:nvPr/>
        </p:nvSpPr>
        <p:spPr>
          <a:xfrm>
            <a:off x="7302018" y="2420216"/>
            <a:ext cx="1459832" cy="923330"/>
          </a:xfrm>
          <a:prstGeom prst="rect">
            <a:avLst/>
          </a:prstGeom>
          <a:noFill/>
        </p:spPr>
        <p:txBody>
          <a:bodyPr wrap="square" rtlCol="0">
            <a:spAutoFit/>
          </a:bodyPr>
          <a:lstStyle/>
          <a:p>
            <a:pPr algn="ctr"/>
            <a:r>
              <a:rPr lang="en-US" b="1" dirty="0">
                <a:solidFill>
                  <a:srgbClr val="70B2BE"/>
                </a:solidFill>
              </a:rPr>
              <a:t>Reduced digestive capacity</a:t>
            </a:r>
            <a:endParaRPr lang="en-IE" dirty="0">
              <a:solidFill>
                <a:srgbClr val="70B2BE"/>
              </a:solidFill>
            </a:endParaRPr>
          </a:p>
        </p:txBody>
      </p:sp>
      <p:sp>
        <p:nvSpPr>
          <p:cNvPr id="13" name="TextBox 12">
            <a:extLst>
              <a:ext uri="{FF2B5EF4-FFF2-40B4-BE49-F238E27FC236}">
                <a16:creationId xmlns:a16="http://schemas.microsoft.com/office/drawing/2014/main" id="{28354EB4-E19F-4DD0-B6EC-C9DE8ACDFAF0}"/>
              </a:ext>
            </a:extLst>
          </p:cNvPr>
          <p:cNvSpPr txBox="1"/>
          <p:nvPr/>
        </p:nvSpPr>
        <p:spPr>
          <a:xfrm>
            <a:off x="9262544" y="2382368"/>
            <a:ext cx="1459832" cy="1200329"/>
          </a:xfrm>
          <a:prstGeom prst="rect">
            <a:avLst/>
          </a:prstGeom>
          <a:noFill/>
        </p:spPr>
        <p:txBody>
          <a:bodyPr wrap="square" rtlCol="0">
            <a:spAutoFit/>
          </a:bodyPr>
          <a:lstStyle/>
          <a:p>
            <a:pPr algn="ctr"/>
            <a:r>
              <a:rPr lang="en-US" b="1" dirty="0">
                <a:solidFill>
                  <a:srgbClr val="1188A3"/>
                </a:solidFill>
              </a:rPr>
              <a:t>Loss of muscle mass and muscle strength</a:t>
            </a:r>
            <a:endParaRPr lang="en-IE" b="1" dirty="0">
              <a:solidFill>
                <a:srgbClr val="1188A3"/>
              </a:solidFill>
            </a:endParaRPr>
          </a:p>
        </p:txBody>
      </p:sp>
      <p:sp>
        <p:nvSpPr>
          <p:cNvPr id="14" name="Text Placeholder 2">
            <a:extLst>
              <a:ext uri="{FF2B5EF4-FFF2-40B4-BE49-F238E27FC236}">
                <a16:creationId xmlns:a16="http://schemas.microsoft.com/office/drawing/2014/main" id="{53181EF2-AAF9-4747-BAD8-525D691A97B4}"/>
              </a:ext>
            </a:extLst>
          </p:cNvPr>
          <p:cNvSpPr>
            <a:spLocks noGrp="1"/>
          </p:cNvSpPr>
          <p:nvPr>
            <p:ph type="body" sz="quarter" idx="29"/>
          </p:nvPr>
        </p:nvSpPr>
        <p:spPr>
          <a:xfrm>
            <a:off x="11113" y="253582"/>
            <a:ext cx="12180887" cy="809272"/>
          </a:xfrm>
          <a:solidFill>
            <a:srgbClr val="85D2E1"/>
          </a:solidFill>
        </p:spPr>
        <p:txBody>
          <a:bodyPr anchor="ctr">
            <a:normAutofit/>
          </a:bodyPr>
          <a:lstStyle/>
          <a:p>
            <a:r>
              <a:rPr lang="en-US" dirty="0"/>
              <a:t>Nutrition Requirements for the elderly – </a:t>
            </a:r>
            <a:r>
              <a:rPr lang="en-US" b="1" dirty="0"/>
              <a:t>2. Protein</a:t>
            </a:r>
            <a:endParaRPr lang="en-IE" b="1" dirty="0"/>
          </a:p>
        </p:txBody>
      </p:sp>
      <p:sp>
        <p:nvSpPr>
          <p:cNvPr id="16" name="TextBox 15">
            <a:extLst>
              <a:ext uri="{FF2B5EF4-FFF2-40B4-BE49-F238E27FC236}">
                <a16:creationId xmlns:a16="http://schemas.microsoft.com/office/drawing/2014/main" id="{96C3C41A-478B-491D-815D-147240CD5B4D}"/>
              </a:ext>
            </a:extLst>
          </p:cNvPr>
          <p:cNvSpPr txBox="1"/>
          <p:nvPr/>
        </p:nvSpPr>
        <p:spPr>
          <a:xfrm>
            <a:off x="200525" y="1200769"/>
            <a:ext cx="10331116" cy="461665"/>
          </a:xfrm>
          <a:prstGeom prst="rect">
            <a:avLst/>
          </a:prstGeom>
          <a:noFill/>
        </p:spPr>
        <p:txBody>
          <a:bodyPr wrap="square">
            <a:spAutoFit/>
          </a:bodyPr>
          <a:lstStyle/>
          <a:p>
            <a:r>
              <a:rPr lang="en-US" sz="2400" dirty="0">
                <a:solidFill>
                  <a:srgbClr val="000000"/>
                </a:solidFill>
              </a:rPr>
              <a:t>An adequate level of high-quality protein intake is required for the elderly due to: </a:t>
            </a:r>
            <a:endParaRPr lang="en-IE" sz="2400" dirty="0">
              <a:solidFill>
                <a:srgbClr val="000000"/>
              </a:solidFill>
            </a:endParaRPr>
          </a:p>
        </p:txBody>
      </p:sp>
      <p:sp>
        <p:nvSpPr>
          <p:cNvPr id="17" name="Arrow: Curved Right 16">
            <a:extLst>
              <a:ext uri="{FF2B5EF4-FFF2-40B4-BE49-F238E27FC236}">
                <a16:creationId xmlns:a16="http://schemas.microsoft.com/office/drawing/2014/main" id="{635152E9-7C10-4E29-BE60-22AA597C0837}"/>
              </a:ext>
            </a:extLst>
          </p:cNvPr>
          <p:cNvSpPr/>
          <p:nvPr/>
        </p:nvSpPr>
        <p:spPr>
          <a:xfrm>
            <a:off x="577515" y="1939434"/>
            <a:ext cx="489283" cy="923329"/>
          </a:xfrm>
          <a:prstGeom prst="curvedRightArrow">
            <a:avLst/>
          </a:prstGeom>
          <a:solidFill>
            <a:srgbClr val="85D2E1"/>
          </a:solidFill>
          <a:ln>
            <a:solidFill>
              <a:srgbClr val="70B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TextBox 18">
            <a:extLst>
              <a:ext uri="{FF2B5EF4-FFF2-40B4-BE49-F238E27FC236}">
                <a16:creationId xmlns:a16="http://schemas.microsoft.com/office/drawing/2014/main" id="{707D7189-791D-4822-9E23-7A4BEF257681}"/>
              </a:ext>
            </a:extLst>
          </p:cNvPr>
          <p:cNvSpPr txBox="1"/>
          <p:nvPr/>
        </p:nvSpPr>
        <p:spPr>
          <a:xfrm>
            <a:off x="822156" y="4563071"/>
            <a:ext cx="10331116" cy="830997"/>
          </a:xfrm>
          <a:prstGeom prst="rect">
            <a:avLst/>
          </a:prstGeom>
          <a:noFill/>
        </p:spPr>
        <p:txBody>
          <a:bodyPr wrap="square">
            <a:spAutoFit/>
          </a:bodyPr>
          <a:lstStyle/>
          <a:p>
            <a:r>
              <a:rPr lang="en-US" sz="2400" dirty="0">
                <a:solidFill>
                  <a:srgbClr val="000000"/>
                </a:solidFill>
              </a:rPr>
              <a:t>However, a research study suggests that around </a:t>
            </a:r>
            <a:r>
              <a:rPr lang="en-US" sz="2400" b="1" dirty="0">
                <a:solidFill>
                  <a:srgbClr val="000000"/>
                </a:solidFill>
              </a:rPr>
              <a:t>15-38% of older males </a:t>
            </a:r>
            <a:r>
              <a:rPr lang="en-US" sz="2400" dirty="0">
                <a:solidFill>
                  <a:srgbClr val="000000"/>
                </a:solidFill>
              </a:rPr>
              <a:t>and </a:t>
            </a:r>
            <a:r>
              <a:rPr lang="en-US" sz="2400" b="1" dirty="0">
                <a:solidFill>
                  <a:srgbClr val="000000"/>
                </a:solidFill>
              </a:rPr>
              <a:t>27-41% of older females</a:t>
            </a:r>
            <a:r>
              <a:rPr lang="en-US" sz="2400" dirty="0">
                <a:solidFill>
                  <a:srgbClr val="000000"/>
                </a:solidFill>
              </a:rPr>
              <a:t> consume less protein than recommended daily</a:t>
            </a:r>
            <a:r>
              <a:rPr lang="en-US" sz="2400" baseline="30000" dirty="0">
                <a:solidFill>
                  <a:srgbClr val="000000"/>
                </a:solidFill>
              </a:rPr>
              <a:t>1</a:t>
            </a:r>
            <a:r>
              <a:rPr lang="en-US" sz="2400" dirty="0">
                <a:solidFill>
                  <a:srgbClr val="000000"/>
                </a:solidFill>
              </a:rPr>
              <a:t>. </a:t>
            </a:r>
            <a:endParaRPr lang="en-IE" sz="2400" dirty="0">
              <a:solidFill>
                <a:srgbClr val="000000"/>
              </a:solidFill>
            </a:endParaRPr>
          </a:p>
        </p:txBody>
      </p:sp>
      <p:sp>
        <p:nvSpPr>
          <p:cNvPr id="20" name="Arrow: Notched Right 19">
            <a:extLst>
              <a:ext uri="{FF2B5EF4-FFF2-40B4-BE49-F238E27FC236}">
                <a16:creationId xmlns:a16="http://schemas.microsoft.com/office/drawing/2014/main" id="{07F4EF77-CA78-4B49-8AB5-7357B120A2F6}"/>
              </a:ext>
            </a:extLst>
          </p:cNvPr>
          <p:cNvSpPr/>
          <p:nvPr/>
        </p:nvSpPr>
        <p:spPr>
          <a:xfrm>
            <a:off x="994611" y="5470358"/>
            <a:ext cx="1676400" cy="770021"/>
          </a:xfrm>
          <a:prstGeom prst="notchedRightArrow">
            <a:avLst/>
          </a:prstGeom>
          <a:solidFill>
            <a:srgbClr val="85D2E1"/>
          </a:solidFill>
          <a:ln>
            <a:solidFill>
              <a:srgbClr val="70B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188A3"/>
                </a:solidFill>
              </a:rPr>
              <a:t>This means</a:t>
            </a:r>
            <a:endParaRPr lang="en-IE" b="1" dirty="0">
              <a:solidFill>
                <a:srgbClr val="1188A3"/>
              </a:solidFill>
            </a:endParaRPr>
          </a:p>
        </p:txBody>
      </p:sp>
      <p:sp>
        <p:nvSpPr>
          <p:cNvPr id="22" name="TextBox 21">
            <a:extLst>
              <a:ext uri="{FF2B5EF4-FFF2-40B4-BE49-F238E27FC236}">
                <a16:creationId xmlns:a16="http://schemas.microsoft.com/office/drawing/2014/main" id="{4CD077B6-180D-46BB-9141-D099B6D67D4F}"/>
              </a:ext>
            </a:extLst>
          </p:cNvPr>
          <p:cNvSpPr txBox="1"/>
          <p:nvPr/>
        </p:nvSpPr>
        <p:spPr>
          <a:xfrm>
            <a:off x="2939713" y="5624535"/>
            <a:ext cx="7431507" cy="461665"/>
          </a:xfrm>
          <a:prstGeom prst="rect">
            <a:avLst/>
          </a:prstGeom>
          <a:noFill/>
        </p:spPr>
        <p:txBody>
          <a:bodyPr wrap="square">
            <a:spAutoFit/>
          </a:bodyPr>
          <a:lstStyle/>
          <a:p>
            <a:r>
              <a:rPr lang="en-US" sz="2400" b="1" dirty="0">
                <a:solidFill>
                  <a:srgbClr val="000000"/>
                </a:solidFill>
              </a:rPr>
              <a:t>A higher daily protein intake is required for the elderly! </a:t>
            </a:r>
            <a:endParaRPr lang="en-IE" sz="2400" dirty="0">
              <a:solidFill>
                <a:srgbClr val="000000"/>
              </a:solidFill>
            </a:endParaRPr>
          </a:p>
        </p:txBody>
      </p:sp>
      <p:sp>
        <p:nvSpPr>
          <p:cNvPr id="23" name="TextBox 22">
            <a:extLst>
              <a:ext uri="{FF2B5EF4-FFF2-40B4-BE49-F238E27FC236}">
                <a16:creationId xmlns:a16="http://schemas.microsoft.com/office/drawing/2014/main" id="{B4DAFD19-5CE2-4FD5-8F2A-EE0FA4553362}"/>
              </a:ext>
            </a:extLst>
          </p:cNvPr>
          <p:cNvSpPr txBox="1"/>
          <p:nvPr/>
        </p:nvSpPr>
        <p:spPr>
          <a:xfrm>
            <a:off x="8188305" y="6374442"/>
            <a:ext cx="4003695" cy="369332"/>
          </a:xfrm>
          <a:prstGeom prst="rect">
            <a:avLst/>
          </a:prstGeom>
          <a:noFill/>
        </p:spPr>
        <p:txBody>
          <a:bodyPr wrap="square">
            <a:spAutoFit/>
          </a:bodyPr>
          <a:lstStyle/>
          <a:p>
            <a:r>
              <a:rPr lang="en-GB" sz="900" dirty="0">
                <a:solidFill>
                  <a:srgbClr val="85D2E1"/>
                </a:solidFill>
              </a:rPr>
              <a:t>1. </a:t>
            </a:r>
            <a:r>
              <a:rPr lang="en-GB" sz="900" dirty="0" err="1">
                <a:solidFill>
                  <a:srgbClr val="85D2E1"/>
                </a:solidFill>
              </a:rPr>
              <a:t>Kerstetter</a:t>
            </a:r>
            <a:r>
              <a:rPr lang="en-GB" sz="900" dirty="0">
                <a:solidFill>
                  <a:srgbClr val="85D2E1"/>
                </a:solidFill>
              </a:rPr>
              <a:t>, J.E.; O’Brien, K.O.; </a:t>
            </a:r>
            <a:r>
              <a:rPr lang="en-GB" sz="900" dirty="0" err="1">
                <a:solidFill>
                  <a:srgbClr val="85D2E1"/>
                </a:solidFill>
              </a:rPr>
              <a:t>Insogna</a:t>
            </a:r>
            <a:r>
              <a:rPr lang="en-GB" sz="900" dirty="0">
                <a:solidFill>
                  <a:srgbClr val="85D2E1"/>
                </a:solidFill>
              </a:rPr>
              <a:t>, K.L. Low protein intake: The impact on calcium and bone homeostasis in humans. </a:t>
            </a:r>
            <a:r>
              <a:rPr lang="en-GB" sz="900" i="1" dirty="0">
                <a:solidFill>
                  <a:srgbClr val="85D2E1"/>
                </a:solidFill>
              </a:rPr>
              <a:t>J. </a:t>
            </a:r>
            <a:r>
              <a:rPr lang="en-GB" sz="900" i="1" dirty="0" err="1">
                <a:solidFill>
                  <a:srgbClr val="85D2E1"/>
                </a:solidFill>
              </a:rPr>
              <a:t>Nutr</a:t>
            </a:r>
            <a:r>
              <a:rPr lang="en-GB" sz="900" i="1" dirty="0">
                <a:solidFill>
                  <a:srgbClr val="85D2E1"/>
                </a:solidFill>
              </a:rPr>
              <a:t>. </a:t>
            </a:r>
            <a:r>
              <a:rPr lang="en-GB" sz="900" b="1" dirty="0">
                <a:solidFill>
                  <a:srgbClr val="85D2E1"/>
                </a:solidFill>
              </a:rPr>
              <a:t>2003</a:t>
            </a:r>
            <a:r>
              <a:rPr lang="en-GB" sz="900" dirty="0">
                <a:solidFill>
                  <a:srgbClr val="85D2E1"/>
                </a:solidFill>
              </a:rPr>
              <a:t>, </a:t>
            </a:r>
            <a:r>
              <a:rPr lang="en-GB" sz="900" i="1" dirty="0">
                <a:solidFill>
                  <a:srgbClr val="85D2E1"/>
                </a:solidFill>
              </a:rPr>
              <a:t>133</a:t>
            </a:r>
            <a:r>
              <a:rPr lang="en-GB" sz="900" dirty="0">
                <a:solidFill>
                  <a:srgbClr val="85D2E1"/>
                </a:solidFill>
              </a:rPr>
              <a:t>, 8555–8615. </a:t>
            </a:r>
            <a:endParaRPr lang="en-IE" sz="900" dirty="0">
              <a:solidFill>
                <a:srgbClr val="85D2E1"/>
              </a:solidFill>
            </a:endParaRPr>
          </a:p>
        </p:txBody>
      </p:sp>
      <p:sp>
        <p:nvSpPr>
          <p:cNvPr id="2" name="TextBox 1">
            <a:extLst>
              <a:ext uri="{FF2B5EF4-FFF2-40B4-BE49-F238E27FC236}">
                <a16:creationId xmlns:a16="http://schemas.microsoft.com/office/drawing/2014/main" id="{0F965BD7-4A67-4A5A-96D2-AD9EED9BD9A0}"/>
              </a:ext>
            </a:extLst>
          </p:cNvPr>
          <p:cNvSpPr txBox="1"/>
          <p:nvPr/>
        </p:nvSpPr>
        <p:spPr>
          <a:xfrm>
            <a:off x="4929447" y="6240379"/>
            <a:ext cx="2219498" cy="369332"/>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07870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744B23-B90F-49C4-81D8-A537B41C3CC9}"/>
              </a:ext>
            </a:extLst>
          </p:cNvPr>
          <p:cNvSpPr>
            <a:spLocks noGrp="1"/>
          </p:cNvSpPr>
          <p:nvPr>
            <p:ph type="body" sz="quarter" idx="18"/>
          </p:nvPr>
        </p:nvSpPr>
        <p:spPr>
          <a:xfrm>
            <a:off x="376989" y="1661588"/>
            <a:ext cx="11394597" cy="3867704"/>
          </a:xfrm>
        </p:spPr>
        <p:txBody>
          <a:bodyPr>
            <a:normAutofit lnSpcReduction="10000"/>
          </a:bodyPr>
          <a:lstStyle/>
          <a:p>
            <a:pPr marL="342900" indent="-342900">
              <a:buFont typeface="Arial" panose="020B0604020202020204" pitchFamily="34" charset="0"/>
              <a:buChar char="•"/>
            </a:pPr>
            <a:r>
              <a:rPr lang="en-US" dirty="0"/>
              <a:t>The Building blocks of protein = ~ 20 amino acids </a:t>
            </a:r>
          </a:p>
          <a:p>
            <a:pPr marL="342900" indent="-342900">
              <a:buFont typeface="Arial" panose="020B0604020202020204" pitchFamily="34" charset="0"/>
              <a:buChar char="•"/>
            </a:pPr>
            <a:r>
              <a:rPr lang="en-US" dirty="0"/>
              <a:t>9 of these are </a:t>
            </a:r>
            <a:r>
              <a:rPr lang="en-US" b="1" dirty="0"/>
              <a:t>Essential Amino Acids (EAA)</a:t>
            </a:r>
          </a:p>
          <a:p>
            <a:pPr marL="342900" indent="-342900">
              <a:buFont typeface="Arial" panose="020B0604020202020204" pitchFamily="34" charset="0"/>
              <a:buChar char="•"/>
            </a:pPr>
            <a:r>
              <a:rPr lang="en-US" dirty="0"/>
              <a:t>Humans </a:t>
            </a:r>
            <a:r>
              <a:rPr lang="en-US" b="1" dirty="0"/>
              <a:t>cannot</a:t>
            </a:r>
            <a:r>
              <a:rPr lang="en-US" dirty="0"/>
              <a:t> create EAAs so they must come from our </a:t>
            </a:r>
            <a:r>
              <a:rPr lang="en-US" b="1" dirty="0"/>
              <a:t>DIET</a:t>
            </a:r>
            <a:r>
              <a:rPr lang="en-US" dirty="0"/>
              <a:t>.</a:t>
            </a:r>
          </a:p>
          <a:p>
            <a:pPr marL="342900" indent="-342900">
              <a:buFont typeface="Arial" panose="020B0604020202020204" pitchFamily="34" charset="0"/>
              <a:buChar char="•"/>
            </a:pPr>
            <a:r>
              <a:rPr lang="en-US" dirty="0"/>
              <a:t>A </a:t>
            </a:r>
            <a:r>
              <a:rPr lang="en-US" b="1" dirty="0"/>
              <a:t>complete protein </a:t>
            </a:r>
            <a:r>
              <a:rPr lang="en-US" dirty="0"/>
              <a:t>is one that </a:t>
            </a:r>
            <a:r>
              <a:rPr lang="en-US" b="1" dirty="0"/>
              <a:t>contains all 9 </a:t>
            </a:r>
            <a:r>
              <a:rPr lang="en-US" dirty="0"/>
              <a:t>of the EAAs</a:t>
            </a:r>
          </a:p>
          <a:p>
            <a:pPr marL="342900" indent="-342900">
              <a:buFont typeface="Arial" panose="020B0604020202020204" pitchFamily="34" charset="0"/>
              <a:buChar char="•"/>
            </a:pPr>
            <a:r>
              <a:rPr lang="en-US" dirty="0"/>
              <a:t>Therefore, an </a:t>
            </a:r>
            <a:r>
              <a:rPr lang="en-US" b="1" dirty="0"/>
              <a:t>incomplete protein </a:t>
            </a:r>
            <a:r>
              <a:rPr lang="en-US" dirty="0"/>
              <a:t>is one that </a:t>
            </a:r>
            <a:r>
              <a:rPr lang="en-US" b="1" dirty="0"/>
              <a:t>does not contain </a:t>
            </a:r>
            <a:r>
              <a:rPr lang="en-US" dirty="0"/>
              <a:t>all of the EEAs</a:t>
            </a:r>
          </a:p>
          <a:p>
            <a:pPr marL="342900" indent="-342900">
              <a:buFont typeface="Arial" panose="020B0604020202020204" pitchFamily="34" charset="0"/>
              <a:buChar char="•"/>
            </a:pPr>
            <a:r>
              <a:rPr lang="en-US" dirty="0"/>
              <a:t>Most </a:t>
            </a:r>
            <a:r>
              <a:rPr lang="en-US" b="1" dirty="0"/>
              <a:t>plant proteins </a:t>
            </a:r>
            <a:r>
              <a:rPr lang="en-US" dirty="0"/>
              <a:t>are incomplete, but if</a:t>
            </a:r>
            <a:r>
              <a:rPr lang="en-US" b="1" dirty="0"/>
              <a:t> combined</a:t>
            </a:r>
            <a:r>
              <a:rPr lang="en-US" dirty="0"/>
              <a:t>, they can become complete. </a:t>
            </a:r>
          </a:p>
          <a:p>
            <a:pPr marL="342900" indent="-342900">
              <a:buFont typeface="Arial" panose="020B0604020202020204" pitchFamily="34" charset="0"/>
              <a:buChar char="•"/>
            </a:pPr>
            <a:r>
              <a:rPr lang="en-US" dirty="0"/>
              <a:t>Main sources of protein include </a:t>
            </a:r>
            <a:r>
              <a:rPr lang="en-US" b="1" dirty="0"/>
              <a:t>meat, egg, dairy, beans, seafood/fish, single-cell protein</a:t>
            </a:r>
          </a:p>
          <a:p>
            <a:pPr marL="342900" indent="-342900">
              <a:buFont typeface="Arial" panose="020B0604020202020204" pitchFamily="34" charset="0"/>
              <a:buChar char="•"/>
            </a:pPr>
            <a:r>
              <a:rPr lang="en-US" dirty="0"/>
              <a:t>A</a:t>
            </a:r>
            <a:r>
              <a:rPr lang="en-US" b="1" dirty="0"/>
              <a:t> high-quality protein </a:t>
            </a:r>
            <a:r>
              <a:rPr lang="en-US" dirty="0"/>
              <a:t>is a complete one that has a high amount of the EAAs.</a:t>
            </a:r>
          </a:p>
          <a:p>
            <a:pPr marL="342900" indent="-342900">
              <a:buFont typeface="Arial" panose="020B0604020202020204" pitchFamily="34" charset="0"/>
              <a:buChar char="•"/>
            </a:pPr>
            <a:endParaRPr lang="en-IE" dirty="0"/>
          </a:p>
        </p:txBody>
      </p:sp>
      <p:sp>
        <p:nvSpPr>
          <p:cNvPr id="5" name="Text Placeholder 2">
            <a:extLst>
              <a:ext uri="{FF2B5EF4-FFF2-40B4-BE49-F238E27FC236}">
                <a16:creationId xmlns:a16="http://schemas.microsoft.com/office/drawing/2014/main" id="{B6A07BEE-75B3-453C-A669-BD500D0B7E31}"/>
              </a:ext>
            </a:extLst>
          </p:cNvPr>
          <p:cNvSpPr>
            <a:spLocks noGrp="1"/>
          </p:cNvSpPr>
          <p:nvPr>
            <p:ph type="body" sz="quarter" idx="16"/>
          </p:nvPr>
        </p:nvSpPr>
        <p:spPr>
          <a:xfrm>
            <a:off x="735013" y="642938"/>
            <a:ext cx="10807700" cy="582612"/>
          </a:xfrm>
        </p:spPr>
        <p:txBody>
          <a:bodyPr>
            <a:normAutofit lnSpcReduction="10000"/>
          </a:bodyPr>
          <a:lstStyle/>
          <a:p>
            <a:r>
              <a:rPr lang="en-US" b="1" dirty="0"/>
              <a:t>2. Proteins – </a:t>
            </a:r>
            <a:r>
              <a:rPr lang="en-US" dirty="0"/>
              <a:t>What are they a brief description…</a:t>
            </a:r>
            <a:endParaRPr lang="en-IE" dirty="0"/>
          </a:p>
        </p:txBody>
      </p:sp>
    </p:spTree>
    <p:extLst>
      <p:ext uri="{BB962C8B-B14F-4D97-AF65-F5344CB8AC3E}">
        <p14:creationId xmlns:p14="http://schemas.microsoft.com/office/powerpoint/2010/main" val="47717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pen bags of varieties grain seeds">
            <a:extLst>
              <a:ext uri="{FF2B5EF4-FFF2-40B4-BE49-F238E27FC236}">
                <a16:creationId xmlns:a16="http://schemas.microsoft.com/office/drawing/2014/main" id="{9E02788F-E5CE-4E73-BD13-ABD22A10B5B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C2FEE8A7-FEB8-4C96-A5B4-F317D798C530}"/>
              </a:ext>
            </a:extLst>
          </p:cNvPr>
          <p:cNvSpPr>
            <a:spLocks noGrp="1"/>
          </p:cNvSpPr>
          <p:nvPr>
            <p:ph type="body" sz="quarter" idx="18"/>
          </p:nvPr>
        </p:nvSpPr>
        <p:spPr>
          <a:xfrm>
            <a:off x="2711116" y="3092586"/>
            <a:ext cx="9233233" cy="1466443"/>
          </a:xfrm>
          <a:solidFill>
            <a:srgbClr val="85D2E1"/>
          </a:solidFill>
        </p:spPr>
        <p:txBody>
          <a:bodyPr/>
          <a:lstStyle/>
          <a:p>
            <a:r>
              <a:rPr lang="en-US" dirty="0"/>
              <a:t>The Essential Amino Acid, </a:t>
            </a:r>
            <a:r>
              <a:rPr lang="en-US" b="1" dirty="0"/>
              <a:t>Leucine</a:t>
            </a:r>
            <a:r>
              <a:rPr lang="en-US" dirty="0"/>
              <a:t> is the key regulator for muscle building. 2.5 – 3g of Leucine in the daily diet of Seniors, can ensure synthesis exceeds degradation, and thus lean tissue is being built.</a:t>
            </a:r>
            <a:endParaRPr lang="en-IE" dirty="0"/>
          </a:p>
        </p:txBody>
      </p:sp>
      <p:sp>
        <p:nvSpPr>
          <p:cNvPr id="4" name="Text Placeholder 3">
            <a:extLst>
              <a:ext uri="{FF2B5EF4-FFF2-40B4-BE49-F238E27FC236}">
                <a16:creationId xmlns:a16="http://schemas.microsoft.com/office/drawing/2014/main" id="{923F1FAC-3E64-41CB-B6D7-FA9B33F2F35C}"/>
              </a:ext>
            </a:extLst>
          </p:cNvPr>
          <p:cNvSpPr>
            <a:spLocks noGrp="1"/>
          </p:cNvSpPr>
          <p:nvPr>
            <p:ph type="body" sz="quarter" idx="16"/>
          </p:nvPr>
        </p:nvSpPr>
        <p:spPr>
          <a:xfrm>
            <a:off x="464195" y="444299"/>
            <a:ext cx="6530163" cy="582221"/>
          </a:xfrm>
        </p:spPr>
        <p:txBody>
          <a:bodyPr>
            <a:normAutofit lnSpcReduction="10000"/>
          </a:bodyPr>
          <a:lstStyle/>
          <a:p>
            <a:r>
              <a:rPr lang="en-US" b="1" dirty="0"/>
              <a:t>A Key Factor in Muscle Health</a:t>
            </a:r>
            <a:endParaRPr lang="en-IE" b="1" dirty="0"/>
          </a:p>
        </p:txBody>
      </p:sp>
    </p:spTree>
    <p:extLst>
      <p:ext uri="{BB962C8B-B14F-4D97-AF65-F5344CB8AC3E}">
        <p14:creationId xmlns:p14="http://schemas.microsoft.com/office/powerpoint/2010/main" val="88543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ECB27-31E9-4F28-83AD-76066C17E71B}"/>
              </a:ext>
            </a:extLst>
          </p:cNvPr>
          <p:cNvSpPr>
            <a:spLocks noGrp="1"/>
          </p:cNvSpPr>
          <p:nvPr>
            <p:ph type="body" sz="quarter" idx="15"/>
          </p:nvPr>
        </p:nvSpPr>
        <p:spPr/>
        <p:txBody>
          <a:bodyPr/>
          <a:lstStyle/>
          <a:p>
            <a:r>
              <a:rPr lang="en-US" dirty="0"/>
              <a:t>1</a:t>
            </a:r>
            <a:endParaRPr lang="en-IE" dirty="0"/>
          </a:p>
        </p:txBody>
      </p:sp>
      <p:sp>
        <p:nvSpPr>
          <p:cNvPr id="3" name="Text Placeholder 2">
            <a:extLst>
              <a:ext uri="{FF2B5EF4-FFF2-40B4-BE49-F238E27FC236}">
                <a16:creationId xmlns:a16="http://schemas.microsoft.com/office/drawing/2014/main" id="{D96D1265-F76C-4764-AE97-3482984F8E12}"/>
              </a:ext>
            </a:extLst>
          </p:cNvPr>
          <p:cNvSpPr>
            <a:spLocks noGrp="1"/>
          </p:cNvSpPr>
          <p:nvPr>
            <p:ph type="body" sz="quarter" idx="18"/>
          </p:nvPr>
        </p:nvSpPr>
        <p:spPr>
          <a:xfrm>
            <a:off x="497217" y="1672776"/>
            <a:ext cx="5181122" cy="4808684"/>
          </a:xfrm>
        </p:spPr>
        <p:txBody>
          <a:bodyPr>
            <a:normAutofit fontScale="92500"/>
          </a:bodyPr>
          <a:lstStyle/>
          <a:p>
            <a:r>
              <a:rPr lang="en-US" b="1" dirty="0"/>
              <a:t>This module is the </a:t>
            </a:r>
            <a:r>
              <a:rPr lang="en-US" sz="2400" b="1" dirty="0"/>
              <a:t>foundation to initiate the development of new and innovative foods for seniors.</a:t>
            </a:r>
          </a:p>
          <a:p>
            <a:r>
              <a:rPr lang="en-US" dirty="0"/>
              <a:t>In it, we will cover a comprehensive range of topics and will focus in particular on those affecting or having an impact on the needs, life, and well-being of Seniors.</a:t>
            </a:r>
          </a:p>
          <a:p>
            <a:r>
              <a:rPr lang="en-US" dirty="0"/>
              <a:t>Our bodies change as we age and therefore our food consumption needs also change. By understanding </a:t>
            </a:r>
            <a:r>
              <a:rPr lang="en-US" dirty="0" err="1"/>
              <a:t>personalised</a:t>
            </a:r>
            <a:r>
              <a:rPr lang="en-US" dirty="0"/>
              <a:t> nutrition, we can initiate the development of new and innovative foods for seniors, but we must first understand their challenges and needs.</a:t>
            </a:r>
            <a:endParaRPr lang="en-IE" dirty="0"/>
          </a:p>
        </p:txBody>
      </p:sp>
      <p:sp>
        <p:nvSpPr>
          <p:cNvPr id="4" name="Text Placeholder 3">
            <a:extLst>
              <a:ext uri="{FF2B5EF4-FFF2-40B4-BE49-F238E27FC236}">
                <a16:creationId xmlns:a16="http://schemas.microsoft.com/office/drawing/2014/main" id="{6ADFB937-8154-48C7-834C-02F5BA57285A}"/>
              </a:ext>
            </a:extLst>
          </p:cNvPr>
          <p:cNvSpPr>
            <a:spLocks noGrp="1"/>
          </p:cNvSpPr>
          <p:nvPr>
            <p:ph type="body" sz="quarter" idx="16"/>
          </p:nvPr>
        </p:nvSpPr>
        <p:spPr/>
        <p:txBody>
          <a:bodyPr/>
          <a:lstStyle/>
          <a:p>
            <a:r>
              <a:rPr lang="en-US" b="1" dirty="0"/>
              <a:t>Module 2 Content:</a:t>
            </a:r>
            <a:endParaRPr lang="en-IE" b="1" dirty="0"/>
          </a:p>
        </p:txBody>
      </p:sp>
      <p:sp>
        <p:nvSpPr>
          <p:cNvPr id="5" name="Text Placeholder 4">
            <a:extLst>
              <a:ext uri="{FF2B5EF4-FFF2-40B4-BE49-F238E27FC236}">
                <a16:creationId xmlns:a16="http://schemas.microsoft.com/office/drawing/2014/main" id="{09E52BF3-DD82-4DFD-A694-B444AE96F626}"/>
              </a:ext>
            </a:extLst>
          </p:cNvPr>
          <p:cNvSpPr>
            <a:spLocks noGrp="1"/>
          </p:cNvSpPr>
          <p:nvPr>
            <p:ph type="body" sz="quarter" idx="14"/>
          </p:nvPr>
        </p:nvSpPr>
        <p:spPr/>
        <p:txBody>
          <a:bodyPr/>
          <a:lstStyle/>
          <a:p>
            <a:pPr>
              <a:lnSpc>
                <a:spcPct val="100000"/>
              </a:lnSpc>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Healthcare &amp; Nutritional needs of Seniors</a:t>
            </a:r>
            <a:endPar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E" dirty="0">
              <a:solidFill>
                <a:srgbClr val="000000"/>
              </a:solidFill>
            </a:endParaRPr>
          </a:p>
        </p:txBody>
      </p:sp>
      <p:sp>
        <p:nvSpPr>
          <p:cNvPr id="6" name="Text Placeholder 5">
            <a:extLst>
              <a:ext uri="{FF2B5EF4-FFF2-40B4-BE49-F238E27FC236}">
                <a16:creationId xmlns:a16="http://schemas.microsoft.com/office/drawing/2014/main" id="{426E502B-8EB2-455C-A1BE-C8036E03C85F}"/>
              </a:ext>
            </a:extLst>
          </p:cNvPr>
          <p:cNvSpPr>
            <a:spLocks noGrp="1"/>
          </p:cNvSpPr>
          <p:nvPr>
            <p:ph type="body" sz="quarter" idx="19"/>
          </p:nvPr>
        </p:nvSpPr>
        <p:spPr/>
        <p:txBody>
          <a:bodyPr/>
          <a:lstStyle/>
          <a:p>
            <a:r>
              <a:rPr lang="en-US" dirty="0"/>
              <a:t>2</a:t>
            </a:r>
            <a:endParaRPr lang="en-IE" dirty="0"/>
          </a:p>
        </p:txBody>
      </p:sp>
      <p:sp>
        <p:nvSpPr>
          <p:cNvPr id="7" name="Text Placeholder 6">
            <a:extLst>
              <a:ext uri="{FF2B5EF4-FFF2-40B4-BE49-F238E27FC236}">
                <a16:creationId xmlns:a16="http://schemas.microsoft.com/office/drawing/2014/main" id="{B733A621-A3BB-4FEA-ABEC-270023E91AB3}"/>
              </a:ext>
            </a:extLst>
          </p:cNvPr>
          <p:cNvSpPr>
            <a:spLocks noGrp="1"/>
          </p:cNvSpPr>
          <p:nvPr>
            <p:ph type="body" sz="quarter" idx="20"/>
          </p:nvPr>
        </p:nvSpPr>
        <p:spPr>
          <a:xfrm>
            <a:off x="7229716" y="4308127"/>
            <a:ext cx="4465067" cy="822373"/>
          </a:xfrm>
        </p:spPr>
        <p:txBody>
          <a:bodyPr/>
          <a:lstStyle/>
          <a:p>
            <a:pPr>
              <a:lnSpc>
                <a:spcPct val="100000"/>
              </a:lnSpc>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Nutrition and functionality of ingredients</a:t>
            </a:r>
          </a:p>
          <a:p>
            <a:pPr>
              <a:lnSpc>
                <a:spcPct val="100000"/>
              </a:lnSpc>
            </a:pPr>
            <a:endParaRPr lang="en-IE" dirty="0"/>
          </a:p>
        </p:txBody>
      </p:sp>
      <p:sp>
        <p:nvSpPr>
          <p:cNvPr id="8" name="Text Placeholder 7">
            <a:extLst>
              <a:ext uri="{FF2B5EF4-FFF2-40B4-BE49-F238E27FC236}">
                <a16:creationId xmlns:a16="http://schemas.microsoft.com/office/drawing/2014/main" id="{B4DC6135-8175-44C8-B135-E03F8857A872}"/>
              </a:ext>
            </a:extLst>
          </p:cNvPr>
          <p:cNvSpPr>
            <a:spLocks noGrp="1"/>
          </p:cNvSpPr>
          <p:nvPr>
            <p:ph type="body" sz="quarter" idx="21"/>
          </p:nvPr>
        </p:nvSpPr>
        <p:spPr/>
        <p:txBody>
          <a:bodyPr/>
          <a:lstStyle/>
          <a:p>
            <a:r>
              <a:rPr lang="en-US" dirty="0"/>
              <a:t>3</a:t>
            </a:r>
            <a:endParaRPr lang="en-IE" dirty="0"/>
          </a:p>
        </p:txBody>
      </p:sp>
      <p:sp>
        <p:nvSpPr>
          <p:cNvPr id="9" name="Text Placeholder 8">
            <a:extLst>
              <a:ext uri="{FF2B5EF4-FFF2-40B4-BE49-F238E27FC236}">
                <a16:creationId xmlns:a16="http://schemas.microsoft.com/office/drawing/2014/main" id="{B7FA4ADC-D493-4A5C-9704-6253DA986812}"/>
              </a:ext>
            </a:extLst>
          </p:cNvPr>
          <p:cNvSpPr>
            <a:spLocks noGrp="1"/>
          </p:cNvSpPr>
          <p:nvPr>
            <p:ph type="body" sz="quarter" idx="22"/>
          </p:nvPr>
        </p:nvSpPr>
        <p:spPr/>
        <p:txBody>
          <a:bodyPr/>
          <a:lstStyle/>
          <a:p>
            <a:endParaRPr lang="en-IE" dirty="0">
              <a:solidFill>
                <a:srgbClr val="000000"/>
              </a:solidFill>
            </a:endParaRPr>
          </a:p>
          <a:p>
            <a:r>
              <a:rPr lang="en-IE" dirty="0">
                <a:solidFill>
                  <a:srgbClr val="000000"/>
                </a:solidFill>
              </a:rPr>
              <a:t>Allergens / Anti-nutrients</a:t>
            </a:r>
          </a:p>
          <a:p>
            <a:endParaRPr lang="en-IE" dirty="0">
              <a:solidFill>
                <a:srgbClr val="000000"/>
              </a:solidFill>
            </a:endParaRPr>
          </a:p>
        </p:txBody>
      </p:sp>
      <p:sp>
        <p:nvSpPr>
          <p:cNvPr id="10" name="Text Placeholder 9">
            <a:extLst>
              <a:ext uri="{FF2B5EF4-FFF2-40B4-BE49-F238E27FC236}">
                <a16:creationId xmlns:a16="http://schemas.microsoft.com/office/drawing/2014/main" id="{B0FCDD63-8702-404D-9B8F-48CBEB3437FA}"/>
              </a:ext>
            </a:extLst>
          </p:cNvPr>
          <p:cNvSpPr>
            <a:spLocks noGrp="1"/>
          </p:cNvSpPr>
          <p:nvPr>
            <p:ph type="body" sz="quarter" idx="23"/>
          </p:nvPr>
        </p:nvSpPr>
        <p:spPr/>
        <p:txBody>
          <a:bodyPr/>
          <a:lstStyle/>
          <a:p>
            <a:r>
              <a:rPr lang="en-US" dirty="0"/>
              <a:t>4</a:t>
            </a:r>
            <a:endParaRPr lang="en-IE" dirty="0"/>
          </a:p>
        </p:txBody>
      </p:sp>
      <p:sp>
        <p:nvSpPr>
          <p:cNvPr id="11" name="Text Placeholder 10">
            <a:extLst>
              <a:ext uri="{FF2B5EF4-FFF2-40B4-BE49-F238E27FC236}">
                <a16:creationId xmlns:a16="http://schemas.microsoft.com/office/drawing/2014/main" id="{E24C33F1-660B-4E91-B1B5-F73F6D94E708}"/>
              </a:ext>
            </a:extLst>
          </p:cNvPr>
          <p:cNvSpPr>
            <a:spLocks noGrp="1"/>
          </p:cNvSpPr>
          <p:nvPr>
            <p:ph type="body" sz="quarter" idx="24"/>
          </p:nvPr>
        </p:nvSpPr>
        <p:spPr>
          <a:xfrm>
            <a:off x="7229716" y="2299462"/>
            <a:ext cx="4465067" cy="822373"/>
          </a:xfrm>
        </p:spPr>
        <p:txBody>
          <a:bodyPr/>
          <a:lstStyle/>
          <a:p>
            <a:pPr>
              <a:lnSpc>
                <a:spcPct val="100000"/>
              </a:lnSpc>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Innovative Solutions  and Food Fortification for Health Management </a:t>
            </a:r>
            <a:endParaRPr lang="en-I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E" dirty="0">
              <a:solidFill>
                <a:srgbClr val="000000"/>
              </a:solidFill>
            </a:endParaRPr>
          </a:p>
        </p:txBody>
      </p:sp>
    </p:spTree>
    <p:extLst>
      <p:ext uri="{BB962C8B-B14F-4D97-AF65-F5344CB8AC3E}">
        <p14:creationId xmlns:p14="http://schemas.microsoft.com/office/powerpoint/2010/main" val="424530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00F1B-4FC1-4A5A-8D30-6454F702BDD8}"/>
              </a:ext>
            </a:extLst>
          </p:cNvPr>
          <p:cNvSpPr>
            <a:spLocks noGrp="1"/>
          </p:cNvSpPr>
          <p:nvPr>
            <p:ph type="body" sz="quarter" idx="18"/>
          </p:nvPr>
        </p:nvSpPr>
        <p:spPr>
          <a:xfrm>
            <a:off x="0" y="2545710"/>
            <a:ext cx="4660900" cy="3562990"/>
          </a:xfrm>
        </p:spPr>
        <p:txBody>
          <a:bodyPr>
            <a:normAutofit fontScale="92500" lnSpcReduction="10000"/>
          </a:bodyPr>
          <a:lstStyle/>
          <a:p>
            <a:pPr indent="0">
              <a:lnSpc>
                <a:spcPct val="110000"/>
              </a:lnSpc>
            </a:pPr>
            <a:r>
              <a:rPr lang="en-US" b="0" i="0" dirty="0">
                <a:solidFill>
                  <a:srgbClr val="030303"/>
                </a:solidFill>
                <a:effectLst/>
              </a:rPr>
              <a:t>Get insight into the prevalence of malnutrition amongst older adults in Europe and learn about the important determinants of protein malnutrition. This short explainer video has been produced in the context of the PROMISS - </a:t>
            </a:r>
            <a:r>
              <a:rPr lang="en-US" b="0" i="0" dirty="0" err="1">
                <a:solidFill>
                  <a:srgbClr val="030303"/>
                </a:solidFill>
                <a:effectLst/>
              </a:rPr>
              <a:t>PRevention</a:t>
            </a:r>
            <a:r>
              <a:rPr lang="en-US" b="0" i="0" dirty="0">
                <a:solidFill>
                  <a:srgbClr val="030303"/>
                </a:solidFill>
                <a:effectLst/>
              </a:rPr>
              <a:t> Of Malnutrition In Senior Subjects in an EU project: </a:t>
            </a:r>
            <a:r>
              <a:rPr lang="en-US" dirty="0">
                <a:solidFill>
                  <a:srgbClr val="1188A3"/>
                </a:solidFill>
                <a:hlinkClick r:id="rId3">
                  <a:extLst>
                    <a:ext uri="{A12FA001-AC4F-418D-AE19-62706E023703}">
                      <ahyp:hlinkClr xmlns:ahyp="http://schemas.microsoft.com/office/drawing/2018/hyperlinkcolor" val="tx"/>
                    </a:ext>
                  </a:extLst>
                </a:hlinkClick>
              </a:rPr>
              <a:t>PROMISS | AGE Platform (age-platform.eu)</a:t>
            </a:r>
            <a:r>
              <a:rPr lang="en-US" b="0" i="0" dirty="0">
                <a:solidFill>
                  <a:srgbClr val="1188A3"/>
                </a:solidFill>
                <a:effectLst/>
              </a:rPr>
              <a:t> </a:t>
            </a:r>
            <a:endParaRPr lang="en-IE" dirty="0">
              <a:solidFill>
                <a:srgbClr val="1188A3"/>
              </a:solidFill>
            </a:endParaRPr>
          </a:p>
        </p:txBody>
      </p:sp>
      <p:sp>
        <p:nvSpPr>
          <p:cNvPr id="3" name="Text Placeholder 2">
            <a:extLst>
              <a:ext uri="{FF2B5EF4-FFF2-40B4-BE49-F238E27FC236}">
                <a16:creationId xmlns:a16="http://schemas.microsoft.com/office/drawing/2014/main" id="{EB41DBFC-768A-4015-AEB2-546F4329F920}"/>
              </a:ext>
            </a:extLst>
          </p:cNvPr>
          <p:cNvSpPr>
            <a:spLocks noGrp="1"/>
          </p:cNvSpPr>
          <p:nvPr>
            <p:ph type="body" sz="quarter" idx="16"/>
          </p:nvPr>
        </p:nvSpPr>
        <p:spPr>
          <a:xfrm>
            <a:off x="254000" y="444501"/>
            <a:ext cx="5600700" cy="953704"/>
          </a:xfrm>
        </p:spPr>
        <p:txBody>
          <a:bodyPr>
            <a:normAutofit/>
          </a:bodyPr>
          <a:lstStyle/>
          <a:p>
            <a:r>
              <a:rPr lang="en-US" b="1" dirty="0"/>
              <a:t>Protein Energy Malnutrition</a:t>
            </a:r>
            <a:endParaRPr lang="en-IE" b="1" dirty="0"/>
          </a:p>
        </p:txBody>
      </p:sp>
      <p:pic>
        <p:nvPicPr>
          <p:cNvPr id="4" name="Online Media 3" title="What is protein energy malnutrition - PROMISS">
            <a:hlinkClick r:id="" action="ppaction://media"/>
            <a:extLst>
              <a:ext uri="{FF2B5EF4-FFF2-40B4-BE49-F238E27FC236}">
                <a16:creationId xmlns:a16="http://schemas.microsoft.com/office/drawing/2014/main" id="{13195FF2-EFE7-4B8D-B0B1-C2FE7188BED6}"/>
              </a:ext>
            </a:extLst>
          </p:cNvPr>
          <p:cNvPicPr>
            <a:picLocks noRot="1" noChangeAspect="1"/>
          </p:cNvPicPr>
          <p:nvPr>
            <a:videoFile r:link="rId1"/>
          </p:nvPr>
        </p:nvPicPr>
        <p:blipFill>
          <a:blip r:embed="rId4"/>
          <a:stretch>
            <a:fillRect/>
          </a:stretch>
        </p:blipFill>
        <p:spPr>
          <a:xfrm>
            <a:off x="4914900" y="1156904"/>
            <a:ext cx="6819900" cy="3853244"/>
          </a:xfrm>
          <a:prstGeom prst="rect">
            <a:avLst/>
          </a:prstGeom>
        </p:spPr>
      </p:pic>
      <p:pic>
        <p:nvPicPr>
          <p:cNvPr id="1026" name="Picture 2" descr="PROMISS Logo">
            <a:extLst>
              <a:ext uri="{FF2B5EF4-FFF2-40B4-BE49-F238E27FC236}">
                <a16:creationId xmlns:a16="http://schemas.microsoft.com/office/drawing/2014/main" id="{18434D1C-E812-4724-A89C-7A9D48C1CF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5625" y="1426851"/>
            <a:ext cx="1933575" cy="8174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EBA933-14D3-4087-9405-CC15BCF061E3}"/>
              </a:ext>
            </a:extLst>
          </p:cNvPr>
          <p:cNvSpPr txBox="1"/>
          <p:nvPr/>
        </p:nvSpPr>
        <p:spPr>
          <a:xfrm>
            <a:off x="4441057" y="5994569"/>
            <a:ext cx="7666859" cy="461665"/>
          </a:xfrm>
          <a:prstGeom prst="rect">
            <a:avLst/>
          </a:prstGeom>
          <a:noFill/>
        </p:spPr>
        <p:txBody>
          <a:bodyPr wrap="square">
            <a:spAutoFit/>
          </a:bodyPr>
          <a:lstStyle/>
          <a:p>
            <a:r>
              <a:rPr lang="en-US" sz="2400" dirty="0">
                <a:solidFill>
                  <a:srgbClr val="1188A3"/>
                </a:solidFill>
                <a:hlinkClick r:id="rId6">
                  <a:extLst>
                    <a:ext uri="{A12FA001-AC4F-418D-AE19-62706E023703}">
                      <ahyp:hlinkClr xmlns:ahyp="http://schemas.microsoft.com/office/drawing/2018/hyperlinkcolor" val="tx"/>
                    </a:ext>
                  </a:extLst>
                </a:hlinkClick>
              </a:rPr>
              <a:t>What is protein energy malnutrition - PROMISS - YouTube</a:t>
            </a:r>
            <a:endParaRPr lang="en-IE" sz="2400" dirty="0">
              <a:solidFill>
                <a:srgbClr val="1188A3"/>
              </a:solidFill>
            </a:endParaRPr>
          </a:p>
        </p:txBody>
      </p:sp>
    </p:spTree>
    <p:extLst>
      <p:ext uri="{BB962C8B-B14F-4D97-AF65-F5344CB8AC3E}">
        <p14:creationId xmlns:p14="http://schemas.microsoft.com/office/powerpoint/2010/main" val="19034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99037-33AF-47FF-829F-1CB7054BB708}"/>
              </a:ext>
            </a:extLst>
          </p:cNvPr>
          <p:cNvSpPr>
            <a:spLocks noGrp="1"/>
          </p:cNvSpPr>
          <p:nvPr>
            <p:ph type="body" sz="quarter" idx="18"/>
          </p:nvPr>
        </p:nvSpPr>
        <p:spPr>
          <a:xfrm>
            <a:off x="735013" y="1475874"/>
            <a:ext cx="10808102" cy="4331368"/>
          </a:xfrm>
        </p:spPr>
        <p:txBody>
          <a:bodyPr>
            <a:normAutofit fontScale="92500"/>
          </a:bodyPr>
          <a:lstStyle/>
          <a:p>
            <a:r>
              <a:rPr lang="en-US" sz="3000" b="1" dirty="0"/>
              <a:t>Protein quality versus quantity </a:t>
            </a:r>
          </a:p>
          <a:p>
            <a:endParaRPr lang="en-US" sz="1500" b="1" dirty="0"/>
          </a:p>
          <a:p>
            <a:pPr marL="457200" indent="-457200">
              <a:buFont typeface="Arial" panose="020B0604020202020204" pitchFamily="34" charset="0"/>
              <a:buChar char="•"/>
            </a:pPr>
            <a:r>
              <a:rPr lang="en-US" sz="2600" b="1" dirty="0"/>
              <a:t>Different raw protein sources </a:t>
            </a:r>
            <a:r>
              <a:rPr lang="en-US" sz="2600" b="1" dirty="0">
                <a:solidFill>
                  <a:srgbClr val="28AF95"/>
                </a:solidFill>
              </a:rPr>
              <a:t>		    </a:t>
            </a:r>
            <a:r>
              <a:rPr lang="en-US" sz="2600" dirty="0"/>
              <a:t>different amounts of protein. </a:t>
            </a:r>
          </a:p>
          <a:p>
            <a:pPr marL="0" indent="0"/>
            <a:endParaRPr lang="en-US" sz="1600" dirty="0"/>
          </a:p>
          <a:p>
            <a:pPr marL="457200" indent="-457200">
              <a:buFont typeface="Arial" panose="020B0604020202020204" pitchFamily="34" charset="0"/>
              <a:buChar char="•"/>
            </a:pPr>
            <a:r>
              <a:rPr lang="en-US" sz="2600" b="1" dirty="0"/>
              <a:t>Different processing/extraction methods </a:t>
            </a:r>
            <a:r>
              <a:rPr lang="en-US" sz="2600" dirty="0"/>
              <a:t>	 	</a:t>
            </a:r>
          </a:p>
          <a:p>
            <a:pPr marL="0" indent="0"/>
            <a:endParaRPr lang="en-US" sz="2600" dirty="0"/>
          </a:p>
          <a:p>
            <a:pPr marL="457200" indent="-457200">
              <a:buFont typeface="Arial" panose="020B0604020202020204" pitchFamily="34" charset="0"/>
              <a:buChar char="•"/>
            </a:pPr>
            <a:r>
              <a:rPr lang="en-US" sz="2600" dirty="0"/>
              <a:t>	 			</a:t>
            </a:r>
          </a:p>
          <a:p>
            <a:pPr marL="0" indent="0"/>
            <a:r>
              <a:rPr lang="en-US" sz="2600" dirty="0"/>
              <a:t>			</a:t>
            </a:r>
          </a:p>
          <a:p>
            <a:pPr indent="0"/>
            <a:r>
              <a:rPr lang="en-US" sz="2400" b="1" dirty="0">
                <a:highlight>
                  <a:srgbClr val="FED100"/>
                </a:highlight>
              </a:rPr>
              <a:t>  TIP</a:t>
            </a:r>
            <a:r>
              <a:rPr lang="en-US" sz="2400" b="1" dirty="0">
                <a:highlight>
                  <a:srgbClr val="FED100"/>
                </a:highlight>
                <a:latin typeface="Comic Sans MS" panose="030F0702030302020204" pitchFamily="66" charset="0"/>
              </a:rPr>
              <a:t>: </a:t>
            </a:r>
            <a:r>
              <a:rPr lang="en-US" sz="2600" dirty="0"/>
              <a:t>Businesses should research and select the most suitable protein sources for their recipe or product formulation from suppliers for their product development. </a:t>
            </a:r>
            <a:endParaRPr lang="en-IE" sz="2600" dirty="0"/>
          </a:p>
        </p:txBody>
      </p:sp>
      <p:sp>
        <p:nvSpPr>
          <p:cNvPr id="4" name="Text Placeholder 2">
            <a:extLst>
              <a:ext uri="{FF2B5EF4-FFF2-40B4-BE49-F238E27FC236}">
                <a16:creationId xmlns:a16="http://schemas.microsoft.com/office/drawing/2014/main" id="{C1787B8E-0D07-49E5-A0A8-B5EFA777CF50}"/>
              </a:ext>
            </a:extLst>
          </p:cNvPr>
          <p:cNvSpPr>
            <a:spLocks noGrp="1"/>
          </p:cNvSpPr>
          <p:nvPr>
            <p:ph type="body" sz="quarter" idx="16"/>
          </p:nvPr>
        </p:nvSpPr>
        <p:spPr>
          <a:xfrm>
            <a:off x="735013" y="642938"/>
            <a:ext cx="10807700" cy="582612"/>
          </a:xfrm>
        </p:spPr>
        <p:txBody>
          <a:bodyPr>
            <a:normAutofit lnSpcReduction="10000"/>
          </a:bodyPr>
          <a:lstStyle/>
          <a:p>
            <a:r>
              <a:rPr lang="en-US" b="1" dirty="0"/>
              <a:t>2. Protein – </a:t>
            </a:r>
            <a:r>
              <a:rPr lang="en-US" dirty="0"/>
              <a:t>What affects Protein Quality…</a:t>
            </a:r>
            <a:endParaRPr lang="en-IE" dirty="0"/>
          </a:p>
        </p:txBody>
      </p:sp>
      <p:sp>
        <p:nvSpPr>
          <p:cNvPr id="3" name="Arrow: Right 2">
            <a:extLst>
              <a:ext uri="{FF2B5EF4-FFF2-40B4-BE49-F238E27FC236}">
                <a16:creationId xmlns:a16="http://schemas.microsoft.com/office/drawing/2014/main" id="{54CE5E4C-0922-4E91-84DF-AB26E09574FC}"/>
              </a:ext>
            </a:extLst>
          </p:cNvPr>
          <p:cNvSpPr/>
          <p:nvPr/>
        </p:nvSpPr>
        <p:spPr>
          <a:xfrm>
            <a:off x="6646985" y="3013704"/>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Leads to</a:t>
            </a:r>
            <a:endParaRPr kumimoji="0" lang="en-IE"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B0119123-3A6E-41EC-826E-696928592ED4}"/>
              </a:ext>
            </a:extLst>
          </p:cNvPr>
          <p:cNvSpPr/>
          <p:nvPr/>
        </p:nvSpPr>
        <p:spPr>
          <a:xfrm>
            <a:off x="5280939" y="2261233"/>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Leads to</a:t>
            </a:r>
            <a:endParaRPr lang="en-IE" sz="1400" b="1" dirty="0"/>
          </a:p>
        </p:txBody>
      </p:sp>
      <p:sp>
        <p:nvSpPr>
          <p:cNvPr id="6" name="Arrow: Right 5">
            <a:extLst>
              <a:ext uri="{FF2B5EF4-FFF2-40B4-BE49-F238E27FC236}">
                <a16:creationId xmlns:a16="http://schemas.microsoft.com/office/drawing/2014/main" id="{25157911-C7C5-41CE-85D7-F0B665FCC7B7}"/>
              </a:ext>
            </a:extLst>
          </p:cNvPr>
          <p:cNvSpPr/>
          <p:nvPr/>
        </p:nvSpPr>
        <p:spPr>
          <a:xfrm>
            <a:off x="5954627" y="3879915"/>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Whereas</a:t>
            </a:r>
            <a:endParaRPr lang="en-IE" sz="1400" b="1" dirty="0"/>
          </a:p>
        </p:txBody>
      </p:sp>
      <p:sp>
        <p:nvSpPr>
          <p:cNvPr id="7" name="TextBox 6">
            <a:extLst>
              <a:ext uri="{FF2B5EF4-FFF2-40B4-BE49-F238E27FC236}">
                <a16:creationId xmlns:a16="http://schemas.microsoft.com/office/drawing/2014/main" id="{384F7445-6D72-4C8A-8BFE-B1379A991A68}"/>
              </a:ext>
            </a:extLst>
          </p:cNvPr>
          <p:cNvSpPr txBox="1"/>
          <p:nvPr/>
        </p:nvSpPr>
        <p:spPr>
          <a:xfrm>
            <a:off x="7835664" y="2768735"/>
            <a:ext cx="3497179" cy="830997"/>
          </a:xfrm>
          <a:prstGeom prst="rect">
            <a:avLst/>
          </a:prstGeom>
          <a:noFill/>
        </p:spPr>
        <p:txBody>
          <a:bodyPr wrap="square" rtlCol="0">
            <a:spAutoFit/>
          </a:bodyPr>
          <a:lstStyle/>
          <a:p>
            <a:r>
              <a:rPr lang="en-US" sz="2400" dirty="0">
                <a:solidFill>
                  <a:srgbClr val="000000"/>
                </a:solidFill>
              </a:rPr>
              <a:t>protein ingredients with different protein content</a:t>
            </a:r>
            <a:endParaRPr lang="en-IE" sz="2400" dirty="0">
              <a:solidFill>
                <a:srgbClr val="000000"/>
              </a:solidFill>
            </a:endParaRPr>
          </a:p>
        </p:txBody>
      </p:sp>
      <p:sp>
        <p:nvSpPr>
          <p:cNvPr id="8" name="TextBox 7">
            <a:extLst>
              <a:ext uri="{FF2B5EF4-FFF2-40B4-BE49-F238E27FC236}">
                <a16:creationId xmlns:a16="http://schemas.microsoft.com/office/drawing/2014/main" id="{09A3F542-AB84-4994-83E4-05BFA965F78E}"/>
              </a:ext>
            </a:extLst>
          </p:cNvPr>
          <p:cNvSpPr txBox="1"/>
          <p:nvPr/>
        </p:nvSpPr>
        <p:spPr>
          <a:xfrm>
            <a:off x="1163054" y="3757095"/>
            <a:ext cx="4852736" cy="830997"/>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Typically, raw plant-based protein material contains ~ 8-18% of protein</a:t>
            </a:r>
            <a:endParaRPr lang="en-IE" dirty="0">
              <a:solidFill>
                <a:srgbClr val="000000"/>
              </a:solidFill>
            </a:endParaRPr>
          </a:p>
        </p:txBody>
      </p:sp>
      <p:sp>
        <p:nvSpPr>
          <p:cNvPr id="9" name="TextBox 8">
            <a:extLst>
              <a:ext uri="{FF2B5EF4-FFF2-40B4-BE49-F238E27FC236}">
                <a16:creationId xmlns:a16="http://schemas.microsoft.com/office/drawing/2014/main" id="{7E1B4004-323C-4D54-B3A6-674619FC42C9}"/>
              </a:ext>
            </a:extLst>
          </p:cNvPr>
          <p:cNvSpPr txBox="1"/>
          <p:nvPr/>
        </p:nvSpPr>
        <p:spPr>
          <a:xfrm>
            <a:off x="7224790" y="3794028"/>
            <a:ext cx="4026569"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protein isolates contain levels from a range of  55-95%.</a:t>
            </a:r>
          </a:p>
        </p:txBody>
      </p:sp>
    </p:spTree>
    <p:extLst>
      <p:ext uri="{BB962C8B-B14F-4D97-AF65-F5344CB8AC3E}">
        <p14:creationId xmlns:p14="http://schemas.microsoft.com/office/powerpoint/2010/main" val="289230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3B0F2-ACF4-4C73-8AC7-FA886CC543AD}"/>
              </a:ext>
            </a:extLst>
          </p:cNvPr>
          <p:cNvSpPr>
            <a:spLocks noGrp="1"/>
          </p:cNvSpPr>
          <p:nvPr>
            <p:ph type="body" sz="quarter" idx="18"/>
          </p:nvPr>
        </p:nvSpPr>
        <p:spPr>
          <a:xfrm>
            <a:off x="431800" y="1757011"/>
            <a:ext cx="11111016" cy="3867704"/>
          </a:xfrm>
        </p:spPr>
        <p:txBody>
          <a:bodyPr/>
          <a:lstStyle/>
          <a:p>
            <a:pPr indent="0"/>
            <a:r>
              <a:rPr lang="en-US" dirty="0"/>
              <a:t>For digestion and absorption, </a:t>
            </a:r>
            <a:r>
              <a:rPr lang="en-US" b="1" dirty="0"/>
              <a:t>protease enzymes* </a:t>
            </a:r>
            <a:r>
              <a:rPr lang="en-US" dirty="0"/>
              <a:t>break down proteins into amino acids. A Protein digestion index provides information on which source of protein is more digestible and hence more bioavailable, as in the following order, with whey protein being the most bioavailable and peanuts the least: </a:t>
            </a:r>
          </a:p>
          <a:p>
            <a:pPr indent="0"/>
            <a:r>
              <a:rPr lang="en-US" dirty="0"/>
              <a:t>whey &gt; whole egg &gt; cow’s milk &gt; egg white &gt; fish &gt; beef &gt; chicken &gt; casein &gt; rice &gt; soy &gt; wheat &gt; beans &gt; peanuts. </a:t>
            </a:r>
          </a:p>
          <a:p>
            <a:pPr indent="0"/>
            <a:endParaRPr lang="en-US" sz="2800" b="1" dirty="0">
              <a:latin typeface="Comic Sans MS" panose="030F0702030302020204" pitchFamily="66" charset="0"/>
            </a:endParaRPr>
          </a:p>
          <a:p>
            <a:pPr indent="0"/>
            <a:r>
              <a:rPr lang="en-US" sz="2800" b="1" dirty="0">
                <a:highlight>
                  <a:srgbClr val="FED100"/>
                </a:highlight>
              </a:rPr>
              <a:t>  TIP</a:t>
            </a:r>
            <a:r>
              <a:rPr lang="en-US" sz="2800" b="1" dirty="0">
                <a:highlight>
                  <a:srgbClr val="FED100"/>
                </a:highlight>
                <a:latin typeface="Comic Sans MS" panose="030F0702030302020204" pitchFamily="66" charset="0"/>
              </a:rPr>
              <a:t>: </a:t>
            </a:r>
            <a:r>
              <a:rPr lang="en-US" sz="2600" b="1" dirty="0"/>
              <a:t>it is important that food businesses like you, consider the level of protein digestibility when considering new foods for seniors.</a:t>
            </a:r>
            <a:endParaRPr lang="en-IE" sz="2600" b="1" dirty="0"/>
          </a:p>
          <a:p>
            <a:endParaRPr lang="en-IE" dirty="0"/>
          </a:p>
        </p:txBody>
      </p:sp>
      <p:sp>
        <p:nvSpPr>
          <p:cNvPr id="4" name="Text Placeholder 2">
            <a:extLst>
              <a:ext uri="{FF2B5EF4-FFF2-40B4-BE49-F238E27FC236}">
                <a16:creationId xmlns:a16="http://schemas.microsoft.com/office/drawing/2014/main" id="{577BD740-1CE6-4FE7-BB38-47E96F486BB7}"/>
              </a:ext>
            </a:extLst>
          </p:cNvPr>
          <p:cNvSpPr>
            <a:spLocks noGrp="1"/>
          </p:cNvSpPr>
          <p:nvPr>
            <p:ph type="body" sz="quarter" idx="16"/>
          </p:nvPr>
        </p:nvSpPr>
        <p:spPr>
          <a:xfrm>
            <a:off x="735013" y="642938"/>
            <a:ext cx="10807700" cy="582612"/>
          </a:xfrm>
        </p:spPr>
        <p:txBody>
          <a:bodyPr>
            <a:normAutofit lnSpcReduction="10000"/>
          </a:bodyPr>
          <a:lstStyle/>
          <a:p>
            <a:r>
              <a:rPr lang="en-US" b="1" dirty="0"/>
              <a:t>2. Protein – </a:t>
            </a:r>
            <a:r>
              <a:rPr lang="en-US" dirty="0"/>
              <a:t>The importance of enzymes and digestibility</a:t>
            </a:r>
            <a:endParaRPr lang="en-IE" dirty="0"/>
          </a:p>
        </p:txBody>
      </p:sp>
      <p:sp>
        <p:nvSpPr>
          <p:cNvPr id="5" name="TextBox 4">
            <a:extLst>
              <a:ext uri="{FF2B5EF4-FFF2-40B4-BE49-F238E27FC236}">
                <a16:creationId xmlns:a16="http://schemas.microsoft.com/office/drawing/2014/main" id="{524D840C-3823-49C1-87B3-CE30BFBF825F}"/>
              </a:ext>
            </a:extLst>
          </p:cNvPr>
          <p:cNvSpPr txBox="1"/>
          <p:nvPr/>
        </p:nvSpPr>
        <p:spPr>
          <a:xfrm>
            <a:off x="5853638" y="5727383"/>
            <a:ext cx="6094428" cy="369332"/>
          </a:xfrm>
          <a:prstGeom prst="rect">
            <a:avLst/>
          </a:prstGeom>
          <a:solidFill>
            <a:srgbClr val="FFC000"/>
          </a:solidFill>
        </p:spPr>
        <p:txBody>
          <a:bodyPr wrap="square">
            <a:spAutoFit/>
          </a:bodyPr>
          <a:lstStyle/>
          <a:p>
            <a:pPr algn="l"/>
            <a:r>
              <a:rPr lang="en-US" b="1" i="0" u="none" strike="noStrike" dirty="0">
                <a:solidFill>
                  <a:srgbClr val="1188A3"/>
                </a:solidFill>
                <a:effectLst/>
              </a:rPr>
              <a:t>enzymes* </a:t>
            </a:r>
            <a:r>
              <a:rPr lang="en-US" b="0" i="0" u="none" strike="noStrike" dirty="0">
                <a:solidFill>
                  <a:srgbClr val="000000"/>
                </a:solidFill>
                <a:effectLst/>
              </a:rPr>
              <a:t>are biological catalysts that speed up reactions</a:t>
            </a:r>
            <a:endParaRPr lang="en-US" b="0" i="0" u="none" strike="noStrike" dirty="0">
              <a:solidFill>
                <a:srgbClr val="000000"/>
              </a:solidFill>
              <a:effectLst/>
              <a:hlinkClick r:id="rId2"/>
            </a:endParaRPr>
          </a:p>
        </p:txBody>
      </p:sp>
    </p:spTree>
    <p:extLst>
      <p:ext uri="{BB962C8B-B14F-4D97-AF65-F5344CB8AC3E}">
        <p14:creationId xmlns:p14="http://schemas.microsoft.com/office/powerpoint/2010/main" val="151836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1F03E-9E7E-402B-9B05-6DE688ABA308}"/>
              </a:ext>
            </a:extLst>
          </p:cNvPr>
          <p:cNvSpPr>
            <a:spLocks noGrp="1"/>
          </p:cNvSpPr>
          <p:nvPr>
            <p:ph type="body" sz="quarter" idx="16"/>
          </p:nvPr>
        </p:nvSpPr>
        <p:spPr>
          <a:xfrm>
            <a:off x="573814" y="510582"/>
            <a:ext cx="5818486" cy="800077"/>
          </a:xfrm>
        </p:spPr>
        <p:txBody>
          <a:bodyPr>
            <a:normAutofit fontScale="85000" lnSpcReduction="10000"/>
          </a:bodyPr>
          <a:lstStyle/>
          <a:p>
            <a:r>
              <a:rPr lang="en-US" b="1" dirty="0"/>
              <a:t>Protein intake Recommendations</a:t>
            </a:r>
            <a:endParaRPr lang="en-IE" b="1" dirty="0"/>
          </a:p>
        </p:txBody>
      </p:sp>
      <p:pic>
        <p:nvPicPr>
          <p:cNvPr id="11" name="Picture Placeholder 10" descr="Assorted piles of beans and legumes">
            <a:extLst>
              <a:ext uri="{FF2B5EF4-FFF2-40B4-BE49-F238E27FC236}">
                <a16:creationId xmlns:a16="http://schemas.microsoft.com/office/drawing/2014/main" id="{1F359EE6-F477-4DE9-8A1E-03575FC26A4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aphicFrame>
        <p:nvGraphicFramePr>
          <p:cNvPr id="5" name="Table 5">
            <a:extLst>
              <a:ext uri="{FF2B5EF4-FFF2-40B4-BE49-F238E27FC236}">
                <a16:creationId xmlns:a16="http://schemas.microsoft.com/office/drawing/2014/main" id="{C54DD8A3-25F3-40E8-85C6-E9A95E23E7A4}"/>
              </a:ext>
            </a:extLst>
          </p:cNvPr>
          <p:cNvGraphicFramePr>
            <a:graphicFrameLocks noGrp="1"/>
          </p:cNvGraphicFramePr>
          <p:nvPr>
            <p:extLst>
              <p:ext uri="{D42A27DB-BD31-4B8C-83A1-F6EECF244321}">
                <p14:modId xmlns:p14="http://schemas.microsoft.com/office/powerpoint/2010/main" val="19148006"/>
              </p:ext>
            </p:extLst>
          </p:nvPr>
        </p:nvGraphicFramePr>
        <p:xfrm>
          <a:off x="735724" y="2011680"/>
          <a:ext cx="5174933" cy="2834640"/>
        </p:xfrm>
        <a:graphic>
          <a:graphicData uri="http://schemas.openxmlformats.org/drawingml/2006/table">
            <a:tbl>
              <a:tblPr firstRow="1" bandRow="1">
                <a:tableStyleId>{93296810-A885-4BE3-A3E7-6D5BEEA58F35}</a:tableStyleId>
              </a:tblPr>
              <a:tblGrid>
                <a:gridCol w="2433869">
                  <a:extLst>
                    <a:ext uri="{9D8B030D-6E8A-4147-A177-3AD203B41FA5}">
                      <a16:colId xmlns:a16="http://schemas.microsoft.com/office/drawing/2014/main" val="1778171368"/>
                    </a:ext>
                  </a:extLst>
                </a:gridCol>
                <a:gridCol w="2741064">
                  <a:extLst>
                    <a:ext uri="{9D8B030D-6E8A-4147-A177-3AD203B41FA5}">
                      <a16:colId xmlns:a16="http://schemas.microsoft.com/office/drawing/2014/main" val="2664530424"/>
                    </a:ext>
                  </a:extLst>
                </a:gridCol>
              </a:tblGrid>
              <a:tr h="370840">
                <a:tc>
                  <a:txBody>
                    <a:bodyPr/>
                    <a:lstStyle/>
                    <a:p>
                      <a:r>
                        <a:rPr lang="en-IE" dirty="0">
                          <a:solidFill>
                            <a:schemeClr val="tx1">
                              <a:lumMod val="50000"/>
                            </a:schemeClr>
                          </a:solidFill>
                        </a:rPr>
                        <a:t>OLDER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50000"/>
                            </a:schemeClr>
                          </a:solidFill>
                        </a:rPr>
                        <a:t>Average Daily Protein intake requirement</a:t>
                      </a:r>
                      <a:endParaRPr lang="en-IE"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921739"/>
                  </a:ext>
                </a:extLst>
              </a:tr>
              <a:tr h="370840">
                <a:tc>
                  <a:txBody>
                    <a:bodyPr/>
                    <a:lstStyle/>
                    <a:p>
                      <a:r>
                        <a:rPr lang="en-US" dirty="0">
                          <a:solidFill>
                            <a:srgbClr val="000000"/>
                          </a:solidFill>
                        </a:rPr>
                        <a:t>Normal situation</a:t>
                      </a:r>
                    </a:p>
                    <a:p>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1.0-1.2 g/kg body weight per day </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25639"/>
                  </a:ext>
                </a:extLst>
              </a:tr>
              <a:tr h="370840">
                <a:tc>
                  <a:txBody>
                    <a:bodyPr/>
                    <a:lstStyle/>
                    <a:p>
                      <a:r>
                        <a:rPr lang="en-US" dirty="0">
                          <a:solidFill>
                            <a:srgbClr val="000000"/>
                          </a:solidFill>
                        </a:rPr>
                        <a:t>In the case of acute /chronic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1.2-1.5g/kg body weight per day</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741049"/>
                  </a:ext>
                </a:extLst>
              </a:tr>
              <a:tr h="370840">
                <a:tc>
                  <a:txBody>
                    <a:bodyPr/>
                    <a:lstStyle/>
                    <a:p>
                      <a:r>
                        <a:rPr lang="en-US" dirty="0">
                          <a:solidFill>
                            <a:srgbClr val="000000"/>
                          </a:solidFill>
                        </a:rPr>
                        <a:t>In the case of severe illness, injury or marked malnutrition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May need 2g/kg body weight per day</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56070"/>
                  </a:ext>
                </a:extLst>
              </a:tr>
            </a:tbl>
          </a:graphicData>
        </a:graphic>
      </p:graphicFrame>
      <p:sp>
        <p:nvSpPr>
          <p:cNvPr id="7" name="TextBox 6">
            <a:extLst>
              <a:ext uri="{FF2B5EF4-FFF2-40B4-BE49-F238E27FC236}">
                <a16:creationId xmlns:a16="http://schemas.microsoft.com/office/drawing/2014/main" id="{2B1FF1D8-E8B7-4788-9E0A-C7F1282E5A21}"/>
              </a:ext>
            </a:extLst>
          </p:cNvPr>
          <p:cNvSpPr txBox="1"/>
          <p:nvPr/>
        </p:nvSpPr>
        <p:spPr>
          <a:xfrm>
            <a:off x="734714" y="1511147"/>
            <a:ext cx="5361286" cy="369332"/>
          </a:xfrm>
          <a:prstGeom prst="rect">
            <a:avLst/>
          </a:prstGeom>
          <a:noFill/>
        </p:spPr>
        <p:txBody>
          <a:bodyPr wrap="square">
            <a:spAutoFit/>
          </a:bodyPr>
          <a:lstStyle/>
          <a:p>
            <a:r>
              <a:rPr lang="en-US" b="1" dirty="0">
                <a:solidFill>
                  <a:srgbClr val="000000"/>
                </a:solidFill>
              </a:rPr>
              <a:t>Recommended daily dietary protein intake for Seniors</a:t>
            </a:r>
            <a:endParaRPr lang="en-IE" b="1" dirty="0">
              <a:solidFill>
                <a:srgbClr val="000000"/>
              </a:solidFill>
            </a:endParaRPr>
          </a:p>
        </p:txBody>
      </p:sp>
      <p:sp>
        <p:nvSpPr>
          <p:cNvPr id="16" name="Rectangle 15">
            <a:extLst>
              <a:ext uri="{FF2B5EF4-FFF2-40B4-BE49-F238E27FC236}">
                <a16:creationId xmlns:a16="http://schemas.microsoft.com/office/drawing/2014/main" id="{14AABB04-4747-44BC-BE88-BB7C95F0EFE7}"/>
              </a:ext>
            </a:extLst>
          </p:cNvPr>
          <p:cNvSpPr/>
          <p:nvPr/>
        </p:nvSpPr>
        <p:spPr>
          <a:xfrm>
            <a:off x="716462" y="5247295"/>
            <a:ext cx="5194195" cy="61555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a:p>
            <a:r>
              <a:rPr lang="en-GB" sz="800" dirty="0">
                <a:solidFill>
                  <a:srgbClr val="000000"/>
                </a:solidFill>
              </a:rPr>
              <a:t>Reference:  Bauer, J.; </a:t>
            </a:r>
            <a:r>
              <a:rPr lang="en-GB" sz="800" dirty="0" err="1">
                <a:solidFill>
                  <a:srgbClr val="000000"/>
                </a:solidFill>
              </a:rPr>
              <a:t>Biolo</a:t>
            </a:r>
            <a:r>
              <a:rPr lang="en-GB" sz="800" dirty="0">
                <a:solidFill>
                  <a:srgbClr val="000000"/>
                </a:solidFill>
              </a:rPr>
              <a:t>, G.; Cederholm, T.; </a:t>
            </a:r>
            <a:r>
              <a:rPr lang="en-GB" sz="800" dirty="0" err="1">
                <a:solidFill>
                  <a:srgbClr val="000000"/>
                </a:solidFill>
              </a:rPr>
              <a:t>Cesari</a:t>
            </a:r>
            <a:r>
              <a:rPr lang="en-GB" sz="800" dirty="0">
                <a:solidFill>
                  <a:srgbClr val="000000"/>
                </a:solidFill>
              </a:rPr>
              <a:t>, M.; Cruz-</a:t>
            </a:r>
            <a:r>
              <a:rPr lang="en-GB" sz="800" dirty="0" err="1">
                <a:solidFill>
                  <a:srgbClr val="000000"/>
                </a:solidFill>
              </a:rPr>
              <a:t>Jentoft</a:t>
            </a:r>
            <a:r>
              <a:rPr lang="en-GB" sz="800" dirty="0">
                <a:solidFill>
                  <a:srgbClr val="000000"/>
                </a:solidFill>
              </a:rPr>
              <a:t>, J.; Morley, J.E.; Phillips, S.; </a:t>
            </a:r>
            <a:r>
              <a:rPr lang="en-GB" sz="800" dirty="0" err="1">
                <a:solidFill>
                  <a:srgbClr val="000000"/>
                </a:solidFill>
              </a:rPr>
              <a:t>Sieber</a:t>
            </a:r>
            <a:r>
              <a:rPr lang="en-GB" sz="800" dirty="0">
                <a:solidFill>
                  <a:srgbClr val="000000"/>
                </a:solidFill>
              </a:rPr>
              <a:t>, C.; </a:t>
            </a:r>
            <a:r>
              <a:rPr lang="en-GB" sz="800" dirty="0" err="1">
                <a:solidFill>
                  <a:srgbClr val="000000"/>
                </a:solidFill>
              </a:rPr>
              <a:t>Stehle</a:t>
            </a:r>
            <a:r>
              <a:rPr lang="en-GB" sz="800" dirty="0">
                <a:solidFill>
                  <a:srgbClr val="000000"/>
                </a:solidFill>
              </a:rPr>
              <a:t>, P.; </a:t>
            </a:r>
            <a:r>
              <a:rPr lang="en-GB" sz="800" dirty="0" err="1">
                <a:solidFill>
                  <a:srgbClr val="000000"/>
                </a:solidFill>
              </a:rPr>
              <a:t>Teta</a:t>
            </a:r>
            <a:r>
              <a:rPr lang="en-GB" sz="800" dirty="0">
                <a:solidFill>
                  <a:srgbClr val="000000"/>
                </a:solidFill>
              </a:rPr>
              <a:t>, D.; et al. Evidence-based recommendations for optimal dietary protein intake in older people: A position </a:t>
            </a:r>
          </a:p>
          <a:p>
            <a:r>
              <a:rPr lang="en-GB" sz="800" dirty="0">
                <a:solidFill>
                  <a:srgbClr val="000000"/>
                </a:solidFill>
              </a:rPr>
              <a:t>paper from the PROT-AGE study group. </a:t>
            </a:r>
            <a:r>
              <a:rPr lang="en-GB" sz="800" i="1" dirty="0">
                <a:solidFill>
                  <a:srgbClr val="000000"/>
                </a:solidFill>
              </a:rPr>
              <a:t>J. Am. Med. Dir. Assoc. </a:t>
            </a:r>
            <a:r>
              <a:rPr lang="en-GB" sz="800" b="1" dirty="0">
                <a:solidFill>
                  <a:srgbClr val="000000"/>
                </a:solidFill>
              </a:rPr>
              <a:t>2013</a:t>
            </a:r>
            <a:r>
              <a:rPr lang="en-GB" sz="800" dirty="0">
                <a:solidFill>
                  <a:srgbClr val="000000"/>
                </a:solidFill>
              </a:rPr>
              <a:t>, </a:t>
            </a:r>
            <a:r>
              <a:rPr lang="en-GB" sz="800" i="1" dirty="0">
                <a:solidFill>
                  <a:srgbClr val="000000"/>
                </a:solidFill>
              </a:rPr>
              <a:t>14</a:t>
            </a:r>
            <a:r>
              <a:rPr lang="en-GB" sz="800" dirty="0">
                <a:solidFill>
                  <a:srgbClr val="000000"/>
                </a:solidFill>
              </a:rPr>
              <a:t>, 542–559 </a:t>
            </a:r>
          </a:p>
        </p:txBody>
      </p:sp>
    </p:spTree>
    <p:extLst>
      <p:ext uri="{BB962C8B-B14F-4D97-AF65-F5344CB8AC3E}">
        <p14:creationId xmlns:p14="http://schemas.microsoft.com/office/powerpoint/2010/main" val="212355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B9F3-B58B-44B9-AD17-3D26D6FE264F}"/>
              </a:ext>
            </a:extLst>
          </p:cNvPr>
          <p:cNvSpPr>
            <a:spLocks noGrp="1"/>
          </p:cNvSpPr>
          <p:nvPr>
            <p:ph type="body" sz="quarter" idx="18"/>
          </p:nvPr>
        </p:nvSpPr>
        <p:spPr>
          <a:xfrm>
            <a:off x="283650" y="1423447"/>
            <a:ext cx="5960500" cy="4572000"/>
          </a:xfrm>
        </p:spPr>
        <p:txBody>
          <a:bodyPr>
            <a:normAutofit fontScale="92500" lnSpcReduction="20000"/>
          </a:bodyPr>
          <a:lstStyle/>
          <a:p>
            <a:pPr indent="0" algn="l">
              <a:lnSpc>
                <a:spcPct val="110000"/>
              </a:lnSpc>
            </a:pPr>
            <a:r>
              <a:rPr lang="en-US" i="0" dirty="0">
                <a:solidFill>
                  <a:srgbClr val="000000"/>
                </a:solidFill>
                <a:effectLst/>
              </a:rPr>
              <a:t>Carbohydrates</a:t>
            </a:r>
            <a:r>
              <a:rPr lang="en-US" b="0" i="0" dirty="0">
                <a:solidFill>
                  <a:srgbClr val="000000"/>
                </a:solidFill>
                <a:effectLst/>
              </a:rPr>
              <a:t> are sometimes mistakenly viewed as unhealthy, since many sugary foods, fall into this category. While many diet plans recommend cutting out carbohydrates completely, seniors should always be wary of going to such extremes. When eaten in moderation, the right types of </a:t>
            </a:r>
            <a:r>
              <a:rPr lang="en-US" b="1" i="0" dirty="0">
                <a:effectLst/>
              </a:rPr>
              <a:t>carbohydrates provide seniors with benefits that enhance their wellbeing.</a:t>
            </a:r>
          </a:p>
          <a:p>
            <a:pPr indent="0" algn="l">
              <a:lnSpc>
                <a:spcPct val="110000"/>
              </a:lnSpc>
            </a:pPr>
            <a:endParaRPr lang="en-US" sz="900" b="1" i="0" dirty="0">
              <a:solidFill>
                <a:srgbClr val="1188A3"/>
              </a:solidFill>
              <a:effectLst/>
            </a:endParaRPr>
          </a:p>
          <a:p>
            <a:pPr indent="0">
              <a:lnSpc>
                <a:spcPct val="110000"/>
              </a:lnSpc>
            </a:pPr>
            <a:r>
              <a:rPr lang="en-US" b="0" i="0" dirty="0">
                <a:solidFill>
                  <a:srgbClr val="000000"/>
                </a:solidFill>
                <a:effectLst/>
              </a:rPr>
              <a:t>The body breaks down the starch and sugar in carbohydrates and turns them into energy. For seniors, it’s best to choose complex carbohydrates that take longer to break down to avoid too many fluctuations in their blood sugar.</a:t>
            </a:r>
            <a:endParaRPr lang="en-US" dirty="0"/>
          </a:p>
        </p:txBody>
      </p:sp>
      <p:sp>
        <p:nvSpPr>
          <p:cNvPr id="5" name="Text Placeholder 2">
            <a:extLst>
              <a:ext uri="{FF2B5EF4-FFF2-40B4-BE49-F238E27FC236}">
                <a16:creationId xmlns:a16="http://schemas.microsoft.com/office/drawing/2014/main" id="{4F288C26-B253-4497-BF1E-DEBA4C1E0ACB}"/>
              </a:ext>
            </a:extLst>
          </p:cNvPr>
          <p:cNvSpPr>
            <a:spLocks noGrp="1"/>
          </p:cNvSpPr>
          <p:nvPr>
            <p:ph type="body" sz="quarter" idx="16"/>
          </p:nvPr>
        </p:nvSpPr>
        <p:spPr>
          <a:xfrm>
            <a:off x="431800" y="228600"/>
            <a:ext cx="5664200" cy="996950"/>
          </a:xfrm>
        </p:spPr>
        <p:txBody>
          <a:bodyPr>
            <a:normAutofit fontScale="92500"/>
          </a:bodyPr>
          <a:lstStyle/>
          <a:p>
            <a:r>
              <a:rPr lang="en-US" dirty="0"/>
              <a:t>Nutrition Requirements for the elderly –</a:t>
            </a:r>
            <a:r>
              <a:rPr lang="en-US" b="1" dirty="0"/>
              <a:t> 3. Carbohydrates</a:t>
            </a:r>
            <a:endParaRPr lang="en-IE" b="1" dirty="0"/>
          </a:p>
        </p:txBody>
      </p:sp>
      <p:pic>
        <p:nvPicPr>
          <p:cNvPr id="1026" name="Picture 2" descr="Reasons Older Adults Should Include Carbohydrate Foods in Their Diet in Henderson, NV">
            <a:extLst>
              <a:ext uri="{FF2B5EF4-FFF2-40B4-BE49-F238E27FC236}">
                <a16:creationId xmlns:a16="http://schemas.microsoft.com/office/drawing/2014/main" id="{FA7D75A5-025E-453C-A99F-1E97E1FA5B92}"/>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9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2B187-6CB5-4EB2-A2BA-3EEB37B8D551}"/>
              </a:ext>
            </a:extLst>
          </p:cNvPr>
          <p:cNvSpPr>
            <a:spLocks noGrp="1"/>
          </p:cNvSpPr>
          <p:nvPr>
            <p:ph type="body" sz="quarter" idx="16"/>
          </p:nvPr>
        </p:nvSpPr>
        <p:spPr>
          <a:xfrm>
            <a:off x="290931" y="138508"/>
            <a:ext cx="11115006" cy="582221"/>
          </a:xfrm>
        </p:spPr>
        <p:txBody>
          <a:bodyPr>
            <a:noAutofit/>
          </a:bodyPr>
          <a:lstStyle/>
          <a:p>
            <a:r>
              <a:rPr lang="en-US" b="1" i="0" dirty="0">
                <a:solidFill>
                  <a:srgbClr val="000000"/>
                </a:solidFill>
                <a:effectLst/>
                <a:latin typeface="+mn-lt"/>
              </a:rPr>
              <a:t>Fruits and vegetables </a:t>
            </a:r>
            <a:r>
              <a:rPr lang="en-US" b="0" i="0" dirty="0">
                <a:solidFill>
                  <a:srgbClr val="000000"/>
                </a:solidFill>
                <a:effectLst/>
                <a:latin typeface="+mn-lt"/>
              </a:rPr>
              <a:t>are carbohydrates that also provide a wealth of other benefits to seniors.</a:t>
            </a:r>
            <a:endParaRPr lang="en-IE" dirty="0">
              <a:latin typeface="+mn-lt"/>
            </a:endParaRPr>
          </a:p>
        </p:txBody>
      </p:sp>
      <p:sp>
        <p:nvSpPr>
          <p:cNvPr id="3" name="Text Placeholder 2">
            <a:extLst>
              <a:ext uri="{FF2B5EF4-FFF2-40B4-BE49-F238E27FC236}">
                <a16:creationId xmlns:a16="http://schemas.microsoft.com/office/drawing/2014/main" id="{08ED8127-CC3A-4414-9600-7BDE4DDDC435}"/>
              </a:ext>
            </a:extLst>
          </p:cNvPr>
          <p:cNvSpPr>
            <a:spLocks noGrp="1"/>
          </p:cNvSpPr>
          <p:nvPr>
            <p:ph type="body" sz="quarter" idx="21"/>
          </p:nvPr>
        </p:nvSpPr>
        <p:spPr/>
        <p:txBody>
          <a:bodyPr/>
          <a:lstStyle/>
          <a:p>
            <a:r>
              <a:rPr lang="en-US" sz="2200" b="1" dirty="0">
                <a:solidFill>
                  <a:srgbClr val="1188A3"/>
                </a:solidFill>
                <a:latin typeface="Gilroy Bold"/>
              </a:rPr>
              <a:t>F</a:t>
            </a:r>
            <a:r>
              <a:rPr kumimoji="0" lang="en-US" sz="2200" b="1" i="0" u="none" strike="noStrike" kern="1200" cap="none" spc="0" normalizeH="0" baseline="0" noProof="0" dirty="0" err="1">
                <a:ln>
                  <a:noFill/>
                </a:ln>
                <a:solidFill>
                  <a:srgbClr val="1188A3"/>
                </a:solidFill>
                <a:effectLst/>
                <a:uLnTx/>
                <a:uFillTx/>
                <a:latin typeface="Gilroy Bold"/>
                <a:ea typeface="+mn-ea"/>
                <a:cs typeface="+mn-cs"/>
              </a:rPr>
              <a:t>ibre</a:t>
            </a:r>
            <a:endParaRPr lang="en-IE" b="1" dirty="0">
              <a:solidFill>
                <a:srgbClr val="1188A3"/>
              </a:solidFill>
            </a:endParaRPr>
          </a:p>
        </p:txBody>
      </p:sp>
      <p:sp>
        <p:nvSpPr>
          <p:cNvPr id="4" name="Text Placeholder 3">
            <a:extLst>
              <a:ext uri="{FF2B5EF4-FFF2-40B4-BE49-F238E27FC236}">
                <a16:creationId xmlns:a16="http://schemas.microsoft.com/office/drawing/2014/main" id="{D9DC977C-23DE-4312-98E5-8FB121560892}"/>
              </a:ext>
            </a:extLst>
          </p:cNvPr>
          <p:cNvSpPr>
            <a:spLocks noGrp="1"/>
          </p:cNvSpPr>
          <p:nvPr>
            <p:ph type="body" sz="quarter" idx="38"/>
          </p:nvPr>
        </p:nvSpPr>
        <p:spPr/>
        <p:txBody>
          <a:bodyPr/>
          <a:lstStyle/>
          <a:p>
            <a:r>
              <a:rPr kumimoji="0" lang="en-US" sz="2200" b="1" i="0" u="none" strike="noStrike" kern="1200" cap="none" spc="0" normalizeH="0" baseline="0" noProof="0" dirty="0">
                <a:ln>
                  <a:noFill/>
                </a:ln>
                <a:solidFill>
                  <a:srgbClr val="000000"/>
                </a:solidFill>
                <a:effectLst/>
                <a:uLnTx/>
                <a:uFillTx/>
                <a:latin typeface="Gilroy Bold"/>
                <a:ea typeface="+mn-ea"/>
                <a:cs typeface="+mn-cs"/>
              </a:rPr>
              <a:t>  Levels of protein</a:t>
            </a:r>
            <a:endParaRPr lang="en-IE" b="1" dirty="0"/>
          </a:p>
        </p:txBody>
      </p:sp>
      <p:sp>
        <p:nvSpPr>
          <p:cNvPr id="5" name="Text Placeholder 4">
            <a:extLst>
              <a:ext uri="{FF2B5EF4-FFF2-40B4-BE49-F238E27FC236}">
                <a16:creationId xmlns:a16="http://schemas.microsoft.com/office/drawing/2014/main" id="{761FB594-2069-4E0E-8A87-82A2CC7C3367}"/>
              </a:ext>
            </a:extLst>
          </p:cNvPr>
          <p:cNvSpPr>
            <a:spLocks noGrp="1"/>
          </p:cNvSpPr>
          <p:nvPr>
            <p:ph type="body" sz="quarter" idx="39"/>
          </p:nvPr>
        </p:nvSpPr>
        <p:spPr/>
        <p:txBody>
          <a:bodyPr/>
          <a:lstStyle/>
          <a:p>
            <a:r>
              <a:rPr lang="en-US" sz="2200" b="1" dirty="0">
                <a:solidFill>
                  <a:srgbClr val="1188A3"/>
                </a:solidFill>
                <a:latin typeface="Gilroy Bold"/>
              </a:rPr>
              <a:t>P</a:t>
            </a:r>
            <a:r>
              <a:rPr kumimoji="0" lang="en-US" sz="2200" b="1" i="0" u="none" strike="noStrike" kern="1200" cap="none" spc="0" normalizeH="0" baseline="0" noProof="0" dirty="0" err="1">
                <a:ln>
                  <a:noFill/>
                </a:ln>
                <a:solidFill>
                  <a:srgbClr val="1188A3"/>
                </a:solidFill>
                <a:effectLst/>
                <a:uLnTx/>
                <a:uFillTx/>
                <a:latin typeface="Gilroy Bold"/>
                <a:ea typeface="+mn-ea"/>
                <a:cs typeface="+mn-cs"/>
              </a:rPr>
              <a:t>owerful</a:t>
            </a:r>
            <a:r>
              <a:rPr kumimoji="0" lang="en-US" sz="2200" b="1" i="0" u="none" strike="noStrike" kern="1200" cap="none" spc="0" normalizeH="0" baseline="0" noProof="0" dirty="0">
                <a:ln>
                  <a:noFill/>
                </a:ln>
                <a:solidFill>
                  <a:srgbClr val="1188A3"/>
                </a:solidFill>
                <a:effectLst/>
                <a:uLnTx/>
                <a:uFillTx/>
                <a:latin typeface="Gilroy Bold"/>
                <a:ea typeface="+mn-ea"/>
                <a:cs typeface="+mn-cs"/>
              </a:rPr>
              <a:t> Antioxidants</a:t>
            </a:r>
            <a:endParaRPr lang="en-IE" b="1" dirty="0">
              <a:solidFill>
                <a:srgbClr val="1188A3"/>
              </a:solidFill>
            </a:endParaRPr>
          </a:p>
        </p:txBody>
      </p:sp>
      <p:sp>
        <p:nvSpPr>
          <p:cNvPr id="6" name="Text Placeholder 5">
            <a:extLst>
              <a:ext uri="{FF2B5EF4-FFF2-40B4-BE49-F238E27FC236}">
                <a16:creationId xmlns:a16="http://schemas.microsoft.com/office/drawing/2014/main" id="{0B61A507-B043-4EFF-A187-1427EA1ED79C}"/>
              </a:ext>
            </a:extLst>
          </p:cNvPr>
          <p:cNvSpPr>
            <a:spLocks noGrp="1"/>
          </p:cNvSpPr>
          <p:nvPr>
            <p:ph type="body" sz="quarter" idx="40"/>
          </p:nvPr>
        </p:nvSpPr>
        <p:spPr/>
        <p:txBody>
          <a:bodyPr>
            <a:normAutofit/>
          </a:bodyPr>
          <a:lstStyle/>
          <a:p>
            <a:r>
              <a:rPr lang="en-US" sz="2200" b="1" dirty="0"/>
              <a:t>N</a:t>
            </a:r>
            <a:r>
              <a:rPr kumimoji="0" lang="en-US" sz="2200" b="1" i="0" u="none" strike="noStrike" kern="1200" cap="none" spc="0" normalizeH="0" baseline="0" noProof="0" dirty="0" err="1">
                <a:ln>
                  <a:noFill/>
                </a:ln>
                <a:solidFill>
                  <a:srgbClr val="000000"/>
                </a:solidFill>
                <a:effectLst/>
                <a:uLnTx/>
                <a:uFillTx/>
                <a:ea typeface="+mn-ea"/>
                <a:cs typeface="+mn-cs"/>
              </a:rPr>
              <a:t>utrients</a:t>
            </a:r>
            <a:r>
              <a:rPr kumimoji="0" lang="en-US" sz="2200" b="1" i="0" u="none" strike="noStrike" kern="1200" cap="none" spc="0" normalizeH="0" baseline="0" noProof="0" dirty="0">
                <a:ln>
                  <a:noFill/>
                </a:ln>
                <a:solidFill>
                  <a:srgbClr val="000000"/>
                </a:solidFill>
                <a:effectLst/>
                <a:uLnTx/>
                <a:uFillTx/>
                <a:ea typeface="+mn-ea"/>
                <a:cs typeface="+mn-cs"/>
              </a:rPr>
              <a:t>, such as Vitamins A and C</a:t>
            </a:r>
            <a:endParaRPr lang="en-IE" b="1" dirty="0"/>
          </a:p>
        </p:txBody>
      </p:sp>
      <p:sp>
        <p:nvSpPr>
          <p:cNvPr id="7" name="Text Placeholder 6">
            <a:extLst>
              <a:ext uri="{FF2B5EF4-FFF2-40B4-BE49-F238E27FC236}">
                <a16:creationId xmlns:a16="http://schemas.microsoft.com/office/drawing/2014/main" id="{641B80F4-05AB-440D-8E03-CB2D90801CD8}"/>
              </a:ext>
            </a:extLst>
          </p:cNvPr>
          <p:cNvSpPr>
            <a:spLocks noGrp="1"/>
          </p:cNvSpPr>
          <p:nvPr>
            <p:ph type="body" sz="quarter" idx="34"/>
          </p:nvPr>
        </p:nvSpPr>
        <p:spPr/>
        <p:txBody>
          <a:bodyPr>
            <a:normAutofit lnSpcReduction="10000"/>
          </a:bodyPr>
          <a:lstStyle/>
          <a:p>
            <a:r>
              <a:rPr lang="en-US" dirty="0">
                <a:solidFill>
                  <a:srgbClr val="1188A3"/>
                </a:solidFill>
              </a:rPr>
              <a:t>1</a:t>
            </a:r>
            <a:endParaRPr lang="en-IE" dirty="0">
              <a:solidFill>
                <a:srgbClr val="1188A3"/>
              </a:solidFill>
            </a:endParaRPr>
          </a:p>
        </p:txBody>
      </p:sp>
      <p:sp>
        <p:nvSpPr>
          <p:cNvPr id="8" name="Text Placeholder 7">
            <a:extLst>
              <a:ext uri="{FF2B5EF4-FFF2-40B4-BE49-F238E27FC236}">
                <a16:creationId xmlns:a16="http://schemas.microsoft.com/office/drawing/2014/main" id="{C9EEB7C5-307C-4507-BDC4-445B29014934}"/>
              </a:ext>
            </a:extLst>
          </p:cNvPr>
          <p:cNvSpPr>
            <a:spLocks noGrp="1"/>
          </p:cNvSpPr>
          <p:nvPr>
            <p:ph type="body" sz="quarter" idx="35"/>
          </p:nvPr>
        </p:nvSpPr>
        <p:spPr/>
        <p:txBody>
          <a:bodyPr>
            <a:normAutofit lnSpcReduction="10000"/>
          </a:bodyPr>
          <a:lstStyle/>
          <a:p>
            <a:r>
              <a:rPr lang="en-US" dirty="0"/>
              <a:t>2</a:t>
            </a:r>
            <a:endParaRPr lang="en-IE" dirty="0"/>
          </a:p>
        </p:txBody>
      </p:sp>
      <p:sp>
        <p:nvSpPr>
          <p:cNvPr id="9" name="Text Placeholder 8">
            <a:extLst>
              <a:ext uri="{FF2B5EF4-FFF2-40B4-BE49-F238E27FC236}">
                <a16:creationId xmlns:a16="http://schemas.microsoft.com/office/drawing/2014/main" id="{9B893BD8-875A-4EB5-B616-E6FE9C5582C9}"/>
              </a:ext>
            </a:extLst>
          </p:cNvPr>
          <p:cNvSpPr>
            <a:spLocks noGrp="1"/>
          </p:cNvSpPr>
          <p:nvPr>
            <p:ph type="body" sz="quarter" idx="36"/>
          </p:nvPr>
        </p:nvSpPr>
        <p:spPr/>
        <p:txBody>
          <a:bodyPr>
            <a:normAutofit lnSpcReduction="10000"/>
          </a:bodyPr>
          <a:lstStyle/>
          <a:p>
            <a:r>
              <a:rPr lang="en-US" dirty="0">
                <a:solidFill>
                  <a:srgbClr val="1188A3"/>
                </a:solidFill>
              </a:rPr>
              <a:t>3</a:t>
            </a:r>
            <a:endParaRPr lang="en-IE" dirty="0">
              <a:solidFill>
                <a:srgbClr val="1188A3"/>
              </a:solidFill>
            </a:endParaRPr>
          </a:p>
        </p:txBody>
      </p:sp>
      <p:sp>
        <p:nvSpPr>
          <p:cNvPr id="10" name="Text Placeholder 9">
            <a:extLst>
              <a:ext uri="{FF2B5EF4-FFF2-40B4-BE49-F238E27FC236}">
                <a16:creationId xmlns:a16="http://schemas.microsoft.com/office/drawing/2014/main" id="{C4F686E7-8ED6-4A02-8643-A305DB9EB409}"/>
              </a:ext>
            </a:extLst>
          </p:cNvPr>
          <p:cNvSpPr>
            <a:spLocks noGrp="1"/>
          </p:cNvSpPr>
          <p:nvPr>
            <p:ph type="body" sz="quarter" idx="37"/>
          </p:nvPr>
        </p:nvSpPr>
        <p:spPr/>
        <p:txBody>
          <a:bodyPr>
            <a:normAutofit lnSpcReduction="10000"/>
          </a:bodyPr>
          <a:lstStyle/>
          <a:p>
            <a:r>
              <a:rPr lang="en-US" dirty="0"/>
              <a:t>4</a:t>
            </a:r>
            <a:endParaRPr lang="en-IE" dirty="0"/>
          </a:p>
        </p:txBody>
      </p:sp>
      <p:sp>
        <p:nvSpPr>
          <p:cNvPr id="12" name="TextBox 11">
            <a:extLst>
              <a:ext uri="{FF2B5EF4-FFF2-40B4-BE49-F238E27FC236}">
                <a16:creationId xmlns:a16="http://schemas.microsoft.com/office/drawing/2014/main" id="{27503B9E-72E9-4D63-8D5B-2784250C8A4D}"/>
              </a:ext>
            </a:extLst>
          </p:cNvPr>
          <p:cNvSpPr txBox="1"/>
          <p:nvPr/>
        </p:nvSpPr>
        <p:spPr>
          <a:xfrm>
            <a:off x="395191" y="2145594"/>
            <a:ext cx="1586009" cy="830997"/>
          </a:xfrm>
          <a:prstGeom prst="rect">
            <a:avLst/>
          </a:prstGeom>
          <a:noFill/>
        </p:spPr>
        <p:txBody>
          <a:bodyPr wrap="square">
            <a:spAutoFit/>
          </a:bodyPr>
          <a:lstStyle/>
          <a:p>
            <a:r>
              <a:rPr kumimoji="0" lang="en-US" sz="2400" b="1" i="0" u="none" strike="noStrike" kern="1200" cap="none" spc="0" normalizeH="0" baseline="0" noProof="0" dirty="0">
                <a:ln>
                  <a:noFill/>
                </a:ln>
                <a:solidFill>
                  <a:srgbClr val="000000"/>
                </a:solidFill>
                <a:effectLst/>
                <a:uLnTx/>
                <a:uFillTx/>
                <a:ea typeface="+mn-ea"/>
                <a:cs typeface="+mn-cs"/>
              </a:rPr>
              <a:t>They contain: </a:t>
            </a:r>
            <a:endParaRPr lang="en-IE" sz="2400" dirty="0">
              <a:solidFill>
                <a:srgbClr val="000000"/>
              </a:solidFill>
            </a:endParaRPr>
          </a:p>
        </p:txBody>
      </p:sp>
      <p:sp>
        <p:nvSpPr>
          <p:cNvPr id="14" name="TextBox 13">
            <a:extLst>
              <a:ext uri="{FF2B5EF4-FFF2-40B4-BE49-F238E27FC236}">
                <a16:creationId xmlns:a16="http://schemas.microsoft.com/office/drawing/2014/main" id="{78C29774-8DBA-4801-BC57-B3EEC182D80C}"/>
              </a:ext>
            </a:extLst>
          </p:cNvPr>
          <p:cNvSpPr txBox="1"/>
          <p:nvPr/>
        </p:nvSpPr>
        <p:spPr>
          <a:xfrm>
            <a:off x="2105844" y="5471954"/>
            <a:ext cx="9545052"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000000"/>
                </a:solidFill>
                <a:effectLst/>
                <a:uLnTx/>
                <a:uFillTx/>
                <a:latin typeface="Gilroy"/>
                <a:ea typeface="+mn-ea"/>
                <a:cs typeface="+mn-cs"/>
              </a:rPr>
              <a:t>These are all essential for keeping the body of Seniors functioning properly!</a:t>
            </a:r>
            <a:endParaRPr lang="en-IE" dirty="0">
              <a:solidFill>
                <a:srgbClr val="000000"/>
              </a:solidFill>
            </a:endParaRPr>
          </a:p>
        </p:txBody>
      </p:sp>
    </p:spTree>
    <p:extLst>
      <p:ext uri="{BB962C8B-B14F-4D97-AF65-F5344CB8AC3E}">
        <p14:creationId xmlns:p14="http://schemas.microsoft.com/office/powerpoint/2010/main" val="3200524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B9F3-B58B-44B9-AD17-3D26D6FE264F}"/>
              </a:ext>
            </a:extLst>
          </p:cNvPr>
          <p:cNvSpPr>
            <a:spLocks noGrp="1"/>
          </p:cNvSpPr>
          <p:nvPr>
            <p:ph type="body" sz="quarter" idx="18"/>
          </p:nvPr>
        </p:nvSpPr>
        <p:spPr>
          <a:xfrm>
            <a:off x="234817" y="1477625"/>
            <a:ext cx="5960500" cy="4132558"/>
          </a:xfrm>
        </p:spPr>
        <p:txBody>
          <a:bodyPr>
            <a:normAutofit/>
          </a:bodyPr>
          <a:lstStyle/>
          <a:p>
            <a:pPr indent="0"/>
            <a:r>
              <a:rPr lang="en-US" dirty="0"/>
              <a:t>Yes, Carbohydrates are important in the diet of seniors, but it is also important to choose these carbohydrates wisely…as Sugar can have an impact on Oral health &amp; Obesity: </a:t>
            </a:r>
          </a:p>
          <a:p>
            <a:pPr indent="0"/>
            <a:r>
              <a:rPr lang="en-US" dirty="0"/>
              <a:t>Healthy teeth allow for effective chewing, are very important for elderly people; thus, reduced sugar or sugar-free product consumption is recommended for the elderly to maintain their oral health and reduce their risk of obesity and other diet-related Non-Communicable Diseases (NCDs).</a:t>
            </a:r>
          </a:p>
          <a:p>
            <a:pPr indent="0"/>
            <a:endParaRPr lang="en-US" dirty="0"/>
          </a:p>
        </p:txBody>
      </p:sp>
      <p:pic>
        <p:nvPicPr>
          <p:cNvPr id="7" name="Picture Placeholder 6" descr="Two large molar teeth on blue background">
            <a:extLst>
              <a:ext uri="{FF2B5EF4-FFF2-40B4-BE49-F238E27FC236}">
                <a16:creationId xmlns:a16="http://schemas.microsoft.com/office/drawing/2014/main" id="{B598256C-234F-48E8-9DD4-46F7211A562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4F288C26-B253-4497-BF1E-DEBA4C1E0ACB}"/>
              </a:ext>
            </a:extLst>
          </p:cNvPr>
          <p:cNvSpPr>
            <a:spLocks noGrp="1"/>
          </p:cNvSpPr>
          <p:nvPr>
            <p:ph type="body" sz="quarter" idx="16"/>
          </p:nvPr>
        </p:nvSpPr>
        <p:spPr>
          <a:xfrm>
            <a:off x="431800" y="228600"/>
            <a:ext cx="5664200" cy="996950"/>
          </a:xfrm>
        </p:spPr>
        <p:txBody>
          <a:bodyPr>
            <a:normAutofit fontScale="92500" lnSpcReduction="20000"/>
          </a:bodyPr>
          <a:lstStyle/>
          <a:p>
            <a:r>
              <a:rPr lang="en-US" b="1" dirty="0"/>
              <a:t>3. Carbohydrates –</a:t>
            </a:r>
          </a:p>
          <a:p>
            <a:r>
              <a:rPr lang="en-US" dirty="0"/>
              <a:t>Something to consider…</a:t>
            </a:r>
            <a:endParaRPr lang="en-IE" b="1" dirty="0"/>
          </a:p>
        </p:txBody>
      </p:sp>
      <p:sp>
        <p:nvSpPr>
          <p:cNvPr id="11" name="TextBox 10">
            <a:extLst>
              <a:ext uri="{FF2B5EF4-FFF2-40B4-BE49-F238E27FC236}">
                <a16:creationId xmlns:a16="http://schemas.microsoft.com/office/drawing/2014/main" id="{6CA8773C-83FC-4A0D-AB95-DEA80AF5400C}"/>
              </a:ext>
            </a:extLst>
          </p:cNvPr>
          <p:cNvSpPr txBox="1"/>
          <p:nvPr/>
        </p:nvSpPr>
        <p:spPr>
          <a:xfrm>
            <a:off x="688474" y="5491505"/>
            <a:ext cx="6096000" cy="369332"/>
          </a:xfrm>
          <a:prstGeom prst="rect">
            <a:avLst/>
          </a:prstGeom>
          <a:noFill/>
        </p:spPr>
        <p:txBody>
          <a:bodyPr wrap="square">
            <a:spAutoFit/>
          </a:bodyPr>
          <a:lstStyle/>
          <a:p>
            <a:r>
              <a:rPr lang="en-US" dirty="0">
                <a:solidFill>
                  <a:srgbClr val="1188A3"/>
                </a:solidFill>
                <a:hlinkClick r:id="rId3">
                  <a:extLst>
                    <a:ext uri="{A12FA001-AC4F-418D-AE19-62706E023703}">
                      <ahyp:hlinkClr xmlns:ahyp="http://schemas.microsoft.com/office/drawing/2018/hyperlinkcolor" val="tx"/>
                    </a:ext>
                  </a:extLst>
                </a:hlinkClick>
              </a:rPr>
              <a:t>Healthy Eating - Fact sheet 4- sugar reduction pptx.pdf</a:t>
            </a:r>
            <a:endParaRPr lang="en-IE" dirty="0">
              <a:solidFill>
                <a:srgbClr val="1188A3"/>
              </a:solidFill>
            </a:endParaRPr>
          </a:p>
        </p:txBody>
      </p:sp>
    </p:spTree>
    <p:extLst>
      <p:ext uri="{BB962C8B-B14F-4D97-AF65-F5344CB8AC3E}">
        <p14:creationId xmlns:p14="http://schemas.microsoft.com/office/powerpoint/2010/main" val="1634990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983FA-3E99-4129-BF02-63E4AE1EC94D}"/>
              </a:ext>
            </a:extLst>
          </p:cNvPr>
          <p:cNvSpPr>
            <a:spLocks noGrp="1"/>
          </p:cNvSpPr>
          <p:nvPr>
            <p:ph type="body" sz="quarter" idx="29"/>
          </p:nvPr>
        </p:nvSpPr>
        <p:spPr>
          <a:xfrm>
            <a:off x="465364" y="2558439"/>
            <a:ext cx="6496910" cy="582221"/>
          </a:xfrm>
        </p:spPr>
        <p:txBody>
          <a:bodyPr>
            <a:normAutofit/>
          </a:bodyPr>
          <a:lstStyle/>
          <a:p>
            <a:r>
              <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rPr>
              <a:t>Some of the benefits of adequate levels in the diet</a:t>
            </a:r>
            <a:endParaRPr lang="en-IE" sz="2400" dirty="0"/>
          </a:p>
        </p:txBody>
      </p:sp>
      <p:sp>
        <p:nvSpPr>
          <p:cNvPr id="3" name="Text Placeholder 2">
            <a:extLst>
              <a:ext uri="{FF2B5EF4-FFF2-40B4-BE49-F238E27FC236}">
                <a16:creationId xmlns:a16="http://schemas.microsoft.com/office/drawing/2014/main" id="{1BA61AB6-1A06-4BC6-BECE-6C09AAA0961B}"/>
              </a:ext>
            </a:extLst>
          </p:cNvPr>
          <p:cNvSpPr>
            <a:spLocks noGrp="1"/>
          </p:cNvSpPr>
          <p:nvPr>
            <p:ph type="body" sz="quarter" idx="21"/>
          </p:nvPr>
        </p:nvSpPr>
        <p:spPr>
          <a:xfrm>
            <a:off x="823238" y="3934950"/>
            <a:ext cx="1903851" cy="1237497"/>
          </a:xfrm>
        </p:spPr>
        <p:txBody>
          <a:bodyPr/>
          <a:lstStyle/>
          <a:p>
            <a:pPr marL="0" indent="0"/>
            <a:r>
              <a:rPr lang="en-IE" b="1" dirty="0">
                <a:solidFill>
                  <a:srgbClr val="1188A3"/>
                </a:solidFill>
              </a:rPr>
              <a:t>Improved stomach motility</a:t>
            </a:r>
          </a:p>
        </p:txBody>
      </p:sp>
      <p:sp>
        <p:nvSpPr>
          <p:cNvPr id="4" name="Text Placeholder 3">
            <a:extLst>
              <a:ext uri="{FF2B5EF4-FFF2-40B4-BE49-F238E27FC236}">
                <a16:creationId xmlns:a16="http://schemas.microsoft.com/office/drawing/2014/main" id="{5DC79A6F-42EC-4907-8FE4-EA430495E3D7}"/>
              </a:ext>
            </a:extLst>
          </p:cNvPr>
          <p:cNvSpPr>
            <a:spLocks noGrp="1"/>
          </p:cNvSpPr>
          <p:nvPr>
            <p:ph type="body" sz="quarter" idx="25"/>
          </p:nvPr>
        </p:nvSpPr>
        <p:spPr>
          <a:xfrm>
            <a:off x="847141" y="3499715"/>
            <a:ext cx="1903851" cy="335052"/>
          </a:xfrm>
        </p:spPr>
        <p:txBody>
          <a:bodyPr>
            <a:normAutofit fontScale="92500" lnSpcReduction="10000"/>
          </a:bodyPr>
          <a:lstStyle/>
          <a:p>
            <a:r>
              <a:rPr lang="en-US" dirty="0"/>
              <a:t>Benefit 1</a:t>
            </a:r>
            <a:endParaRPr lang="en-IE" dirty="0"/>
          </a:p>
        </p:txBody>
      </p:sp>
      <p:sp>
        <p:nvSpPr>
          <p:cNvPr id="5" name="Text Placeholder 4">
            <a:extLst>
              <a:ext uri="{FF2B5EF4-FFF2-40B4-BE49-F238E27FC236}">
                <a16:creationId xmlns:a16="http://schemas.microsoft.com/office/drawing/2014/main" id="{B9D58F4D-9B0D-4E52-A399-9C3F0BA30F11}"/>
              </a:ext>
            </a:extLst>
          </p:cNvPr>
          <p:cNvSpPr>
            <a:spLocks noGrp="1"/>
          </p:cNvSpPr>
          <p:nvPr>
            <p:ph type="body" sz="quarter" idx="30"/>
          </p:nvPr>
        </p:nvSpPr>
        <p:spPr>
          <a:xfrm>
            <a:off x="2961446" y="3937964"/>
            <a:ext cx="1921263" cy="1237497"/>
          </a:xfrm>
        </p:spPr>
        <p:txBody>
          <a:bodyPr/>
          <a:lstStyle/>
          <a:p>
            <a:pPr marL="0" indent="0"/>
            <a:r>
              <a:rPr lang="en-US" b="1" dirty="0">
                <a:solidFill>
                  <a:srgbClr val="1188A3"/>
                </a:solidFill>
              </a:rPr>
              <a:t>Involved in the removal of Toxins</a:t>
            </a:r>
            <a:endParaRPr lang="en-IE" b="1" dirty="0">
              <a:solidFill>
                <a:srgbClr val="1188A3"/>
              </a:solidFill>
            </a:endParaRPr>
          </a:p>
        </p:txBody>
      </p:sp>
      <p:sp>
        <p:nvSpPr>
          <p:cNvPr id="6" name="Text Placeholder 5">
            <a:extLst>
              <a:ext uri="{FF2B5EF4-FFF2-40B4-BE49-F238E27FC236}">
                <a16:creationId xmlns:a16="http://schemas.microsoft.com/office/drawing/2014/main" id="{515492D6-A993-46CA-8CC5-9FCDD53E7046}"/>
              </a:ext>
            </a:extLst>
          </p:cNvPr>
          <p:cNvSpPr>
            <a:spLocks noGrp="1"/>
          </p:cNvSpPr>
          <p:nvPr>
            <p:ph type="body" sz="quarter" idx="31"/>
          </p:nvPr>
        </p:nvSpPr>
        <p:spPr>
          <a:xfrm>
            <a:off x="2997293" y="3499715"/>
            <a:ext cx="1921263" cy="335052"/>
          </a:xfrm>
        </p:spPr>
        <p:txBody>
          <a:bodyPr>
            <a:normAutofit fontScale="92500" lnSpcReduction="10000"/>
          </a:bodyPr>
          <a:lstStyle/>
          <a:p>
            <a:r>
              <a:rPr lang="en-US" dirty="0"/>
              <a:t>Benefit 2</a:t>
            </a:r>
            <a:endParaRPr lang="en-IE" dirty="0"/>
          </a:p>
        </p:txBody>
      </p:sp>
      <p:sp>
        <p:nvSpPr>
          <p:cNvPr id="7" name="Text Placeholder 6">
            <a:extLst>
              <a:ext uri="{FF2B5EF4-FFF2-40B4-BE49-F238E27FC236}">
                <a16:creationId xmlns:a16="http://schemas.microsoft.com/office/drawing/2014/main" id="{6A17569A-EEB4-46AF-BB1B-9952A77447C0}"/>
              </a:ext>
            </a:extLst>
          </p:cNvPr>
          <p:cNvSpPr>
            <a:spLocks noGrp="1"/>
          </p:cNvSpPr>
          <p:nvPr>
            <p:ph type="body" sz="quarter" idx="32"/>
          </p:nvPr>
        </p:nvSpPr>
        <p:spPr>
          <a:xfrm>
            <a:off x="5116888" y="3934949"/>
            <a:ext cx="1908506" cy="1237497"/>
          </a:xfrm>
        </p:spPr>
        <p:txBody>
          <a:bodyPr/>
          <a:lstStyle/>
          <a:p>
            <a:pPr marL="0" indent="0"/>
            <a:r>
              <a:rPr lang="en-IE" b="1" dirty="0" err="1">
                <a:solidFill>
                  <a:srgbClr val="1188A3"/>
                </a:solidFill>
              </a:rPr>
              <a:t>Glycemic</a:t>
            </a:r>
            <a:r>
              <a:rPr lang="en-IE" b="1" dirty="0">
                <a:solidFill>
                  <a:srgbClr val="1188A3"/>
                </a:solidFill>
              </a:rPr>
              <a:t> control</a:t>
            </a:r>
          </a:p>
        </p:txBody>
      </p:sp>
      <p:sp>
        <p:nvSpPr>
          <p:cNvPr id="8" name="Text Placeholder 7">
            <a:extLst>
              <a:ext uri="{FF2B5EF4-FFF2-40B4-BE49-F238E27FC236}">
                <a16:creationId xmlns:a16="http://schemas.microsoft.com/office/drawing/2014/main" id="{BE0BB9C7-F53C-4F37-BF98-35079193A125}"/>
              </a:ext>
            </a:extLst>
          </p:cNvPr>
          <p:cNvSpPr>
            <a:spLocks noGrp="1"/>
          </p:cNvSpPr>
          <p:nvPr>
            <p:ph type="body" sz="quarter" idx="33"/>
          </p:nvPr>
        </p:nvSpPr>
        <p:spPr>
          <a:xfrm>
            <a:off x="5116948" y="3499715"/>
            <a:ext cx="1908506" cy="335052"/>
          </a:xfrm>
        </p:spPr>
        <p:txBody>
          <a:bodyPr>
            <a:normAutofit fontScale="92500" lnSpcReduction="10000"/>
          </a:bodyPr>
          <a:lstStyle/>
          <a:p>
            <a:r>
              <a:rPr lang="en-US" dirty="0"/>
              <a:t>Benefit 3</a:t>
            </a:r>
            <a:endParaRPr lang="en-IE" dirty="0"/>
          </a:p>
        </p:txBody>
      </p:sp>
      <p:sp>
        <p:nvSpPr>
          <p:cNvPr id="9" name="Text Placeholder 8">
            <a:extLst>
              <a:ext uri="{FF2B5EF4-FFF2-40B4-BE49-F238E27FC236}">
                <a16:creationId xmlns:a16="http://schemas.microsoft.com/office/drawing/2014/main" id="{D7317C03-B1B4-4CB7-BFAB-73A52D7DBEF1}"/>
              </a:ext>
            </a:extLst>
          </p:cNvPr>
          <p:cNvSpPr>
            <a:spLocks noGrp="1"/>
          </p:cNvSpPr>
          <p:nvPr>
            <p:ph type="body" sz="quarter" idx="34"/>
          </p:nvPr>
        </p:nvSpPr>
        <p:spPr>
          <a:xfrm>
            <a:off x="7259573" y="3937964"/>
            <a:ext cx="1890175" cy="1237497"/>
          </a:xfrm>
        </p:spPr>
        <p:txBody>
          <a:bodyPr/>
          <a:lstStyle/>
          <a:p>
            <a:pPr marL="0" indent="0"/>
            <a:r>
              <a:rPr lang="en-US" b="1" dirty="0">
                <a:solidFill>
                  <a:srgbClr val="1188A3"/>
                </a:solidFill>
              </a:rPr>
              <a:t>Reduced risk of colon cancer </a:t>
            </a:r>
            <a:endParaRPr lang="en-IE" b="1" dirty="0">
              <a:solidFill>
                <a:srgbClr val="1188A3"/>
              </a:solidFill>
            </a:endParaRPr>
          </a:p>
        </p:txBody>
      </p:sp>
      <p:sp>
        <p:nvSpPr>
          <p:cNvPr id="10" name="Text Placeholder 9">
            <a:extLst>
              <a:ext uri="{FF2B5EF4-FFF2-40B4-BE49-F238E27FC236}">
                <a16:creationId xmlns:a16="http://schemas.microsoft.com/office/drawing/2014/main" id="{760B9CED-B9EF-4C56-9F1C-A6D9424A5501}"/>
              </a:ext>
            </a:extLst>
          </p:cNvPr>
          <p:cNvSpPr>
            <a:spLocks noGrp="1"/>
          </p:cNvSpPr>
          <p:nvPr>
            <p:ph type="body" sz="quarter" idx="35"/>
          </p:nvPr>
        </p:nvSpPr>
        <p:spPr>
          <a:xfrm>
            <a:off x="7284341" y="3501806"/>
            <a:ext cx="1890175" cy="335052"/>
          </a:xfrm>
        </p:spPr>
        <p:txBody>
          <a:bodyPr>
            <a:normAutofit fontScale="92500" lnSpcReduction="10000"/>
          </a:bodyPr>
          <a:lstStyle/>
          <a:p>
            <a:r>
              <a:rPr lang="en-US" dirty="0"/>
              <a:t>Benefit 4</a:t>
            </a:r>
            <a:endParaRPr lang="en-IE" dirty="0"/>
          </a:p>
        </p:txBody>
      </p:sp>
      <p:sp>
        <p:nvSpPr>
          <p:cNvPr id="11" name="Text Placeholder 10">
            <a:extLst>
              <a:ext uri="{FF2B5EF4-FFF2-40B4-BE49-F238E27FC236}">
                <a16:creationId xmlns:a16="http://schemas.microsoft.com/office/drawing/2014/main" id="{94CB611A-23A1-4E03-8AD8-692E1328A874}"/>
              </a:ext>
            </a:extLst>
          </p:cNvPr>
          <p:cNvSpPr>
            <a:spLocks noGrp="1"/>
          </p:cNvSpPr>
          <p:nvPr>
            <p:ph type="body" sz="quarter" idx="36"/>
          </p:nvPr>
        </p:nvSpPr>
        <p:spPr>
          <a:xfrm>
            <a:off x="9383927" y="3937964"/>
            <a:ext cx="1921262" cy="1237497"/>
          </a:xfrm>
        </p:spPr>
        <p:txBody>
          <a:bodyPr/>
          <a:lstStyle/>
          <a:p>
            <a:pPr marL="0" indent="0"/>
            <a:r>
              <a:rPr lang="en-US" b="1" dirty="0">
                <a:solidFill>
                  <a:srgbClr val="1188A3"/>
                </a:solidFill>
              </a:rPr>
              <a:t>Helps reduce cholesterols</a:t>
            </a:r>
            <a:endParaRPr lang="en-IE" b="1" dirty="0">
              <a:solidFill>
                <a:srgbClr val="1188A3"/>
              </a:solidFill>
            </a:endParaRPr>
          </a:p>
        </p:txBody>
      </p:sp>
      <p:sp>
        <p:nvSpPr>
          <p:cNvPr id="12" name="Text Placeholder 11">
            <a:extLst>
              <a:ext uri="{FF2B5EF4-FFF2-40B4-BE49-F238E27FC236}">
                <a16:creationId xmlns:a16="http://schemas.microsoft.com/office/drawing/2014/main" id="{0EC7DC76-EEE7-404D-81B3-96DE92AAD03E}"/>
              </a:ext>
            </a:extLst>
          </p:cNvPr>
          <p:cNvSpPr>
            <a:spLocks noGrp="1"/>
          </p:cNvSpPr>
          <p:nvPr>
            <p:ph type="body" sz="quarter" idx="37"/>
          </p:nvPr>
        </p:nvSpPr>
        <p:spPr>
          <a:xfrm>
            <a:off x="9391239" y="3503897"/>
            <a:ext cx="1921262" cy="335052"/>
          </a:xfrm>
        </p:spPr>
        <p:txBody>
          <a:bodyPr>
            <a:normAutofit fontScale="92500" lnSpcReduction="10000"/>
          </a:bodyPr>
          <a:lstStyle/>
          <a:p>
            <a:r>
              <a:rPr lang="en-US" dirty="0"/>
              <a:t>Benefit 5</a:t>
            </a:r>
            <a:endParaRPr lang="en-IE" dirty="0"/>
          </a:p>
        </p:txBody>
      </p:sp>
      <p:sp>
        <p:nvSpPr>
          <p:cNvPr id="15" name="Speech Bubble: Rectangle with Corners Rounded 14">
            <a:extLst>
              <a:ext uri="{FF2B5EF4-FFF2-40B4-BE49-F238E27FC236}">
                <a16:creationId xmlns:a16="http://schemas.microsoft.com/office/drawing/2014/main" id="{8F6F0F23-789F-49F0-9E64-138D40261C91}"/>
              </a:ext>
            </a:extLst>
          </p:cNvPr>
          <p:cNvSpPr/>
          <p:nvPr/>
        </p:nvSpPr>
        <p:spPr>
          <a:xfrm>
            <a:off x="7125892" y="1162104"/>
            <a:ext cx="4516070" cy="1757932"/>
          </a:xfrm>
          <a:prstGeom prst="wedgeRoundRectCallout">
            <a:avLst>
              <a:gd name="adj1" fmla="val -62217"/>
              <a:gd name="adj2" fmla="val 33299"/>
              <a:gd name="adj3" fmla="val 16667"/>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Foods low in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fibre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are considered inferior in nutrition and they may place the elderly at risk of malnutrition and/or obesity.</a:t>
            </a:r>
            <a:endPar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46FF662-A8C7-4C25-BD0F-107C3304613E}"/>
              </a:ext>
            </a:extLst>
          </p:cNvPr>
          <p:cNvSpPr txBox="1"/>
          <p:nvPr/>
        </p:nvSpPr>
        <p:spPr>
          <a:xfrm>
            <a:off x="550038" y="1496874"/>
            <a:ext cx="610001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Generally, older adults have a lower dietary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fibre</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intake than recommended. </a:t>
            </a:r>
            <a:endParaRPr lang="en-IE" dirty="0"/>
          </a:p>
        </p:txBody>
      </p:sp>
      <p:sp>
        <p:nvSpPr>
          <p:cNvPr id="19" name="Text Placeholder 2">
            <a:extLst>
              <a:ext uri="{FF2B5EF4-FFF2-40B4-BE49-F238E27FC236}">
                <a16:creationId xmlns:a16="http://schemas.microsoft.com/office/drawing/2014/main" id="{CEF3D9FC-3993-414C-B83A-5DACCA281D7D}"/>
              </a:ext>
            </a:extLst>
          </p:cNvPr>
          <p:cNvSpPr txBox="1">
            <a:spLocks/>
          </p:cNvSpPr>
          <p:nvPr/>
        </p:nvSpPr>
        <p:spPr>
          <a:xfrm>
            <a:off x="389809" y="302365"/>
            <a:ext cx="11152486" cy="7933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000000"/>
                </a:solidFill>
              </a:rPr>
              <a:t>Nutrition Requirements for the elderly –</a:t>
            </a:r>
            <a:r>
              <a:rPr lang="en-US" sz="3600" b="1" dirty="0">
                <a:solidFill>
                  <a:srgbClr val="000000"/>
                </a:solidFill>
              </a:rPr>
              <a:t> 4. </a:t>
            </a:r>
            <a:r>
              <a:rPr lang="en-US" sz="3600" b="1" dirty="0" err="1">
                <a:solidFill>
                  <a:srgbClr val="000000"/>
                </a:solidFill>
              </a:rPr>
              <a:t>Fibre</a:t>
            </a:r>
            <a:endParaRPr lang="en-IE" sz="3600" b="1" dirty="0">
              <a:solidFill>
                <a:srgbClr val="000000"/>
              </a:solidFill>
            </a:endParaRPr>
          </a:p>
        </p:txBody>
      </p:sp>
      <p:sp>
        <p:nvSpPr>
          <p:cNvPr id="20" name="TextBox 19">
            <a:extLst>
              <a:ext uri="{FF2B5EF4-FFF2-40B4-BE49-F238E27FC236}">
                <a16:creationId xmlns:a16="http://schemas.microsoft.com/office/drawing/2014/main" id="{0CE1C913-B25A-483B-959D-0F58FBDB6A94}"/>
              </a:ext>
            </a:extLst>
          </p:cNvPr>
          <p:cNvSpPr txBox="1"/>
          <p:nvPr/>
        </p:nvSpPr>
        <p:spPr>
          <a:xfrm>
            <a:off x="5116948" y="6098721"/>
            <a:ext cx="2008944" cy="456914"/>
          </a:xfrm>
          <a:prstGeom prst="rect">
            <a:avLst/>
          </a:prstGeom>
          <a:solidFill>
            <a:schemeClr val="bg1"/>
          </a:solidFill>
        </p:spPr>
        <p:txBody>
          <a:bodyPr wrap="square" rtlCol="0">
            <a:spAutoFit/>
          </a:bodyPr>
          <a:lstStyle/>
          <a:p>
            <a:endParaRPr lang="en-IE" dirty="0"/>
          </a:p>
        </p:txBody>
      </p:sp>
      <p:sp>
        <p:nvSpPr>
          <p:cNvPr id="16" name="Speech Bubble: Rectangle with Corners Rounded 15">
            <a:extLst>
              <a:ext uri="{FF2B5EF4-FFF2-40B4-BE49-F238E27FC236}">
                <a16:creationId xmlns:a16="http://schemas.microsoft.com/office/drawing/2014/main" id="{19DD8972-06CD-42B1-A95E-DDBDE00960D5}"/>
              </a:ext>
            </a:extLst>
          </p:cNvPr>
          <p:cNvSpPr/>
          <p:nvPr/>
        </p:nvSpPr>
        <p:spPr>
          <a:xfrm>
            <a:off x="689108" y="5349869"/>
            <a:ext cx="5503873" cy="1376823"/>
          </a:xfrm>
          <a:prstGeom prst="wedgeRoundRectCallout">
            <a:avLst>
              <a:gd name="adj1" fmla="val -20676"/>
              <a:gd name="adj2" fmla="val -70910"/>
              <a:gd name="adj3" fmla="val 16667"/>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However, frail elderly with poor appetites and anorexia need to be evaluated carefully so that a high </a:t>
            </a:r>
            <a:r>
              <a:rPr lang="en-US" dirty="0" err="1">
                <a:solidFill>
                  <a:srgbClr val="000000"/>
                </a:solidFill>
              </a:rPr>
              <a:t>fibre</a:t>
            </a:r>
            <a:r>
              <a:rPr lang="en-US" dirty="0">
                <a:solidFill>
                  <a:srgbClr val="000000"/>
                </a:solidFill>
              </a:rPr>
              <a:t> diet/product does not cause excess satiety or motility, as this could limit their overall nutrient intake. </a:t>
            </a:r>
            <a:endParaRPr lang="en-IE" dirty="0">
              <a:solidFill>
                <a:srgbClr val="000000"/>
              </a:solidFill>
            </a:endParaRPr>
          </a:p>
        </p:txBody>
      </p:sp>
    </p:spTree>
    <p:extLst>
      <p:ext uri="{BB962C8B-B14F-4D97-AF65-F5344CB8AC3E}">
        <p14:creationId xmlns:p14="http://schemas.microsoft.com/office/powerpoint/2010/main" val="139353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iles of various wholegrain foods">
            <a:extLst>
              <a:ext uri="{FF2B5EF4-FFF2-40B4-BE49-F238E27FC236}">
                <a16:creationId xmlns:a16="http://schemas.microsoft.com/office/drawing/2014/main" id="{F054469A-D83E-46A9-833D-498DD1B156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102F631D-1891-460D-8627-C3E856121199}"/>
              </a:ext>
            </a:extLst>
          </p:cNvPr>
          <p:cNvSpPr>
            <a:spLocks noGrp="1"/>
          </p:cNvSpPr>
          <p:nvPr>
            <p:ph type="body" sz="quarter" idx="18"/>
          </p:nvPr>
        </p:nvSpPr>
        <p:spPr>
          <a:xfrm>
            <a:off x="2366211" y="2326106"/>
            <a:ext cx="9825789" cy="2727158"/>
          </a:xfrm>
          <a:solidFill>
            <a:srgbClr val="85D2E1"/>
          </a:solidFill>
        </p:spPr>
        <p:txBody>
          <a:bodyPr>
            <a:normAutofit lnSpcReduction="10000"/>
          </a:bodyPr>
          <a:lstStyle/>
          <a:p>
            <a:pPr indent="0"/>
            <a:endParaRPr lang="en-US" b="1" dirty="0"/>
          </a:p>
          <a:p>
            <a:pPr indent="0"/>
            <a:r>
              <a:rPr lang="en-US" b="1" dirty="0"/>
              <a:t>Whole grains - </a:t>
            </a:r>
            <a:r>
              <a:rPr lang="en-US" dirty="0"/>
              <a:t>used for producing whole grain bread and cereals; </a:t>
            </a:r>
            <a:r>
              <a:rPr lang="en-US" b="1" dirty="0"/>
              <a:t>beans/legumes -</a:t>
            </a:r>
            <a:r>
              <a:rPr lang="en-US" b="1" dirty="0">
                <a:solidFill>
                  <a:srgbClr val="1188A3"/>
                </a:solidFill>
              </a:rPr>
              <a:t> </a:t>
            </a:r>
            <a:r>
              <a:rPr lang="en-US" dirty="0"/>
              <a:t>peas and lentils etc. Along with </a:t>
            </a:r>
            <a:r>
              <a:rPr lang="en-US" b="1" dirty="0"/>
              <a:t>fruit and vegetables</a:t>
            </a:r>
            <a:r>
              <a:rPr lang="en-US" dirty="0"/>
              <a:t>.</a:t>
            </a:r>
          </a:p>
          <a:p>
            <a:pPr indent="0"/>
            <a:endParaRPr lang="en-US" sz="800" b="1" dirty="0"/>
          </a:p>
          <a:p>
            <a:pPr indent="0"/>
            <a:r>
              <a:rPr lang="en-US" b="1" dirty="0"/>
              <a:t>Types of high </a:t>
            </a:r>
            <a:r>
              <a:rPr lang="en-US" b="1" dirty="0" err="1"/>
              <a:t>fibre</a:t>
            </a:r>
            <a:r>
              <a:rPr lang="en-US" b="1" dirty="0"/>
              <a:t> ingredients</a:t>
            </a:r>
            <a:r>
              <a:rPr lang="en-US" dirty="0"/>
              <a:t>: </a:t>
            </a:r>
          </a:p>
          <a:p>
            <a:pPr indent="0"/>
            <a:r>
              <a:rPr lang="en-US" dirty="0"/>
              <a:t>Viscous soluble </a:t>
            </a:r>
            <a:r>
              <a:rPr lang="en-US" dirty="0" err="1"/>
              <a:t>fibre</a:t>
            </a:r>
            <a:r>
              <a:rPr lang="en-US" dirty="0"/>
              <a:t> ingredients </a:t>
            </a:r>
          </a:p>
          <a:p>
            <a:pPr indent="0"/>
            <a:r>
              <a:rPr lang="en-US" dirty="0"/>
              <a:t>+ Low viscous insoluble </a:t>
            </a:r>
            <a:r>
              <a:rPr lang="en-US" dirty="0" err="1"/>
              <a:t>fibre</a:t>
            </a:r>
            <a:r>
              <a:rPr lang="en-US" dirty="0"/>
              <a:t> ingredients </a:t>
            </a:r>
          </a:p>
          <a:p>
            <a:endParaRPr lang="en-IE" dirty="0"/>
          </a:p>
        </p:txBody>
      </p:sp>
      <p:sp>
        <p:nvSpPr>
          <p:cNvPr id="5" name="Text Placeholder 2">
            <a:extLst>
              <a:ext uri="{FF2B5EF4-FFF2-40B4-BE49-F238E27FC236}">
                <a16:creationId xmlns:a16="http://schemas.microsoft.com/office/drawing/2014/main" id="{59756913-8D74-4A5E-941D-180CEDA76093}"/>
              </a:ext>
            </a:extLst>
          </p:cNvPr>
          <p:cNvSpPr>
            <a:spLocks noGrp="1"/>
          </p:cNvSpPr>
          <p:nvPr>
            <p:ph type="body" sz="quarter" idx="16"/>
          </p:nvPr>
        </p:nvSpPr>
        <p:spPr>
          <a:xfrm>
            <a:off x="463550" y="444500"/>
            <a:ext cx="5113338" cy="582613"/>
          </a:xfrm>
        </p:spPr>
        <p:txBody>
          <a:bodyPr>
            <a:normAutofit lnSpcReduction="10000"/>
          </a:bodyPr>
          <a:lstStyle/>
          <a:p>
            <a:r>
              <a:rPr lang="en-US" b="1" dirty="0"/>
              <a:t>4. </a:t>
            </a:r>
            <a:r>
              <a:rPr lang="en-US" b="1" dirty="0" err="1"/>
              <a:t>Fibre</a:t>
            </a:r>
            <a:r>
              <a:rPr lang="en-US" b="1" dirty="0"/>
              <a:t> - </a:t>
            </a:r>
            <a:r>
              <a:rPr lang="en-US" dirty="0"/>
              <a:t>Sources</a:t>
            </a:r>
            <a:endParaRPr lang="en-IE" b="1" dirty="0"/>
          </a:p>
        </p:txBody>
      </p:sp>
    </p:spTree>
    <p:extLst>
      <p:ext uri="{BB962C8B-B14F-4D97-AF65-F5344CB8AC3E}">
        <p14:creationId xmlns:p14="http://schemas.microsoft.com/office/powerpoint/2010/main" val="3681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787FF-5948-4CAE-BD62-F295898907DD}"/>
              </a:ext>
            </a:extLst>
          </p:cNvPr>
          <p:cNvSpPr>
            <a:spLocks noGrp="1"/>
          </p:cNvSpPr>
          <p:nvPr>
            <p:ph type="body" sz="quarter" idx="18"/>
          </p:nvPr>
        </p:nvSpPr>
        <p:spPr>
          <a:xfrm>
            <a:off x="431800" y="1642711"/>
            <a:ext cx="5664200" cy="3867704"/>
          </a:xfrm>
        </p:spPr>
        <p:txBody>
          <a:bodyPr>
            <a:normAutofit fontScale="92500"/>
          </a:bodyPr>
          <a:lstStyle/>
          <a:p>
            <a:pPr marL="0" indent="0">
              <a:spcBef>
                <a:spcPts val="600"/>
              </a:spcBef>
            </a:pPr>
            <a:r>
              <a:rPr lang="en-GB" dirty="0">
                <a:cs typeface="Arial" panose="020B0604020202020204" pitchFamily="34" charset="0"/>
              </a:rPr>
              <a:t>Too much or not enough fibre, over time, will cause unpleasant issues…</a:t>
            </a:r>
          </a:p>
          <a:p>
            <a:r>
              <a:rPr lang="en-GB" b="1" dirty="0">
                <a:cs typeface="Arial" panose="020B0604020202020204" pitchFamily="34" charset="0"/>
              </a:rPr>
              <a:t>For example: </a:t>
            </a:r>
          </a:p>
          <a:p>
            <a:pPr marL="285750" indent="-285750">
              <a:buFont typeface="Arial" panose="020B0604020202020204" pitchFamily="34" charset="0"/>
              <a:buChar char="•"/>
            </a:pPr>
            <a:r>
              <a:rPr lang="en-GB" dirty="0">
                <a:cs typeface="Arial" panose="020B0604020202020204" pitchFamily="34" charset="0"/>
              </a:rPr>
              <a:t>Too much fibre in your diet (and not enough water) will result in a slowing of your digestive system and may cause constipation, bloating, gas and abdominal pain. </a:t>
            </a:r>
          </a:p>
          <a:p>
            <a:pPr marL="285750" indent="-285750">
              <a:buFont typeface="Arial" panose="020B0604020202020204" pitchFamily="34" charset="0"/>
              <a:buChar char="•"/>
            </a:pPr>
            <a:r>
              <a:rPr lang="en-GB" dirty="0">
                <a:cs typeface="Arial" panose="020B0604020202020204" pitchFamily="34" charset="0"/>
              </a:rPr>
              <a:t>Too little fibre in your diet prevents the body from moving toxins, cholesterol or other substances through the body, resulting in constipation and bloating.</a:t>
            </a:r>
            <a:endParaRPr lang="en-GB" sz="1600" dirty="0">
              <a:cs typeface="Arial" panose="020B0604020202020204" pitchFamily="34" charset="0"/>
            </a:endParaRPr>
          </a:p>
          <a:p>
            <a:endParaRPr lang="en-GB" dirty="0">
              <a:cs typeface="Arial" panose="020B0604020202020204" pitchFamily="34" charset="0"/>
            </a:endParaRPr>
          </a:p>
          <a:p>
            <a:endParaRPr lang="en-IE" dirty="0"/>
          </a:p>
        </p:txBody>
      </p:sp>
      <p:sp>
        <p:nvSpPr>
          <p:cNvPr id="3" name="Text Placeholder 2">
            <a:extLst>
              <a:ext uri="{FF2B5EF4-FFF2-40B4-BE49-F238E27FC236}">
                <a16:creationId xmlns:a16="http://schemas.microsoft.com/office/drawing/2014/main" id="{5F39CF22-468C-4AF8-B4AD-C694A3B93869}"/>
              </a:ext>
            </a:extLst>
          </p:cNvPr>
          <p:cNvSpPr>
            <a:spLocks noGrp="1"/>
          </p:cNvSpPr>
          <p:nvPr>
            <p:ph type="body" sz="quarter" idx="16"/>
          </p:nvPr>
        </p:nvSpPr>
        <p:spPr>
          <a:xfrm>
            <a:off x="582314" y="228600"/>
            <a:ext cx="4700886" cy="996593"/>
          </a:xfrm>
        </p:spPr>
        <p:txBody>
          <a:bodyPr>
            <a:normAutofit fontScale="92500" lnSpcReduction="10000"/>
          </a:bodyPr>
          <a:lstStyle/>
          <a:p>
            <a:r>
              <a:rPr lang="en-US" b="1" dirty="0"/>
              <a:t>Fibre recommendations for the elderly</a:t>
            </a:r>
            <a:endParaRPr lang="en-IE" b="1" dirty="0"/>
          </a:p>
        </p:txBody>
      </p:sp>
      <p:graphicFrame>
        <p:nvGraphicFramePr>
          <p:cNvPr id="5" name="Table 5">
            <a:extLst>
              <a:ext uri="{FF2B5EF4-FFF2-40B4-BE49-F238E27FC236}">
                <a16:creationId xmlns:a16="http://schemas.microsoft.com/office/drawing/2014/main" id="{B2645E2F-470B-436C-A4F5-84612FAE1EB1}"/>
              </a:ext>
            </a:extLst>
          </p:cNvPr>
          <p:cNvGraphicFramePr>
            <a:graphicFrameLocks noGrp="1"/>
          </p:cNvGraphicFramePr>
          <p:nvPr>
            <p:extLst>
              <p:ext uri="{D42A27DB-BD31-4B8C-83A1-F6EECF244321}">
                <p14:modId xmlns:p14="http://schemas.microsoft.com/office/powerpoint/2010/main" val="1476188208"/>
              </p:ext>
            </p:extLst>
          </p:nvPr>
        </p:nvGraphicFramePr>
        <p:xfrm>
          <a:off x="6617791" y="2601546"/>
          <a:ext cx="5113900" cy="1654908"/>
        </p:xfrm>
        <a:graphic>
          <a:graphicData uri="http://schemas.openxmlformats.org/drawingml/2006/table">
            <a:tbl>
              <a:tblPr firstRow="1" bandRow="1">
                <a:tableStyleId>{93296810-A885-4BE3-A3E7-6D5BEEA58F35}</a:tableStyleId>
              </a:tblPr>
              <a:tblGrid>
                <a:gridCol w="2556950">
                  <a:extLst>
                    <a:ext uri="{9D8B030D-6E8A-4147-A177-3AD203B41FA5}">
                      <a16:colId xmlns:a16="http://schemas.microsoft.com/office/drawing/2014/main" val="1010265646"/>
                    </a:ext>
                  </a:extLst>
                </a:gridCol>
                <a:gridCol w="2556950">
                  <a:extLst>
                    <a:ext uri="{9D8B030D-6E8A-4147-A177-3AD203B41FA5}">
                      <a16:colId xmlns:a16="http://schemas.microsoft.com/office/drawing/2014/main" val="721052865"/>
                    </a:ext>
                  </a:extLst>
                </a:gridCol>
              </a:tblGrid>
              <a:tr h="507414">
                <a:tc>
                  <a:txBody>
                    <a:bodyPr/>
                    <a:lstStyle/>
                    <a:p>
                      <a:r>
                        <a:rPr lang="en-US" dirty="0">
                          <a:solidFill>
                            <a:srgbClr val="000000"/>
                          </a:solidFill>
                        </a:rPr>
                        <a:t>Older Adults</a:t>
                      </a:r>
                      <a:endParaRPr lang="en-IE" dirty="0">
                        <a:solidFill>
                          <a:srgbClr val="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solidFill>
                            <a:srgbClr val="000000"/>
                          </a:solidFill>
                        </a:rPr>
                        <a:t>Average Daily Fibre intake needs</a:t>
                      </a:r>
                      <a:endParaRPr lang="en-IE" dirty="0">
                        <a:solidFill>
                          <a:srgbClr val="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2721757"/>
                  </a:ext>
                </a:extLst>
              </a:tr>
              <a:tr h="507414">
                <a:tc>
                  <a:txBody>
                    <a:bodyPr/>
                    <a:lstStyle/>
                    <a:p>
                      <a:r>
                        <a:rPr lang="en-US" dirty="0">
                          <a:solidFill>
                            <a:srgbClr val="000000"/>
                          </a:solidFill>
                        </a:rPr>
                        <a:t>Female 50+ years</a:t>
                      </a:r>
                      <a:endParaRPr lang="en-IE" dirty="0">
                        <a:solidFill>
                          <a:srgbClr val="000000"/>
                        </a:solidFill>
                      </a:endParaRPr>
                    </a:p>
                  </a:txBody>
                  <a:tcPr>
                    <a:lnL w="12700" cap="flat" cmpd="sng" algn="ctr">
                      <a:solidFill>
                        <a:schemeClr val="tx1"/>
                      </a:solidFill>
                      <a:prstDash val="solid"/>
                      <a:round/>
                      <a:headEnd type="none" w="med" len="med"/>
                      <a:tailEnd type="none" w="med" len="med"/>
                    </a:lnL>
                  </a:tcPr>
                </a:tc>
                <a:tc>
                  <a:txBody>
                    <a:bodyPr/>
                    <a:lstStyle/>
                    <a:p>
                      <a:r>
                        <a:rPr lang="en-US" dirty="0">
                          <a:solidFill>
                            <a:srgbClr val="000000"/>
                          </a:solidFill>
                        </a:rPr>
                        <a:t>21g of Dietary Fibre/ day</a:t>
                      </a:r>
                      <a:endParaRPr lang="en-IE" dirty="0">
                        <a:solidFill>
                          <a:srgbClr val="000000"/>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7879661"/>
                  </a:ext>
                </a:extLst>
              </a:tr>
              <a:tr h="507414">
                <a:tc>
                  <a:txBody>
                    <a:bodyPr/>
                    <a:lstStyle/>
                    <a:p>
                      <a:r>
                        <a:rPr lang="en-US" dirty="0">
                          <a:solidFill>
                            <a:srgbClr val="000000"/>
                          </a:solidFill>
                        </a:rPr>
                        <a:t>Male 50+ years</a:t>
                      </a:r>
                      <a:endParaRPr lang="en-IE" dirty="0">
                        <a:solidFill>
                          <a:srgbClr val="00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30g of Dietary Fibre/day</a:t>
                      </a:r>
                      <a:endParaRPr lang="en-IE" dirty="0">
                        <a:solidFill>
                          <a:srgbClr val="0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521421"/>
                  </a:ext>
                </a:extLst>
              </a:tr>
            </a:tbl>
          </a:graphicData>
        </a:graphic>
      </p:graphicFrame>
      <p:sp>
        <p:nvSpPr>
          <p:cNvPr id="7" name="TextBox 6">
            <a:extLst>
              <a:ext uri="{FF2B5EF4-FFF2-40B4-BE49-F238E27FC236}">
                <a16:creationId xmlns:a16="http://schemas.microsoft.com/office/drawing/2014/main" id="{81E273DB-E424-4C7C-95B3-C3217FDF1F35}"/>
              </a:ext>
            </a:extLst>
          </p:cNvPr>
          <p:cNvSpPr txBox="1"/>
          <p:nvPr/>
        </p:nvSpPr>
        <p:spPr>
          <a:xfrm>
            <a:off x="6617791" y="1642711"/>
            <a:ext cx="4686300" cy="646331"/>
          </a:xfrm>
          <a:prstGeom prst="rect">
            <a:avLst/>
          </a:prstGeom>
          <a:noFill/>
        </p:spPr>
        <p:txBody>
          <a:bodyPr wrap="square">
            <a:spAutoFit/>
          </a:bodyPr>
          <a:lstStyle/>
          <a:p>
            <a:r>
              <a:rPr lang="en-GB" dirty="0">
                <a:solidFill>
                  <a:srgbClr val="000000"/>
                </a:solidFill>
                <a:cs typeface="Arial" panose="020B0604020202020204" pitchFamily="34" charset="0"/>
              </a:rPr>
              <a:t>The U.S. Department of Agriculture recommendation for fibre intake for seniors </a:t>
            </a:r>
            <a:endParaRPr lang="en-IE" dirty="0">
              <a:solidFill>
                <a:srgbClr val="000000"/>
              </a:solidFill>
            </a:endParaRPr>
          </a:p>
        </p:txBody>
      </p:sp>
    </p:spTree>
    <p:extLst>
      <p:ext uri="{BB962C8B-B14F-4D97-AF65-F5344CB8AC3E}">
        <p14:creationId xmlns:p14="http://schemas.microsoft.com/office/powerpoint/2010/main" val="390757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a:normAutofit/>
          </a:bodyPr>
          <a:lstStyle/>
          <a:p>
            <a:r>
              <a:rPr lang="en-GB"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Healthcare &amp; Nutritional needs of Seniors</a:t>
            </a:r>
            <a:endParaRPr lang="en-I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p:txBody>
          <a:bodyPr>
            <a:normAutofit fontScale="85000" lnSpcReduction="20000"/>
          </a:bodyPr>
          <a:lstStyle/>
          <a:p>
            <a:r>
              <a:rPr lang="en-US" dirty="0"/>
              <a:t>1</a:t>
            </a:r>
            <a:endParaRPr lang="en-IE" dirty="0"/>
          </a:p>
        </p:txBody>
      </p:sp>
    </p:spTree>
    <p:extLst>
      <p:ext uri="{BB962C8B-B14F-4D97-AF65-F5344CB8AC3E}">
        <p14:creationId xmlns:p14="http://schemas.microsoft.com/office/powerpoint/2010/main" val="414570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B412D-E0E1-498E-ACCA-35FFFD2C8B9B}"/>
              </a:ext>
            </a:extLst>
          </p:cNvPr>
          <p:cNvSpPr>
            <a:spLocks noGrp="1"/>
          </p:cNvSpPr>
          <p:nvPr>
            <p:ph type="body" sz="quarter" idx="18"/>
          </p:nvPr>
        </p:nvSpPr>
        <p:spPr>
          <a:xfrm>
            <a:off x="507076" y="1434610"/>
            <a:ext cx="11035637" cy="3867704"/>
          </a:xfrm>
        </p:spPr>
        <p:txBody>
          <a:bodyPr>
            <a:normAutofit fontScale="92500"/>
          </a:bodyPr>
          <a:lstStyle/>
          <a:p>
            <a:pPr indent="0"/>
            <a:r>
              <a:rPr lang="en-US" b="1" dirty="0"/>
              <a:t>Fats and oils </a:t>
            </a:r>
            <a:r>
              <a:rPr lang="en-US" dirty="0"/>
              <a:t>are important to food </a:t>
            </a:r>
            <a:r>
              <a:rPr lang="en-US" b="1" dirty="0"/>
              <a:t>texture and </a:t>
            </a:r>
            <a:r>
              <a:rPr lang="en-US" b="1" dirty="0" err="1"/>
              <a:t>flavour</a:t>
            </a:r>
            <a:r>
              <a:rPr lang="en-US" dirty="0"/>
              <a:t>. They are also an essential part of a healthy diet, as they provide seniors with: </a:t>
            </a:r>
          </a:p>
          <a:p>
            <a:pPr indent="0"/>
            <a:r>
              <a:rPr lang="en-US" dirty="0"/>
              <a:t>• </a:t>
            </a:r>
            <a:r>
              <a:rPr lang="en-US" b="1" dirty="0"/>
              <a:t>Energy</a:t>
            </a:r>
            <a:r>
              <a:rPr lang="en-US" dirty="0"/>
              <a:t>: </a:t>
            </a:r>
            <a:r>
              <a:rPr lang="en-US" b="1" dirty="0"/>
              <a:t>Fats are an energy-dense </a:t>
            </a:r>
            <a:r>
              <a:rPr lang="en-US" dirty="0"/>
              <a:t>nutrient compared with other nutrients (carbohydrates and protein). Fats provide 9 kcal/g, protein and carbohydrates provide around 4 kcal/g. </a:t>
            </a:r>
          </a:p>
          <a:p>
            <a:pPr indent="0"/>
            <a:r>
              <a:rPr lang="en-US" dirty="0"/>
              <a:t>• </a:t>
            </a:r>
            <a:r>
              <a:rPr lang="en-US" b="1" dirty="0"/>
              <a:t>Essential fatty acids</a:t>
            </a:r>
            <a:r>
              <a:rPr lang="en-US" dirty="0"/>
              <a:t>: Essential fatty acids </a:t>
            </a:r>
            <a:r>
              <a:rPr lang="en-US" b="1" dirty="0"/>
              <a:t>cannot be made by the human body </a:t>
            </a:r>
            <a:r>
              <a:rPr lang="en-US" dirty="0"/>
              <a:t>and have to be obtained through the diet (e.g. some polyunsaturated fatty acids such as omegas 3 &amp; 6), these are considered essential fatty acids for body function for elderly people. </a:t>
            </a:r>
          </a:p>
          <a:p>
            <a:pPr indent="0"/>
            <a:r>
              <a:rPr lang="en-US" dirty="0"/>
              <a:t>• </a:t>
            </a:r>
            <a:r>
              <a:rPr lang="en-US" b="1" dirty="0"/>
              <a:t>Fat-soluble factors: </a:t>
            </a:r>
            <a:r>
              <a:rPr lang="en-US" dirty="0"/>
              <a:t>Fats not only </a:t>
            </a:r>
            <a:r>
              <a:rPr lang="en-US" b="1" dirty="0"/>
              <a:t>carry the fat-soluble vitamins </a:t>
            </a:r>
            <a:r>
              <a:rPr lang="en-US" dirty="0"/>
              <a:t>A, D, E, and K for elderly bodily needs but also </a:t>
            </a:r>
            <a:r>
              <a:rPr lang="en-US" b="1" dirty="0"/>
              <a:t>carry fat-soluble aromas </a:t>
            </a:r>
            <a:r>
              <a:rPr lang="en-US" dirty="0"/>
              <a:t>that could be an appeal in terms of improving product sensory properties including </a:t>
            </a:r>
            <a:r>
              <a:rPr lang="en-US" dirty="0" err="1"/>
              <a:t>flavour</a:t>
            </a:r>
            <a:r>
              <a:rPr lang="en-US" dirty="0"/>
              <a:t> and mouthfeel.</a:t>
            </a:r>
            <a:endParaRPr lang="en-IE" dirty="0"/>
          </a:p>
        </p:txBody>
      </p:sp>
      <p:sp>
        <p:nvSpPr>
          <p:cNvPr id="4" name="Text Placeholder 2">
            <a:extLst>
              <a:ext uri="{FF2B5EF4-FFF2-40B4-BE49-F238E27FC236}">
                <a16:creationId xmlns:a16="http://schemas.microsoft.com/office/drawing/2014/main" id="{E75384C9-BB5B-40A0-89CF-2FEF1159BDCE}"/>
              </a:ext>
            </a:extLst>
          </p:cNvPr>
          <p:cNvSpPr>
            <a:spLocks noGrp="1"/>
          </p:cNvSpPr>
          <p:nvPr>
            <p:ph type="body" sz="quarter" idx="16"/>
          </p:nvPr>
        </p:nvSpPr>
        <p:spPr>
          <a:xfrm>
            <a:off x="735013" y="642938"/>
            <a:ext cx="10807700" cy="582612"/>
          </a:xfrm>
        </p:spPr>
        <p:txBody>
          <a:bodyPr>
            <a:normAutofit lnSpcReduction="10000"/>
          </a:bodyPr>
          <a:lstStyle/>
          <a:p>
            <a:r>
              <a:rPr lang="en-US" dirty="0"/>
              <a:t>Nutrition Requirements for the elderly –</a:t>
            </a:r>
            <a:r>
              <a:rPr lang="en-US" b="1" dirty="0"/>
              <a:t> 5. Fats</a:t>
            </a:r>
            <a:endParaRPr lang="en-IE" b="1" dirty="0"/>
          </a:p>
        </p:txBody>
      </p:sp>
    </p:spTree>
    <p:extLst>
      <p:ext uri="{BB962C8B-B14F-4D97-AF65-F5344CB8AC3E}">
        <p14:creationId xmlns:p14="http://schemas.microsoft.com/office/powerpoint/2010/main" val="823709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C4773-9C80-4AA6-8ABA-72A16D91E74E}"/>
              </a:ext>
            </a:extLst>
          </p:cNvPr>
          <p:cNvSpPr>
            <a:spLocks noGrp="1"/>
          </p:cNvSpPr>
          <p:nvPr>
            <p:ph type="body" sz="quarter" idx="18"/>
          </p:nvPr>
        </p:nvSpPr>
        <p:spPr>
          <a:xfrm>
            <a:off x="482600" y="1515979"/>
            <a:ext cx="11060216" cy="4108736"/>
          </a:xfrm>
        </p:spPr>
        <p:txBody>
          <a:bodyPr>
            <a:normAutofit lnSpcReduction="10000"/>
          </a:bodyPr>
          <a:lstStyle/>
          <a:p>
            <a:pPr indent="0"/>
            <a:r>
              <a:rPr lang="en-US" dirty="0"/>
              <a:t>In general, adults over 50 years old are not likely to be in great need of vitamins A, C, E, and most B vitamins. </a:t>
            </a:r>
          </a:p>
          <a:p>
            <a:pPr indent="0"/>
            <a:r>
              <a:rPr lang="en-US" b="1" dirty="0"/>
              <a:t>Except in the case of vitamin B</a:t>
            </a:r>
            <a:r>
              <a:rPr lang="en-US" b="1" baseline="-25000" dirty="0"/>
              <a:t>6</a:t>
            </a:r>
            <a:r>
              <a:rPr lang="en-US" b="1" dirty="0"/>
              <a:t> is a higher level recommended.</a:t>
            </a:r>
            <a:r>
              <a:rPr lang="en-US" dirty="0"/>
              <a:t> </a:t>
            </a:r>
          </a:p>
          <a:p>
            <a:pPr indent="0"/>
            <a:r>
              <a:rPr lang="en-US" dirty="0"/>
              <a:t>Also, for the elderly, a vitamin B</a:t>
            </a:r>
            <a:r>
              <a:rPr lang="en-US" baseline="-25000" dirty="0"/>
              <a:t>12</a:t>
            </a:r>
            <a:r>
              <a:rPr lang="en-US" dirty="0"/>
              <a:t> deficiency is a very common issue and can become a big challenge for these older adults. The body digests and absorbs less B</a:t>
            </a:r>
            <a:r>
              <a:rPr lang="en-US" baseline="-25000" dirty="0"/>
              <a:t>12</a:t>
            </a:r>
            <a:r>
              <a:rPr lang="en-US" dirty="0"/>
              <a:t> from foods as we age. If someone already has a deficiency, a normal diet would not be enough to compensate; a food rich in, or fortified with, B</a:t>
            </a:r>
            <a:r>
              <a:rPr lang="en-US" baseline="-25000" dirty="0"/>
              <a:t>12</a:t>
            </a:r>
            <a:r>
              <a:rPr lang="en-US" dirty="0"/>
              <a:t> supplements will be required.</a:t>
            </a:r>
          </a:p>
          <a:p>
            <a:pPr indent="0"/>
            <a:endParaRPr lang="en-US" dirty="0"/>
          </a:p>
          <a:p>
            <a:pPr indent="0"/>
            <a:r>
              <a:rPr lang="en-US" sz="2400" b="1" dirty="0">
                <a:highlight>
                  <a:srgbClr val="FED100"/>
                </a:highlight>
              </a:rPr>
              <a:t>  TIP</a:t>
            </a:r>
            <a:r>
              <a:rPr lang="en-US" sz="2400" b="1" dirty="0">
                <a:highlight>
                  <a:srgbClr val="FED100"/>
                </a:highlight>
                <a:latin typeface="Comic Sans MS" panose="030F0702030302020204" pitchFamily="66" charset="0"/>
              </a:rPr>
              <a:t>: </a:t>
            </a:r>
            <a:r>
              <a:rPr lang="en-US" b="1" dirty="0"/>
              <a:t>This is highlighting another opportunity in the development of appropriate food products for Seniors. Remember how important B</a:t>
            </a:r>
            <a:r>
              <a:rPr lang="en-US" b="1" baseline="-25000" dirty="0"/>
              <a:t>12</a:t>
            </a:r>
            <a:r>
              <a:rPr lang="en-US" b="1" dirty="0"/>
              <a:t> is for seniors!</a:t>
            </a:r>
            <a:endParaRPr lang="en-IE" b="1" dirty="0"/>
          </a:p>
        </p:txBody>
      </p:sp>
      <p:sp>
        <p:nvSpPr>
          <p:cNvPr id="4" name="Text Placeholder 2">
            <a:extLst>
              <a:ext uri="{FF2B5EF4-FFF2-40B4-BE49-F238E27FC236}">
                <a16:creationId xmlns:a16="http://schemas.microsoft.com/office/drawing/2014/main" id="{D05C157B-0B14-412D-91AA-7C86980FC579}"/>
              </a:ext>
            </a:extLst>
          </p:cNvPr>
          <p:cNvSpPr>
            <a:spLocks noGrp="1"/>
          </p:cNvSpPr>
          <p:nvPr>
            <p:ph type="body" sz="quarter" idx="16"/>
          </p:nvPr>
        </p:nvSpPr>
        <p:spPr>
          <a:xfrm>
            <a:off x="596900" y="638176"/>
            <a:ext cx="11252200" cy="582612"/>
          </a:xfrm>
        </p:spPr>
        <p:txBody>
          <a:bodyPr>
            <a:normAutofit fontScale="92500"/>
          </a:bodyPr>
          <a:lstStyle/>
          <a:p>
            <a:r>
              <a:rPr lang="en-US" dirty="0"/>
              <a:t>Nutrition Requirements for the elderly – </a:t>
            </a:r>
            <a:r>
              <a:rPr lang="en-US" b="1" dirty="0"/>
              <a:t>6. Vitamins &amp; minerals</a:t>
            </a:r>
            <a:endParaRPr lang="en-IE" b="1" dirty="0"/>
          </a:p>
        </p:txBody>
      </p:sp>
    </p:spTree>
    <p:extLst>
      <p:ext uri="{BB962C8B-B14F-4D97-AF65-F5344CB8AC3E}">
        <p14:creationId xmlns:p14="http://schemas.microsoft.com/office/powerpoint/2010/main" val="271682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0B9767-170A-4A90-956E-F0AE82DFB4FF}"/>
              </a:ext>
            </a:extLst>
          </p:cNvPr>
          <p:cNvSpPr>
            <a:spLocks noGrp="1"/>
          </p:cNvSpPr>
          <p:nvPr>
            <p:ph type="body" sz="quarter" idx="18"/>
          </p:nvPr>
        </p:nvSpPr>
        <p:spPr>
          <a:xfrm>
            <a:off x="508001" y="1507067"/>
            <a:ext cx="7416800" cy="4117648"/>
          </a:xfrm>
        </p:spPr>
        <p:txBody>
          <a:bodyPr>
            <a:normAutofit/>
          </a:bodyPr>
          <a:lstStyle/>
          <a:p>
            <a:pPr indent="0"/>
            <a:r>
              <a:rPr lang="en-US" b="1" dirty="0"/>
              <a:t>Extra Vitamin D and Calcium: </a:t>
            </a:r>
            <a:r>
              <a:rPr lang="en-US" dirty="0"/>
              <a:t>Intake of a sufficient amount of vitamin D and calcium is especially important in </a:t>
            </a:r>
            <a:r>
              <a:rPr lang="en-US" b="1" dirty="0"/>
              <a:t>improving bone-health </a:t>
            </a:r>
            <a:r>
              <a:rPr lang="en-US" dirty="0"/>
              <a:t>of older people especially in those above the age of 70, who normally have low vitamin D levels in the blood. </a:t>
            </a:r>
          </a:p>
          <a:p>
            <a:pPr indent="0"/>
            <a:r>
              <a:rPr lang="en-US" dirty="0"/>
              <a:t>It almost certainly </a:t>
            </a:r>
            <a:r>
              <a:rPr lang="en-US" b="1" dirty="0"/>
              <a:t>reduces the risk of fractures, falls, and limited mobility.</a:t>
            </a:r>
            <a:r>
              <a:rPr lang="en-US" dirty="0"/>
              <a:t> The reason for the addition of extra calcium, in this case, is that vitamin D alone seems not as effective. </a:t>
            </a:r>
          </a:p>
          <a:p>
            <a:pPr indent="0"/>
            <a:r>
              <a:rPr lang="en-US" dirty="0"/>
              <a:t>Vitamin D (and Calcium) intake is especially important during winter months (low exposure of skin to sunlight).</a:t>
            </a:r>
            <a:endParaRPr lang="en-IE" dirty="0"/>
          </a:p>
        </p:txBody>
      </p:sp>
      <p:sp>
        <p:nvSpPr>
          <p:cNvPr id="4" name="Text Placeholder 2">
            <a:extLst>
              <a:ext uri="{FF2B5EF4-FFF2-40B4-BE49-F238E27FC236}">
                <a16:creationId xmlns:a16="http://schemas.microsoft.com/office/drawing/2014/main" id="{180220A7-8A57-4C87-8561-44803C004D50}"/>
              </a:ext>
            </a:extLst>
          </p:cNvPr>
          <p:cNvSpPr>
            <a:spLocks noGrp="1"/>
          </p:cNvSpPr>
          <p:nvPr>
            <p:ph type="body" sz="quarter" idx="16"/>
          </p:nvPr>
        </p:nvSpPr>
        <p:spPr>
          <a:xfrm>
            <a:off x="735013" y="642938"/>
            <a:ext cx="10807700" cy="582612"/>
          </a:xfrm>
        </p:spPr>
        <p:txBody>
          <a:bodyPr>
            <a:normAutofit fontScale="85000" lnSpcReduction="10000"/>
          </a:bodyPr>
          <a:lstStyle/>
          <a:p>
            <a:r>
              <a:rPr lang="en-US" dirty="0"/>
              <a:t>Nutrition Requirements for the elderly – </a:t>
            </a:r>
            <a:r>
              <a:rPr lang="en-US" b="1" dirty="0"/>
              <a:t>6. Vitamins &amp; minerals</a:t>
            </a:r>
            <a:endParaRPr lang="en-IE" b="1" dirty="0"/>
          </a:p>
        </p:txBody>
      </p:sp>
      <p:pic>
        <p:nvPicPr>
          <p:cNvPr id="6" name="Picture 5" descr="The radiologic figure of a skeleton">
            <a:extLst>
              <a:ext uri="{FF2B5EF4-FFF2-40B4-BE49-F238E27FC236}">
                <a16:creationId xmlns:a16="http://schemas.microsoft.com/office/drawing/2014/main" id="{AED29717-D32A-4F6C-A13E-E062D4D56B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9894" y="1507067"/>
            <a:ext cx="3762848" cy="4117648"/>
          </a:xfrm>
          <a:prstGeom prst="rect">
            <a:avLst/>
          </a:prstGeom>
        </p:spPr>
      </p:pic>
    </p:spTree>
    <p:extLst>
      <p:ext uri="{BB962C8B-B14F-4D97-AF65-F5344CB8AC3E}">
        <p14:creationId xmlns:p14="http://schemas.microsoft.com/office/powerpoint/2010/main" val="118777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32C8E0-C1C1-4910-9432-C7639CCF0A7A}"/>
              </a:ext>
            </a:extLst>
          </p:cNvPr>
          <p:cNvSpPr>
            <a:spLocks noGrp="1"/>
          </p:cNvSpPr>
          <p:nvPr>
            <p:ph type="body" sz="quarter" idx="18"/>
          </p:nvPr>
        </p:nvSpPr>
        <p:spPr>
          <a:xfrm>
            <a:off x="516467" y="1757011"/>
            <a:ext cx="5452567" cy="3867704"/>
          </a:xfrm>
        </p:spPr>
        <p:txBody>
          <a:bodyPr/>
          <a:lstStyle/>
          <a:p>
            <a:pPr indent="0"/>
            <a:r>
              <a:rPr lang="en-US" b="1" dirty="0"/>
              <a:t>Related claim for vitamin D: </a:t>
            </a:r>
            <a:r>
              <a:rPr lang="en-US" dirty="0"/>
              <a:t>According to EFSA, food manufacturers are permitted to display the following claim on their packaging:</a:t>
            </a:r>
          </a:p>
          <a:p>
            <a:pPr indent="0" algn="ctr"/>
            <a:r>
              <a:rPr lang="en-US" b="1" i="1" dirty="0"/>
              <a:t>“Reduces the risk of bone loss, thereby reducing the risk of fractures”</a:t>
            </a:r>
          </a:p>
          <a:p>
            <a:pPr indent="0"/>
            <a:r>
              <a:rPr lang="en-US" dirty="0"/>
              <a:t>if the product provides more than 1200 mg of calcium in a daily serving or a combination of 1200mg of calcium and 20µg vitamin D)</a:t>
            </a:r>
            <a:endParaRPr lang="en-IE" dirty="0"/>
          </a:p>
        </p:txBody>
      </p:sp>
      <p:sp>
        <p:nvSpPr>
          <p:cNvPr id="3" name="Text Placeholder 2">
            <a:extLst>
              <a:ext uri="{FF2B5EF4-FFF2-40B4-BE49-F238E27FC236}">
                <a16:creationId xmlns:a16="http://schemas.microsoft.com/office/drawing/2014/main" id="{27AB06A5-02AC-4CB1-8AFC-C106E8E3B2F3}"/>
              </a:ext>
            </a:extLst>
          </p:cNvPr>
          <p:cNvSpPr>
            <a:spLocks noGrp="1"/>
          </p:cNvSpPr>
          <p:nvPr>
            <p:ph type="body" sz="quarter" idx="16"/>
          </p:nvPr>
        </p:nvSpPr>
        <p:spPr>
          <a:xfrm>
            <a:off x="734714" y="228600"/>
            <a:ext cx="5085159" cy="996593"/>
          </a:xfrm>
        </p:spPr>
        <p:txBody>
          <a:bodyPr>
            <a:normAutofit fontScale="92500" lnSpcReduction="10000"/>
          </a:bodyPr>
          <a:lstStyle/>
          <a:p>
            <a:r>
              <a:rPr lang="en-US" b="1" dirty="0"/>
              <a:t>Interesting fact for food manufacturers…YOU!</a:t>
            </a:r>
            <a:endParaRPr lang="en-IE" b="1" dirty="0"/>
          </a:p>
        </p:txBody>
      </p:sp>
      <p:graphicFrame>
        <p:nvGraphicFramePr>
          <p:cNvPr id="5" name="Table 5">
            <a:extLst>
              <a:ext uri="{FF2B5EF4-FFF2-40B4-BE49-F238E27FC236}">
                <a16:creationId xmlns:a16="http://schemas.microsoft.com/office/drawing/2014/main" id="{7D470B5F-E9BF-444A-B24F-37EDB8FBB897}"/>
              </a:ext>
            </a:extLst>
          </p:cNvPr>
          <p:cNvGraphicFramePr>
            <a:graphicFrameLocks noGrp="1"/>
          </p:cNvGraphicFramePr>
          <p:nvPr>
            <p:extLst>
              <p:ext uri="{D42A27DB-BD31-4B8C-83A1-F6EECF244321}">
                <p14:modId xmlns:p14="http://schemas.microsoft.com/office/powerpoint/2010/main" val="3938420057"/>
              </p:ext>
            </p:extLst>
          </p:nvPr>
        </p:nvGraphicFramePr>
        <p:xfrm>
          <a:off x="6798732" y="1999262"/>
          <a:ext cx="5139266" cy="2859475"/>
        </p:xfrm>
        <a:graphic>
          <a:graphicData uri="http://schemas.openxmlformats.org/drawingml/2006/table">
            <a:tbl>
              <a:tblPr firstRow="1" bandRow="1">
                <a:tableStyleId>{93296810-A885-4BE3-A3E7-6D5BEEA58F35}</a:tableStyleId>
              </a:tblPr>
              <a:tblGrid>
                <a:gridCol w="1837267">
                  <a:extLst>
                    <a:ext uri="{9D8B030D-6E8A-4147-A177-3AD203B41FA5}">
                      <a16:colId xmlns:a16="http://schemas.microsoft.com/office/drawing/2014/main" val="193861229"/>
                    </a:ext>
                  </a:extLst>
                </a:gridCol>
                <a:gridCol w="1507066">
                  <a:extLst>
                    <a:ext uri="{9D8B030D-6E8A-4147-A177-3AD203B41FA5}">
                      <a16:colId xmlns:a16="http://schemas.microsoft.com/office/drawing/2014/main" val="3540509202"/>
                    </a:ext>
                  </a:extLst>
                </a:gridCol>
                <a:gridCol w="1794933">
                  <a:extLst>
                    <a:ext uri="{9D8B030D-6E8A-4147-A177-3AD203B41FA5}">
                      <a16:colId xmlns:a16="http://schemas.microsoft.com/office/drawing/2014/main" val="3350029642"/>
                    </a:ext>
                  </a:extLst>
                </a:gridCol>
              </a:tblGrid>
              <a:tr h="733777">
                <a:tc>
                  <a:txBody>
                    <a:bodyPr/>
                    <a:lstStyle/>
                    <a:p>
                      <a:pPr algn="ctr"/>
                      <a:r>
                        <a:rPr lang="en-US" dirty="0">
                          <a:solidFill>
                            <a:srgbClr val="000000"/>
                          </a:solidFill>
                        </a:rPr>
                        <a:t>AGE</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00"/>
                          </a:solidFill>
                        </a:rPr>
                        <a:t>WOMEN</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00"/>
                          </a:solidFill>
                        </a:rPr>
                        <a:t>MEN</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754942"/>
                  </a:ext>
                </a:extLst>
              </a:tr>
              <a:tr h="936978">
                <a:tc>
                  <a:txBody>
                    <a:bodyPr/>
                    <a:lstStyle/>
                    <a:p>
                      <a:r>
                        <a:rPr lang="en-US" dirty="0">
                          <a:solidFill>
                            <a:srgbClr val="000000"/>
                          </a:solidFill>
                        </a:rPr>
                        <a:t>50-69 YEARS</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10 µg/day </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10 µg/day (dark skins and/or where less time spent outdoors)</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863538"/>
                  </a:ext>
                </a:extLst>
              </a:tr>
              <a:tr h="936978">
                <a:tc>
                  <a:txBody>
                    <a:bodyPr/>
                    <a:lstStyle/>
                    <a:p>
                      <a:r>
                        <a:rPr lang="en-US" dirty="0">
                          <a:solidFill>
                            <a:srgbClr val="000000"/>
                          </a:solidFill>
                        </a:rPr>
                        <a:t>70+ YEARS</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20 µg/day </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20 µg/day </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312406"/>
                  </a:ext>
                </a:extLst>
              </a:tr>
            </a:tbl>
          </a:graphicData>
        </a:graphic>
      </p:graphicFrame>
      <p:sp>
        <p:nvSpPr>
          <p:cNvPr id="7" name="TextBox 6">
            <a:extLst>
              <a:ext uri="{FF2B5EF4-FFF2-40B4-BE49-F238E27FC236}">
                <a16:creationId xmlns:a16="http://schemas.microsoft.com/office/drawing/2014/main" id="{907758E1-95D4-41E9-ABF3-BE1345E7D0CE}"/>
              </a:ext>
            </a:extLst>
          </p:cNvPr>
          <p:cNvSpPr txBox="1"/>
          <p:nvPr/>
        </p:nvSpPr>
        <p:spPr>
          <a:xfrm>
            <a:off x="6921500" y="926014"/>
            <a:ext cx="4889500" cy="830997"/>
          </a:xfrm>
          <a:prstGeom prst="rect">
            <a:avLst/>
          </a:prstGeom>
          <a:noFill/>
        </p:spPr>
        <p:txBody>
          <a:bodyPr wrap="square">
            <a:spAutoFit/>
          </a:bodyPr>
          <a:lstStyle/>
          <a:p>
            <a:pPr algn="ctr"/>
            <a:r>
              <a:rPr lang="en-US" sz="2400" b="1" dirty="0">
                <a:solidFill>
                  <a:srgbClr val="000000"/>
                </a:solidFill>
              </a:rPr>
              <a:t>Recommended daily allowances of extra vitamin D/day in micrograms</a:t>
            </a:r>
            <a:endParaRPr lang="en-IE" sz="2400" b="1" dirty="0">
              <a:solidFill>
                <a:srgbClr val="000000"/>
              </a:solidFill>
            </a:endParaRPr>
          </a:p>
        </p:txBody>
      </p:sp>
      <p:sp>
        <p:nvSpPr>
          <p:cNvPr id="8" name="TextBox 7">
            <a:extLst>
              <a:ext uri="{FF2B5EF4-FFF2-40B4-BE49-F238E27FC236}">
                <a16:creationId xmlns:a16="http://schemas.microsoft.com/office/drawing/2014/main" id="{658313C5-BB83-4FB3-BB8F-65DFFEDC7BEB}"/>
              </a:ext>
            </a:extLst>
          </p:cNvPr>
          <p:cNvSpPr txBox="1"/>
          <p:nvPr/>
        </p:nvSpPr>
        <p:spPr>
          <a:xfrm>
            <a:off x="10623550" y="5062888"/>
            <a:ext cx="1051983" cy="369332"/>
          </a:xfrm>
          <a:prstGeom prst="rect">
            <a:avLst/>
          </a:prstGeom>
          <a:noFill/>
        </p:spPr>
        <p:txBody>
          <a:bodyPr wrap="square" rtlCol="0">
            <a:spAutoFit/>
          </a:bodyPr>
          <a:lstStyle/>
          <a:p>
            <a:r>
              <a:rPr lang="en-US" b="1" dirty="0">
                <a:solidFill>
                  <a:srgbClr val="1188A3"/>
                </a:solidFill>
                <a:hlinkClick r:id="rId2">
                  <a:extLst>
                    <a:ext uri="{A12FA001-AC4F-418D-AE19-62706E023703}">
                      <ahyp:hlinkClr xmlns:ahyp="http://schemas.microsoft.com/office/drawing/2018/hyperlinkcolor" val="tx"/>
                    </a:ext>
                  </a:extLst>
                </a:hlinkClick>
              </a:rPr>
              <a:t>Source</a:t>
            </a:r>
            <a:endParaRPr lang="en-IE" b="1" dirty="0">
              <a:solidFill>
                <a:srgbClr val="1188A3"/>
              </a:solidFill>
            </a:endParaRPr>
          </a:p>
        </p:txBody>
      </p:sp>
    </p:spTree>
    <p:extLst>
      <p:ext uri="{BB962C8B-B14F-4D97-AF65-F5344CB8AC3E}">
        <p14:creationId xmlns:p14="http://schemas.microsoft.com/office/powerpoint/2010/main" val="9566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3BDF0-8CA1-4B76-A71D-92EC2E13FC15}"/>
              </a:ext>
            </a:extLst>
          </p:cNvPr>
          <p:cNvSpPr>
            <a:spLocks noGrp="1"/>
          </p:cNvSpPr>
          <p:nvPr>
            <p:ph type="body" sz="quarter" idx="18"/>
          </p:nvPr>
        </p:nvSpPr>
        <p:spPr>
          <a:xfrm>
            <a:off x="508000" y="1757011"/>
            <a:ext cx="4850063" cy="3867704"/>
          </a:xfrm>
        </p:spPr>
        <p:txBody>
          <a:bodyPr>
            <a:normAutofit/>
          </a:bodyPr>
          <a:lstStyle/>
          <a:p>
            <a:pPr indent="0"/>
            <a:r>
              <a:rPr lang="en-US" b="1" dirty="0"/>
              <a:t>Minerals Potassium and sodium: </a:t>
            </a:r>
            <a:r>
              <a:rPr lang="en-US" dirty="0"/>
              <a:t>Increased potassium intake and a reduced-sodium/salt content in foods, is one way </a:t>
            </a:r>
            <a:r>
              <a:rPr lang="en-US" b="1" dirty="0"/>
              <a:t>to</a:t>
            </a:r>
            <a:r>
              <a:rPr lang="en-US" b="1" dirty="0">
                <a:solidFill>
                  <a:srgbClr val="1188A3"/>
                </a:solidFill>
              </a:rPr>
              <a:t> </a:t>
            </a:r>
            <a:r>
              <a:rPr lang="en-US" b="1" dirty="0"/>
              <a:t>help manage and combat high blood pressure </a:t>
            </a:r>
            <a:r>
              <a:rPr lang="en-US" dirty="0"/>
              <a:t>(a common issue for the elderly). </a:t>
            </a:r>
          </a:p>
          <a:p>
            <a:pPr indent="0"/>
            <a:endParaRPr lang="en-US" dirty="0"/>
          </a:p>
          <a:p>
            <a:pPr indent="0"/>
            <a:r>
              <a:rPr lang="en-US" sz="2400" b="1" dirty="0">
                <a:highlight>
                  <a:srgbClr val="FED100"/>
                </a:highlight>
              </a:rPr>
              <a:t>  TIP</a:t>
            </a:r>
            <a:r>
              <a:rPr lang="en-US" sz="2400" b="1" dirty="0">
                <a:highlight>
                  <a:srgbClr val="FED100"/>
                </a:highlight>
                <a:latin typeface="Comic Sans MS" panose="030F0702030302020204" pitchFamily="66" charset="0"/>
              </a:rPr>
              <a:t>:</a:t>
            </a:r>
            <a:r>
              <a:rPr lang="en-US" sz="2400" b="1" dirty="0">
                <a:latin typeface="Comic Sans MS" panose="030F0702030302020204" pitchFamily="66" charset="0"/>
              </a:rPr>
              <a:t> </a:t>
            </a:r>
            <a:r>
              <a:rPr lang="en-US" dirty="0"/>
              <a:t>Working with this knowledge is advised when developing products for the elderly.</a:t>
            </a:r>
            <a:endParaRPr lang="en-IE" dirty="0"/>
          </a:p>
        </p:txBody>
      </p:sp>
      <p:sp>
        <p:nvSpPr>
          <p:cNvPr id="4" name="Text Placeholder 2">
            <a:extLst>
              <a:ext uri="{FF2B5EF4-FFF2-40B4-BE49-F238E27FC236}">
                <a16:creationId xmlns:a16="http://schemas.microsoft.com/office/drawing/2014/main" id="{ABB3C54E-15CE-443E-8C1C-7DD19E7C1508}"/>
              </a:ext>
            </a:extLst>
          </p:cNvPr>
          <p:cNvSpPr>
            <a:spLocks noGrp="1"/>
          </p:cNvSpPr>
          <p:nvPr>
            <p:ph type="body" sz="quarter" idx="16"/>
          </p:nvPr>
        </p:nvSpPr>
        <p:spPr>
          <a:xfrm>
            <a:off x="735013" y="642938"/>
            <a:ext cx="10807700" cy="582612"/>
          </a:xfrm>
        </p:spPr>
        <p:txBody>
          <a:bodyPr>
            <a:normAutofit fontScale="85000" lnSpcReduction="10000"/>
          </a:bodyPr>
          <a:lstStyle/>
          <a:p>
            <a:r>
              <a:rPr lang="en-US" dirty="0"/>
              <a:t>Nutrition Requirements for the elderly – </a:t>
            </a:r>
            <a:r>
              <a:rPr lang="en-US" b="1" dirty="0"/>
              <a:t>6. Vitamins &amp; minerals</a:t>
            </a:r>
            <a:endParaRPr lang="en-IE" b="1" dirty="0"/>
          </a:p>
        </p:txBody>
      </p:sp>
      <p:pic>
        <p:nvPicPr>
          <p:cNvPr id="6" name="Picture 5">
            <a:extLst>
              <a:ext uri="{FF2B5EF4-FFF2-40B4-BE49-F238E27FC236}">
                <a16:creationId xmlns:a16="http://schemas.microsoft.com/office/drawing/2014/main" id="{4C41A770-6ED3-46C4-AB2D-8CD14AA8CEB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39099" y="1757010"/>
            <a:ext cx="3730860" cy="2149243"/>
          </a:xfrm>
          <a:prstGeom prst="rect">
            <a:avLst/>
          </a:prstGeom>
        </p:spPr>
      </p:pic>
      <p:sp>
        <p:nvSpPr>
          <p:cNvPr id="5" name="Arrow: Up 4">
            <a:extLst>
              <a:ext uri="{FF2B5EF4-FFF2-40B4-BE49-F238E27FC236}">
                <a16:creationId xmlns:a16="http://schemas.microsoft.com/office/drawing/2014/main" id="{0C7B8104-3673-4386-A8A9-BCD27CFDA19F}"/>
              </a:ext>
            </a:extLst>
          </p:cNvPr>
          <p:cNvSpPr/>
          <p:nvPr/>
        </p:nvSpPr>
        <p:spPr>
          <a:xfrm>
            <a:off x="6344653" y="4580021"/>
            <a:ext cx="954505" cy="1491916"/>
          </a:xfrm>
          <a:prstGeom prst="upArrow">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increase</a:t>
            </a:r>
            <a:endParaRPr lang="en-IE" b="1" dirty="0"/>
          </a:p>
        </p:txBody>
      </p:sp>
      <p:sp>
        <p:nvSpPr>
          <p:cNvPr id="8" name="Arrow: Down 7">
            <a:extLst>
              <a:ext uri="{FF2B5EF4-FFF2-40B4-BE49-F238E27FC236}">
                <a16:creationId xmlns:a16="http://schemas.microsoft.com/office/drawing/2014/main" id="{43ED1352-99FB-45E2-A252-6716F2B3BC97}"/>
              </a:ext>
            </a:extLst>
          </p:cNvPr>
          <p:cNvSpPr/>
          <p:nvPr/>
        </p:nvSpPr>
        <p:spPr>
          <a:xfrm>
            <a:off x="6344653" y="2182478"/>
            <a:ext cx="858253" cy="1440615"/>
          </a:xfrm>
          <a:prstGeom prst="downArrow">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reduce</a:t>
            </a:r>
            <a:endParaRPr lang="en-IE" b="1" dirty="0"/>
          </a:p>
        </p:txBody>
      </p:sp>
      <p:sp>
        <p:nvSpPr>
          <p:cNvPr id="9" name="TextBox 8">
            <a:extLst>
              <a:ext uri="{FF2B5EF4-FFF2-40B4-BE49-F238E27FC236}">
                <a16:creationId xmlns:a16="http://schemas.microsoft.com/office/drawing/2014/main" id="{BE962302-5F8B-4A01-93EA-7278D9A40A44}"/>
              </a:ext>
            </a:extLst>
          </p:cNvPr>
          <p:cNvSpPr txBox="1"/>
          <p:nvPr/>
        </p:nvSpPr>
        <p:spPr>
          <a:xfrm>
            <a:off x="7518783" y="1627856"/>
            <a:ext cx="1448754" cy="369332"/>
          </a:xfrm>
          <a:prstGeom prst="rect">
            <a:avLst/>
          </a:prstGeom>
          <a:solidFill>
            <a:srgbClr val="1188A3"/>
          </a:solidFill>
          <a:ln>
            <a:solidFill>
              <a:srgbClr val="1188A3"/>
            </a:solidFill>
          </a:ln>
        </p:spPr>
        <p:txBody>
          <a:bodyPr wrap="square" rtlCol="0">
            <a:spAutoFit/>
          </a:bodyPr>
          <a:lstStyle/>
          <a:p>
            <a:pPr algn="ctr"/>
            <a:r>
              <a:rPr lang="en-US" b="1" dirty="0">
                <a:solidFill>
                  <a:schemeClr val="bg1"/>
                </a:solidFill>
              </a:rPr>
              <a:t>Sodium</a:t>
            </a:r>
            <a:r>
              <a:rPr lang="en-US" dirty="0"/>
              <a:t> </a:t>
            </a:r>
            <a:endParaRPr lang="en-IE" dirty="0"/>
          </a:p>
        </p:txBody>
      </p:sp>
      <p:sp>
        <p:nvSpPr>
          <p:cNvPr id="7" name="TextBox 6">
            <a:extLst>
              <a:ext uri="{FF2B5EF4-FFF2-40B4-BE49-F238E27FC236}">
                <a16:creationId xmlns:a16="http://schemas.microsoft.com/office/drawing/2014/main" id="{CD2E59E3-71E4-4BDB-9DE9-A2E49A3618FB}"/>
              </a:ext>
            </a:extLst>
          </p:cNvPr>
          <p:cNvSpPr txBox="1"/>
          <p:nvPr/>
        </p:nvSpPr>
        <p:spPr>
          <a:xfrm>
            <a:off x="7639099" y="4541149"/>
            <a:ext cx="3730860" cy="1815882"/>
          </a:xfrm>
          <a:prstGeom prst="rect">
            <a:avLst/>
          </a:prstGeom>
          <a:solidFill>
            <a:srgbClr val="FED100"/>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Beans are the richest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source</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of potassium, but fruits and vegetables are also good sources of potassium.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5219D8-BEBC-4FF4-AA5C-DA3C0FFE4658}"/>
              </a:ext>
            </a:extLst>
          </p:cNvPr>
          <p:cNvSpPr txBox="1"/>
          <p:nvPr/>
        </p:nvSpPr>
        <p:spPr>
          <a:xfrm>
            <a:off x="7518783" y="4248364"/>
            <a:ext cx="1448754" cy="369332"/>
          </a:xfrm>
          <a:prstGeom prst="rect">
            <a:avLst/>
          </a:prstGeom>
          <a:solidFill>
            <a:srgbClr val="1188A3"/>
          </a:solidFill>
          <a:ln>
            <a:solidFill>
              <a:srgbClr val="1188A3"/>
            </a:solidFill>
          </a:ln>
        </p:spPr>
        <p:txBody>
          <a:bodyPr wrap="square" rtlCol="0">
            <a:spAutoFit/>
          </a:bodyPr>
          <a:lstStyle/>
          <a:p>
            <a:pPr algn="ctr"/>
            <a:r>
              <a:rPr lang="en-US" b="1" dirty="0">
                <a:solidFill>
                  <a:schemeClr val="bg1"/>
                </a:solidFill>
              </a:rPr>
              <a:t>Potassium</a:t>
            </a:r>
            <a:r>
              <a:rPr lang="en-US" dirty="0"/>
              <a:t> </a:t>
            </a:r>
            <a:endParaRPr lang="en-IE" dirty="0"/>
          </a:p>
        </p:txBody>
      </p:sp>
    </p:spTree>
    <p:extLst>
      <p:ext uri="{BB962C8B-B14F-4D97-AF65-F5344CB8AC3E}">
        <p14:creationId xmlns:p14="http://schemas.microsoft.com/office/powerpoint/2010/main" val="1649998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8FA7A-CBF0-4A3D-ABB5-DF0491799A59}"/>
              </a:ext>
            </a:extLst>
          </p:cNvPr>
          <p:cNvSpPr>
            <a:spLocks noGrp="1"/>
          </p:cNvSpPr>
          <p:nvPr>
            <p:ph type="body" sz="quarter" idx="18"/>
          </p:nvPr>
        </p:nvSpPr>
        <p:spPr>
          <a:xfrm>
            <a:off x="482600" y="1612900"/>
            <a:ext cx="11379200" cy="4318000"/>
          </a:xfrm>
        </p:spPr>
        <p:txBody>
          <a:bodyPr>
            <a:normAutofit/>
          </a:bodyPr>
          <a:lstStyle/>
          <a:p>
            <a:pPr indent="0"/>
            <a:r>
              <a:rPr lang="en-US" b="1" dirty="0"/>
              <a:t>Antioxidants and vision</a:t>
            </a:r>
            <a:r>
              <a:rPr lang="en-US" dirty="0"/>
              <a:t>: </a:t>
            </a:r>
            <a:r>
              <a:rPr lang="en-US" b="1" dirty="0"/>
              <a:t>Age-related macular degeneration </a:t>
            </a:r>
            <a:r>
              <a:rPr lang="en-US" dirty="0"/>
              <a:t>(AMD) and Cataracts normally cause weak vision (even blindness) of the elderly. Adequate intake of antioxidants such as </a:t>
            </a:r>
            <a:r>
              <a:rPr lang="en-US" b="1" dirty="0"/>
              <a:t>carotenoids</a:t>
            </a:r>
            <a:r>
              <a:rPr lang="en-US" dirty="0"/>
              <a:t>, especially lutein, and zeaxanthin, in the forms of whole foods, processed foods, or supplements, </a:t>
            </a:r>
            <a:r>
              <a:rPr lang="en-US" b="1" dirty="0"/>
              <a:t>could delay or prevent </a:t>
            </a:r>
            <a:r>
              <a:rPr lang="en-US" dirty="0"/>
              <a:t>the development of visual disorders. </a:t>
            </a:r>
          </a:p>
          <a:p>
            <a:pPr indent="0"/>
            <a:endParaRPr lang="en-US" dirty="0"/>
          </a:p>
        </p:txBody>
      </p:sp>
      <p:sp>
        <p:nvSpPr>
          <p:cNvPr id="4" name="Text Placeholder 2">
            <a:extLst>
              <a:ext uri="{FF2B5EF4-FFF2-40B4-BE49-F238E27FC236}">
                <a16:creationId xmlns:a16="http://schemas.microsoft.com/office/drawing/2014/main" id="{BCB4ED86-DFC5-43B3-AEF7-FB3F3845F896}"/>
              </a:ext>
            </a:extLst>
          </p:cNvPr>
          <p:cNvSpPr>
            <a:spLocks noGrp="1"/>
          </p:cNvSpPr>
          <p:nvPr>
            <p:ph type="body" sz="quarter" idx="16"/>
          </p:nvPr>
        </p:nvSpPr>
        <p:spPr>
          <a:xfrm>
            <a:off x="735013" y="642938"/>
            <a:ext cx="10807700" cy="582612"/>
          </a:xfrm>
        </p:spPr>
        <p:txBody>
          <a:bodyPr>
            <a:normAutofit lnSpcReduction="10000"/>
          </a:bodyPr>
          <a:lstStyle/>
          <a:p>
            <a:r>
              <a:rPr lang="en-US" dirty="0"/>
              <a:t>Nutrition Requirements for the elderly – </a:t>
            </a:r>
            <a:r>
              <a:rPr lang="en-US" b="1" dirty="0"/>
              <a:t>7. Antioxidants</a:t>
            </a:r>
            <a:endParaRPr lang="en-IE" b="1" dirty="0"/>
          </a:p>
        </p:txBody>
      </p:sp>
      <p:sp>
        <p:nvSpPr>
          <p:cNvPr id="3" name="TextBox 2">
            <a:extLst>
              <a:ext uri="{FF2B5EF4-FFF2-40B4-BE49-F238E27FC236}">
                <a16:creationId xmlns:a16="http://schemas.microsoft.com/office/drawing/2014/main" id="{DED015AA-F4A3-4AC0-8FF1-CC21FFF79742}"/>
              </a:ext>
            </a:extLst>
          </p:cNvPr>
          <p:cNvSpPr txBox="1"/>
          <p:nvPr/>
        </p:nvSpPr>
        <p:spPr>
          <a:xfrm>
            <a:off x="6457366" y="3526373"/>
            <a:ext cx="5085347" cy="1806648"/>
          </a:xfrm>
          <a:prstGeom prst="rect">
            <a:avLst/>
          </a:prstGeom>
          <a:noFill/>
          <a:ln w="38100">
            <a:solidFill>
              <a:srgbClr val="FFC000"/>
            </a:solidFill>
          </a:ln>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Depression</a:t>
            </a:r>
            <a:endPar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Dementia and Stroke</a:t>
            </a:r>
            <a:endPar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Motor Function &amp; Parkinson’s disease</a:t>
            </a:r>
            <a:endPar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Alzheimer’s Disease</a:t>
            </a:r>
            <a:endParaRPr kumimoji="0" lang="en-US" sz="24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9C384BE-6971-4E55-A900-A68327A3990A}"/>
              </a:ext>
            </a:extLst>
          </p:cNvPr>
          <p:cNvSpPr txBox="1"/>
          <p:nvPr/>
        </p:nvSpPr>
        <p:spPr>
          <a:xfrm>
            <a:off x="482600" y="3535221"/>
            <a:ext cx="4995779" cy="1788951"/>
          </a:xfrm>
          <a:prstGeom prst="rect">
            <a:avLst/>
          </a:prstGeom>
          <a:noFill/>
          <a:ln w="38100">
            <a:solidFill>
              <a:srgbClr val="FFC000"/>
            </a:solidFill>
          </a:ln>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50" b="1" i="0" u="none" strike="noStrike" kern="1200" cap="none" spc="0" normalizeH="0" baseline="0" noProof="0" dirty="0">
                <a:ln>
                  <a:noFill/>
                </a:ln>
                <a:solidFill>
                  <a:srgbClr val="000000"/>
                </a:solidFill>
                <a:effectLst/>
                <a:uLnTx/>
                <a:uFillTx/>
                <a:latin typeface="Calibri" panose="020F0502020204030204"/>
                <a:ea typeface="+mn-ea"/>
                <a:cs typeface="+mn-cs"/>
              </a:rPr>
              <a:t>Increasing</a:t>
            </a:r>
            <a:r>
              <a:rPr kumimoji="0" lang="en-US" sz="2450" i="0" u="none" strike="noStrike" kern="1200" cap="none" spc="0" normalizeH="0" baseline="0" noProof="0" dirty="0">
                <a:ln>
                  <a:noFill/>
                </a:ln>
                <a:solidFill>
                  <a:srgbClr val="000000"/>
                </a:solidFill>
                <a:effectLst/>
                <a:uLnTx/>
                <a:uFillTx/>
                <a:latin typeface="Calibri" panose="020F0502020204030204"/>
                <a:ea typeface="+mn-ea"/>
                <a:cs typeface="+mn-cs"/>
              </a:rPr>
              <a:t> the intake of </a:t>
            </a:r>
            <a:r>
              <a:rPr kumimoji="0" lang="en-US" sz="2450" b="1" i="0" u="none" strike="noStrike" kern="1200" cap="none" spc="0" normalizeH="0" baseline="0" noProof="0" dirty="0">
                <a:ln>
                  <a:noFill/>
                </a:ln>
                <a:solidFill>
                  <a:srgbClr val="000000"/>
                </a:solidFill>
                <a:effectLst/>
                <a:uLnTx/>
                <a:uFillTx/>
                <a:latin typeface="Calibri" panose="020F0502020204030204"/>
                <a:ea typeface="+mn-ea"/>
                <a:cs typeface="+mn-cs"/>
              </a:rPr>
              <a:t>antioxidants</a:t>
            </a:r>
            <a:r>
              <a:rPr kumimoji="0" lang="en-US" sz="2450" i="0" u="none" strike="noStrike" kern="1200" cap="none" spc="0" normalizeH="0" baseline="0" noProof="0" dirty="0">
                <a:ln>
                  <a:noFill/>
                </a:ln>
                <a:solidFill>
                  <a:srgbClr val="000000"/>
                </a:solidFill>
                <a:effectLst/>
                <a:uLnTx/>
                <a:uFillTx/>
                <a:latin typeface="Calibri" panose="020F0502020204030204"/>
                <a:ea typeface="+mn-ea"/>
                <a:cs typeface="+mn-cs"/>
              </a:rPr>
              <a:t> in the diet of the elderly has been linked with</a:t>
            </a:r>
            <a:r>
              <a:rPr kumimoji="0" lang="en-IE" sz="245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IE" sz="2450" b="1" i="0" u="none" strike="noStrike" kern="1200" cap="none" spc="0" normalizeH="0" baseline="0" noProof="0" dirty="0">
                <a:ln>
                  <a:noFill/>
                </a:ln>
                <a:solidFill>
                  <a:srgbClr val="000000"/>
                </a:solidFill>
                <a:effectLst/>
                <a:uLnTx/>
                <a:uFillTx/>
                <a:latin typeface="Calibri" panose="020F0502020204030204"/>
                <a:ea typeface="+mn-ea"/>
                <a:cs typeface="+mn-cs"/>
              </a:rPr>
              <a:t>lessened effects </a:t>
            </a:r>
            <a:r>
              <a:rPr kumimoji="0" lang="en-IE" sz="2450" i="0" u="none" strike="noStrike" kern="1200" cap="none" spc="0" normalizeH="0" baseline="0" noProof="0" dirty="0">
                <a:ln>
                  <a:noFill/>
                </a:ln>
                <a:solidFill>
                  <a:srgbClr val="000000"/>
                </a:solidFill>
                <a:effectLst/>
                <a:uLnTx/>
                <a:uFillTx/>
                <a:latin typeface="Calibri" panose="020F0502020204030204"/>
                <a:ea typeface="+mn-ea"/>
                <a:cs typeface="+mn-cs"/>
              </a:rPr>
              <a:t>or delayed onset of several </a:t>
            </a:r>
            <a:r>
              <a:rPr kumimoji="0" lang="en-IE" sz="2450" b="1" i="0" u="none" strike="noStrike" kern="1200" cap="none" spc="0" normalizeH="0" baseline="0" noProof="0" dirty="0">
                <a:ln>
                  <a:noFill/>
                </a:ln>
                <a:solidFill>
                  <a:srgbClr val="000000"/>
                </a:solidFill>
                <a:effectLst/>
                <a:uLnTx/>
                <a:uFillTx/>
                <a:latin typeface="Calibri" panose="020F0502020204030204"/>
                <a:ea typeface="+mn-ea"/>
                <a:cs typeface="+mn-cs"/>
              </a:rPr>
              <a:t>Diseases</a:t>
            </a:r>
            <a:r>
              <a:rPr kumimoji="0" lang="en-IE" sz="2450" i="0" u="none" strike="noStrike" kern="1200" cap="none" spc="0" normalizeH="0" baseline="0" noProof="0" dirty="0">
                <a:ln>
                  <a:noFill/>
                </a:ln>
                <a:solidFill>
                  <a:srgbClr val="000000"/>
                </a:solidFill>
                <a:effectLst/>
                <a:uLnTx/>
                <a:uFillTx/>
                <a:latin typeface="Calibri" panose="020F0502020204030204"/>
                <a:ea typeface="+mn-ea"/>
                <a:cs typeface="+mn-cs"/>
              </a:rPr>
              <a:t> and conditions. </a:t>
            </a:r>
            <a:endParaRPr kumimoji="0" lang="en-IE" sz="245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Arrow: Curved Down 5">
            <a:extLst>
              <a:ext uri="{FF2B5EF4-FFF2-40B4-BE49-F238E27FC236}">
                <a16:creationId xmlns:a16="http://schemas.microsoft.com/office/drawing/2014/main" id="{F50FE22A-D8B3-4398-BCCB-DA132642302B}"/>
              </a:ext>
            </a:extLst>
          </p:cNvPr>
          <p:cNvSpPr/>
          <p:nvPr/>
        </p:nvSpPr>
        <p:spPr>
          <a:xfrm>
            <a:off x="5261811" y="3034145"/>
            <a:ext cx="1315452" cy="394855"/>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TextBox 6">
            <a:extLst>
              <a:ext uri="{FF2B5EF4-FFF2-40B4-BE49-F238E27FC236}">
                <a16:creationId xmlns:a16="http://schemas.microsoft.com/office/drawing/2014/main" id="{7975829A-3139-4159-9ECE-1EEE39B60C95}"/>
              </a:ext>
            </a:extLst>
          </p:cNvPr>
          <p:cNvSpPr txBox="1"/>
          <p:nvPr/>
        </p:nvSpPr>
        <p:spPr>
          <a:xfrm>
            <a:off x="8869680" y="5303657"/>
            <a:ext cx="3233650" cy="830997"/>
          </a:xfrm>
          <a:prstGeom prst="rect">
            <a:avLst/>
          </a:prstGeom>
          <a:solidFill>
            <a:srgbClr val="FED100"/>
          </a:solidFill>
        </p:spPr>
        <p:txBody>
          <a:bodyPr wrap="square" rtlCol="0">
            <a:spAutoFit/>
          </a:bodyPr>
          <a:lstStyle/>
          <a:p>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Click on the links to some of these studies.</a:t>
            </a:r>
            <a:endParaRPr lang="en-IE" dirty="0">
              <a:solidFill>
                <a:srgbClr val="000000"/>
              </a:solidFill>
            </a:endParaRPr>
          </a:p>
        </p:txBody>
      </p:sp>
    </p:spTree>
    <p:extLst>
      <p:ext uri="{BB962C8B-B14F-4D97-AF65-F5344CB8AC3E}">
        <p14:creationId xmlns:p14="http://schemas.microsoft.com/office/powerpoint/2010/main" val="215406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433BDDE-BCB6-4430-91E3-965599A80E30}"/>
              </a:ext>
            </a:extLst>
          </p:cNvPr>
          <p:cNvSpPr>
            <a:spLocks noGrp="1"/>
          </p:cNvSpPr>
          <p:nvPr>
            <p:ph type="body" sz="quarter" idx="16"/>
          </p:nvPr>
        </p:nvSpPr>
        <p:spPr>
          <a:xfrm>
            <a:off x="735013" y="642938"/>
            <a:ext cx="10807700" cy="582612"/>
          </a:xfrm>
        </p:spPr>
        <p:txBody>
          <a:bodyPr>
            <a:normAutofit fontScale="92500"/>
          </a:bodyPr>
          <a:lstStyle/>
          <a:p>
            <a:r>
              <a:rPr lang="en-US" b="1" dirty="0"/>
              <a:t>The link between Diet and Age-related diseases/conditions</a:t>
            </a:r>
            <a:endParaRPr lang="en-IE" b="1" dirty="0"/>
          </a:p>
        </p:txBody>
      </p:sp>
      <p:sp>
        <p:nvSpPr>
          <p:cNvPr id="5" name="Text Placeholder 1">
            <a:extLst>
              <a:ext uri="{FF2B5EF4-FFF2-40B4-BE49-F238E27FC236}">
                <a16:creationId xmlns:a16="http://schemas.microsoft.com/office/drawing/2014/main" id="{65EDF0BF-F90D-4BB0-BD9F-413DEA79C9AA}"/>
              </a:ext>
            </a:extLst>
          </p:cNvPr>
          <p:cNvSpPr>
            <a:spLocks noGrp="1"/>
          </p:cNvSpPr>
          <p:nvPr>
            <p:ph type="body" sz="quarter" idx="18"/>
          </p:nvPr>
        </p:nvSpPr>
        <p:spPr>
          <a:xfrm>
            <a:off x="489284" y="1507958"/>
            <a:ext cx="6485094" cy="4331368"/>
          </a:xfrm>
        </p:spPr>
        <p:txBody>
          <a:bodyPr>
            <a:normAutofit fontScale="92500" lnSpcReduction="10000"/>
          </a:bodyPr>
          <a:lstStyle/>
          <a:p>
            <a:pPr indent="0">
              <a:lnSpc>
                <a:spcPct val="100000"/>
              </a:lnSpc>
            </a:pPr>
            <a:r>
              <a:rPr lang="en-US" dirty="0"/>
              <a:t>Long-term prospective clinical trials will be needed to confirm these diet-disease relationships, but based on current research, the </a:t>
            </a:r>
            <a:r>
              <a:rPr lang="en-US" b="1" dirty="0"/>
              <a:t>BEST DIET </a:t>
            </a:r>
            <a:r>
              <a:rPr lang="en-US" dirty="0"/>
              <a:t>to delay age-related disease onset is:</a:t>
            </a:r>
          </a:p>
          <a:p>
            <a:pPr marL="571500" indent="-342900">
              <a:lnSpc>
                <a:spcPct val="100000"/>
              </a:lnSpc>
              <a:buFont typeface="Arial" panose="020B0604020202020204" pitchFamily="34" charset="0"/>
              <a:buChar char="•"/>
            </a:pPr>
            <a:r>
              <a:rPr lang="en-US" b="1" dirty="0"/>
              <a:t>low in calories and saturated fat </a:t>
            </a:r>
          </a:p>
          <a:p>
            <a:pPr marL="571500" indent="-342900">
              <a:lnSpc>
                <a:spcPct val="100000"/>
              </a:lnSpc>
              <a:buFont typeface="Arial" panose="020B0604020202020204" pitchFamily="34" charset="0"/>
              <a:buChar char="•"/>
            </a:pPr>
            <a:r>
              <a:rPr lang="en-US" b="1" dirty="0"/>
              <a:t>high in wholegrain cereals, legumes, fruits, and vegetables</a:t>
            </a:r>
          </a:p>
          <a:p>
            <a:pPr marL="571500" indent="-342900">
              <a:lnSpc>
                <a:spcPct val="100000"/>
              </a:lnSpc>
              <a:buFont typeface="Arial" panose="020B0604020202020204" pitchFamily="34" charset="0"/>
              <a:buChar char="•"/>
            </a:pPr>
            <a:r>
              <a:rPr lang="en-US" b="1" dirty="0"/>
              <a:t>which maintains a lean body weight</a:t>
            </a:r>
            <a:r>
              <a:rPr lang="en-US" dirty="0"/>
              <a:t>. </a:t>
            </a:r>
          </a:p>
          <a:p>
            <a:pPr indent="0">
              <a:lnSpc>
                <a:spcPct val="100000"/>
              </a:lnSpc>
            </a:pPr>
            <a:r>
              <a:rPr lang="en-US" dirty="0"/>
              <a:t>Such a diet should become a key component of healthy ageing, delaying age-related diseases and perhaps intervening in the ageing process itself. </a:t>
            </a:r>
            <a:r>
              <a:rPr lang="en-US" dirty="0">
                <a:solidFill>
                  <a:srgbClr val="1188A3"/>
                </a:solidFill>
                <a:hlinkClick r:id="rId2">
                  <a:extLst>
                    <a:ext uri="{A12FA001-AC4F-418D-AE19-62706E023703}">
                      <ahyp:hlinkClr xmlns:ahyp="http://schemas.microsoft.com/office/drawing/2018/hyperlinkcolor" val="tx"/>
                    </a:ext>
                  </a:extLst>
                </a:hlinkClick>
              </a:rPr>
              <a:t>Source</a:t>
            </a:r>
            <a:r>
              <a:rPr lang="en-US" dirty="0"/>
              <a:t> </a:t>
            </a:r>
            <a:endParaRPr lang="en-IE" dirty="0"/>
          </a:p>
        </p:txBody>
      </p:sp>
      <p:pic>
        <p:nvPicPr>
          <p:cNvPr id="3" name="Picture 2" descr="Elderly woman finishing a marathon">
            <a:extLst>
              <a:ext uri="{FF2B5EF4-FFF2-40B4-BE49-F238E27FC236}">
                <a16:creationId xmlns:a16="http://schemas.microsoft.com/office/drawing/2014/main" id="{32E1FDF4-BD08-4FB6-9E69-7BA4B072E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2563" y="2113547"/>
            <a:ext cx="3946358" cy="2630905"/>
          </a:xfrm>
          <a:prstGeom prst="rect">
            <a:avLst/>
          </a:prstGeom>
        </p:spPr>
      </p:pic>
    </p:spTree>
    <p:extLst>
      <p:ext uri="{BB962C8B-B14F-4D97-AF65-F5344CB8AC3E}">
        <p14:creationId xmlns:p14="http://schemas.microsoft.com/office/powerpoint/2010/main" val="32672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75588-48D8-46C8-BD9A-496CEE182379}"/>
              </a:ext>
            </a:extLst>
          </p:cNvPr>
          <p:cNvSpPr>
            <a:spLocks noGrp="1"/>
          </p:cNvSpPr>
          <p:nvPr>
            <p:ph type="body" sz="quarter" idx="18"/>
          </p:nvPr>
        </p:nvSpPr>
        <p:spPr>
          <a:xfrm>
            <a:off x="866274" y="3076100"/>
            <a:ext cx="4836694" cy="2201753"/>
          </a:xfrm>
        </p:spPr>
        <p:txBody>
          <a:bodyPr>
            <a:noAutofit/>
          </a:bodyPr>
          <a:lstStyle/>
          <a:p>
            <a:pPr marL="0" indent="0"/>
            <a:r>
              <a:rPr lang="en-US" sz="2000" dirty="0"/>
              <a:t>Increased Risk of:</a:t>
            </a:r>
          </a:p>
          <a:p>
            <a:pPr marL="342900" indent="-342900">
              <a:buFont typeface="Wingdings" panose="05000000000000000000" pitchFamily="2" charset="2"/>
              <a:buChar char="Ø"/>
            </a:pPr>
            <a:r>
              <a:rPr lang="en-US" sz="2000" dirty="0"/>
              <a:t>High cholesterol/High Blood pressure</a:t>
            </a:r>
          </a:p>
          <a:p>
            <a:pPr marL="342900" indent="-342900">
              <a:buFont typeface="Wingdings" panose="05000000000000000000" pitchFamily="2" charset="2"/>
              <a:buChar char="Ø"/>
            </a:pPr>
            <a:r>
              <a:rPr lang="en-US" sz="2000" dirty="0"/>
              <a:t>cardiovascular disease</a:t>
            </a:r>
          </a:p>
          <a:p>
            <a:pPr marL="342900" indent="-342900">
              <a:buFont typeface="Wingdings" panose="05000000000000000000" pitchFamily="2" charset="2"/>
              <a:buChar char="Ø"/>
            </a:pPr>
            <a:r>
              <a:rPr lang="en-US" sz="2000" dirty="0"/>
              <a:t>type 2 diabetes</a:t>
            </a:r>
          </a:p>
          <a:p>
            <a:pPr marL="342900" indent="-342900">
              <a:buFont typeface="Wingdings" panose="05000000000000000000" pitchFamily="2" charset="2"/>
              <a:buChar char="Ø"/>
            </a:pPr>
            <a:r>
              <a:rPr lang="en-US" sz="2000" dirty="0"/>
              <a:t>some cancers</a:t>
            </a:r>
          </a:p>
          <a:p>
            <a:pPr marL="342900" indent="-342900">
              <a:buFont typeface="Wingdings" panose="05000000000000000000" pitchFamily="2" charset="2"/>
              <a:buChar char="Ø"/>
            </a:pPr>
            <a:r>
              <a:rPr lang="en-US" sz="2000" dirty="0"/>
              <a:t>Dementia</a:t>
            </a:r>
          </a:p>
          <a:p>
            <a:pPr marL="342900" indent="-342900">
              <a:buFont typeface="Wingdings" panose="05000000000000000000" pitchFamily="2" charset="2"/>
              <a:buChar char="Ø"/>
            </a:pPr>
            <a:r>
              <a:rPr lang="en-US" sz="2000" dirty="0"/>
              <a:t>Reduced mobility and autonomy</a:t>
            </a:r>
          </a:p>
          <a:p>
            <a:pPr marL="342900" indent="-342900">
              <a:buFont typeface="Wingdings" panose="05000000000000000000" pitchFamily="2" charset="2"/>
              <a:buChar char="Ø"/>
            </a:pPr>
            <a:endParaRPr lang="en-IE" sz="2000" dirty="0"/>
          </a:p>
        </p:txBody>
      </p:sp>
      <p:sp>
        <p:nvSpPr>
          <p:cNvPr id="3" name="Text Placeholder 2">
            <a:extLst>
              <a:ext uri="{FF2B5EF4-FFF2-40B4-BE49-F238E27FC236}">
                <a16:creationId xmlns:a16="http://schemas.microsoft.com/office/drawing/2014/main" id="{83E6B595-0D89-40E6-849E-C602856FA999}"/>
              </a:ext>
            </a:extLst>
          </p:cNvPr>
          <p:cNvSpPr>
            <a:spLocks noGrp="1"/>
          </p:cNvSpPr>
          <p:nvPr>
            <p:ph type="body" sz="quarter" idx="16"/>
          </p:nvPr>
        </p:nvSpPr>
        <p:spPr/>
        <p:txBody>
          <a:bodyPr>
            <a:normAutofit lnSpcReduction="10000"/>
          </a:bodyPr>
          <a:lstStyle/>
          <a:p>
            <a:r>
              <a:rPr lang="en-US" dirty="0"/>
              <a:t>To summarise…the link between Diet and ARDs </a:t>
            </a:r>
            <a:endParaRPr lang="en-IE" dirty="0"/>
          </a:p>
        </p:txBody>
      </p:sp>
      <p:sp>
        <p:nvSpPr>
          <p:cNvPr id="4" name="TextBox 3">
            <a:extLst>
              <a:ext uri="{FF2B5EF4-FFF2-40B4-BE49-F238E27FC236}">
                <a16:creationId xmlns:a16="http://schemas.microsoft.com/office/drawing/2014/main" id="{DED5CA11-147C-4E67-B4B4-88DD92049869}"/>
              </a:ext>
            </a:extLst>
          </p:cNvPr>
          <p:cNvSpPr txBox="1"/>
          <p:nvPr/>
        </p:nvSpPr>
        <p:spPr>
          <a:xfrm>
            <a:off x="866274" y="1580147"/>
            <a:ext cx="4836694" cy="1477328"/>
          </a:xfrm>
          <a:prstGeom prst="rect">
            <a:avLst/>
          </a:prstGeom>
          <a:solidFill>
            <a:srgbClr val="FFC000"/>
          </a:solidFill>
        </p:spPr>
        <p:txBody>
          <a:bodyPr wrap="square" rtlCol="0">
            <a:spAutoFit/>
          </a:bodyPr>
          <a:lstStyle/>
          <a:p>
            <a:pPr algn="ctr"/>
            <a:endParaRPr lang="en-US" dirty="0"/>
          </a:p>
          <a:p>
            <a:pPr algn="ctr"/>
            <a:endParaRPr lang="en-IE" dirty="0"/>
          </a:p>
          <a:p>
            <a:pPr algn="ctr"/>
            <a:endParaRPr lang="en-IE" dirty="0"/>
          </a:p>
          <a:p>
            <a:pPr algn="ctr"/>
            <a:r>
              <a:rPr lang="en-US" dirty="0">
                <a:solidFill>
                  <a:srgbClr val="000000"/>
                </a:solidFill>
              </a:rPr>
              <a:t>Diets</a:t>
            </a:r>
            <a:r>
              <a:rPr kumimoji="0" lang="en-US" sz="1800" i="0" u="none" strike="noStrike" kern="1200" cap="none" spc="0" normalizeH="0" baseline="0" noProof="0" dirty="0">
                <a:ln>
                  <a:noFill/>
                </a:ln>
                <a:solidFill>
                  <a:srgbClr val="000000"/>
                </a:solidFill>
                <a:effectLst/>
                <a:uLnTx/>
                <a:uFillTx/>
                <a:latin typeface="Calibri" panose="020F0502020204030204"/>
                <a:ea typeface="+mn-ea"/>
                <a:cs typeface="+mn-cs"/>
              </a:rPr>
              <a:t> with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incorrect levels </a:t>
            </a:r>
            <a:r>
              <a:rPr kumimoji="0" lang="en-US" sz="1800" i="0" u="none" strike="noStrike" kern="1200" cap="none" spc="0" normalizeH="0" baseline="0" noProof="0" dirty="0">
                <a:ln>
                  <a:noFill/>
                </a:ln>
                <a:solidFill>
                  <a:srgbClr val="000000"/>
                </a:solidFill>
                <a:effectLst/>
                <a:uLnTx/>
                <a:uFillTx/>
                <a:latin typeface="Calibri" panose="020F0502020204030204"/>
                <a:ea typeface="+mn-ea"/>
                <a:cs typeface="+mn-cs"/>
              </a:rPr>
              <a:t>of nutrients</a:t>
            </a:r>
            <a:endParaRPr lang="en-US" dirty="0">
              <a:solidFill>
                <a:srgbClr val="000000"/>
              </a:solidFill>
            </a:endParaRPr>
          </a:p>
          <a:p>
            <a:pPr algn="ctr"/>
            <a:endParaRPr lang="en-IE" dirty="0"/>
          </a:p>
        </p:txBody>
      </p:sp>
      <p:sp>
        <p:nvSpPr>
          <p:cNvPr id="5" name="TextBox 4">
            <a:extLst>
              <a:ext uri="{FF2B5EF4-FFF2-40B4-BE49-F238E27FC236}">
                <a16:creationId xmlns:a16="http://schemas.microsoft.com/office/drawing/2014/main" id="{CB187582-158B-4BFB-AA45-D8CC4CF73263}"/>
              </a:ext>
            </a:extLst>
          </p:cNvPr>
          <p:cNvSpPr txBox="1"/>
          <p:nvPr/>
        </p:nvSpPr>
        <p:spPr>
          <a:xfrm>
            <a:off x="5702968" y="1580147"/>
            <a:ext cx="4836694" cy="1477328"/>
          </a:xfrm>
          <a:prstGeom prst="rect">
            <a:avLst/>
          </a:prstGeom>
          <a:solidFill>
            <a:srgbClr val="85D2E1"/>
          </a:solidFill>
        </p:spPr>
        <p:txBody>
          <a:bodyPr wrap="square" rtlCol="0">
            <a:spAutoFit/>
          </a:bodyPr>
          <a:lstStyle/>
          <a:p>
            <a:pPr algn="ctr"/>
            <a:endParaRPr lang="en-US" dirty="0"/>
          </a:p>
          <a:p>
            <a:pPr algn="ctr"/>
            <a:endParaRPr lang="en-IE" dirty="0"/>
          </a:p>
          <a:p>
            <a:pPr algn="ctr"/>
            <a:endParaRPr lang="en-IE" dirty="0"/>
          </a:p>
          <a:p>
            <a:pPr algn="ctr"/>
            <a:r>
              <a:rPr lang="en-US" dirty="0">
                <a:solidFill>
                  <a:srgbClr val="000000"/>
                </a:solidFill>
              </a:rPr>
              <a:t>Diets</a:t>
            </a:r>
            <a:r>
              <a:rPr kumimoji="0" lang="en-US" sz="1800" i="0" u="none" strike="noStrike" kern="1200" cap="none" spc="0" normalizeH="0" baseline="0" noProof="0" dirty="0">
                <a:ln>
                  <a:noFill/>
                </a:ln>
                <a:solidFill>
                  <a:srgbClr val="000000"/>
                </a:solidFill>
                <a:effectLst/>
                <a:uLnTx/>
                <a:uFillTx/>
                <a:latin typeface="Calibri" panose="020F0502020204030204"/>
                <a:ea typeface="+mn-ea"/>
                <a:cs typeface="+mn-cs"/>
              </a:rPr>
              <a:t> with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appropriate levels </a:t>
            </a:r>
            <a:r>
              <a:rPr kumimoji="0" lang="en-US" sz="1800" i="0" u="none" strike="noStrike" kern="1200" cap="none" spc="0" normalizeH="0" baseline="0" noProof="0" dirty="0">
                <a:ln>
                  <a:noFill/>
                </a:ln>
                <a:solidFill>
                  <a:srgbClr val="000000"/>
                </a:solidFill>
                <a:effectLst/>
                <a:uLnTx/>
                <a:uFillTx/>
                <a:latin typeface="Calibri" panose="020F0502020204030204"/>
                <a:ea typeface="+mn-ea"/>
                <a:cs typeface="+mn-cs"/>
              </a:rPr>
              <a:t>of nutrients </a:t>
            </a:r>
            <a:endParaRPr lang="en-US" dirty="0">
              <a:solidFill>
                <a:srgbClr val="000000"/>
              </a:solidFill>
            </a:endParaRPr>
          </a:p>
          <a:p>
            <a:pPr algn="ctr"/>
            <a:endParaRPr lang="en-IE" dirty="0"/>
          </a:p>
        </p:txBody>
      </p:sp>
      <p:grpSp>
        <p:nvGrpSpPr>
          <p:cNvPr id="7" name="Google Shape;576;p39">
            <a:extLst>
              <a:ext uri="{FF2B5EF4-FFF2-40B4-BE49-F238E27FC236}">
                <a16:creationId xmlns:a16="http://schemas.microsoft.com/office/drawing/2014/main" id="{4365204B-44AD-4C04-97EA-B70ABA89CDCA}"/>
              </a:ext>
            </a:extLst>
          </p:cNvPr>
          <p:cNvGrpSpPr/>
          <p:nvPr/>
        </p:nvGrpSpPr>
        <p:grpSpPr>
          <a:xfrm>
            <a:off x="2936606" y="1666169"/>
            <a:ext cx="696030" cy="771526"/>
            <a:chOff x="2623275" y="2333250"/>
            <a:chExt cx="381175" cy="381175"/>
          </a:xfrm>
        </p:grpSpPr>
        <p:sp>
          <p:nvSpPr>
            <p:cNvPr id="8" name="Google Shape;577;p39">
              <a:extLst>
                <a:ext uri="{FF2B5EF4-FFF2-40B4-BE49-F238E27FC236}">
                  <a16:creationId xmlns:a16="http://schemas.microsoft.com/office/drawing/2014/main" id="{348BE5CC-B669-4C90-A417-3785A68FC93E}"/>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8;p39">
              <a:extLst>
                <a:ext uri="{FF2B5EF4-FFF2-40B4-BE49-F238E27FC236}">
                  <a16:creationId xmlns:a16="http://schemas.microsoft.com/office/drawing/2014/main" id="{E1C574F4-CA70-442E-A364-E05D7B407F0D}"/>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9;p39">
              <a:extLst>
                <a:ext uri="{FF2B5EF4-FFF2-40B4-BE49-F238E27FC236}">
                  <a16:creationId xmlns:a16="http://schemas.microsoft.com/office/drawing/2014/main" id="{FE514933-5E58-4290-BFA7-994CB7DE5749}"/>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0;p39">
              <a:extLst>
                <a:ext uri="{FF2B5EF4-FFF2-40B4-BE49-F238E27FC236}">
                  <a16:creationId xmlns:a16="http://schemas.microsoft.com/office/drawing/2014/main" id="{26754A75-37A7-4055-8504-6BE0AF1D4258}"/>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66;p39">
            <a:extLst>
              <a:ext uri="{FF2B5EF4-FFF2-40B4-BE49-F238E27FC236}">
                <a16:creationId xmlns:a16="http://schemas.microsoft.com/office/drawing/2014/main" id="{B37AD889-3A4A-4767-A0F4-21873F92E2BC}"/>
              </a:ext>
            </a:extLst>
          </p:cNvPr>
          <p:cNvGrpSpPr/>
          <p:nvPr/>
        </p:nvGrpSpPr>
        <p:grpSpPr>
          <a:xfrm>
            <a:off x="7773300" y="1666169"/>
            <a:ext cx="696030" cy="771526"/>
            <a:chOff x="1278900" y="2333250"/>
            <a:chExt cx="381175" cy="381175"/>
          </a:xfrm>
          <a:solidFill>
            <a:srgbClr val="011E3B"/>
          </a:solidFill>
        </p:grpSpPr>
        <p:sp>
          <p:nvSpPr>
            <p:cNvPr id="13" name="Google Shape;567;p39">
              <a:extLst>
                <a:ext uri="{FF2B5EF4-FFF2-40B4-BE49-F238E27FC236}">
                  <a16:creationId xmlns:a16="http://schemas.microsoft.com/office/drawing/2014/main" id="{3B730D8C-1354-4346-88D0-094CD7D1933F}"/>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8;p39">
              <a:extLst>
                <a:ext uri="{FF2B5EF4-FFF2-40B4-BE49-F238E27FC236}">
                  <a16:creationId xmlns:a16="http://schemas.microsoft.com/office/drawing/2014/main" id="{7E968334-4C40-420E-AFF1-6F7798D1FF25}"/>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9;p39">
              <a:extLst>
                <a:ext uri="{FF2B5EF4-FFF2-40B4-BE49-F238E27FC236}">
                  <a16:creationId xmlns:a16="http://schemas.microsoft.com/office/drawing/2014/main" id="{1334AD4F-F1E7-42F8-9D37-A535E93666F2}"/>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0;p39">
              <a:extLst>
                <a:ext uri="{FF2B5EF4-FFF2-40B4-BE49-F238E27FC236}">
                  <a16:creationId xmlns:a16="http://schemas.microsoft.com/office/drawing/2014/main" id="{9C6CD9D6-1950-4E24-838D-F57C2FCE01EC}"/>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B10F13E2-50CB-44D0-A76E-B1D8AF7E914D}"/>
              </a:ext>
            </a:extLst>
          </p:cNvPr>
          <p:cNvSpPr txBox="1"/>
          <p:nvPr/>
        </p:nvSpPr>
        <p:spPr>
          <a:xfrm>
            <a:off x="5702968" y="3076100"/>
            <a:ext cx="4836694" cy="4310924"/>
          </a:xfrm>
          <a:prstGeom prst="rect">
            <a:avLst/>
          </a:prstGeom>
          <a:noFill/>
        </p:spPr>
        <p:txBody>
          <a:bodyPr wrap="square" rtlCol="0">
            <a:spAutoFit/>
          </a:bodyPr>
          <a:lstStyle/>
          <a:p>
            <a:pPr>
              <a:lnSpc>
                <a:spcPct val="90000"/>
              </a:lnSpc>
              <a:spcBef>
                <a:spcPts val="1000"/>
              </a:spcBef>
            </a:pPr>
            <a:r>
              <a:rPr lang="en-US" sz="2000" dirty="0">
                <a:solidFill>
                  <a:srgbClr val="000000"/>
                </a:solidFill>
              </a:rPr>
              <a:t>Contributes to:</a:t>
            </a:r>
          </a:p>
          <a:p>
            <a:pPr marL="285750" indent="-285750">
              <a:lnSpc>
                <a:spcPct val="90000"/>
              </a:lnSpc>
              <a:spcBef>
                <a:spcPts val="1000"/>
              </a:spcBef>
              <a:buFont typeface="Wingdings" panose="05000000000000000000" pitchFamily="2" charset="2"/>
              <a:buChar char="Ø"/>
            </a:pPr>
            <a:r>
              <a:rPr lang="en-US" sz="2000" dirty="0">
                <a:solidFill>
                  <a:srgbClr val="000000"/>
                </a:solidFill>
              </a:rPr>
              <a:t>Reduced loss of muscle mass and strength</a:t>
            </a:r>
          </a:p>
          <a:p>
            <a:pPr marL="285750" indent="-285750">
              <a:lnSpc>
                <a:spcPct val="90000"/>
              </a:lnSpc>
              <a:spcBef>
                <a:spcPts val="1000"/>
              </a:spcBef>
              <a:buFont typeface="Wingdings" panose="05000000000000000000" pitchFamily="2" charset="2"/>
              <a:buChar char="Ø"/>
            </a:pPr>
            <a:r>
              <a:rPr lang="en-US" sz="2000" dirty="0">
                <a:solidFill>
                  <a:srgbClr val="000000"/>
                </a:solidFill>
              </a:rPr>
              <a:t>Good/regular motility </a:t>
            </a:r>
          </a:p>
          <a:p>
            <a:pPr marL="285750" indent="-285750">
              <a:lnSpc>
                <a:spcPct val="90000"/>
              </a:lnSpc>
              <a:spcBef>
                <a:spcPts val="1000"/>
              </a:spcBef>
              <a:buFont typeface="Wingdings" panose="05000000000000000000" pitchFamily="2" charset="2"/>
              <a:buChar char="Ø"/>
            </a:pPr>
            <a:r>
              <a:rPr lang="en-US" sz="2000" dirty="0">
                <a:solidFill>
                  <a:srgbClr val="000000"/>
                </a:solidFill>
              </a:rPr>
              <a:t>Slowed development of ARDs </a:t>
            </a:r>
          </a:p>
          <a:p>
            <a:pPr marL="285750" indent="-285750">
              <a:lnSpc>
                <a:spcPct val="90000"/>
              </a:lnSpc>
              <a:spcBef>
                <a:spcPts val="1000"/>
              </a:spcBef>
              <a:buFont typeface="Wingdings" panose="05000000000000000000" pitchFamily="2" charset="2"/>
              <a:buChar char="Ø"/>
            </a:pPr>
            <a:r>
              <a:rPr lang="en-US" sz="2000" dirty="0">
                <a:solidFill>
                  <a:srgbClr val="000000"/>
                </a:solidFill>
              </a:rPr>
              <a:t>Better quality of life</a:t>
            </a:r>
          </a:p>
          <a:p>
            <a:pPr marL="285750" indent="-285750">
              <a:lnSpc>
                <a:spcPct val="90000"/>
              </a:lnSpc>
              <a:spcBef>
                <a:spcPts val="1000"/>
              </a:spcBef>
              <a:buFont typeface="Wingdings" panose="05000000000000000000" pitchFamily="2" charset="2"/>
              <a:buChar char="Ø"/>
            </a:pPr>
            <a:r>
              <a:rPr lang="en-US" sz="2000" dirty="0">
                <a:solidFill>
                  <a:srgbClr val="000000"/>
                </a:solidFill>
              </a:rPr>
              <a:t>More independence/capabilities</a:t>
            </a:r>
          </a:p>
          <a:p>
            <a:pPr marL="285750" indent="-285750">
              <a:lnSpc>
                <a:spcPct val="90000"/>
              </a:lnSpc>
              <a:spcBef>
                <a:spcPts val="1000"/>
              </a:spcBef>
              <a:buFont typeface="Wingdings" panose="05000000000000000000" pitchFamily="2" charset="2"/>
              <a:buChar char="Ø"/>
            </a:pPr>
            <a:r>
              <a:rPr lang="en-US" sz="2000" dirty="0">
                <a:solidFill>
                  <a:srgbClr val="000000"/>
                </a:solidFill>
              </a:rPr>
              <a:t>Fewer state resources required</a:t>
            </a:r>
          </a:p>
          <a:p>
            <a:pPr marL="285750" indent="-285750">
              <a:lnSpc>
                <a:spcPct val="90000"/>
              </a:lnSpc>
              <a:spcBef>
                <a:spcPts val="1000"/>
              </a:spcBef>
              <a:buFont typeface="Wingdings" panose="05000000000000000000" pitchFamily="2" charset="2"/>
              <a:buChar char="Ø"/>
            </a:pPr>
            <a:endParaRPr lang="en-US" b="1" dirty="0">
              <a:solidFill>
                <a:srgbClr val="1188A3"/>
              </a:solidFill>
            </a:endParaRPr>
          </a:p>
          <a:p>
            <a:pPr marL="285750" indent="-285750">
              <a:lnSpc>
                <a:spcPct val="90000"/>
              </a:lnSpc>
              <a:spcBef>
                <a:spcPts val="1000"/>
              </a:spcBef>
              <a:buFont typeface="Wingdings" panose="05000000000000000000" pitchFamily="2" charset="2"/>
              <a:buChar char="Ø"/>
            </a:pPr>
            <a:endParaRPr lang="en-US" b="1" dirty="0">
              <a:solidFill>
                <a:srgbClr val="1188A3"/>
              </a:solidFill>
            </a:endParaRPr>
          </a:p>
          <a:p>
            <a:pPr marL="285750" indent="-285750">
              <a:lnSpc>
                <a:spcPct val="90000"/>
              </a:lnSpc>
              <a:spcBef>
                <a:spcPts val="1000"/>
              </a:spcBef>
              <a:buFont typeface="Wingdings" panose="05000000000000000000" pitchFamily="2" charset="2"/>
              <a:buChar char="Ø"/>
            </a:pPr>
            <a:endParaRPr lang="en-IE" b="1" dirty="0">
              <a:solidFill>
                <a:srgbClr val="1188A3"/>
              </a:solidFill>
            </a:endParaRPr>
          </a:p>
          <a:p>
            <a:pPr marL="285750" indent="-285750">
              <a:lnSpc>
                <a:spcPct val="90000"/>
              </a:lnSpc>
              <a:spcBef>
                <a:spcPts val="1000"/>
              </a:spcBef>
              <a:buFont typeface="Wingdings" panose="05000000000000000000" pitchFamily="2" charset="2"/>
              <a:buChar char="Ø"/>
            </a:pPr>
            <a:endParaRPr lang="en-IE" dirty="0"/>
          </a:p>
        </p:txBody>
      </p:sp>
    </p:spTree>
    <p:extLst>
      <p:ext uri="{BB962C8B-B14F-4D97-AF65-F5344CB8AC3E}">
        <p14:creationId xmlns:p14="http://schemas.microsoft.com/office/powerpoint/2010/main" val="4142378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91129-B7AB-4711-9D8F-F27B3C6ACF59}"/>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solidFill>
                  <a:srgbClr val="1188A3"/>
                </a:solidFill>
                <a:hlinkClick r:id="rId3">
                  <a:extLst>
                    <a:ext uri="{A12FA001-AC4F-418D-AE19-62706E023703}">
                      <ahyp:hlinkClr xmlns:ahyp="http://schemas.microsoft.com/office/drawing/2018/hyperlinkcolor" val="tx"/>
                    </a:ext>
                  </a:extLst>
                </a:hlinkClick>
              </a:rPr>
              <a:t>Dietary approaches that delay age-related diseases - PubMed (nih.gov)</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4">
                  <a:extLst>
                    <a:ext uri="{A12FA001-AC4F-418D-AE19-62706E023703}">
                      <ahyp:hlinkClr xmlns:ahyp="http://schemas.microsoft.com/office/drawing/2018/hyperlinkcolor" val="tx"/>
                    </a:ext>
                  </a:extLst>
                </a:hlinkClick>
              </a:rPr>
              <a:t>Frontiers | Memorable Food: Fighting Age-Related Neurodegeneration by Precision Nutrition | Nutrition (frontiersin.org)</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5">
                  <a:extLst>
                    <a:ext uri="{A12FA001-AC4F-418D-AE19-62706E023703}">
                      <ahyp:hlinkClr xmlns:ahyp="http://schemas.microsoft.com/office/drawing/2018/hyperlinkcolor" val="tx"/>
                    </a:ext>
                  </a:extLst>
                </a:hlinkClick>
              </a:rPr>
              <a:t>Nutrients | Free Full-Text | Slowing Down Ageing: The Role of Nutrients and Microbiota in Modulation of the Epigenome | HTML (mdpi.com)</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6">
                  <a:extLst>
                    <a:ext uri="{A12FA001-AC4F-418D-AE19-62706E023703}">
                      <ahyp:hlinkClr xmlns:ahyp="http://schemas.microsoft.com/office/drawing/2018/hyperlinkcolor" val="tx"/>
                    </a:ext>
                  </a:extLst>
                </a:hlinkClick>
              </a:rPr>
              <a:t>Challenges of ageing | Boundless Sociology (lumenlearning.com)</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7">
                  <a:extLst>
                    <a:ext uri="{A12FA001-AC4F-418D-AE19-62706E023703}">
                      <ahyp:hlinkClr xmlns:ahyp="http://schemas.microsoft.com/office/drawing/2018/hyperlinkcolor" val="tx"/>
                    </a:ext>
                  </a:extLst>
                </a:hlinkClick>
              </a:rPr>
              <a:t>PROMISS | AGE Platform (age-platform.eu)</a:t>
            </a:r>
            <a:endParaRPr lang="en-US" dirty="0">
              <a:solidFill>
                <a:srgbClr val="1188A3"/>
              </a:solidFill>
            </a:endParaRPr>
          </a:p>
          <a:p>
            <a:pPr marL="342900" indent="-342900">
              <a:buFont typeface="Arial" panose="020B0604020202020204" pitchFamily="34" charset="0"/>
              <a:buChar char="•"/>
            </a:pPr>
            <a:r>
              <a:rPr lang="en-GB" sz="2400" dirty="0">
                <a:solidFill>
                  <a:srgbClr val="1188A3"/>
                </a:solidFill>
                <a:hlinkClick r:id="rId8" action="ppaction://hlinkfile">
                  <a:extLst>
                    <a:ext uri="{A12FA001-AC4F-418D-AE19-62706E023703}">
                      <ahyp:hlinkClr xmlns:ahyp="http://schemas.microsoft.com/office/drawing/2018/hyperlinkcolor" val="tx"/>
                    </a:ext>
                  </a:extLst>
                </a:hlinkClick>
              </a:rPr>
              <a:t>Personalised nutritional recommendations based on gender, age, activity </a:t>
            </a:r>
            <a:endParaRPr lang="en-US" dirty="0">
              <a:solidFill>
                <a:srgbClr val="1188A3"/>
              </a:solidFill>
            </a:endParaRPr>
          </a:p>
          <a:p>
            <a:pPr marL="342900" indent="-342900">
              <a:buFont typeface="Arial" panose="020B0604020202020204" pitchFamily="34" charset="0"/>
              <a:buChar char="•"/>
            </a:pPr>
            <a:endParaRPr lang="en-US" dirty="0">
              <a:solidFill>
                <a:srgbClr val="1188A3"/>
              </a:solidFill>
            </a:endParaRPr>
          </a:p>
          <a:p>
            <a:endParaRPr lang="en-IE" dirty="0">
              <a:solidFill>
                <a:srgbClr val="1188A3"/>
              </a:solidFill>
            </a:endParaRPr>
          </a:p>
        </p:txBody>
      </p:sp>
      <p:sp>
        <p:nvSpPr>
          <p:cNvPr id="3" name="Text Placeholder 2">
            <a:extLst>
              <a:ext uri="{FF2B5EF4-FFF2-40B4-BE49-F238E27FC236}">
                <a16:creationId xmlns:a16="http://schemas.microsoft.com/office/drawing/2014/main" id="{A065DD86-B21A-436F-A611-38161A5D599E}"/>
              </a:ext>
            </a:extLst>
          </p:cNvPr>
          <p:cNvSpPr>
            <a:spLocks noGrp="1"/>
          </p:cNvSpPr>
          <p:nvPr>
            <p:ph type="body" sz="quarter" idx="16"/>
          </p:nvPr>
        </p:nvSpPr>
        <p:spPr/>
        <p:txBody>
          <a:bodyPr>
            <a:normAutofit lnSpcReduction="10000"/>
          </a:bodyPr>
          <a:lstStyle/>
          <a:p>
            <a:r>
              <a:rPr lang="en-US" b="1" dirty="0"/>
              <a:t>Further reading and links to articles</a:t>
            </a:r>
            <a:endParaRPr lang="en-IE" b="1" dirty="0"/>
          </a:p>
        </p:txBody>
      </p:sp>
    </p:spTree>
    <p:extLst>
      <p:ext uri="{BB962C8B-B14F-4D97-AF65-F5344CB8AC3E}">
        <p14:creationId xmlns:p14="http://schemas.microsoft.com/office/powerpoint/2010/main" val="1598045465"/>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84428-229E-4B7E-A2B9-31A5EA2877D1}"/>
              </a:ext>
            </a:extLst>
          </p:cNvPr>
          <p:cNvSpPr>
            <a:spLocks noGrp="1"/>
          </p:cNvSpPr>
          <p:nvPr>
            <p:ph type="body" sz="quarter" idx="16"/>
          </p:nvPr>
        </p:nvSpPr>
        <p:spPr>
          <a:xfrm>
            <a:off x="2149154" y="934084"/>
            <a:ext cx="5581682" cy="3263843"/>
          </a:xfrm>
        </p:spPr>
        <p:txBody>
          <a:bodyPr>
            <a:normAutofit/>
          </a:bodyPr>
          <a:lstStyle/>
          <a:p>
            <a:r>
              <a:rPr lang="en-GB" sz="4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Innovative Solutions and Food Fortification for Health </a:t>
            </a:r>
            <a:r>
              <a:rPr lang="en-GB" dirty="0">
                <a:latin typeface="Calibri" panose="020F0502020204030204" pitchFamily="34" charset="0"/>
                <a:ea typeface="Calibri" panose="020F0502020204030204" pitchFamily="34" charset="0"/>
                <a:cs typeface="Times New Roman" panose="02020603050405020304" pitchFamily="18" charset="0"/>
              </a:rPr>
              <a:t>M</a:t>
            </a:r>
            <a:r>
              <a:rPr lang="en-GB" sz="4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anagement </a:t>
            </a:r>
            <a:endParaRPr lang="en-I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D576EFD6-567D-4A9C-B844-76761AF87ADC}"/>
              </a:ext>
            </a:extLst>
          </p:cNvPr>
          <p:cNvSpPr>
            <a:spLocks noGrp="1"/>
          </p:cNvSpPr>
          <p:nvPr>
            <p:ph type="body" sz="quarter" idx="17"/>
          </p:nvPr>
        </p:nvSpPr>
        <p:spPr/>
        <p:txBody>
          <a:bodyPr>
            <a:normAutofit fontScale="85000" lnSpcReduction="20000"/>
          </a:bodyPr>
          <a:lstStyle/>
          <a:p>
            <a:r>
              <a:rPr lang="en-US" dirty="0"/>
              <a:t>2</a:t>
            </a:r>
            <a:endParaRPr lang="en-IE" dirty="0"/>
          </a:p>
        </p:txBody>
      </p:sp>
    </p:spTree>
    <p:extLst>
      <p:ext uri="{BB962C8B-B14F-4D97-AF65-F5344CB8AC3E}">
        <p14:creationId xmlns:p14="http://schemas.microsoft.com/office/powerpoint/2010/main" val="3155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3AAD4-CFBF-4862-BBFC-E71C968F8BD1}"/>
              </a:ext>
            </a:extLst>
          </p:cNvPr>
          <p:cNvSpPr>
            <a:spLocks noGrp="1"/>
          </p:cNvSpPr>
          <p:nvPr>
            <p:ph type="body" sz="quarter" idx="18"/>
          </p:nvPr>
        </p:nvSpPr>
        <p:spPr>
          <a:xfrm>
            <a:off x="427193" y="2822861"/>
            <a:ext cx="11043195" cy="2629145"/>
          </a:xfrm>
        </p:spPr>
        <p:txBody>
          <a:bodyPr>
            <a:normAutofit/>
          </a:bodyPr>
          <a:lstStyle/>
          <a:p>
            <a:pPr indent="0"/>
            <a:r>
              <a:rPr lang="en-US" b="0" i="0" dirty="0">
                <a:solidFill>
                  <a:srgbClr val="222222"/>
                </a:solidFill>
                <a:effectLst/>
              </a:rPr>
              <a:t>Age is the main risk factor for certain diseases, called age-related diseases (ARDs). Ageing is associated with chronic low-grade inflammation, which is probably both the cause and the result of increased age. Because the population of people over 65 years old is increasing very quickly, </a:t>
            </a:r>
            <a:r>
              <a:rPr lang="en-US" b="1" i="0" dirty="0">
                <a:solidFill>
                  <a:srgbClr val="222222"/>
                </a:solidFill>
                <a:effectLst/>
              </a:rPr>
              <a:t>it is becoming necessary to develop some new approaches to improve their quality of life</a:t>
            </a:r>
            <a:r>
              <a:rPr lang="en-US" b="0" i="0" dirty="0">
                <a:solidFill>
                  <a:srgbClr val="222222"/>
                </a:solidFill>
                <a:effectLst/>
              </a:rPr>
              <a:t>. </a:t>
            </a:r>
            <a:r>
              <a:rPr lang="en-US" dirty="0">
                <a:solidFill>
                  <a:srgbClr val="1188A3"/>
                </a:solidFill>
                <a:hlinkClick r:id="rId2">
                  <a:extLst>
                    <a:ext uri="{A12FA001-AC4F-418D-AE19-62706E023703}">
                      <ahyp:hlinkClr xmlns:ahyp="http://schemas.microsoft.com/office/drawing/2018/hyperlinkcolor" val="tx"/>
                    </a:ext>
                  </a:extLst>
                </a:hlinkClick>
              </a:rPr>
              <a:t>Source</a:t>
            </a:r>
            <a:endParaRPr lang="en-US" dirty="0">
              <a:solidFill>
                <a:srgbClr val="1188A3"/>
              </a:solidFill>
            </a:endParaRPr>
          </a:p>
          <a:p>
            <a:pPr indent="0"/>
            <a:r>
              <a:rPr lang="en-US" b="1" dirty="0">
                <a:solidFill>
                  <a:srgbClr val="1188A3"/>
                </a:solidFill>
              </a:rPr>
              <a:t>Consequently, the objective of this course is to assist companies like yours to become more innovative and for you to develop solutions for our senior population.</a:t>
            </a:r>
          </a:p>
          <a:p>
            <a:pPr indent="0"/>
            <a:endParaRPr lang="en-US" dirty="0"/>
          </a:p>
        </p:txBody>
      </p:sp>
      <p:sp>
        <p:nvSpPr>
          <p:cNvPr id="3" name="Text Placeholder 2">
            <a:extLst>
              <a:ext uri="{FF2B5EF4-FFF2-40B4-BE49-F238E27FC236}">
                <a16:creationId xmlns:a16="http://schemas.microsoft.com/office/drawing/2014/main" id="{56999C44-4500-4C97-AA6C-105B4B13B87F}"/>
              </a:ext>
            </a:extLst>
          </p:cNvPr>
          <p:cNvSpPr>
            <a:spLocks noGrp="1"/>
          </p:cNvSpPr>
          <p:nvPr>
            <p:ph type="body" sz="quarter" idx="16"/>
          </p:nvPr>
        </p:nvSpPr>
        <p:spPr>
          <a:xfrm>
            <a:off x="544739" y="467232"/>
            <a:ext cx="10808102" cy="582221"/>
          </a:xfrm>
        </p:spPr>
        <p:txBody>
          <a:bodyPr>
            <a:normAutofit lnSpcReduction="10000"/>
          </a:bodyPr>
          <a:lstStyle/>
          <a:p>
            <a:r>
              <a:rPr lang="en-US" b="1" dirty="0"/>
              <a:t>A definition of Ageing…</a:t>
            </a:r>
            <a:endParaRPr lang="en-IE" b="1" dirty="0"/>
          </a:p>
        </p:txBody>
      </p:sp>
      <p:sp>
        <p:nvSpPr>
          <p:cNvPr id="4" name="TextBox 3">
            <a:extLst>
              <a:ext uri="{FF2B5EF4-FFF2-40B4-BE49-F238E27FC236}">
                <a16:creationId xmlns:a16="http://schemas.microsoft.com/office/drawing/2014/main" id="{74DC7FBE-8451-422D-BFA8-E0429810943F}"/>
              </a:ext>
            </a:extLst>
          </p:cNvPr>
          <p:cNvSpPr txBox="1"/>
          <p:nvPr/>
        </p:nvSpPr>
        <p:spPr>
          <a:xfrm>
            <a:off x="0" y="1232990"/>
            <a:ext cx="11043196" cy="1421928"/>
          </a:xfrm>
          <a:prstGeom prst="rect">
            <a:avLst/>
          </a:prstGeom>
          <a:solidFill>
            <a:srgbClr val="FED100"/>
          </a:solidFill>
        </p:spPr>
        <p:txBody>
          <a:bodyPr wrap="square" rtlCol="0">
            <a:spAutoFit/>
          </a:bodyPr>
          <a:lstStyle/>
          <a:p>
            <a:pPr marL="504000" marR="0" lvl="0" indent="0" defTabSz="914400" rtl="0" eaLnBrk="1" fontAlgn="auto" latinLnBrk="0" hangingPunct="1">
              <a:lnSpc>
                <a:spcPct val="90000"/>
              </a:lnSpc>
              <a:spcBef>
                <a:spcPts val="1000"/>
              </a:spcBef>
              <a:spcAft>
                <a:spcPts val="100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222222"/>
                </a:solidFill>
                <a:effectLst/>
                <a:uLnTx/>
                <a:uFillTx/>
                <a:latin typeface="Calibri" panose="020F0502020204030204"/>
                <a:ea typeface="+mn-ea"/>
                <a:cs typeface="+mn-cs"/>
              </a:rPr>
              <a:t>Ageing is defined as a continuous accumulation of detrimental changes in the whole organism due to the impaired functioning of many tissues and organs. </a:t>
            </a:r>
            <a:r>
              <a:rPr kumimoji="0" lang="en-US" sz="2400" b="0" i="0" u="none" strike="noStrike" kern="1200" cap="none" spc="0" normalizeH="0" baseline="0" noProof="0" dirty="0">
                <a:ln>
                  <a:noFill/>
                </a:ln>
                <a:solidFill>
                  <a:srgbClr val="222222"/>
                </a:solidFill>
                <a:effectLst/>
                <a:uLnTx/>
                <a:uFillTx/>
                <a:latin typeface="Calibri" panose="020F0502020204030204"/>
                <a:ea typeface="+mn-ea"/>
                <a:cs typeface="+mn-cs"/>
              </a:rPr>
              <a:t>A constant loss of function of the muscle and skeletal systems, memory disabilities and a higher vulnerability to, for example, infections, are observed with age. </a:t>
            </a:r>
          </a:p>
        </p:txBody>
      </p:sp>
    </p:spTree>
    <p:extLst>
      <p:ext uri="{BB962C8B-B14F-4D97-AF65-F5344CB8AC3E}">
        <p14:creationId xmlns:p14="http://schemas.microsoft.com/office/powerpoint/2010/main" val="192939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C1E46-D6BB-4E7F-9163-0E3F96F777E8}"/>
              </a:ext>
            </a:extLst>
          </p:cNvPr>
          <p:cNvSpPr>
            <a:spLocks noGrp="1"/>
          </p:cNvSpPr>
          <p:nvPr>
            <p:ph type="body" sz="quarter" idx="18"/>
          </p:nvPr>
        </p:nvSpPr>
        <p:spPr>
          <a:xfrm>
            <a:off x="477442" y="1495147"/>
            <a:ext cx="5564883" cy="4181023"/>
          </a:xfrm>
        </p:spPr>
        <p:txBody>
          <a:bodyPr>
            <a:normAutofit/>
          </a:bodyPr>
          <a:lstStyle/>
          <a:p>
            <a:pPr indent="0"/>
            <a:r>
              <a:rPr lang="en-US" dirty="0"/>
              <a:t>In this section, we will follow on from section one and the healthcare and nutritional needs of elderly people with some </a:t>
            </a:r>
            <a:r>
              <a:rPr lang="en-US" b="1" dirty="0"/>
              <a:t>possible solutions</a:t>
            </a:r>
            <a:r>
              <a:rPr lang="en-US" dirty="0"/>
              <a:t> to these needs. We will address each need in the same sequence.</a:t>
            </a:r>
          </a:p>
          <a:p>
            <a:pPr indent="0"/>
            <a:r>
              <a:rPr lang="en-US" dirty="0"/>
              <a:t>We </a:t>
            </a:r>
            <a:r>
              <a:rPr lang="en-US" b="1" dirty="0"/>
              <a:t>address lots of elements that may determine food choices and the level of food intake </a:t>
            </a:r>
            <a:r>
              <a:rPr lang="en-US" dirty="0"/>
              <a:t>in elderly people to give you inspiration and rationale to create your own commercial solutions to these needs.</a:t>
            </a:r>
            <a:endParaRPr lang="en-IE" dirty="0"/>
          </a:p>
        </p:txBody>
      </p:sp>
      <p:sp>
        <p:nvSpPr>
          <p:cNvPr id="3" name="Text Placeholder 2">
            <a:extLst>
              <a:ext uri="{FF2B5EF4-FFF2-40B4-BE49-F238E27FC236}">
                <a16:creationId xmlns:a16="http://schemas.microsoft.com/office/drawing/2014/main" id="{7D35AC83-A59D-4587-A159-72F0D7E0154D}"/>
              </a:ext>
            </a:extLst>
          </p:cNvPr>
          <p:cNvSpPr>
            <a:spLocks noGrp="1"/>
          </p:cNvSpPr>
          <p:nvPr>
            <p:ph type="body" sz="quarter" idx="16"/>
          </p:nvPr>
        </p:nvSpPr>
        <p:spPr>
          <a:xfrm>
            <a:off x="734714" y="495300"/>
            <a:ext cx="5085159" cy="729893"/>
          </a:xfrm>
        </p:spPr>
        <p:txBody>
          <a:bodyPr>
            <a:normAutofit fontScale="92500"/>
          </a:bodyPr>
          <a:lstStyle/>
          <a:p>
            <a:r>
              <a:rPr lang="en-US" b="1" dirty="0"/>
              <a:t>Possible Solutions to Needs</a:t>
            </a:r>
            <a:endParaRPr lang="en-IE" b="1" dirty="0"/>
          </a:p>
        </p:txBody>
      </p:sp>
      <p:pic>
        <p:nvPicPr>
          <p:cNvPr id="6" name="Picture Placeholder 5" descr="Elderly friends in basketball court">
            <a:extLst>
              <a:ext uri="{FF2B5EF4-FFF2-40B4-BE49-F238E27FC236}">
                <a16:creationId xmlns:a16="http://schemas.microsoft.com/office/drawing/2014/main" id="{81C8A0D6-2D0A-4BC6-A681-8E224CB401A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903501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45D807-31CF-4C9B-999C-FFE5BA61DCBB}"/>
              </a:ext>
            </a:extLst>
          </p:cNvPr>
          <p:cNvSpPr>
            <a:spLocks noGrp="1"/>
          </p:cNvSpPr>
          <p:nvPr>
            <p:ph type="body" sz="quarter" idx="21"/>
          </p:nvPr>
        </p:nvSpPr>
        <p:spPr/>
        <p:txBody>
          <a:bodyPr>
            <a:normAutofit fontScale="92500"/>
          </a:bodyPr>
          <a:lstStyle/>
          <a:p>
            <a:pPr marL="0" marR="0" lvl="0" indent="0" defTabSz="914400" rtl="0" eaLnBrk="1" fontAlgn="auto" latinLnBrk="0" hangingPunct="1">
              <a:lnSpc>
                <a:spcPct val="100000"/>
              </a:lnSpc>
              <a:spcBef>
                <a:spcPts val="600"/>
              </a:spcBef>
              <a:spcAft>
                <a:spcPts val="0"/>
              </a:spcAft>
              <a:buClrTx/>
              <a:buSzTx/>
              <a:tabLst/>
              <a:defRPr/>
            </a:pPr>
            <a:r>
              <a:rPr kumimoji="0" lang="en-US" sz="2200" b="0" i="0" u="none" strike="noStrike" kern="1200" cap="none" spc="0" normalizeH="0" baseline="0" noProof="0" dirty="0">
                <a:ln>
                  <a:noFill/>
                </a:ln>
                <a:effectLst/>
                <a:uLnTx/>
                <a:uFillTx/>
                <a:latin typeface="Calibri" panose="020F0502020204030204"/>
                <a:ea typeface="+mn-ea"/>
                <a:cs typeface="+mn-cs"/>
              </a:rPr>
              <a:t>Try using water enhancers or pre-</a:t>
            </a:r>
            <a:r>
              <a:rPr kumimoji="0" lang="en-US" sz="2200" b="0" i="0" u="none" strike="noStrike" kern="1200" cap="none" spc="0" normalizeH="0" baseline="0" noProof="0" dirty="0" err="1">
                <a:ln>
                  <a:noFill/>
                </a:ln>
                <a:effectLst/>
                <a:uLnTx/>
                <a:uFillTx/>
                <a:latin typeface="Calibri" panose="020F0502020204030204"/>
                <a:ea typeface="+mn-ea"/>
                <a:cs typeface="+mn-cs"/>
              </a:rPr>
              <a:t>flavoured</a:t>
            </a:r>
            <a:r>
              <a:rPr kumimoji="0" lang="en-US" sz="2200" b="0" i="0" u="none" strike="noStrike" kern="1200" cap="none" spc="0" normalizeH="0" baseline="0" noProof="0" dirty="0">
                <a:ln>
                  <a:noFill/>
                </a:ln>
                <a:effectLst/>
                <a:uLnTx/>
                <a:uFillTx/>
                <a:latin typeface="Calibri" panose="020F0502020204030204"/>
                <a:ea typeface="+mn-ea"/>
                <a:cs typeface="+mn-cs"/>
              </a:rPr>
              <a:t> water </a:t>
            </a:r>
          </a:p>
          <a:p>
            <a:pPr marL="0" indent="0"/>
            <a:endParaRPr lang="en-IE" dirty="0">
              <a:solidFill>
                <a:srgbClr val="1188A3"/>
              </a:solidFill>
            </a:endParaRPr>
          </a:p>
        </p:txBody>
      </p:sp>
      <p:sp>
        <p:nvSpPr>
          <p:cNvPr id="4" name="Text Placeholder 3">
            <a:extLst>
              <a:ext uri="{FF2B5EF4-FFF2-40B4-BE49-F238E27FC236}">
                <a16:creationId xmlns:a16="http://schemas.microsoft.com/office/drawing/2014/main" id="{861A2716-5423-4362-956F-DE4FDCDD990F}"/>
              </a:ext>
            </a:extLst>
          </p:cNvPr>
          <p:cNvSpPr>
            <a:spLocks noGrp="1"/>
          </p:cNvSpPr>
          <p:nvPr>
            <p:ph type="body" sz="quarter" idx="38"/>
          </p:nvPr>
        </p:nvSpPr>
        <p:spPr/>
        <p:txBody>
          <a:bodyPr>
            <a:normAutofit/>
          </a:bodyPr>
          <a:lstStyle/>
          <a:p>
            <a:r>
              <a:rPr lang="en-US" sz="2000" dirty="0">
                <a:latin typeface="Calibri Light" panose="020F0302020204030204" pitchFamily="34" charset="0"/>
                <a:cs typeface="Calibri Light" panose="020F0302020204030204" pitchFamily="34" charset="0"/>
              </a:rPr>
              <a:t>Blend</a:t>
            </a:r>
            <a:r>
              <a:rPr kumimoji="0" lang="en-US" sz="200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 fruit juice with water to make diluted fruity drinks</a:t>
            </a:r>
            <a:endParaRPr lang="en-IE" sz="2000" dirty="0">
              <a:latin typeface="Calibri Light" panose="020F0302020204030204" pitchFamily="34" charset="0"/>
              <a:cs typeface="Calibri Light" panose="020F0302020204030204" pitchFamily="34" charset="0"/>
            </a:endParaRPr>
          </a:p>
        </p:txBody>
      </p:sp>
      <p:sp>
        <p:nvSpPr>
          <p:cNvPr id="5" name="Text Placeholder 4">
            <a:extLst>
              <a:ext uri="{FF2B5EF4-FFF2-40B4-BE49-F238E27FC236}">
                <a16:creationId xmlns:a16="http://schemas.microsoft.com/office/drawing/2014/main" id="{B3D917C5-71A5-4DB4-AC11-6052F994B6F8}"/>
              </a:ext>
            </a:extLst>
          </p:cNvPr>
          <p:cNvSpPr>
            <a:spLocks noGrp="1"/>
          </p:cNvSpPr>
          <p:nvPr>
            <p:ph type="body" sz="quarter" idx="39"/>
          </p:nvPr>
        </p:nvSpPr>
        <p:spPr>
          <a:xfrm>
            <a:off x="6878370" y="3121537"/>
            <a:ext cx="2233546" cy="1202080"/>
          </a:xfrm>
        </p:spPr>
        <p:txBody>
          <a:bodyPr>
            <a:noAutofit/>
          </a:bodyPr>
          <a:lstStyle/>
          <a:p>
            <a:r>
              <a:rPr lang="en-US" sz="2000" dirty="0"/>
              <a:t>Develop </a:t>
            </a:r>
            <a:r>
              <a:rPr lang="en-US" sz="2000" dirty="0" err="1"/>
              <a:t>savoury</a:t>
            </a:r>
            <a:r>
              <a:rPr lang="en-US" sz="2000" dirty="0"/>
              <a:t> options like soups and broths with a high-water content</a:t>
            </a:r>
            <a:endParaRPr lang="en-IE" sz="2000" dirty="0"/>
          </a:p>
        </p:txBody>
      </p:sp>
      <p:sp>
        <p:nvSpPr>
          <p:cNvPr id="6" name="Text Placeholder 5">
            <a:extLst>
              <a:ext uri="{FF2B5EF4-FFF2-40B4-BE49-F238E27FC236}">
                <a16:creationId xmlns:a16="http://schemas.microsoft.com/office/drawing/2014/main" id="{DA5153AA-F334-410E-AA59-7E3C2CFDC50E}"/>
              </a:ext>
            </a:extLst>
          </p:cNvPr>
          <p:cNvSpPr>
            <a:spLocks noGrp="1"/>
          </p:cNvSpPr>
          <p:nvPr>
            <p:ph type="body" sz="quarter" idx="40"/>
          </p:nvPr>
        </p:nvSpPr>
        <p:spPr/>
        <p:txBody>
          <a:bodyPr>
            <a:normAutofit fontScale="92500"/>
          </a:bodyPr>
          <a:lstStyle/>
          <a:p>
            <a:r>
              <a:rPr kumimoji="0" lang="en-US" sz="22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 </a:t>
            </a:r>
            <a:r>
              <a:rPr kumimoji="0" lang="en-US" sz="22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Use milkshakes and smoothies </a:t>
            </a:r>
            <a:r>
              <a:rPr kumimoji="0" lang="en-US" sz="2200" b="0" i="0" u="none" strike="noStrike" kern="1200" cap="none" spc="0" normalizeH="0" baseline="0" noProof="0" dirty="0" err="1">
                <a:ln>
                  <a:noFill/>
                </a:ln>
                <a:effectLst/>
                <a:uLnTx/>
                <a:uFillTx/>
                <a:latin typeface="Calibri Light" panose="020F0302020204030204" pitchFamily="34" charset="0"/>
                <a:cs typeface="Calibri Light" panose="020F0302020204030204" pitchFamily="34" charset="0"/>
              </a:rPr>
              <a:t>etc</a:t>
            </a:r>
            <a:r>
              <a:rPr kumimoji="0" lang="en-US" sz="22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 as a vehicle for fluids.</a:t>
            </a:r>
            <a:endParaRPr lang="en-IE" dirty="0">
              <a:latin typeface="Calibri Light" panose="020F0302020204030204" pitchFamily="34" charset="0"/>
              <a:cs typeface="Calibri Light" panose="020F0302020204030204" pitchFamily="34" charset="0"/>
            </a:endParaRPr>
          </a:p>
        </p:txBody>
      </p:sp>
      <p:sp>
        <p:nvSpPr>
          <p:cNvPr id="7" name="Text Placeholder 6">
            <a:extLst>
              <a:ext uri="{FF2B5EF4-FFF2-40B4-BE49-F238E27FC236}">
                <a16:creationId xmlns:a16="http://schemas.microsoft.com/office/drawing/2014/main" id="{48CACC55-E07B-40FA-948F-BACC6006A578}"/>
              </a:ext>
            </a:extLst>
          </p:cNvPr>
          <p:cNvSpPr>
            <a:spLocks noGrp="1"/>
          </p:cNvSpPr>
          <p:nvPr>
            <p:ph type="body" sz="quarter" idx="34"/>
          </p:nvPr>
        </p:nvSpPr>
        <p:spPr/>
        <p:txBody>
          <a:bodyPr>
            <a:normAutofit lnSpcReduction="10000"/>
          </a:bodyPr>
          <a:lstStyle/>
          <a:p>
            <a:r>
              <a:rPr lang="en-US" dirty="0">
                <a:solidFill>
                  <a:srgbClr val="1188A3"/>
                </a:solidFill>
              </a:rPr>
              <a:t>1</a:t>
            </a:r>
            <a:endParaRPr lang="en-IE" dirty="0">
              <a:solidFill>
                <a:srgbClr val="1188A3"/>
              </a:solidFill>
            </a:endParaRPr>
          </a:p>
        </p:txBody>
      </p:sp>
      <p:sp>
        <p:nvSpPr>
          <p:cNvPr id="8" name="Text Placeholder 7">
            <a:extLst>
              <a:ext uri="{FF2B5EF4-FFF2-40B4-BE49-F238E27FC236}">
                <a16:creationId xmlns:a16="http://schemas.microsoft.com/office/drawing/2014/main" id="{EA08CD7E-7119-44E4-A781-DD3546811134}"/>
              </a:ext>
            </a:extLst>
          </p:cNvPr>
          <p:cNvSpPr>
            <a:spLocks noGrp="1"/>
          </p:cNvSpPr>
          <p:nvPr>
            <p:ph type="body" sz="quarter" idx="35"/>
          </p:nvPr>
        </p:nvSpPr>
        <p:spPr/>
        <p:txBody>
          <a:bodyPr>
            <a:normAutofit lnSpcReduction="10000"/>
          </a:bodyPr>
          <a:lstStyle/>
          <a:p>
            <a:r>
              <a:rPr lang="en-US" dirty="0">
                <a:solidFill>
                  <a:srgbClr val="1188A3"/>
                </a:solidFill>
              </a:rPr>
              <a:t>2</a:t>
            </a:r>
            <a:endParaRPr lang="en-IE" dirty="0">
              <a:solidFill>
                <a:srgbClr val="1188A3"/>
              </a:solidFill>
            </a:endParaRPr>
          </a:p>
        </p:txBody>
      </p:sp>
      <p:sp>
        <p:nvSpPr>
          <p:cNvPr id="9" name="Text Placeholder 8">
            <a:extLst>
              <a:ext uri="{FF2B5EF4-FFF2-40B4-BE49-F238E27FC236}">
                <a16:creationId xmlns:a16="http://schemas.microsoft.com/office/drawing/2014/main" id="{FF57F0DA-0AD6-43D0-9925-C52AFC02ECA8}"/>
              </a:ext>
            </a:extLst>
          </p:cNvPr>
          <p:cNvSpPr>
            <a:spLocks noGrp="1"/>
          </p:cNvSpPr>
          <p:nvPr>
            <p:ph type="body" sz="quarter" idx="36"/>
          </p:nvPr>
        </p:nvSpPr>
        <p:spPr/>
        <p:txBody>
          <a:bodyPr>
            <a:normAutofit lnSpcReduction="10000"/>
          </a:bodyPr>
          <a:lstStyle/>
          <a:p>
            <a:r>
              <a:rPr lang="en-US" dirty="0">
                <a:solidFill>
                  <a:srgbClr val="1188A3"/>
                </a:solidFill>
              </a:rPr>
              <a:t>3</a:t>
            </a:r>
            <a:endParaRPr lang="en-IE" dirty="0">
              <a:solidFill>
                <a:srgbClr val="1188A3"/>
              </a:solidFill>
            </a:endParaRPr>
          </a:p>
        </p:txBody>
      </p:sp>
      <p:sp>
        <p:nvSpPr>
          <p:cNvPr id="10" name="Text Placeholder 9">
            <a:extLst>
              <a:ext uri="{FF2B5EF4-FFF2-40B4-BE49-F238E27FC236}">
                <a16:creationId xmlns:a16="http://schemas.microsoft.com/office/drawing/2014/main" id="{62E979FB-B054-4260-9159-5FDC7ABC6E6C}"/>
              </a:ext>
            </a:extLst>
          </p:cNvPr>
          <p:cNvSpPr>
            <a:spLocks noGrp="1"/>
          </p:cNvSpPr>
          <p:nvPr>
            <p:ph type="body" sz="quarter" idx="37"/>
          </p:nvPr>
        </p:nvSpPr>
        <p:spPr/>
        <p:txBody>
          <a:bodyPr>
            <a:normAutofit lnSpcReduction="10000"/>
          </a:bodyPr>
          <a:lstStyle/>
          <a:p>
            <a:r>
              <a:rPr lang="en-US" dirty="0">
                <a:solidFill>
                  <a:srgbClr val="1188A3"/>
                </a:solidFill>
              </a:rPr>
              <a:t>4</a:t>
            </a:r>
            <a:endParaRPr lang="en-IE" dirty="0">
              <a:solidFill>
                <a:srgbClr val="1188A3"/>
              </a:solidFill>
            </a:endParaRPr>
          </a:p>
        </p:txBody>
      </p:sp>
      <p:sp>
        <p:nvSpPr>
          <p:cNvPr id="11" name="Text Placeholder 2">
            <a:extLst>
              <a:ext uri="{FF2B5EF4-FFF2-40B4-BE49-F238E27FC236}">
                <a16:creationId xmlns:a16="http://schemas.microsoft.com/office/drawing/2014/main" id="{817204DA-5F20-451F-97D1-9E759F5FEEAB}"/>
              </a:ext>
            </a:extLst>
          </p:cNvPr>
          <p:cNvSpPr>
            <a:spLocks noGrp="1"/>
          </p:cNvSpPr>
          <p:nvPr>
            <p:ph type="body" sz="quarter" idx="16"/>
          </p:nvPr>
        </p:nvSpPr>
        <p:spPr>
          <a:xfrm>
            <a:off x="294376" y="440218"/>
            <a:ext cx="11218862" cy="581025"/>
          </a:xfrm>
        </p:spPr>
        <p:txBody>
          <a:bodyPr>
            <a:normAutofit lnSpcReduction="10000"/>
          </a:bodyPr>
          <a:lstStyle/>
          <a:p>
            <a:r>
              <a:rPr lang="en-US" b="1" dirty="0"/>
              <a:t>Dehydration </a:t>
            </a:r>
            <a:r>
              <a:rPr lang="en-US" dirty="0"/>
              <a:t>– possible solutions to increase fluid intake</a:t>
            </a:r>
            <a:endParaRPr lang="en-IE" dirty="0"/>
          </a:p>
        </p:txBody>
      </p:sp>
      <p:sp>
        <p:nvSpPr>
          <p:cNvPr id="13" name="TextBox 12">
            <a:extLst>
              <a:ext uri="{FF2B5EF4-FFF2-40B4-BE49-F238E27FC236}">
                <a16:creationId xmlns:a16="http://schemas.microsoft.com/office/drawing/2014/main" id="{ECAAFC5E-0219-4A40-859C-672E9D503266}"/>
              </a:ext>
            </a:extLst>
          </p:cNvPr>
          <p:cNvSpPr txBox="1"/>
          <p:nvPr/>
        </p:nvSpPr>
        <p:spPr>
          <a:xfrm>
            <a:off x="232611" y="1154609"/>
            <a:ext cx="9132106" cy="400110"/>
          </a:xfrm>
          <a:prstGeom prst="rect">
            <a:avLst/>
          </a:prstGeom>
          <a:noFill/>
        </p:spPr>
        <p:txBody>
          <a:bodyPr wrap="square">
            <a:spAutoFit/>
          </a:bodyPr>
          <a:lstStyle/>
          <a:p>
            <a:pPr marL="0" indent="0"/>
            <a:r>
              <a:rPr lang="en-US" sz="2000" b="1" dirty="0">
                <a:solidFill>
                  <a:srgbClr val="000000"/>
                </a:solidFill>
              </a:rPr>
              <a:t>Seniors may refuse to drink plain water, therefore water alternatives may be useful</a:t>
            </a:r>
          </a:p>
        </p:txBody>
      </p:sp>
      <p:sp>
        <p:nvSpPr>
          <p:cNvPr id="15" name="TextBox 14">
            <a:extLst>
              <a:ext uri="{FF2B5EF4-FFF2-40B4-BE49-F238E27FC236}">
                <a16:creationId xmlns:a16="http://schemas.microsoft.com/office/drawing/2014/main" id="{6A8A605F-3778-40BD-A91C-F8F28691A399}"/>
              </a:ext>
            </a:extLst>
          </p:cNvPr>
          <p:cNvSpPr txBox="1"/>
          <p:nvPr/>
        </p:nvSpPr>
        <p:spPr>
          <a:xfrm>
            <a:off x="294376" y="5443824"/>
            <a:ext cx="8181473" cy="1277273"/>
          </a:xfrm>
          <a:prstGeom prst="rect">
            <a:avLst/>
          </a:prstGeom>
          <a:noFill/>
        </p:spPr>
        <p:txBody>
          <a:bodyPr wrap="square">
            <a:spAutoFit/>
          </a:bodyPr>
          <a:lstStyle/>
          <a:p>
            <a:pPr marL="0" indent="0">
              <a:lnSpc>
                <a:spcPct val="100000"/>
              </a:lnSpc>
              <a:spcBef>
                <a:spcPts val="600"/>
              </a:spcBef>
            </a:pPr>
            <a:r>
              <a:rPr lang="en-US" b="1" dirty="0">
                <a:solidFill>
                  <a:srgbClr val="000000"/>
                </a:solidFill>
              </a:rPr>
              <a:t>The Viscosity of fluids </a:t>
            </a:r>
            <a:r>
              <a:rPr lang="en-US" dirty="0">
                <a:solidFill>
                  <a:srgbClr val="000000"/>
                </a:solidFill>
              </a:rPr>
              <a:t>offered/ developed should be also considered, as too thick/ concentrated fluid meals or drinks may cause choking problems for some elderly.</a:t>
            </a:r>
          </a:p>
          <a:p>
            <a:pPr marL="0" indent="0">
              <a:lnSpc>
                <a:spcPct val="100000"/>
              </a:lnSpc>
              <a:spcBef>
                <a:spcPts val="600"/>
              </a:spcBef>
            </a:pPr>
            <a:r>
              <a:rPr lang="en-US" b="1" dirty="0">
                <a:solidFill>
                  <a:srgbClr val="000000"/>
                </a:solidFill>
              </a:rPr>
              <a:t>For food businesses, the main strategies could be to focus on how to make elderly individuals have a willingness and ability to drink the water/products more often.</a:t>
            </a:r>
          </a:p>
        </p:txBody>
      </p:sp>
      <p:sp>
        <p:nvSpPr>
          <p:cNvPr id="17" name="TextBox 16">
            <a:extLst>
              <a:ext uri="{FF2B5EF4-FFF2-40B4-BE49-F238E27FC236}">
                <a16:creationId xmlns:a16="http://schemas.microsoft.com/office/drawing/2014/main" id="{4226B177-CC4F-448C-BE69-3E0C6CF4BCEA}"/>
              </a:ext>
            </a:extLst>
          </p:cNvPr>
          <p:cNvSpPr txBox="1"/>
          <p:nvPr/>
        </p:nvSpPr>
        <p:spPr>
          <a:xfrm>
            <a:off x="155139" y="5088822"/>
            <a:ext cx="6096000" cy="369332"/>
          </a:xfrm>
          <a:prstGeom prst="rect">
            <a:avLst/>
          </a:prstGeom>
          <a:noFill/>
        </p:spPr>
        <p:txBody>
          <a:bodyPr wrap="square">
            <a:spAutoFit/>
          </a:bodyPr>
          <a:lstStyle/>
          <a:p>
            <a:r>
              <a:rPr lang="en-US" sz="1800" b="1" dirty="0">
                <a:solidFill>
                  <a:srgbClr val="000000"/>
                </a:solidFill>
                <a:highlight>
                  <a:srgbClr val="FED100"/>
                </a:highlight>
              </a:rPr>
              <a:t> TIP</a:t>
            </a:r>
            <a:r>
              <a:rPr lang="en-US" sz="1800" b="1" dirty="0">
                <a:solidFill>
                  <a:srgbClr val="000000"/>
                </a:solidFill>
                <a:highlight>
                  <a:srgbClr val="FED100"/>
                </a:highlight>
                <a:latin typeface="Comic Sans MS" panose="030F0702030302020204" pitchFamily="66" charset="0"/>
              </a:rPr>
              <a:t>:</a:t>
            </a:r>
            <a:endParaRPr lang="en-IE" dirty="0">
              <a:solidFill>
                <a:srgbClr val="000000"/>
              </a:solidFill>
              <a:highlight>
                <a:srgbClr val="FED100"/>
              </a:highlight>
            </a:endParaRPr>
          </a:p>
        </p:txBody>
      </p:sp>
      <p:sp>
        <p:nvSpPr>
          <p:cNvPr id="2" name="Arrow: Curved Right 1">
            <a:extLst>
              <a:ext uri="{FF2B5EF4-FFF2-40B4-BE49-F238E27FC236}">
                <a16:creationId xmlns:a16="http://schemas.microsoft.com/office/drawing/2014/main" id="{B3601000-E882-480B-94F5-C0C6D28625D8}"/>
              </a:ext>
            </a:extLst>
          </p:cNvPr>
          <p:cNvSpPr/>
          <p:nvPr/>
        </p:nvSpPr>
        <p:spPr>
          <a:xfrm>
            <a:off x="670528" y="1837113"/>
            <a:ext cx="1341152" cy="1371600"/>
          </a:xfrm>
          <a:prstGeom prst="curvedRight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05842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FF606F-0E42-4123-9AEE-CF9CC78B4909}"/>
              </a:ext>
            </a:extLst>
          </p:cNvPr>
          <p:cNvSpPr>
            <a:spLocks noGrp="1"/>
          </p:cNvSpPr>
          <p:nvPr>
            <p:ph type="body" sz="quarter" idx="18"/>
          </p:nvPr>
        </p:nvSpPr>
        <p:spPr>
          <a:xfrm>
            <a:off x="425117" y="1442019"/>
            <a:ext cx="5950284" cy="4488881"/>
          </a:xfrm>
        </p:spPr>
        <p:txBody>
          <a:bodyPr>
            <a:normAutofit/>
          </a:bodyPr>
          <a:lstStyle/>
          <a:p>
            <a:pPr indent="0"/>
            <a:r>
              <a:rPr lang="en-GB" sz="2400" b="1" dirty="0"/>
              <a:t>Drinkware or packaging design</a:t>
            </a:r>
          </a:p>
          <a:p>
            <a:pPr indent="0"/>
            <a:r>
              <a:rPr lang="en-GB" sz="2400" dirty="0"/>
              <a:t>The style or colour of the drinkware/packaging for drinks can be an important component. </a:t>
            </a:r>
          </a:p>
          <a:p>
            <a:pPr marL="180000" indent="0"/>
            <a:r>
              <a:rPr lang="en-GB" sz="2400" dirty="0"/>
              <a:t>The elderly with </a:t>
            </a:r>
            <a:r>
              <a:rPr lang="en-GB" sz="2400" b="1" dirty="0"/>
              <a:t>poor vision </a:t>
            </a:r>
            <a:r>
              <a:rPr lang="en-GB" sz="2400" dirty="0"/>
              <a:t>might be able to see an opaque, brightly coloured cup/container/packaging more easily than a traditional water glass and therefore drink more frequently. </a:t>
            </a:r>
          </a:p>
          <a:p>
            <a:pPr marL="180000" indent="0"/>
            <a:r>
              <a:rPr lang="en-GB" sz="2400" dirty="0"/>
              <a:t>Or specialised drinkware may be needed for those with </a:t>
            </a:r>
            <a:r>
              <a:rPr lang="en-GB" sz="2400" b="1" dirty="0"/>
              <a:t>motor or muscular problems </a:t>
            </a:r>
            <a:r>
              <a:rPr lang="en-GB" sz="2400" dirty="0"/>
              <a:t>(</a:t>
            </a:r>
            <a:r>
              <a:rPr lang="en-GB" sz="2400" dirty="0" err="1"/>
              <a:t>eg</a:t>
            </a:r>
            <a:r>
              <a:rPr lang="en-GB" sz="2400" dirty="0"/>
              <a:t> no-spill or lightweight and double handled).</a:t>
            </a:r>
          </a:p>
          <a:p>
            <a:pPr indent="0"/>
            <a:endParaRPr lang="en-IE" dirty="0"/>
          </a:p>
        </p:txBody>
      </p:sp>
      <p:sp>
        <p:nvSpPr>
          <p:cNvPr id="3" name="Text Placeholder 2">
            <a:extLst>
              <a:ext uri="{FF2B5EF4-FFF2-40B4-BE49-F238E27FC236}">
                <a16:creationId xmlns:a16="http://schemas.microsoft.com/office/drawing/2014/main" id="{3FC95CAE-386E-4C41-9B8A-FE32420DB663}"/>
              </a:ext>
            </a:extLst>
          </p:cNvPr>
          <p:cNvSpPr>
            <a:spLocks noGrp="1"/>
          </p:cNvSpPr>
          <p:nvPr>
            <p:ph type="body" sz="quarter" idx="16"/>
          </p:nvPr>
        </p:nvSpPr>
        <p:spPr/>
        <p:txBody>
          <a:bodyPr>
            <a:normAutofit fontScale="92500"/>
          </a:bodyPr>
          <a:lstStyle/>
          <a:p>
            <a:r>
              <a:rPr lang="en-US" b="1" dirty="0"/>
              <a:t>Other factors to consider…</a:t>
            </a:r>
            <a:endParaRPr lang="en-IE" b="1" dirty="0"/>
          </a:p>
        </p:txBody>
      </p:sp>
      <p:pic>
        <p:nvPicPr>
          <p:cNvPr id="5" name="Picture 4" descr="A picture containing person, indoor, eating&#10;&#10;Description automatically generated">
            <a:extLst>
              <a:ext uri="{FF2B5EF4-FFF2-40B4-BE49-F238E27FC236}">
                <a16:creationId xmlns:a16="http://schemas.microsoft.com/office/drawing/2014/main" id="{41AFEA58-2B4F-4741-8EF3-DE40344D66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4107" y="793750"/>
            <a:ext cx="3378200" cy="2374900"/>
          </a:xfrm>
          <a:prstGeom prst="rect">
            <a:avLst/>
          </a:prstGeom>
          <a:effectLst>
            <a:softEdge rad="50800"/>
          </a:effectLst>
        </p:spPr>
      </p:pic>
      <p:pic>
        <p:nvPicPr>
          <p:cNvPr id="6" name="Picture 5">
            <a:extLst>
              <a:ext uri="{FF2B5EF4-FFF2-40B4-BE49-F238E27FC236}">
                <a16:creationId xmlns:a16="http://schemas.microsoft.com/office/drawing/2014/main" id="{D9FA262F-F9FC-4624-8C40-181D0981471A}"/>
              </a:ext>
            </a:extLst>
          </p:cNvPr>
          <p:cNvPicPr>
            <a:picLocks noChangeAspect="1"/>
          </p:cNvPicPr>
          <p:nvPr/>
        </p:nvPicPr>
        <p:blipFill>
          <a:blip r:embed="rId3"/>
          <a:stretch>
            <a:fillRect/>
          </a:stretch>
        </p:blipFill>
        <p:spPr>
          <a:xfrm>
            <a:off x="8300065" y="3168650"/>
            <a:ext cx="3389670" cy="2310584"/>
          </a:xfrm>
          <a:prstGeom prst="rect">
            <a:avLst/>
          </a:prstGeom>
        </p:spPr>
      </p:pic>
    </p:spTree>
    <p:extLst>
      <p:ext uri="{BB962C8B-B14F-4D97-AF65-F5344CB8AC3E}">
        <p14:creationId xmlns:p14="http://schemas.microsoft.com/office/powerpoint/2010/main" val="1855749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318917B-C3AD-4310-A5D4-167029C68692}"/>
              </a:ext>
            </a:extLst>
          </p:cNvPr>
          <p:cNvSpPr>
            <a:spLocks noGrp="1"/>
          </p:cNvSpPr>
          <p:nvPr>
            <p:ph type="body" sz="quarter" idx="16"/>
          </p:nvPr>
        </p:nvSpPr>
        <p:spPr>
          <a:xfrm>
            <a:off x="735013" y="642938"/>
            <a:ext cx="5084762" cy="582612"/>
          </a:xfrm>
        </p:spPr>
        <p:txBody>
          <a:bodyPr>
            <a:normAutofit lnSpcReduction="10000"/>
          </a:bodyPr>
          <a:lstStyle/>
          <a:p>
            <a:r>
              <a:rPr lang="en-US" b="1" dirty="0"/>
              <a:t>Visual Perceptions</a:t>
            </a:r>
            <a:endParaRPr lang="en-IE" b="1" dirty="0"/>
          </a:p>
        </p:txBody>
      </p:sp>
      <p:sp>
        <p:nvSpPr>
          <p:cNvPr id="6" name="Text Placeholder 1">
            <a:extLst>
              <a:ext uri="{FF2B5EF4-FFF2-40B4-BE49-F238E27FC236}">
                <a16:creationId xmlns:a16="http://schemas.microsoft.com/office/drawing/2014/main" id="{19EDB904-FEF7-488C-B79B-254A7DBC6E4E}"/>
              </a:ext>
            </a:extLst>
          </p:cNvPr>
          <p:cNvSpPr>
            <a:spLocks noGrp="1"/>
          </p:cNvSpPr>
          <p:nvPr>
            <p:ph type="body" sz="quarter" idx="18"/>
          </p:nvPr>
        </p:nvSpPr>
        <p:spPr>
          <a:xfrm>
            <a:off x="735013" y="1621006"/>
            <a:ext cx="4983162" cy="3867150"/>
          </a:xfrm>
        </p:spPr>
        <p:txBody>
          <a:bodyPr/>
          <a:lstStyle/>
          <a:p>
            <a:pPr marL="0" indent="0"/>
            <a:r>
              <a:rPr lang="en-GB" sz="2400" dirty="0"/>
              <a:t>Seniors may find a beverage more appetising if it is served in a pretty glass or with garnish e.g. try to serve a healthy smoothie in an old-fashioned soda fountain glass with a piece of fresh fruit on the rim.</a:t>
            </a:r>
          </a:p>
          <a:p>
            <a:pPr marL="0" indent="0"/>
            <a:endParaRPr lang="en-GB" sz="2400" dirty="0"/>
          </a:p>
          <a:p>
            <a:pPr marL="0" indent="0"/>
            <a:r>
              <a:rPr lang="en-GB" sz="2400" b="1" dirty="0"/>
              <a:t>The psychological factor could affect senior individual’s moods, appetites, and choice.</a:t>
            </a:r>
          </a:p>
          <a:p>
            <a:pPr indent="0"/>
            <a:endParaRPr lang="en-IE" dirty="0"/>
          </a:p>
        </p:txBody>
      </p:sp>
      <p:pic>
        <p:nvPicPr>
          <p:cNvPr id="7" name="Picture Placeholder 5" descr="Glass of fruit-infused water">
            <a:extLst>
              <a:ext uri="{FF2B5EF4-FFF2-40B4-BE49-F238E27FC236}">
                <a16:creationId xmlns:a16="http://schemas.microsoft.com/office/drawing/2014/main" id="{12BCE9A0-B0CE-4094-97BD-D50C1EC9DC4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863" y="228600"/>
            <a:ext cx="5564187" cy="5448300"/>
          </a:xfrm>
        </p:spPr>
      </p:pic>
    </p:spTree>
    <p:extLst>
      <p:ext uri="{BB962C8B-B14F-4D97-AF65-F5344CB8AC3E}">
        <p14:creationId xmlns:p14="http://schemas.microsoft.com/office/powerpoint/2010/main" val="4187531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CDF71-7B20-4DDE-919A-60D3A8E44DF1}"/>
              </a:ext>
            </a:extLst>
          </p:cNvPr>
          <p:cNvSpPr>
            <a:spLocks noGrp="1"/>
          </p:cNvSpPr>
          <p:nvPr>
            <p:ph type="body" sz="quarter" idx="16"/>
          </p:nvPr>
        </p:nvSpPr>
        <p:spPr>
          <a:solidFill>
            <a:srgbClr val="FFD100"/>
          </a:solidFill>
        </p:spPr>
        <p:txBody>
          <a:bodyPr>
            <a:normAutofit lnSpcReduction="10000"/>
          </a:bodyPr>
          <a:lstStyle/>
          <a:p>
            <a:r>
              <a:rPr lang="en-US" b="1" dirty="0"/>
              <a:t>Be Inspired…</a:t>
            </a:r>
            <a:endParaRPr lang="en-IE" b="1" dirty="0"/>
          </a:p>
        </p:txBody>
      </p:sp>
      <p:pic>
        <p:nvPicPr>
          <p:cNvPr id="5" name="Picture 4">
            <a:extLst>
              <a:ext uri="{FF2B5EF4-FFF2-40B4-BE49-F238E27FC236}">
                <a16:creationId xmlns:a16="http://schemas.microsoft.com/office/drawing/2014/main" id="{9A2AD4DD-C3FC-4733-ADCC-90D6F47B2B6C}"/>
              </a:ext>
            </a:extLst>
          </p:cNvPr>
          <p:cNvPicPr>
            <a:picLocks noChangeAspect="1"/>
          </p:cNvPicPr>
          <p:nvPr/>
        </p:nvPicPr>
        <p:blipFill>
          <a:blip r:embed="rId2"/>
          <a:stretch>
            <a:fillRect/>
          </a:stretch>
        </p:blipFill>
        <p:spPr>
          <a:xfrm>
            <a:off x="3695700" y="1702415"/>
            <a:ext cx="6962900" cy="2774393"/>
          </a:xfrm>
          <a:prstGeom prst="rect">
            <a:avLst/>
          </a:prstGeom>
        </p:spPr>
      </p:pic>
      <p:pic>
        <p:nvPicPr>
          <p:cNvPr id="7" name="Picture 6">
            <a:extLst>
              <a:ext uri="{FF2B5EF4-FFF2-40B4-BE49-F238E27FC236}">
                <a16:creationId xmlns:a16="http://schemas.microsoft.com/office/drawing/2014/main" id="{0C40F1DE-777C-45EF-9435-F1CC294FBDC9}"/>
              </a:ext>
            </a:extLst>
          </p:cNvPr>
          <p:cNvPicPr>
            <a:picLocks noChangeAspect="1"/>
          </p:cNvPicPr>
          <p:nvPr/>
        </p:nvPicPr>
        <p:blipFill>
          <a:blip r:embed="rId3"/>
          <a:stretch>
            <a:fillRect/>
          </a:stretch>
        </p:blipFill>
        <p:spPr>
          <a:xfrm>
            <a:off x="393530" y="1655494"/>
            <a:ext cx="3302170" cy="4559534"/>
          </a:xfrm>
          <a:prstGeom prst="rect">
            <a:avLst/>
          </a:prstGeom>
          <a:ln>
            <a:solidFill>
              <a:srgbClr val="000000"/>
            </a:solidFill>
          </a:ln>
        </p:spPr>
      </p:pic>
      <p:sp>
        <p:nvSpPr>
          <p:cNvPr id="8" name="TextBox 7">
            <a:extLst>
              <a:ext uri="{FF2B5EF4-FFF2-40B4-BE49-F238E27FC236}">
                <a16:creationId xmlns:a16="http://schemas.microsoft.com/office/drawing/2014/main" id="{F41BCAFA-14AD-4AF6-BFB8-F54C4E45D9C7}"/>
              </a:ext>
            </a:extLst>
          </p:cNvPr>
          <p:cNvSpPr txBox="1"/>
          <p:nvPr/>
        </p:nvSpPr>
        <p:spPr>
          <a:xfrm>
            <a:off x="5549900" y="25018"/>
            <a:ext cx="4013200" cy="707886"/>
          </a:xfrm>
          <a:prstGeom prst="rect">
            <a:avLst/>
          </a:prstGeom>
          <a:noFill/>
        </p:spPr>
        <p:txBody>
          <a:bodyPr wrap="square" rtlCol="0">
            <a:spAutoFit/>
          </a:bodyPr>
          <a:lstStyle/>
          <a:p>
            <a:r>
              <a:rPr lang="en-US" sz="4000" dirty="0">
                <a:highlight>
                  <a:srgbClr val="FFFF00"/>
                </a:highlight>
              </a:rPr>
              <a:t>LINK</a:t>
            </a:r>
            <a:endParaRPr lang="en-IE" sz="4000" dirty="0">
              <a:highlight>
                <a:srgbClr val="FFFF00"/>
              </a:highlight>
            </a:endParaRPr>
          </a:p>
        </p:txBody>
      </p:sp>
      <p:sp>
        <p:nvSpPr>
          <p:cNvPr id="10" name="TextBox 9">
            <a:extLst>
              <a:ext uri="{FF2B5EF4-FFF2-40B4-BE49-F238E27FC236}">
                <a16:creationId xmlns:a16="http://schemas.microsoft.com/office/drawing/2014/main" id="{EC7E57FA-F795-4A90-9A1B-B34CFC8363F4}"/>
              </a:ext>
            </a:extLst>
          </p:cNvPr>
          <p:cNvSpPr txBox="1"/>
          <p:nvPr/>
        </p:nvSpPr>
        <p:spPr>
          <a:xfrm>
            <a:off x="3891511" y="4339977"/>
            <a:ext cx="6962900" cy="1631216"/>
          </a:xfrm>
          <a:prstGeom prst="rect">
            <a:avLst/>
          </a:prstGeom>
          <a:noFill/>
        </p:spPr>
        <p:txBody>
          <a:bodyPr wrap="square">
            <a:spAutoFit/>
          </a:bodyPr>
          <a:lstStyle/>
          <a:p>
            <a:r>
              <a:rPr lang="en-GB" sz="2000" dirty="0">
                <a:solidFill>
                  <a:srgbClr val="000000"/>
                </a:solidFill>
              </a:rPr>
              <a:t>Jelly drops are 95% water, sugar-free, gluten-free, and vegan, (but they are not recommended for seniors with swallowing difficulties)…they are a convenient alternative to a beverage with packaging that is difficult to open and therefore helpful for seniors to stay hydrated.</a:t>
            </a:r>
          </a:p>
        </p:txBody>
      </p:sp>
    </p:spTree>
    <p:extLst>
      <p:ext uri="{BB962C8B-B14F-4D97-AF65-F5344CB8AC3E}">
        <p14:creationId xmlns:p14="http://schemas.microsoft.com/office/powerpoint/2010/main" val="214646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87954F8-5DB6-4641-BFF1-B882A1982BEF}"/>
              </a:ext>
            </a:extLst>
          </p:cNvPr>
          <p:cNvSpPr>
            <a:spLocks noGrp="1"/>
          </p:cNvSpPr>
          <p:nvPr>
            <p:ph type="body" sz="quarter" idx="16"/>
          </p:nvPr>
        </p:nvSpPr>
        <p:spPr>
          <a:xfrm>
            <a:off x="735013" y="642938"/>
            <a:ext cx="10807700" cy="582612"/>
          </a:xfrm>
        </p:spPr>
        <p:txBody>
          <a:bodyPr>
            <a:normAutofit lnSpcReduction="10000"/>
          </a:bodyPr>
          <a:lstStyle/>
          <a:p>
            <a:r>
              <a:rPr lang="en-US" b="1" dirty="0"/>
              <a:t>Protein </a:t>
            </a:r>
            <a:r>
              <a:rPr lang="en-US" dirty="0"/>
              <a:t>– considerations &amp; solutions to low intake</a:t>
            </a:r>
            <a:endParaRPr lang="en-IE" dirty="0"/>
          </a:p>
        </p:txBody>
      </p:sp>
      <p:sp>
        <p:nvSpPr>
          <p:cNvPr id="5" name="Text Placeholder 1">
            <a:extLst>
              <a:ext uri="{FF2B5EF4-FFF2-40B4-BE49-F238E27FC236}">
                <a16:creationId xmlns:a16="http://schemas.microsoft.com/office/drawing/2014/main" id="{CF783956-C97B-4B26-90A3-2199100F0149}"/>
              </a:ext>
            </a:extLst>
          </p:cNvPr>
          <p:cNvSpPr>
            <a:spLocks noGrp="1"/>
          </p:cNvSpPr>
          <p:nvPr>
            <p:ph type="body" sz="quarter" idx="18"/>
          </p:nvPr>
        </p:nvSpPr>
        <p:spPr>
          <a:xfrm>
            <a:off x="502402" y="1661110"/>
            <a:ext cx="10807700" cy="3867150"/>
          </a:xfrm>
        </p:spPr>
        <p:txBody>
          <a:bodyPr/>
          <a:lstStyle/>
          <a:p>
            <a:pPr indent="0"/>
            <a:r>
              <a:rPr lang="en-US" dirty="0"/>
              <a:t>Simply put this means how do we improve or enhance elderly people's intake of protein</a:t>
            </a:r>
          </a:p>
          <a:p>
            <a:pPr marL="571500" indent="-342900">
              <a:buFont typeface="Arial" panose="020B0604020202020204" pitchFamily="34" charset="0"/>
              <a:buChar char="•"/>
            </a:pPr>
            <a:r>
              <a:rPr lang="en-US" b="1" dirty="0"/>
              <a:t>Increasing the protein density </a:t>
            </a:r>
            <a:r>
              <a:rPr lang="en-US" dirty="0"/>
              <a:t>of meals or protein included in each meal</a:t>
            </a:r>
          </a:p>
          <a:p>
            <a:pPr marL="571500" indent="-342900">
              <a:buFont typeface="Arial" panose="020B0604020202020204" pitchFamily="34" charset="0"/>
              <a:buChar char="•"/>
            </a:pPr>
            <a:r>
              <a:rPr lang="en-US" b="1" dirty="0"/>
              <a:t>Food fortification </a:t>
            </a:r>
            <a:r>
              <a:rPr lang="en-US" dirty="0"/>
              <a:t>techniques including extra leucine as an anabolic trigger</a:t>
            </a:r>
          </a:p>
          <a:p>
            <a:pPr marL="571500" indent="-342900">
              <a:buFont typeface="Arial" panose="020B0604020202020204" pitchFamily="34" charset="0"/>
              <a:buChar char="•"/>
            </a:pPr>
            <a:r>
              <a:rPr lang="en-US" b="1" dirty="0"/>
              <a:t>Food combinations </a:t>
            </a:r>
            <a:r>
              <a:rPr lang="en-US" dirty="0"/>
              <a:t>– incorporating or combining different foodstuffs to ensure a complete protein intake in meals.</a:t>
            </a:r>
          </a:p>
          <a:p>
            <a:pPr marL="571500" indent="-342900">
              <a:buFont typeface="Arial" panose="020B0604020202020204" pitchFamily="34" charset="0"/>
              <a:buChar char="•"/>
            </a:pPr>
            <a:r>
              <a:rPr lang="en-US" b="1" dirty="0"/>
              <a:t>Regular exercise </a:t>
            </a:r>
            <a:r>
              <a:rPr lang="en-US" dirty="0"/>
              <a:t>appears to be the most promising, and cost-effective, lifestyle strategy to improve the muscle synthesis response to protein ingestion at a more advanced age.</a:t>
            </a:r>
            <a:endParaRPr lang="en-IE" dirty="0"/>
          </a:p>
        </p:txBody>
      </p:sp>
    </p:spTree>
    <p:extLst>
      <p:ext uri="{BB962C8B-B14F-4D97-AF65-F5344CB8AC3E}">
        <p14:creationId xmlns:p14="http://schemas.microsoft.com/office/powerpoint/2010/main" val="154791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EEF2BC-1EDE-4A4E-B2A3-7812AE2CD837}"/>
              </a:ext>
            </a:extLst>
          </p:cNvPr>
          <p:cNvSpPr>
            <a:spLocks noGrp="1"/>
          </p:cNvSpPr>
          <p:nvPr>
            <p:ph type="body" sz="quarter" idx="16"/>
          </p:nvPr>
        </p:nvSpPr>
        <p:spPr/>
        <p:txBody>
          <a:bodyPr>
            <a:normAutofit lnSpcReduction="10000"/>
          </a:bodyPr>
          <a:lstStyle/>
          <a:p>
            <a:r>
              <a:rPr lang="en-US" b="1" dirty="0"/>
              <a:t>Protein </a:t>
            </a:r>
            <a:r>
              <a:rPr lang="en-US" dirty="0"/>
              <a:t>– considerations &amp; solutions to low intake</a:t>
            </a:r>
            <a:endParaRPr lang="en-IE" dirty="0"/>
          </a:p>
        </p:txBody>
      </p:sp>
      <p:sp>
        <p:nvSpPr>
          <p:cNvPr id="6" name="TextBox 5">
            <a:extLst>
              <a:ext uri="{FF2B5EF4-FFF2-40B4-BE49-F238E27FC236}">
                <a16:creationId xmlns:a16="http://schemas.microsoft.com/office/drawing/2014/main" id="{8FA25021-44DA-4B64-A95E-58D2F55C8AA3}"/>
              </a:ext>
            </a:extLst>
          </p:cNvPr>
          <p:cNvSpPr txBox="1"/>
          <p:nvPr/>
        </p:nvSpPr>
        <p:spPr>
          <a:xfrm>
            <a:off x="8826500" y="1993739"/>
            <a:ext cx="2541886" cy="3416320"/>
          </a:xfrm>
          <a:prstGeom prst="rect">
            <a:avLst/>
          </a:prstGeom>
          <a:noFill/>
        </p:spPr>
        <p:txBody>
          <a:bodyPr wrap="square">
            <a:spAutoFit/>
          </a:bodyPr>
          <a:lstStyle/>
          <a:p>
            <a:r>
              <a:rPr lang="en-GB" sz="2400" b="1" dirty="0">
                <a:solidFill>
                  <a:srgbClr val="000000"/>
                </a:solidFill>
                <a:cs typeface="Arial" panose="020B0604020202020204" pitchFamily="34" charset="0"/>
              </a:rPr>
              <a:t>An integrative holistic approach (the “top-down” approach): useful to be considered to define the optimal protein intake  (</a:t>
            </a:r>
            <a:r>
              <a:rPr lang="en-GB" sz="2400" b="1" dirty="0" err="1">
                <a:solidFill>
                  <a:srgbClr val="000000"/>
                </a:solidFill>
                <a:cs typeface="Arial" panose="020B0604020202020204" pitchFamily="34" charset="0"/>
              </a:rPr>
              <a:t>Burd</a:t>
            </a:r>
            <a:r>
              <a:rPr lang="en-GB" sz="2400" b="1" dirty="0">
                <a:solidFill>
                  <a:srgbClr val="000000"/>
                </a:solidFill>
                <a:cs typeface="Arial" panose="020B0604020202020204" pitchFamily="34" charset="0"/>
              </a:rPr>
              <a:t> et al., 2019) </a:t>
            </a:r>
            <a:endParaRPr lang="en-US" sz="2400" b="1" dirty="0" err="1">
              <a:solidFill>
                <a:srgbClr val="000000"/>
              </a:solidFill>
              <a:cs typeface="Arial" panose="020B0604020202020204" pitchFamily="34" charset="0"/>
            </a:endParaRPr>
          </a:p>
        </p:txBody>
      </p:sp>
      <p:pic>
        <p:nvPicPr>
          <p:cNvPr id="7" name="Picture 6">
            <a:extLst>
              <a:ext uri="{FF2B5EF4-FFF2-40B4-BE49-F238E27FC236}">
                <a16:creationId xmlns:a16="http://schemas.microsoft.com/office/drawing/2014/main" id="{78C6A851-78D8-C04D-816D-440AC3CD0D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653" y="1325229"/>
            <a:ext cx="7140975" cy="4543507"/>
          </a:xfrm>
          <a:prstGeom prst="rect">
            <a:avLst/>
          </a:prstGeom>
        </p:spPr>
      </p:pic>
      <p:sp>
        <p:nvSpPr>
          <p:cNvPr id="8" name="TextBox 7">
            <a:extLst>
              <a:ext uri="{FF2B5EF4-FFF2-40B4-BE49-F238E27FC236}">
                <a16:creationId xmlns:a16="http://schemas.microsoft.com/office/drawing/2014/main" id="{674F0D0C-221B-C74E-9E06-047C12F4350D}"/>
              </a:ext>
            </a:extLst>
          </p:cNvPr>
          <p:cNvSpPr txBox="1"/>
          <p:nvPr/>
        </p:nvSpPr>
        <p:spPr>
          <a:xfrm>
            <a:off x="4740967" y="1746338"/>
            <a:ext cx="1540241" cy="369332"/>
          </a:xfrm>
          <a:prstGeom prst="rect">
            <a:avLst/>
          </a:prstGeom>
          <a:noFill/>
        </p:spPr>
        <p:txBody>
          <a:bodyPr wrap="square">
            <a:spAutoFit/>
          </a:bodyPr>
          <a:lstStyle/>
          <a:p>
            <a:r>
              <a:rPr lang="en-GB" b="1" dirty="0">
                <a:solidFill>
                  <a:srgbClr val="000000"/>
                </a:solidFill>
                <a:cs typeface="Arial" panose="020B0604020202020204" pitchFamily="34" charset="0"/>
              </a:rPr>
              <a:t>Reductionist</a:t>
            </a:r>
            <a:endParaRPr lang="en-US" b="1" dirty="0" err="1">
              <a:solidFill>
                <a:srgbClr val="000000"/>
              </a:solidFill>
              <a:cs typeface="Arial" panose="020B0604020202020204" pitchFamily="34" charset="0"/>
            </a:endParaRPr>
          </a:p>
        </p:txBody>
      </p:sp>
      <p:sp>
        <p:nvSpPr>
          <p:cNvPr id="9" name="TextBox 8">
            <a:extLst>
              <a:ext uri="{FF2B5EF4-FFF2-40B4-BE49-F238E27FC236}">
                <a16:creationId xmlns:a16="http://schemas.microsoft.com/office/drawing/2014/main" id="{03F12579-274E-3840-89B3-54E349093ED5}"/>
              </a:ext>
            </a:extLst>
          </p:cNvPr>
          <p:cNvSpPr txBox="1"/>
          <p:nvPr/>
        </p:nvSpPr>
        <p:spPr>
          <a:xfrm>
            <a:off x="1997431" y="5471297"/>
            <a:ext cx="2541886" cy="369332"/>
          </a:xfrm>
          <a:prstGeom prst="rect">
            <a:avLst/>
          </a:prstGeom>
          <a:noFill/>
        </p:spPr>
        <p:txBody>
          <a:bodyPr wrap="square">
            <a:spAutoFit/>
          </a:bodyPr>
          <a:lstStyle/>
          <a:p>
            <a:r>
              <a:rPr lang="en-GB" b="1" dirty="0">
                <a:solidFill>
                  <a:srgbClr val="000000"/>
                </a:solidFill>
                <a:cs typeface="Arial" panose="020B0604020202020204" pitchFamily="34" charset="0"/>
              </a:rPr>
              <a:t>Holistic</a:t>
            </a:r>
            <a:endParaRPr lang="en-US" b="1" dirty="0" err="1">
              <a:solidFill>
                <a:srgbClr val="000000"/>
              </a:solidFill>
              <a:cs typeface="Arial" panose="020B0604020202020204" pitchFamily="34" charset="0"/>
            </a:endParaRPr>
          </a:p>
        </p:txBody>
      </p:sp>
      <p:cxnSp>
        <p:nvCxnSpPr>
          <p:cNvPr id="11" name="Straight Arrow Connector 10">
            <a:extLst>
              <a:ext uri="{FF2B5EF4-FFF2-40B4-BE49-F238E27FC236}">
                <a16:creationId xmlns:a16="http://schemas.microsoft.com/office/drawing/2014/main" id="{A22B08C4-4F51-914F-B295-29C670BBCCE9}"/>
              </a:ext>
            </a:extLst>
          </p:cNvPr>
          <p:cNvCxnSpPr/>
          <p:nvPr/>
        </p:nvCxnSpPr>
        <p:spPr>
          <a:xfrm>
            <a:off x="4851385" y="1655808"/>
            <a:ext cx="1169582"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7E69BE-DEDA-BF4F-BC73-F7F2EBDC26B7}"/>
              </a:ext>
            </a:extLst>
          </p:cNvPr>
          <p:cNvCxnSpPr/>
          <p:nvPr/>
        </p:nvCxnSpPr>
        <p:spPr>
          <a:xfrm flipH="1">
            <a:off x="2127387" y="5413231"/>
            <a:ext cx="681926"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E22FA2-5370-1E4C-8F9E-A5FFF7164FC6}"/>
              </a:ext>
            </a:extLst>
          </p:cNvPr>
          <p:cNvSpPr txBox="1"/>
          <p:nvPr/>
        </p:nvSpPr>
        <p:spPr>
          <a:xfrm>
            <a:off x="1617693" y="3111029"/>
            <a:ext cx="1701314" cy="307777"/>
          </a:xfrm>
          <a:prstGeom prst="rect">
            <a:avLst/>
          </a:prstGeom>
          <a:noFill/>
        </p:spPr>
        <p:txBody>
          <a:bodyPr wrap="square">
            <a:spAutoFit/>
          </a:bodyPr>
          <a:lstStyle/>
          <a:p>
            <a:pPr algn="ctr"/>
            <a:r>
              <a:rPr lang="en-GB" sz="1400" b="1" dirty="0">
                <a:solidFill>
                  <a:srgbClr val="000000"/>
                </a:solidFill>
                <a:cs typeface="Arial" panose="020B0604020202020204" pitchFamily="34" charset="0"/>
              </a:rPr>
              <a:t>Environment</a:t>
            </a:r>
            <a:endParaRPr lang="en-US" sz="1400" b="1" dirty="0" err="1">
              <a:solidFill>
                <a:srgbClr val="000000"/>
              </a:solidFill>
              <a:cs typeface="Arial" panose="020B0604020202020204" pitchFamily="34" charset="0"/>
            </a:endParaRPr>
          </a:p>
        </p:txBody>
      </p:sp>
      <p:sp>
        <p:nvSpPr>
          <p:cNvPr id="16" name="TextBox 15">
            <a:extLst>
              <a:ext uri="{FF2B5EF4-FFF2-40B4-BE49-F238E27FC236}">
                <a16:creationId xmlns:a16="http://schemas.microsoft.com/office/drawing/2014/main" id="{61DFCB40-5B89-3E42-B27D-1013E6514A32}"/>
              </a:ext>
            </a:extLst>
          </p:cNvPr>
          <p:cNvSpPr txBox="1"/>
          <p:nvPr/>
        </p:nvSpPr>
        <p:spPr>
          <a:xfrm>
            <a:off x="2885576" y="3945365"/>
            <a:ext cx="1506242" cy="307777"/>
          </a:xfrm>
          <a:prstGeom prst="rect">
            <a:avLst/>
          </a:prstGeom>
          <a:noFill/>
        </p:spPr>
        <p:txBody>
          <a:bodyPr wrap="square">
            <a:spAutoFit/>
          </a:bodyPr>
          <a:lstStyle/>
          <a:p>
            <a:pPr algn="ctr"/>
            <a:r>
              <a:rPr lang="en-GB" sz="1400" b="1" dirty="0">
                <a:solidFill>
                  <a:srgbClr val="000000"/>
                </a:solidFill>
                <a:cs typeface="Arial" panose="020B0604020202020204" pitchFamily="34" charset="0"/>
              </a:rPr>
              <a:t>Quality of Life</a:t>
            </a:r>
            <a:endParaRPr lang="en-US" sz="1400" b="1" dirty="0" err="1">
              <a:solidFill>
                <a:srgbClr val="000000"/>
              </a:solidFill>
              <a:cs typeface="Arial" panose="020B0604020202020204" pitchFamily="34" charset="0"/>
            </a:endParaRPr>
          </a:p>
        </p:txBody>
      </p:sp>
      <p:sp>
        <p:nvSpPr>
          <p:cNvPr id="17" name="TextBox 16">
            <a:extLst>
              <a:ext uri="{FF2B5EF4-FFF2-40B4-BE49-F238E27FC236}">
                <a16:creationId xmlns:a16="http://schemas.microsoft.com/office/drawing/2014/main" id="{EB45AE16-5DA6-0E4B-A581-6D37FD3BA440}"/>
              </a:ext>
            </a:extLst>
          </p:cNvPr>
          <p:cNvSpPr txBox="1"/>
          <p:nvPr/>
        </p:nvSpPr>
        <p:spPr>
          <a:xfrm>
            <a:off x="4003194" y="3134696"/>
            <a:ext cx="1286786" cy="523220"/>
          </a:xfrm>
          <a:prstGeom prst="rect">
            <a:avLst/>
          </a:prstGeom>
          <a:noFill/>
        </p:spPr>
        <p:txBody>
          <a:bodyPr wrap="square">
            <a:spAutoFit/>
          </a:bodyPr>
          <a:lstStyle/>
          <a:p>
            <a:pPr algn="ctr"/>
            <a:r>
              <a:rPr lang="en-GB" sz="1400" b="1" dirty="0">
                <a:solidFill>
                  <a:schemeClr val="bg1"/>
                </a:solidFill>
                <a:cs typeface="Arial" panose="020B0604020202020204" pitchFamily="34" charset="0"/>
              </a:rPr>
              <a:t>Dietary Patterns</a:t>
            </a:r>
            <a:endParaRPr lang="en-US" sz="1400" b="1" dirty="0" err="1">
              <a:solidFill>
                <a:schemeClr val="bg1"/>
              </a:solidFill>
              <a:cs typeface="Arial" panose="020B0604020202020204" pitchFamily="34" charset="0"/>
            </a:endParaRPr>
          </a:p>
        </p:txBody>
      </p:sp>
      <p:sp>
        <p:nvSpPr>
          <p:cNvPr id="18" name="TextBox 17">
            <a:extLst>
              <a:ext uri="{FF2B5EF4-FFF2-40B4-BE49-F238E27FC236}">
                <a16:creationId xmlns:a16="http://schemas.microsoft.com/office/drawing/2014/main" id="{FDB69E88-1EA6-4947-BBF7-359FC6EBA95B}"/>
              </a:ext>
            </a:extLst>
          </p:cNvPr>
          <p:cNvSpPr txBox="1"/>
          <p:nvPr/>
        </p:nvSpPr>
        <p:spPr>
          <a:xfrm>
            <a:off x="4977423" y="3755791"/>
            <a:ext cx="1067330" cy="523220"/>
          </a:xfrm>
          <a:prstGeom prst="rect">
            <a:avLst/>
          </a:prstGeom>
          <a:noFill/>
        </p:spPr>
        <p:txBody>
          <a:bodyPr wrap="square">
            <a:spAutoFit/>
          </a:bodyPr>
          <a:lstStyle/>
          <a:p>
            <a:pPr algn="ctr"/>
            <a:r>
              <a:rPr lang="en-GB" sz="1400" b="1" dirty="0">
                <a:solidFill>
                  <a:srgbClr val="000000"/>
                </a:solidFill>
                <a:cs typeface="Arial" panose="020B0604020202020204" pitchFamily="34" charset="0"/>
              </a:rPr>
              <a:t>Protein Food</a:t>
            </a:r>
            <a:endParaRPr lang="en-US" sz="1400" b="1" dirty="0" err="1">
              <a:solidFill>
                <a:srgbClr val="000000"/>
              </a:solidFill>
              <a:cs typeface="Arial" panose="020B0604020202020204" pitchFamily="34" charset="0"/>
            </a:endParaRPr>
          </a:p>
        </p:txBody>
      </p:sp>
      <p:sp>
        <p:nvSpPr>
          <p:cNvPr id="19" name="TextBox 18">
            <a:extLst>
              <a:ext uri="{FF2B5EF4-FFF2-40B4-BE49-F238E27FC236}">
                <a16:creationId xmlns:a16="http://schemas.microsoft.com/office/drawing/2014/main" id="{1F7E7FF3-B93D-1C43-BE6E-DD1E2083493E}"/>
              </a:ext>
            </a:extLst>
          </p:cNvPr>
          <p:cNvSpPr txBox="1"/>
          <p:nvPr/>
        </p:nvSpPr>
        <p:spPr>
          <a:xfrm>
            <a:off x="5810938" y="3239643"/>
            <a:ext cx="858882" cy="523220"/>
          </a:xfrm>
          <a:prstGeom prst="rect">
            <a:avLst/>
          </a:prstGeom>
          <a:noFill/>
        </p:spPr>
        <p:txBody>
          <a:bodyPr wrap="square">
            <a:spAutoFit/>
          </a:bodyPr>
          <a:lstStyle/>
          <a:p>
            <a:pPr algn="ctr"/>
            <a:r>
              <a:rPr lang="en-GB" sz="1400" b="1" dirty="0">
                <a:solidFill>
                  <a:srgbClr val="000000"/>
                </a:solidFill>
                <a:cs typeface="Arial" panose="020B0604020202020204" pitchFamily="34" charset="0"/>
              </a:rPr>
              <a:t>Food Matrix</a:t>
            </a:r>
            <a:endParaRPr lang="en-US" sz="1400" b="1" dirty="0" err="1">
              <a:solidFill>
                <a:srgbClr val="000000"/>
              </a:solidFill>
              <a:cs typeface="Arial" panose="020B0604020202020204" pitchFamily="34" charset="0"/>
            </a:endParaRPr>
          </a:p>
        </p:txBody>
      </p:sp>
      <p:sp>
        <p:nvSpPr>
          <p:cNvPr id="20" name="TextBox 19">
            <a:extLst>
              <a:ext uri="{FF2B5EF4-FFF2-40B4-BE49-F238E27FC236}">
                <a16:creationId xmlns:a16="http://schemas.microsoft.com/office/drawing/2014/main" id="{9FD5B48B-5667-8A4F-AA99-CDB1ED4DA410}"/>
              </a:ext>
            </a:extLst>
          </p:cNvPr>
          <p:cNvSpPr txBox="1"/>
          <p:nvPr/>
        </p:nvSpPr>
        <p:spPr>
          <a:xfrm>
            <a:off x="6399616" y="3801366"/>
            <a:ext cx="858882" cy="461665"/>
          </a:xfrm>
          <a:prstGeom prst="rect">
            <a:avLst/>
          </a:prstGeom>
          <a:noFill/>
        </p:spPr>
        <p:txBody>
          <a:bodyPr wrap="square">
            <a:spAutoFit/>
          </a:bodyPr>
          <a:lstStyle/>
          <a:p>
            <a:pPr algn="ctr"/>
            <a:r>
              <a:rPr lang="en-GB" sz="1200" b="1" dirty="0">
                <a:solidFill>
                  <a:schemeClr val="bg1"/>
                </a:solidFill>
                <a:cs typeface="Arial" panose="020B0604020202020204" pitchFamily="34" charset="0"/>
              </a:rPr>
              <a:t>Amino Acids</a:t>
            </a:r>
            <a:endParaRPr lang="en-US" sz="1200" b="1" dirty="0" err="1">
              <a:solidFill>
                <a:schemeClr val="bg1"/>
              </a:solidFill>
              <a:cs typeface="Arial" panose="020B0604020202020204" pitchFamily="34" charset="0"/>
            </a:endParaRPr>
          </a:p>
        </p:txBody>
      </p:sp>
      <p:cxnSp>
        <p:nvCxnSpPr>
          <p:cNvPr id="22" name="Straight Arrow Connector 21">
            <a:extLst>
              <a:ext uri="{FF2B5EF4-FFF2-40B4-BE49-F238E27FC236}">
                <a16:creationId xmlns:a16="http://schemas.microsoft.com/office/drawing/2014/main" id="{32423EC2-CB77-BD40-9C1A-B1D94D78BC4D}"/>
              </a:ext>
            </a:extLst>
          </p:cNvPr>
          <p:cNvCxnSpPr>
            <a:cxnSpLocks/>
          </p:cNvCxnSpPr>
          <p:nvPr/>
        </p:nvCxnSpPr>
        <p:spPr>
          <a:xfrm>
            <a:off x="6226515" y="4137942"/>
            <a:ext cx="0" cy="79129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30CB10-B104-E741-BF9E-6E141AE59E61}"/>
              </a:ext>
            </a:extLst>
          </p:cNvPr>
          <p:cNvCxnSpPr>
            <a:cxnSpLocks/>
          </p:cNvCxnSpPr>
          <p:nvPr/>
        </p:nvCxnSpPr>
        <p:spPr>
          <a:xfrm>
            <a:off x="6829057" y="4533587"/>
            <a:ext cx="0" cy="831618"/>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275777F-3123-6C45-8AB7-9701901D33EE}"/>
              </a:ext>
            </a:extLst>
          </p:cNvPr>
          <p:cNvCxnSpPr>
            <a:cxnSpLocks/>
          </p:cNvCxnSpPr>
          <p:nvPr/>
        </p:nvCxnSpPr>
        <p:spPr>
          <a:xfrm>
            <a:off x="5511088" y="4725827"/>
            <a:ext cx="0" cy="639378"/>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FC20CC-83B9-4B45-A38F-F977D3723841}"/>
              </a:ext>
            </a:extLst>
          </p:cNvPr>
          <p:cNvSpPr txBox="1"/>
          <p:nvPr/>
        </p:nvSpPr>
        <p:spPr>
          <a:xfrm>
            <a:off x="4576328" y="5413231"/>
            <a:ext cx="1506242" cy="400110"/>
          </a:xfrm>
          <a:prstGeom prst="rect">
            <a:avLst/>
          </a:prstGeom>
          <a:noFill/>
        </p:spPr>
        <p:txBody>
          <a:bodyPr wrap="square">
            <a:spAutoFit/>
          </a:bodyPr>
          <a:lstStyle/>
          <a:p>
            <a:pPr algn="ctr"/>
            <a:r>
              <a:rPr lang="en-GB" sz="1000" dirty="0">
                <a:solidFill>
                  <a:srgbClr val="000000"/>
                </a:solidFill>
                <a:cs typeface="Arial" panose="020B0604020202020204" pitchFamily="34" charset="0"/>
              </a:rPr>
              <a:t>Nutrient bioavailability &amp; Requirements</a:t>
            </a:r>
            <a:endParaRPr lang="en-US" sz="1000" dirty="0" err="1">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BAE06C17-15AD-6542-B29F-8E34966508AF}"/>
              </a:ext>
            </a:extLst>
          </p:cNvPr>
          <p:cNvSpPr txBox="1"/>
          <p:nvPr/>
        </p:nvSpPr>
        <p:spPr>
          <a:xfrm>
            <a:off x="5436176" y="4945855"/>
            <a:ext cx="1582580" cy="400110"/>
          </a:xfrm>
          <a:prstGeom prst="rect">
            <a:avLst/>
          </a:prstGeom>
          <a:noFill/>
        </p:spPr>
        <p:txBody>
          <a:bodyPr wrap="square">
            <a:spAutoFit/>
          </a:bodyPr>
          <a:lstStyle/>
          <a:p>
            <a:pPr algn="ctr"/>
            <a:r>
              <a:rPr lang="en-GB" sz="1000" dirty="0">
                <a:solidFill>
                  <a:srgbClr val="000000"/>
                </a:solidFill>
                <a:cs typeface="Arial" panose="020B0604020202020204" pitchFamily="34" charset="0"/>
              </a:rPr>
              <a:t>Food structure, </a:t>
            </a:r>
          </a:p>
          <a:p>
            <a:pPr algn="ctr"/>
            <a:r>
              <a:rPr lang="en-GB" sz="1000" dirty="0">
                <a:solidFill>
                  <a:srgbClr val="000000"/>
                </a:solidFill>
                <a:cs typeface="Arial" panose="020B0604020202020204" pitchFamily="34" charset="0"/>
              </a:rPr>
              <a:t>nutrient interactions</a:t>
            </a:r>
          </a:p>
        </p:txBody>
      </p:sp>
      <p:sp>
        <p:nvSpPr>
          <p:cNvPr id="28" name="TextBox 27">
            <a:extLst>
              <a:ext uri="{FF2B5EF4-FFF2-40B4-BE49-F238E27FC236}">
                <a16:creationId xmlns:a16="http://schemas.microsoft.com/office/drawing/2014/main" id="{2795658F-4BF5-DF43-A05F-F14D09BD7C40}"/>
              </a:ext>
            </a:extLst>
          </p:cNvPr>
          <p:cNvSpPr txBox="1"/>
          <p:nvPr/>
        </p:nvSpPr>
        <p:spPr>
          <a:xfrm>
            <a:off x="6109431" y="5365205"/>
            <a:ext cx="1506242" cy="400110"/>
          </a:xfrm>
          <a:prstGeom prst="rect">
            <a:avLst/>
          </a:prstGeom>
          <a:noFill/>
        </p:spPr>
        <p:txBody>
          <a:bodyPr wrap="square">
            <a:spAutoFit/>
          </a:bodyPr>
          <a:lstStyle/>
          <a:p>
            <a:pPr algn="ctr"/>
            <a:r>
              <a:rPr lang="en-GB" sz="1000" dirty="0">
                <a:solidFill>
                  <a:srgbClr val="000000"/>
                </a:solidFill>
                <a:cs typeface="Arial" panose="020B0604020202020204" pitchFamily="34" charset="0"/>
              </a:rPr>
              <a:t>Protein synthesis, anabolic </a:t>
            </a:r>
            <a:r>
              <a:rPr lang="en-GB" sz="1000" dirty="0" err="1">
                <a:solidFill>
                  <a:srgbClr val="000000"/>
                </a:solidFill>
                <a:cs typeface="Arial" panose="020B0604020202020204" pitchFamily="34" charset="0"/>
              </a:rPr>
              <a:t>signaling</a:t>
            </a:r>
            <a:endParaRPr lang="en-US" sz="1000" dirty="0" err="1">
              <a:solidFill>
                <a:srgbClr val="000000"/>
              </a:solidFill>
              <a:cs typeface="Arial" panose="020B0604020202020204" pitchFamily="34" charset="0"/>
            </a:endParaRPr>
          </a:p>
        </p:txBody>
      </p:sp>
    </p:spTree>
    <p:extLst>
      <p:ext uri="{BB962C8B-B14F-4D97-AF65-F5344CB8AC3E}">
        <p14:creationId xmlns:p14="http://schemas.microsoft.com/office/powerpoint/2010/main" val="4024209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C2D3DA1-E81E-4FCC-A988-E1E099024FB6}"/>
              </a:ext>
            </a:extLst>
          </p:cNvPr>
          <p:cNvSpPr>
            <a:spLocks noGrp="1"/>
          </p:cNvSpPr>
          <p:nvPr>
            <p:ph type="body" sz="quarter" idx="16"/>
          </p:nvPr>
        </p:nvSpPr>
        <p:spPr>
          <a:xfrm>
            <a:off x="735013" y="642938"/>
            <a:ext cx="10807700" cy="582612"/>
          </a:xfrm>
        </p:spPr>
        <p:txBody>
          <a:bodyPr>
            <a:normAutofit lnSpcReduction="10000"/>
          </a:bodyPr>
          <a:lstStyle/>
          <a:p>
            <a:r>
              <a:rPr lang="en-US" b="1" dirty="0"/>
              <a:t>The ‘TOP-DOWN APPROACH’ explained </a:t>
            </a:r>
            <a:endParaRPr lang="en-IE" b="1" dirty="0"/>
          </a:p>
        </p:txBody>
      </p:sp>
      <p:sp>
        <p:nvSpPr>
          <p:cNvPr id="5" name="Text Placeholder 1">
            <a:extLst>
              <a:ext uri="{FF2B5EF4-FFF2-40B4-BE49-F238E27FC236}">
                <a16:creationId xmlns:a16="http://schemas.microsoft.com/office/drawing/2014/main" id="{CBAE24F9-B82D-4F5C-B724-F9B7DEED745E}"/>
              </a:ext>
            </a:extLst>
          </p:cNvPr>
          <p:cNvSpPr>
            <a:spLocks noGrp="1"/>
          </p:cNvSpPr>
          <p:nvPr>
            <p:ph type="body" sz="quarter" idx="18"/>
          </p:nvPr>
        </p:nvSpPr>
        <p:spPr>
          <a:xfrm>
            <a:off x="398128" y="1495425"/>
            <a:ext cx="10999787" cy="3867150"/>
          </a:xfrm>
        </p:spPr>
        <p:txBody>
          <a:bodyPr>
            <a:noAutofit/>
          </a:bodyPr>
          <a:lstStyle/>
          <a:p>
            <a:pPr marL="571500" indent="-342900">
              <a:lnSpc>
                <a:spcPct val="100000"/>
              </a:lnSpc>
              <a:buFont typeface="Arial" panose="020B0604020202020204" pitchFamily="34" charset="0"/>
              <a:buChar char="•"/>
            </a:pPr>
            <a:r>
              <a:rPr lang="en-US" sz="2200" b="1" u="sng" dirty="0">
                <a:solidFill>
                  <a:srgbClr val="1188A3"/>
                </a:solidFill>
              </a:rPr>
              <a:t>Environmental</a:t>
            </a:r>
            <a:r>
              <a:rPr lang="en-US" sz="2200" dirty="0"/>
              <a:t> - time of year, geographical location, and sustainable agricultural practices</a:t>
            </a:r>
          </a:p>
          <a:p>
            <a:pPr marL="571500" indent="-342900">
              <a:lnSpc>
                <a:spcPct val="100000"/>
              </a:lnSpc>
              <a:buFont typeface="Arial" panose="020B0604020202020204" pitchFamily="34" charset="0"/>
              <a:buChar char="•"/>
            </a:pPr>
            <a:r>
              <a:rPr lang="en-US" sz="2200" b="1" u="sng" dirty="0">
                <a:solidFill>
                  <a:srgbClr val="1188A3"/>
                </a:solidFill>
              </a:rPr>
              <a:t>Quality of life </a:t>
            </a:r>
            <a:r>
              <a:rPr lang="en-US" sz="2200" b="1" dirty="0">
                <a:solidFill>
                  <a:srgbClr val="1188A3"/>
                </a:solidFill>
              </a:rPr>
              <a:t> </a:t>
            </a:r>
            <a:r>
              <a:rPr lang="en-US" sz="2200" dirty="0"/>
              <a:t>- physical activity/exercise habits or injury</a:t>
            </a:r>
          </a:p>
          <a:p>
            <a:pPr marL="571500" indent="-342900">
              <a:lnSpc>
                <a:spcPct val="100000"/>
              </a:lnSpc>
              <a:buFont typeface="Arial" panose="020B0604020202020204" pitchFamily="34" charset="0"/>
              <a:buChar char="•"/>
            </a:pPr>
            <a:r>
              <a:rPr lang="en-US" sz="2200" b="1" u="sng" dirty="0">
                <a:solidFill>
                  <a:srgbClr val="1188A3"/>
                </a:solidFill>
              </a:rPr>
              <a:t>Dietary pattern</a:t>
            </a:r>
            <a:r>
              <a:rPr lang="en-US" sz="2200" b="1" dirty="0">
                <a:solidFill>
                  <a:srgbClr val="1188A3"/>
                </a:solidFill>
              </a:rPr>
              <a:t> </a:t>
            </a:r>
            <a:r>
              <a:rPr lang="en-US" sz="2200" dirty="0"/>
              <a:t>- Western, Mediterranean, or vegetarian/vegan</a:t>
            </a:r>
          </a:p>
          <a:p>
            <a:pPr marL="571500" indent="-342900">
              <a:lnSpc>
                <a:spcPct val="100000"/>
              </a:lnSpc>
              <a:buFont typeface="Arial" panose="020B0604020202020204" pitchFamily="34" charset="0"/>
              <a:buChar char="•"/>
            </a:pPr>
            <a:r>
              <a:rPr lang="en-US" sz="2200" b="1" u="sng" dirty="0">
                <a:solidFill>
                  <a:srgbClr val="1188A3"/>
                </a:solidFill>
              </a:rPr>
              <a:t>Protein foods</a:t>
            </a:r>
            <a:r>
              <a:rPr lang="en-US" sz="2200" b="1" dirty="0">
                <a:solidFill>
                  <a:srgbClr val="1188A3"/>
                </a:solidFill>
              </a:rPr>
              <a:t> </a:t>
            </a:r>
            <a:r>
              <a:rPr lang="en-US" sz="2200" dirty="0"/>
              <a:t>- Animal-based vs plant-based; beef or quinoa; or combined</a:t>
            </a:r>
          </a:p>
          <a:p>
            <a:pPr marL="571500" indent="-342900">
              <a:lnSpc>
                <a:spcPct val="100000"/>
              </a:lnSpc>
              <a:buFont typeface="Arial" panose="020B0604020202020204" pitchFamily="34" charset="0"/>
              <a:buChar char="•"/>
            </a:pPr>
            <a:r>
              <a:rPr lang="en-US" sz="2200" b="1" u="sng" dirty="0">
                <a:solidFill>
                  <a:srgbClr val="1188A3"/>
                </a:solidFill>
              </a:rPr>
              <a:t>Net effect of the food matrix</a:t>
            </a:r>
            <a:r>
              <a:rPr lang="en-US" sz="2200" b="1" dirty="0">
                <a:solidFill>
                  <a:srgbClr val="1188A3"/>
                </a:solidFill>
              </a:rPr>
              <a:t> </a:t>
            </a:r>
            <a:r>
              <a:rPr lang="en-US" sz="2200" dirty="0"/>
              <a:t>- Food structure design and nutrient-nutrient interactions</a:t>
            </a:r>
          </a:p>
          <a:p>
            <a:pPr marL="571500" indent="-342900">
              <a:lnSpc>
                <a:spcPct val="100000"/>
              </a:lnSpc>
              <a:buFont typeface="Arial" panose="020B0604020202020204" pitchFamily="34" charset="0"/>
              <a:buChar char="•"/>
            </a:pPr>
            <a:r>
              <a:rPr lang="en-US" sz="2200" b="1" u="sng" dirty="0">
                <a:solidFill>
                  <a:srgbClr val="1188A3"/>
                </a:solidFill>
              </a:rPr>
              <a:t>The most basic constituent of protein</a:t>
            </a:r>
            <a:r>
              <a:rPr lang="en-US" sz="2200" b="1" dirty="0">
                <a:solidFill>
                  <a:srgbClr val="1188A3"/>
                </a:solidFill>
              </a:rPr>
              <a:t> </a:t>
            </a:r>
            <a:r>
              <a:rPr lang="en-US" sz="2200" dirty="0"/>
              <a:t>- Dietary amino acids</a:t>
            </a:r>
          </a:p>
          <a:p>
            <a:pPr indent="0">
              <a:lnSpc>
                <a:spcPct val="100000"/>
              </a:lnSpc>
            </a:pPr>
            <a:endParaRPr lang="en-US" sz="2200" dirty="0"/>
          </a:p>
          <a:p>
            <a:pPr indent="0">
              <a:lnSpc>
                <a:spcPct val="100000"/>
              </a:lnSpc>
            </a:pPr>
            <a:r>
              <a:rPr lang="en-US" sz="2400" b="1" dirty="0">
                <a:highlight>
                  <a:srgbClr val="FED100"/>
                </a:highlight>
              </a:rPr>
              <a:t> TIP</a:t>
            </a:r>
            <a:r>
              <a:rPr lang="en-US" sz="2400" b="1" dirty="0">
                <a:highlight>
                  <a:srgbClr val="FED100"/>
                </a:highlight>
                <a:latin typeface="Comic Sans MS" panose="030F0702030302020204" pitchFamily="66" charset="0"/>
              </a:rPr>
              <a:t>:</a:t>
            </a:r>
            <a:r>
              <a:rPr lang="en-US" sz="2400" b="1" dirty="0">
                <a:latin typeface="Comic Sans MS" panose="030F0702030302020204" pitchFamily="66" charset="0"/>
              </a:rPr>
              <a:t> </a:t>
            </a:r>
            <a:r>
              <a:rPr lang="en-US" sz="2200" b="1" dirty="0"/>
              <a:t>This approach can advise and help the field of research &amp; development and perhaps yield the most ecologically valid dietary information. </a:t>
            </a:r>
          </a:p>
          <a:p>
            <a:pPr indent="0">
              <a:lnSpc>
                <a:spcPct val="100000"/>
              </a:lnSpc>
            </a:pPr>
            <a:endParaRPr lang="en-IE" sz="2200" dirty="0"/>
          </a:p>
        </p:txBody>
      </p:sp>
    </p:spTree>
    <p:extLst>
      <p:ext uri="{BB962C8B-B14F-4D97-AF65-F5344CB8AC3E}">
        <p14:creationId xmlns:p14="http://schemas.microsoft.com/office/powerpoint/2010/main" val="3144578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F1DB8-1056-4F5F-8C07-CE12FBC02B59}"/>
              </a:ext>
            </a:extLst>
          </p:cNvPr>
          <p:cNvSpPr>
            <a:spLocks noGrp="1"/>
          </p:cNvSpPr>
          <p:nvPr>
            <p:ph type="body" sz="quarter" idx="18"/>
          </p:nvPr>
        </p:nvSpPr>
        <p:spPr>
          <a:xfrm>
            <a:off x="482600" y="1495148"/>
            <a:ext cx="5909700" cy="4283352"/>
          </a:xfrm>
        </p:spPr>
        <p:txBody>
          <a:bodyPr>
            <a:normAutofit/>
          </a:bodyPr>
          <a:lstStyle/>
          <a:p>
            <a:pPr indent="0"/>
            <a:r>
              <a:rPr lang="en-US" b="1" dirty="0"/>
              <a:t>Oral Nutrition Products:</a:t>
            </a:r>
          </a:p>
          <a:p>
            <a:pPr indent="0"/>
            <a:r>
              <a:rPr lang="en-US" dirty="0"/>
              <a:t>The development of </a:t>
            </a:r>
            <a:r>
              <a:rPr lang="en-US" dirty="0" err="1"/>
              <a:t>specialised</a:t>
            </a:r>
            <a:r>
              <a:rPr lang="en-US" dirty="0"/>
              <a:t> oral nutritional supplements (ONS) or food products with high levels of protein, which have been shown to help older adults rebuild muscle for strength and energy. ONSs are generally sterile liquids, semi-solids, or powders, which provide macro and micronutrients. </a:t>
            </a:r>
          </a:p>
          <a:p>
            <a:pPr indent="0"/>
            <a:r>
              <a:rPr lang="en-US" dirty="0"/>
              <a:t>To understand their use here is a simple guide:</a:t>
            </a:r>
            <a:endParaRPr lang="en-IE" dirty="0"/>
          </a:p>
        </p:txBody>
      </p:sp>
      <p:sp>
        <p:nvSpPr>
          <p:cNvPr id="3" name="Text Placeholder 2">
            <a:extLst>
              <a:ext uri="{FF2B5EF4-FFF2-40B4-BE49-F238E27FC236}">
                <a16:creationId xmlns:a16="http://schemas.microsoft.com/office/drawing/2014/main" id="{D24ABD0A-7E3B-4990-9085-BBB0FF3A0908}"/>
              </a:ext>
            </a:extLst>
          </p:cNvPr>
          <p:cNvSpPr>
            <a:spLocks noGrp="1"/>
          </p:cNvSpPr>
          <p:nvPr>
            <p:ph type="body" sz="quarter" idx="16"/>
          </p:nvPr>
        </p:nvSpPr>
        <p:spPr>
          <a:xfrm>
            <a:off x="734715" y="651064"/>
            <a:ext cx="5085159" cy="582221"/>
          </a:xfrm>
        </p:spPr>
        <p:txBody>
          <a:bodyPr>
            <a:normAutofit lnSpcReduction="10000"/>
          </a:bodyPr>
          <a:lstStyle/>
          <a:p>
            <a:r>
              <a:rPr lang="en-US" b="1" dirty="0"/>
              <a:t>Protein Intake Solution:</a:t>
            </a:r>
            <a:endParaRPr lang="en-IE" b="1" dirty="0"/>
          </a:p>
        </p:txBody>
      </p:sp>
      <p:pic>
        <p:nvPicPr>
          <p:cNvPr id="8" name="Picture Placeholder 7">
            <a:hlinkClick r:id="rId3"/>
            <a:extLst>
              <a:ext uri="{FF2B5EF4-FFF2-40B4-BE49-F238E27FC236}">
                <a16:creationId xmlns:a16="http://schemas.microsoft.com/office/drawing/2014/main" id="{2EDFD4F9-C42F-4A88-9363-BA265C4B7F86}"/>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7454900" y="139700"/>
            <a:ext cx="3505200" cy="4372049"/>
          </a:xfrm>
        </p:spPr>
      </p:pic>
      <p:sp>
        <p:nvSpPr>
          <p:cNvPr id="6" name="TextBox 5">
            <a:extLst>
              <a:ext uri="{FF2B5EF4-FFF2-40B4-BE49-F238E27FC236}">
                <a16:creationId xmlns:a16="http://schemas.microsoft.com/office/drawing/2014/main" id="{DC5FD644-5DE0-4193-8E5F-3AE4E6A588F7}"/>
              </a:ext>
            </a:extLst>
          </p:cNvPr>
          <p:cNvSpPr txBox="1"/>
          <p:nvPr/>
        </p:nvSpPr>
        <p:spPr>
          <a:xfrm>
            <a:off x="1587499" y="5056378"/>
            <a:ext cx="4984781" cy="677108"/>
          </a:xfrm>
          <a:prstGeom prst="rect">
            <a:avLst/>
          </a:prstGeom>
          <a:noFill/>
        </p:spPr>
        <p:txBody>
          <a:bodyPr wrap="square">
            <a:spAutoFit/>
          </a:bodyPr>
          <a:lstStyle/>
          <a:p>
            <a:r>
              <a:rPr lang="en-IE" sz="1900" dirty="0">
                <a:solidFill>
                  <a:srgbClr val="1188A3"/>
                </a:solidFill>
                <a:hlinkClick r:id="rId5">
                  <a:extLst>
                    <a:ext uri="{A12FA001-AC4F-418D-AE19-62706E023703}">
                      <ahyp:hlinkClr xmlns:ahyp="http://schemas.microsoft.com/office/drawing/2018/hyperlinkcolor" val="tx"/>
                    </a:ext>
                  </a:extLst>
                </a:hlinkClick>
              </a:rPr>
              <a:t>how-to-use-oral-nutritional-supplements.pdf (hse.ie)</a:t>
            </a:r>
            <a:endParaRPr lang="en-IE" sz="1900" dirty="0">
              <a:solidFill>
                <a:srgbClr val="1188A3"/>
              </a:solidFill>
            </a:endParaRPr>
          </a:p>
        </p:txBody>
      </p:sp>
      <p:sp>
        <p:nvSpPr>
          <p:cNvPr id="10" name="TextBox 9">
            <a:extLst>
              <a:ext uri="{FF2B5EF4-FFF2-40B4-BE49-F238E27FC236}">
                <a16:creationId xmlns:a16="http://schemas.microsoft.com/office/drawing/2014/main" id="{E8D2073D-0B79-4E97-896F-A84AA33DD213}"/>
              </a:ext>
            </a:extLst>
          </p:cNvPr>
          <p:cNvSpPr txBox="1"/>
          <p:nvPr/>
        </p:nvSpPr>
        <p:spPr>
          <a:xfrm>
            <a:off x="6508864" y="4590639"/>
            <a:ext cx="5513835" cy="1323439"/>
          </a:xfrm>
          <a:prstGeom prst="rect">
            <a:avLst/>
          </a:prstGeom>
          <a:noFill/>
        </p:spPr>
        <p:txBody>
          <a:bodyPr wrap="square">
            <a:spAutoFit/>
          </a:bodyPr>
          <a:lstStyle/>
          <a:p>
            <a:r>
              <a:rPr lang="en-US" sz="2000" b="0" i="0" dirty="0">
                <a:solidFill>
                  <a:srgbClr val="000000"/>
                </a:solidFill>
                <a:effectLst/>
                <a:hlinkClick r:id="rId3">
                  <a:extLst>
                    <a:ext uri="{A12FA001-AC4F-418D-AE19-62706E023703}">
                      <ahyp:hlinkClr xmlns:ahyp="http://schemas.microsoft.com/office/drawing/2018/hyperlinkcolor" val="tx"/>
                    </a:ext>
                  </a:extLst>
                </a:hlinkClick>
              </a:rPr>
              <a:t>Foodlink Complete </a:t>
            </a:r>
            <a:r>
              <a:rPr lang="en-US" sz="2000" b="0" i="0" dirty="0">
                <a:solidFill>
                  <a:srgbClr val="000000"/>
                </a:solidFill>
                <a:effectLst/>
              </a:rPr>
              <a:t>is a high-protein powdered supplement Food. The product is an oral nutritional supplement containing 383kcals and 19g protein prepared with 200ml whole milk. </a:t>
            </a:r>
            <a:endParaRPr lang="en-IE" sz="2000" dirty="0">
              <a:solidFill>
                <a:srgbClr val="000000"/>
              </a:solidFill>
            </a:endParaRPr>
          </a:p>
        </p:txBody>
      </p:sp>
      <p:sp>
        <p:nvSpPr>
          <p:cNvPr id="5" name="Arrow: Curved Left 4">
            <a:extLst>
              <a:ext uri="{FF2B5EF4-FFF2-40B4-BE49-F238E27FC236}">
                <a16:creationId xmlns:a16="http://schemas.microsoft.com/office/drawing/2014/main" id="{E5BA61E3-B48C-47E6-A039-BF7C778D0049}"/>
              </a:ext>
            </a:extLst>
          </p:cNvPr>
          <p:cNvSpPr/>
          <p:nvPr/>
        </p:nvSpPr>
        <p:spPr>
          <a:xfrm>
            <a:off x="10884568" y="3392857"/>
            <a:ext cx="1008313" cy="1118892"/>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 name="TextBox 3">
            <a:extLst>
              <a:ext uri="{FF2B5EF4-FFF2-40B4-BE49-F238E27FC236}">
                <a16:creationId xmlns:a16="http://schemas.microsoft.com/office/drawing/2014/main" id="{49297B7A-1EB0-45C4-A084-4569E8A714DE}"/>
              </a:ext>
            </a:extLst>
          </p:cNvPr>
          <p:cNvSpPr txBox="1"/>
          <p:nvPr/>
        </p:nvSpPr>
        <p:spPr>
          <a:xfrm>
            <a:off x="10571558" y="3239824"/>
            <a:ext cx="1451142" cy="646331"/>
          </a:xfrm>
          <a:prstGeom prst="rect">
            <a:avLst/>
          </a:prstGeom>
          <a:solidFill>
            <a:srgbClr val="FFC000"/>
          </a:solidFill>
        </p:spPr>
        <p:txBody>
          <a:bodyPr wrap="square" rtlCol="0">
            <a:spAutoFit/>
          </a:bodyPr>
          <a:lstStyle/>
          <a:p>
            <a:r>
              <a:rPr lang="en-US" b="1" dirty="0">
                <a:solidFill>
                  <a:srgbClr val="000000"/>
                </a:solidFill>
              </a:rPr>
              <a:t>Be inspired CLICK on link</a:t>
            </a:r>
            <a:endParaRPr lang="en-IE" b="1" dirty="0">
              <a:solidFill>
                <a:srgbClr val="000000"/>
              </a:solidFill>
            </a:endParaRPr>
          </a:p>
        </p:txBody>
      </p:sp>
    </p:spTree>
    <p:extLst>
      <p:ext uri="{BB962C8B-B14F-4D97-AF65-F5344CB8AC3E}">
        <p14:creationId xmlns:p14="http://schemas.microsoft.com/office/powerpoint/2010/main" val="948980212"/>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urved Left 9">
            <a:extLst>
              <a:ext uri="{FF2B5EF4-FFF2-40B4-BE49-F238E27FC236}">
                <a16:creationId xmlns:a16="http://schemas.microsoft.com/office/drawing/2014/main" id="{D42FDF32-8B82-4DD7-B0B1-B59D7D860D22}"/>
              </a:ext>
            </a:extLst>
          </p:cNvPr>
          <p:cNvSpPr/>
          <p:nvPr/>
        </p:nvSpPr>
        <p:spPr>
          <a:xfrm>
            <a:off x="11540222" y="106658"/>
            <a:ext cx="642336" cy="1118892"/>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Text Placeholder 2">
            <a:extLst>
              <a:ext uri="{FF2B5EF4-FFF2-40B4-BE49-F238E27FC236}">
                <a16:creationId xmlns:a16="http://schemas.microsoft.com/office/drawing/2014/main" id="{14F3E918-F537-4013-ACD5-3C07169663F5}"/>
              </a:ext>
            </a:extLst>
          </p:cNvPr>
          <p:cNvSpPr>
            <a:spLocks noGrp="1"/>
          </p:cNvSpPr>
          <p:nvPr>
            <p:ph type="body" sz="quarter" idx="16"/>
          </p:nvPr>
        </p:nvSpPr>
        <p:spPr>
          <a:xfrm>
            <a:off x="735013" y="642938"/>
            <a:ext cx="5084762" cy="582612"/>
          </a:xfrm>
        </p:spPr>
        <p:txBody>
          <a:bodyPr>
            <a:normAutofit lnSpcReduction="10000"/>
          </a:bodyPr>
          <a:lstStyle/>
          <a:p>
            <a:r>
              <a:rPr lang="en-US" b="1" dirty="0"/>
              <a:t>Protein Intake Solution:</a:t>
            </a:r>
            <a:endParaRPr lang="en-IE" b="1" dirty="0"/>
          </a:p>
        </p:txBody>
      </p:sp>
      <p:sp>
        <p:nvSpPr>
          <p:cNvPr id="6" name="Text Placeholder 1">
            <a:extLst>
              <a:ext uri="{FF2B5EF4-FFF2-40B4-BE49-F238E27FC236}">
                <a16:creationId xmlns:a16="http://schemas.microsoft.com/office/drawing/2014/main" id="{3846A9C1-4A02-45BB-9172-39B1BE5883D6}"/>
              </a:ext>
            </a:extLst>
          </p:cNvPr>
          <p:cNvSpPr>
            <a:spLocks noGrp="1"/>
          </p:cNvSpPr>
          <p:nvPr>
            <p:ph type="body" sz="quarter" idx="18"/>
          </p:nvPr>
        </p:nvSpPr>
        <p:spPr>
          <a:xfrm>
            <a:off x="494381" y="1495425"/>
            <a:ext cx="5564882" cy="3867150"/>
          </a:xfrm>
        </p:spPr>
        <p:txBody>
          <a:bodyPr/>
          <a:lstStyle/>
          <a:p>
            <a:pPr indent="0"/>
            <a:r>
              <a:rPr lang="en-US" b="1" dirty="0" err="1"/>
              <a:t>Personalised</a:t>
            </a:r>
            <a:r>
              <a:rPr lang="en-US" b="1" dirty="0"/>
              <a:t> nutrition:</a:t>
            </a:r>
            <a:r>
              <a:rPr lang="en-US" dirty="0"/>
              <a:t> </a:t>
            </a:r>
          </a:p>
          <a:p>
            <a:pPr indent="0"/>
            <a:r>
              <a:rPr lang="en-US" dirty="0"/>
              <a:t>Older adults may have </a:t>
            </a:r>
            <a:r>
              <a:rPr lang="en-US" b="1" dirty="0"/>
              <a:t>different health conditions</a:t>
            </a:r>
            <a:r>
              <a:rPr lang="en-US" dirty="0"/>
              <a:t> and may have </a:t>
            </a:r>
            <a:r>
              <a:rPr lang="en-US" b="1" dirty="0"/>
              <a:t>specific dietary restrictions</a:t>
            </a:r>
            <a:r>
              <a:rPr lang="en-US" dirty="0"/>
              <a:t> associated with chronic diseases, leading to potential malnutrition. Therefore, meal plans/ diets/foods that are </a:t>
            </a:r>
            <a:r>
              <a:rPr lang="en-US" b="1" dirty="0"/>
              <a:t>tailored to each person’s needs</a:t>
            </a:r>
            <a:r>
              <a:rPr lang="en-US" dirty="0"/>
              <a:t>, desires, and medical conditions can improve the elderly nutritional status.</a:t>
            </a:r>
          </a:p>
          <a:p>
            <a:pPr indent="0"/>
            <a:endParaRPr lang="en-US" dirty="0"/>
          </a:p>
          <a:p>
            <a:pPr indent="0"/>
            <a:endParaRPr lang="en-IE" dirty="0"/>
          </a:p>
        </p:txBody>
      </p:sp>
      <p:pic>
        <p:nvPicPr>
          <p:cNvPr id="8" name="Picture 7">
            <a:hlinkClick r:id="rId3"/>
            <a:extLst>
              <a:ext uri="{FF2B5EF4-FFF2-40B4-BE49-F238E27FC236}">
                <a16:creationId xmlns:a16="http://schemas.microsoft.com/office/drawing/2014/main" id="{55886D1C-B38E-4ED9-A0F6-86E1687736D1}"/>
              </a:ext>
            </a:extLst>
          </p:cNvPr>
          <p:cNvPicPr>
            <a:picLocks noChangeAspect="1"/>
          </p:cNvPicPr>
          <p:nvPr/>
        </p:nvPicPr>
        <p:blipFill>
          <a:blip r:embed="rId4"/>
          <a:stretch>
            <a:fillRect/>
          </a:stretch>
        </p:blipFill>
        <p:spPr>
          <a:xfrm>
            <a:off x="7418860" y="449407"/>
            <a:ext cx="4121362" cy="4127712"/>
          </a:xfrm>
          <a:prstGeom prst="rect">
            <a:avLst/>
          </a:prstGeom>
        </p:spPr>
      </p:pic>
      <p:sp>
        <p:nvSpPr>
          <p:cNvPr id="9" name="TextBox 8">
            <a:extLst>
              <a:ext uri="{FF2B5EF4-FFF2-40B4-BE49-F238E27FC236}">
                <a16:creationId xmlns:a16="http://schemas.microsoft.com/office/drawing/2014/main" id="{43701651-9EBA-484F-AF0C-C1E53B333923}"/>
              </a:ext>
            </a:extLst>
          </p:cNvPr>
          <p:cNvSpPr txBox="1"/>
          <p:nvPr/>
        </p:nvSpPr>
        <p:spPr>
          <a:xfrm>
            <a:off x="6616931" y="4657194"/>
            <a:ext cx="5504873" cy="1323439"/>
          </a:xfrm>
          <a:prstGeom prst="rect">
            <a:avLst/>
          </a:prstGeom>
          <a:noFill/>
        </p:spPr>
        <p:txBody>
          <a:bodyPr wrap="square">
            <a:spAutoFit/>
          </a:bodyPr>
          <a:lstStyle/>
          <a:p>
            <a:r>
              <a:rPr lang="en-US" sz="2000" b="0" i="0" dirty="0">
                <a:solidFill>
                  <a:srgbClr val="000000"/>
                </a:solidFill>
                <a:effectLst/>
              </a:rPr>
              <a:t>Chef Joyce Timmins created </a:t>
            </a:r>
            <a:r>
              <a:rPr lang="en-US" sz="2000" b="0" i="0" dirty="0">
                <a:solidFill>
                  <a:srgbClr val="000000"/>
                </a:solidFill>
                <a:effectLst/>
                <a:hlinkClick r:id="rId3">
                  <a:extLst>
                    <a:ext uri="{A12FA001-AC4F-418D-AE19-62706E023703}">
                      <ahyp:hlinkClr xmlns:ahyp="http://schemas.microsoft.com/office/drawing/2018/hyperlinkcolor" val="tx"/>
                    </a:ext>
                  </a:extLst>
                </a:hlinkClick>
              </a:rPr>
              <a:t>Pure Joy </a:t>
            </a:r>
            <a:r>
              <a:rPr lang="en-US" sz="2000" b="0" i="0" dirty="0">
                <a:solidFill>
                  <a:srgbClr val="000000"/>
                </a:solidFill>
                <a:effectLst/>
              </a:rPr>
              <a:t>to bring joy back to eating for patients in the Healthcare sector and residents of Care Homes by creating </a:t>
            </a:r>
            <a:r>
              <a:rPr lang="en-US" sz="2000" b="0" i="0" dirty="0" err="1">
                <a:solidFill>
                  <a:srgbClr val="000000"/>
                </a:solidFill>
                <a:effectLst/>
              </a:rPr>
              <a:t>personalised</a:t>
            </a:r>
            <a:r>
              <a:rPr lang="en-US" sz="2000" b="0" i="0" dirty="0">
                <a:solidFill>
                  <a:srgbClr val="000000"/>
                </a:solidFill>
                <a:effectLst/>
              </a:rPr>
              <a:t>, balanced eating plans for residents.</a:t>
            </a:r>
            <a:endParaRPr lang="en-IE" sz="2000" dirty="0">
              <a:solidFill>
                <a:srgbClr val="000000"/>
              </a:solidFill>
            </a:endParaRPr>
          </a:p>
        </p:txBody>
      </p:sp>
      <p:sp>
        <p:nvSpPr>
          <p:cNvPr id="7" name="TextBox 6">
            <a:extLst>
              <a:ext uri="{FF2B5EF4-FFF2-40B4-BE49-F238E27FC236}">
                <a16:creationId xmlns:a16="http://schemas.microsoft.com/office/drawing/2014/main" id="{06A492E5-1399-4539-9A93-C4A9F30AE189}"/>
              </a:ext>
            </a:extLst>
          </p:cNvPr>
          <p:cNvSpPr txBox="1"/>
          <p:nvPr/>
        </p:nvSpPr>
        <p:spPr>
          <a:xfrm>
            <a:off x="9249103" y="0"/>
            <a:ext cx="2942897" cy="369332"/>
          </a:xfrm>
          <a:prstGeom prst="rect">
            <a:avLst/>
          </a:prstGeom>
          <a:solidFill>
            <a:srgbClr val="FED100"/>
          </a:solidFill>
        </p:spPr>
        <p:txBody>
          <a:bodyPr wrap="square" rtlCol="0">
            <a:spAutoFit/>
          </a:bodyPr>
          <a:lstStyle/>
          <a:p>
            <a:r>
              <a:rPr lang="en-US" b="1" dirty="0">
                <a:solidFill>
                  <a:srgbClr val="000000"/>
                </a:solidFill>
              </a:rPr>
              <a:t>Be inspired CLICK on link</a:t>
            </a:r>
          </a:p>
        </p:txBody>
      </p:sp>
    </p:spTree>
    <p:extLst>
      <p:ext uri="{BB962C8B-B14F-4D97-AF65-F5344CB8AC3E}">
        <p14:creationId xmlns:p14="http://schemas.microsoft.com/office/powerpoint/2010/main" val="398151482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BCCDAF-88CA-4204-BC80-1CB76D267B63}"/>
              </a:ext>
            </a:extLst>
          </p:cNvPr>
          <p:cNvSpPr>
            <a:spLocks noGrp="1"/>
          </p:cNvSpPr>
          <p:nvPr>
            <p:ph type="body" sz="quarter" idx="18"/>
          </p:nvPr>
        </p:nvSpPr>
        <p:spPr>
          <a:xfrm>
            <a:off x="1421476" y="1379912"/>
            <a:ext cx="5360324" cy="5211387"/>
          </a:xfrm>
        </p:spPr>
        <p:txBody>
          <a:bodyPr>
            <a:normAutofit/>
          </a:bodyPr>
          <a:lstStyle/>
          <a:p>
            <a:pPr indent="0">
              <a:lnSpc>
                <a:spcPct val="110000"/>
              </a:lnSpc>
            </a:pPr>
            <a:r>
              <a:rPr lang="en-US" dirty="0"/>
              <a:t>The European Food Nutrition </a:t>
            </a:r>
            <a:r>
              <a:rPr lang="en-US" dirty="0">
                <a:solidFill>
                  <a:srgbClr val="1188A3"/>
                </a:solidFill>
                <a:hlinkClick r:id="rId2">
                  <a:extLst>
                    <a:ext uri="{A12FA001-AC4F-418D-AE19-62706E023703}">
                      <ahyp:hlinkClr xmlns:ahyp="http://schemas.microsoft.com/office/drawing/2018/hyperlinkcolor" val="tx"/>
                    </a:ext>
                  </a:extLst>
                </a:hlinkClick>
              </a:rPr>
              <a:t>Action Plan 2015-2020 </a:t>
            </a:r>
            <a:r>
              <a:rPr lang="en-US" dirty="0"/>
              <a:t>is very much focused on food and nutrition that will lessen the impact of preventable diet related Non-Communicable Diseases (NCDs) and malnutrition or micro-nutrient deficiencies…included in this is the </a:t>
            </a:r>
            <a:r>
              <a:rPr lang="en-US" i="1" dirty="0"/>
              <a:t>“nutrition for healthy ageing and nutritional care for elderly people”.</a:t>
            </a:r>
          </a:p>
          <a:p>
            <a:pPr indent="0">
              <a:lnSpc>
                <a:spcPct val="110000"/>
              </a:lnSpc>
            </a:pPr>
            <a:r>
              <a:rPr lang="en-US" b="1" dirty="0">
                <a:solidFill>
                  <a:srgbClr val="1188A3"/>
                </a:solidFill>
              </a:rPr>
              <a:t>We want to empower this mission by informing SMEs /companies like you!</a:t>
            </a:r>
            <a:endParaRPr lang="en-IE" b="1" dirty="0">
              <a:solidFill>
                <a:srgbClr val="1188A3"/>
              </a:solidFill>
            </a:endParaRPr>
          </a:p>
        </p:txBody>
      </p:sp>
      <p:sp>
        <p:nvSpPr>
          <p:cNvPr id="4" name="Text Placeholder 3">
            <a:extLst>
              <a:ext uri="{FF2B5EF4-FFF2-40B4-BE49-F238E27FC236}">
                <a16:creationId xmlns:a16="http://schemas.microsoft.com/office/drawing/2014/main" id="{3F77223D-F1DE-4FF8-8C81-585F7823A585}"/>
              </a:ext>
            </a:extLst>
          </p:cNvPr>
          <p:cNvSpPr>
            <a:spLocks noGrp="1"/>
          </p:cNvSpPr>
          <p:nvPr>
            <p:ph type="body" sz="quarter" idx="16"/>
          </p:nvPr>
        </p:nvSpPr>
        <p:spPr/>
        <p:txBody>
          <a:bodyPr>
            <a:normAutofit fontScale="92500"/>
          </a:bodyPr>
          <a:lstStyle/>
          <a:p>
            <a:r>
              <a:rPr lang="en-US" b="1" dirty="0"/>
              <a:t>Understanding the Need</a:t>
            </a:r>
            <a:endParaRPr lang="en-IE" b="1" dirty="0"/>
          </a:p>
        </p:txBody>
      </p:sp>
      <p:pic>
        <p:nvPicPr>
          <p:cNvPr id="6" name="Picture 5">
            <a:hlinkClick r:id="rId2"/>
            <a:extLst>
              <a:ext uri="{FF2B5EF4-FFF2-40B4-BE49-F238E27FC236}">
                <a16:creationId xmlns:a16="http://schemas.microsoft.com/office/drawing/2014/main" id="{D6D46465-BB7D-4CE6-8725-9D27AECB88E5}"/>
              </a:ext>
            </a:extLst>
          </p:cNvPr>
          <p:cNvPicPr>
            <a:picLocks noChangeAspect="1"/>
          </p:cNvPicPr>
          <p:nvPr/>
        </p:nvPicPr>
        <p:blipFill>
          <a:blip r:embed="rId3"/>
          <a:stretch>
            <a:fillRect/>
          </a:stretch>
        </p:blipFill>
        <p:spPr>
          <a:xfrm>
            <a:off x="7717849" y="785443"/>
            <a:ext cx="3705742" cy="5287113"/>
          </a:xfrm>
          <a:prstGeom prst="rect">
            <a:avLst/>
          </a:prstGeom>
        </p:spPr>
      </p:pic>
    </p:spTree>
    <p:extLst>
      <p:ext uri="{BB962C8B-B14F-4D97-AF65-F5344CB8AC3E}">
        <p14:creationId xmlns:p14="http://schemas.microsoft.com/office/powerpoint/2010/main" val="91820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5647DB-30DF-4FB2-9F94-158629CD713F}"/>
              </a:ext>
            </a:extLst>
          </p:cNvPr>
          <p:cNvSpPr>
            <a:spLocks noGrp="1"/>
          </p:cNvSpPr>
          <p:nvPr>
            <p:ph type="body" sz="quarter" idx="18"/>
          </p:nvPr>
        </p:nvSpPr>
        <p:spPr>
          <a:xfrm>
            <a:off x="299258" y="1520792"/>
            <a:ext cx="5937913" cy="4283242"/>
          </a:xfrm>
        </p:spPr>
        <p:txBody>
          <a:bodyPr>
            <a:normAutofit fontScale="92500" lnSpcReduction="20000"/>
          </a:bodyPr>
          <a:lstStyle/>
          <a:p>
            <a:pPr indent="0"/>
            <a:r>
              <a:rPr lang="en-GB" altLang="zh-CN" sz="2400" b="1" dirty="0">
                <a:ea typeface="等线"/>
              </a:rPr>
              <a:t>The Sensory approach:</a:t>
            </a:r>
          </a:p>
          <a:p>
            <a:pPr indent="0">
              <a:lnSpc>
                <a:spcPct val="110000"/>
              </a:lnSpc>
            </a:pPr>
            <a:r>
              <a:rPr lang="en-GB" altLang="zh-CN" dirty="0">
                <a:ea typeface="等线"/>
              </a:rPr>
              <a:t>Food s</a:t>
            </a:r>
            <a:r>
              <a:rPr lang="en-GB" altLang="zh-CN" sz="2400" dirty="0">
                <a:ea typeface="等线"/>
              </a:rPr>
              <a:t>tructure design e.g. dairy-based emulsion food system microstructure design can control nutrients like protein and lipid digestion and absorption, therefore can potentially help increase protein digestion /bioavailability. We can also create the impression of taste and boost the flavour of bland foods or improve the structure or appearance of the food. </a:t>
            </a:r>
          </a:p>
          <a:p>
            <a:pPr indent="0">
              <a:lnSpc>
                <a:spcPct val="110000"/>
              </a:lnSpc>
            </a:pPr>
            <a:r>
              <a:rPr lang="en-GB" altLang="zh-CN" dirty="0">
                <a:ea typeface="等线"/>
              </a:rPr>
              <a:t>As discussed with hydration making the food more visually appealing always helps as we eat with our eyes also, so serving the food nicely and not just like baby food encourages intake.</a:t>
            </a:r>
            <a:endParaRPr lang="en-GB" altLang="zh-CN" sz="2400" dirty="0">
              <a:ea typeface="等线"/>
            </a:endParaRPr>
          </a:p>
          <a:p>
            <a:pPr indent="0"/>
            <a:endParaRPr lang="en-IE" dirty="0"/>
          </a:p>
        </p:txBody>
      </p:sp>
      <p:sp>
        <p:nvSpPr>
          <p:cNvPr id="5" name="Text Placeholder 2">
            <a:extLst>
              <a:ext uri="{FF2B5EF4-FFF2-40B4-BE49-F238E27FC236}">
                <a16:creationId xmlns:a16="http://schemas.microsoft.com/office/drawing/2014/main" id="{EDE64126-4F6B-484C-A572-591462A93797}"/>
              </a:ext>
            </a:extLst>
          </p:cNvPr>
          <p:cNvSpPr>
            <a:spLocks noGrp="1"/>
          </p:cNvSpPr>
          <p:nvPr>
            <p:ph type="body" sz="quarter" idx="16"/>
          </p:nvPr>
        </p:nvSpPr>
        <p:spPr>
          <a:xfrm>
            <a:off x="495300" y="369036"/>
            <a:ext cx="5084762" cy="582612"/>
          </a:xfrm>
        </p:spPr>
        <p:txBody>
          <a:bodyPr>
            <a:normAutofit lnSpcReduction="10000"/>
          </a:bodyPr>
          <a:lstStyle/>
          <a:p>
            <a:r>
              <a:rPr lang="en-US" b="1" dirty="0"/>
              <a:t>Protein Intake Solution:</a:t>
            </a:r>
            <a:endParaRPr lang="en-IE" b="1" dirty="0"/>
          </a:p>
        </p:txBody>
      </p:sp>
      <p:pic>
        <p:nvPicPr>
          <p:cNvPr id="7" name="Picture 6">
            <a:hlinkClick r:id="rId2"/>
            <a:extLst>
              <a:ext uri="{FF2B5EF4-FFF2-40B4-BE49-F238E27FC236}">
                <a16:creationId xmlns:a16="http://schemas.microsoft.com/office/drawing/2014/main" id="{8F60F0FE-19F9-4AD4-971A-734F3BE6FB41}"/>
              </a:ext>
            </a:extLst>
          </p:cNvPr>
          <p:cNvPicPr>
            <a:picLocks noChangeAspect="1"/>
          </p:cNvPicPr>
          <p:nvPr/>
        </p:nvPicPr>
        <p:blipFill>
          <a:blip r:embed="rId3"/>
          <a:stretch>
            <a:fillRect/>
          </a:stretch>
        </p:blipFill>
        <p:spPr>
          <a:xfrm>
            <a:off x="6661013" y="1232694"/>
            <a:ext cx="5321573" cy="2311519"/>
          </a:xfrm>
          <a:prstGeom prst="rect">
            <a:avLst/>
          </a:prstGeom>
        </p:spPr>
      </p:pic>
      <p:pic>
        <p:nvPicPr>
          <p:cNvPr id="9" name="Picture 8">
            <a:hlinkClick r:id="rId2"/>
            <a:extLst>
              <a:ext uri="{FF2B5EF4-FFF2-40B4-BE49-F238E27FC236}">
                <a16:creationId xmlns:a16="http://schemas.microsoft.com/office/drawing/2014/main" id="{081A5700-2BD2-4520-8ADE-2001838BE4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3823" y="495300"/>
            <a:ext cx="2025754" cy="737394"/>
          </a:xfrm>
          <a:prstGeom prst="rect">
            <a:avLst/>
          </a:prstGeom>
        </p:spPr>
      </p:pic>
      <p:sp>
        <p:nvSpPr>
          <p:cNvPr id="10" name="TextBox 9">
            <a:extLst>
              <a:ext uri="{FF2B5EF4-FFF2-40B4-BE49-F238E27FC236}">
                <a16:creationId xmlns:a16="http://schemas.microsoft.com/office/drawing/2014/main" id="{04FBE418-AC23-449E-BEC8-5C4353D72BC1}"/>
              </a:ext>
            </a:extLst>
          </p:cNvPr>
          <p:cNvSpPr txBox="1"/>
          <p:nvPr/>
        </p:nvSpPr>
        <p:spPr>
          <a:xfrm>
            <a:off x="6807200" y="3848100"/>
            <a:ext cx="4978400" cy="2123658"/>
          </a:xfrm>
          <a:prstGeom prst="rect">
            <a:avLst/>
          </a:prstGeom>
          <a:noFill/>
        </p:spPr>
        <p:txBody>
          <a:bodyPr wrap="square" rtlCol="0">
            <a:spAutoFit/>
          </a:bodyPr>
          <a:lstStyle/>
          <a:p>
            <a:r>
              <a:rPr lang="en-US" sz="2200" dirty="0">
                <a:solidFill>
                  <a:srgbClr val="000000"/>
                </a:solidFill>
                <a:hlinkClick r:id="rId2">
                  <a:extLst>
                    <a:ext uri="{A12FA001-AC4F-418D-AE19-62706E023703}">
                      <ahyp:hlinkClr xmlns:ahyp="http://schemas.microsoft.com/office/drawing/2018/hyperlinkcolor" val="tx"/>
                    </a:ext>
                  </a:extLst>
                </a:hlinkClick>
              </a:rPr>
              <a:t>Biozoon</a:t>
            </a:r>
            <a:r>
              <a:rPr lang="en-US" sz="2200" dirty="0">
                <a:solidFill>
                  <a:srgbClr val="000000"/>
                </a:solidFill>
              </a:rPr>
              <a:t> is one of our project case studies and a perfect example of a company finding solutions for the senior market and creating products to restore dignity and assist with sensory needs</a:t>
            </a:r>
            <a:r>
              <a:rPr lang="en-US" sz="2200" dirty="0">
                <a:solidFill>
                  <a:srgbClr val="000000"/>
                </a:solidFill>
                <a:highlight>
                  <a:srgbClr val="FFFF00"/>
                </a:highlight>
              </a:rPr>
              <a:t>. LINK TO GP GUIDE</a:t>
            </a:r>
            <a:endParaRPr lang="en-IE" sz="2200" dirty="0">
              <a:solidFill>
                <a:srgbClr val="000000"/>
              </a:solidFill>
              <a:highlight>
                <a:srgbClr val="FFFF00"/>
              </a:highlight>
            </a:endParaRPr>
          </a:p>
        </p:txBody>
      </p:sp>
      <p:sp>
        <p:nvSpPr>
          <p:cNvPr id="12" name="Arrow: Curved Left 11">
            <a:extLst>
              <a:ext uri="{FF2B5EF4-FFF2-40B4-BE49-F238E27FC236}">
                <a16:creationId xmlns:a16="http://schemas.microsoft.com/office/drawing/2014/main" id="{20AEBAFD-97E5-4542-B155-1D884D9743AE}"/>
              </a:ext>
            </a:extLst>
          </p:cNvPr>
          <p:cNvSpPr/>
          <p:nvPr/>
        </p:nvSpPr>
        <p:spPr>
          <a:xfrm rot="19889132">
            <a:off x="11350423" y="11582"/>
            <a:ext cx="642336" cy="1297520"/>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TextBox 7">
            <a:extLst>
              <a:ext uri="{FF2B5EF4-FFF2-40B4-BE49-F238E27FC236}">
                <a16:creationId xmlns:a16="http://schemas.microsoft.com/office/drawing/2014/main" id="{40F1B55C-B044-4015-BE1F-F7B1A500AD13}"/>
              </a:ext>
            </a:extLst>
          </p:cNvPr>
          <p:cNvSpPr txBox="1"/>
          <p:nvPr/>
        </p:nvSpPr>
        <p:spPr>
          <a:xfrm>
            <a:off x="8965324" y="0"/>
            <a:ext cx="3226676" cy="400110"/>
          </a:xfrm>
          <a:prstGeom prst="rect">
            <a:avLst/>
          </a:prstGeom>
          <a:solidFill>
            <a:srgbClr val="FFC000"/>
          </a:solidFill>
        </p:spPr>
        <p:txBody>
          <a:bodyPr wrap="square" rtlCol="0">
            <a:spAutoFit/>
          </a:bodyPr>
          <a:lstStyle/>
          <a:p>
            <a:r>
              <a:rPr lang="en-US" sz="2000" b="1" dirty="0">
                <a:solidFill>
                  <a:srgbClr val="000000"/>
                </a:solidFill>
              </a:rPr>
              <a:t>Be inspired CLICK on link</a:t>
            </a:r>
            <a:endParaRPr lang="en-IE" sz="2000" b="1" dirty="0">
              <a:solidFill>
                <a:srgbClr val="000000"/>
              </a:solidFill>
            </a:endParaRPr>
          </a:p>
        </p:txBody>
      </p:sp>
    </p:spTree>
    <p:extLst>
      <p:ext uri="{BB962C8B-B14F-4D97-AF65-F5344CB8AC3E}">
        <p14:creationId xmlns:p14="http://schemas.microsoft.com/office/powerpoint/2010/main" val="4006521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00513FB-453B-4540-A702-15280A632202}"/>
              </a:ext>
            </a:extLst>
          </p:cNvPr>
          <p:cNvSpPr>
            <a:spLocks noGrp="1"/>
          </p:cNvSpPr>
          <p:nvPr>
            <p:ph type="body" sz="quarter" idx="16"/>
          </p:nvPr>
        </p:nvSpPr>
        <p:spPr>
          <a:xfrm>
            <a:off x="735013" y="642938"/>
            <a:ext cx="5084762" cy="582612"/>
          </a:xfrm>
        </p:spPr>
        <p:txBody>
          <a:bodyPr>
            <a:normAutofit lnSpcReduction="10000"/>
          </a:bodyPr>
          <a:lstStyle/>
          <a:p>
            <a:r>
              <a:rPr lang="en-US" b="1" dirty="0"/>
              <a:t>Protein Intake Solution:</a:t>
            </a:r>
            <a:endParaRPr lang="en-IE" b="1" dirty="0"/>
          </a:p>
        </p:txBody>
      </p:sp>
      <p:sp>
        <p:nvSpPr>
          <p:cNvPr id="6" name="Text Placeholder 1">
            <a:extLst>
              <a:ext uri="{FF2B5EF4-FFF2-40B4-BE49-F238E27FC236}">
                <a16:creationId xmlns:a16="http://schemas.microsoft.com/office/drawing/2014/main" id="{ECF588AA-0B00-4417-8A6B-738004F9B06F}"/>
              </a:ext>
            </a:extLst>
          </p:cNvPr>
          <p:cNvSpPr>
            <a:spLocks noGrp="1"/>
          </p:cNvSpPr>
          <p:nvPr>
            <p:ph type="body" sz="quarter" idx="18"/>
          </p:nvPr>
        </p:nvSpPr>
        <p:spPr>
          <a:xfrm>
            <a:off x="449262" y="1594077"/>
            <a:ext cx="5646737" cy="4218894"/>
          </a:xfrm>
        </p:spPr>
        <p:txBody>
          <a:bodyPr>
            <a:normAutofit lnSpcReduction="10000"/>
          </a:bodyPr>
          <a:lstStyle/>
          <a:p>
            <a:pPr indent="0"/>
            <a:r>
              <a:rPr lang="en-GB" altLang="zh-CN" sz="2400" b="1" dirty="0">
                <a:ea typeface="等线"/>
              </a:rPr>
              <a:t>Texture modification:</a:t>
            </a:r>
          </a:p>
          <a:p>
            <a:pPr indent="0"/>
            <a:r>
              <a:rPr lang="en-GB" altLang="zh-CN" sz="2400" dirty="0">
                <a:ea typeface="等线"/>
              </a:rPr>
              <a:t>Modifying the texture of foods by experimenting with the viscosity and smoothness is another method of increasing food intake for seniors.</a:t>
            </a:r>
          </a:p>
          <a:p>
            <a:pPr indent="0"/>
            <a:endParaRPr lang="en-GB" altLang="zh-CN" sz="1000" dirty="0">
              <a:ea typeface="等线"/>
            </a:endParaRPr>
          </a:p>
          <a:p>
            <a:pPr indent="0"/>
            <a:r>
              <a:rPr lang="en-GB" altLang="zh-CN" sz="2400" dirty="0">
                <a:ea typeface="等线"/>
              </a:rPr>
              <a:t>The innovation of 3D printed foods to create smooth and textured foods for elderly people with difficulty chewing and swallowing. Many studies are currently focusing on the role of 3D printed foods for those with dysphagia.</a:t>
            </a:r>
          </a:p>
          <a:p>
            <a:pPr indent="0"/>
            <a:endParaRPr lang="en-IE" dirty="0"/>
          </a:p>
        </p:txBody>
      </p:sp>
      <p:pic>
        <p:nvPicPr>
          <p:cNvPr id="7" name="Online Media 5" title="Dysphagia: 3D Printing Easy-to-Swallow Food">
            <a:hlinkClick r:id="" action="ppaction://media"/>
            <a:extLst>
              <a:ext uri="{FF2B5EF4-FFF2-40B4-BE49-F238E27FC236}">
                <a16:creationId xmlns:a16="http://schemas.microsoft.com/office/drawing/2014/main" id="{5145ED95-72C2-44DC-B436-09600C622C94}"/>
              </a:ext>
            </a:extLst>
          </p:cNvPr>
          <p:cNvPicPr>
            <a:picLocks noRot="1" noChangeAspect="1"/>
          </p:cNvPicPr>
          <p:nvPr>
            <a:videoFile r:link="rId1"/>
          </p:nvPr>
        </p:nvPicPr>
        <p:blipFill>
          <a:blip r:embed="rId3"/>
          <a:stretch>
            <a:fillRect/>
          </a:stretch>
        </p:blipFill>
        <p:spPr>
          <a:xfrm>
            <a:off x="6565900" y="513871"/>
            <a:ext cx="5448300" cy="3078290"/>
          </a:xfrm>
          <a:prstGeom prst="rect">
            <a:avLst/>
          </a:prstGeom>
        </p:spPr>
      </p:pic>
      <p:sp>
        <p:nvSpPr>
          <p:cNvPr id="8" name="TextBox 7">
            <a:extLst>
              <a:ext uri="{FF2B5EF4-FFF2-40B4-BE49-F238E27FC236}">
                <a16:creationId xmlns:a16="http://schemas.microsoft.com/office/drawing/2014/main" id="{6B615B11-3133-40DE-A481-9A81ED837525}"/>
              </a:ext>
            </a:extLst>
          </p:cNvPr>
          <p:cNvSpPr txBox="1"/>
          <p:nvPr/>
        </p:nvSpPr>
        <p:spPr>
          <a:xfrm>
            <a:off x="6565900" y="3697898"/>
            <a:ext cx="5448300" cy="1323439"/>
          </a:xfrm>
          <a:prstGeom prst="rect">
            <a:avLst/>
          </a:prstGeom>
          <a:noFill/>
        </p:spPr>
        <p:txBody>
          <a:bodyPr wrap="square">
            <a:spAutoFit/>
          </a:bodyPr>
          <a:lstStyle/>
          <a:p>
            <a:r>
              <a:rPr lang="en-US" sz="2000" b="0" i="0" dirty="0">
                <a:solidFill>
                  <a:srgbClr val="030303"/>
                </a:solidFill>
                <a:effectLst/>
              </a:rPr>
              <a:t>This video is part of the future kitchen project, powered by EIT Food. But 3D printing allows us to make visually appealing and tasty meals that are still easy to swallow, making meals more exciting!</a:t>
            </a:r>
            <a:endParaRPr lang="en-IE" sz="2000" dirty="0"/>
          </a:p>
        </p:txBody>
      </p:sp>
      <p:sp>
        <p:nvSpPr>
          <p:cNvPr id="9" name="TextBox 8">
            <a:extLst>
              <a:ext uri="{FF2B5EF4-FFF2-40B4-BE49-F238E27FC236}">
                <a16:creationId xmlns:a16="http://schemas.microsoft.com/office/drawing/2014/main" id="{E9A36FBF-4FC6-4D58-88FD-40C84344A8E1}"/>
              </a:ext>
            </a:extLst>
          </p:cNvPr>
          <p:cNvSpPr txBox="1"/>
          <p:nvPr/>
        </p:nvSpPr>
        <p:spPr>
          <a:xfrm>
            <a:off x="6565900" y="5098534"/>
            <a:ext cx="6096000" cy="369332"/>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Dysphagia: 3D Printing Easy-to-Swallow Food - YouTube</a:t>
            </a:r>
            <a:endParaRPr lang="en-IE" dirty="0">
              <a:solidFill>
                <a:srgbClr val="1188A3"/>
              </a:solidFill>
            </a:endParaRPr>
          </a:p>
        </p:txBody>
      </p:sp>
      <p:sp>
        <p:nvSpPr>
          <p:cNvPr id="2" name="TextBox 1">
            <a:extLst>
              <a:ext uri="{FF2B5EF4-FFF2-40B4-BE49-F238E27FC236}">
                <a16:creationId xmlns:a16="http://schemas.microsoft.com/office/drawing/2014/main" id="{F689C818-7A31-42EC-8B4C-7165AB855F7A}"/>
              </a:ext>
            </a:extLst>
          </p:cNvPr>
          <p:cNvSpPr txBox="1"/>
          <p:nvPr/>
        </p:nvSpPr>
        <p:spPr>
          <a:xfrm>
            <a:off x="7672552" y="0"/>
            <a:ext cx="4519449" cy="400110"/>
          </a:xfrm>
          <a:prstGeom prst="rect">
            <a:avLst/>
          </a:prstGeom>
          <a:solidFill>
            <a:srgbClr val="FFC000"/>
          </a:solidFill>
          <a:ln>
            <a:solidFill>
              <a:srgbClr val="FFC000"/>
            </a:solidFill>
          </a:ln>
        </p:spPr>
        <p:txBody>
          <a:bodyPr wrap="square" rtlCol="0">
            <a:spAutoFit/>
          </a:bodyPr>
          <a:lstStyle/>
          <a:p>
            <a:pPr algn="r"/>
            <a:r>
              <a:rPr lang="en-US" sz="2000" b="1" dirty="0">
                <a:solidFill>
                  <a:srgbClr val="000000"/>
                </a:solidFill>
              </a:rPr>
              <a:t>WATCH this short video to learn more</a:t>
            </a:r>
            <a:endParaRPr lang="en-IE" sz="2000" b="1" dirty="0">
              <a:solidFill>
                <a:srgbClr val="000000"/>
              </a:solidFill>
            </a:endParaRPr>
          </a:p>
        </p:txBody>
      </p:sp>
    </p:spTree>
    <p:extLst>
      <p:ext uri="{BB962C8B-B14F-4D97-AF65-F5344CB8AC3E}">
        <p14:creationId xmlns:p14="http://schemas.microsoft.com/office/powerpoint/2010/main" val="16977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79C2D8-4A71-4979-87A0-B72A4CE9A6CF}"/>
              </a:ext>
            </a:extLst>
          </p:cNvPr>
          <p:cNvSpPr>
            <a:spLocks noGrp="1"/>
          </p:cNvSpPr>
          <p:nvPr>
            <p:ph type="body" sz="quarter" idx="18"/>
          </p:nvPr>
        </p:nvSpPr>
        <p:spPr>
          <a:xfrm>
            <a:off x="0" y="1259706"/>
            <a:ext cx="4312551" cy="748242"/>
          </a:xfrm>
        </p:spPr>
        <p:txBody>
          <a:bodyPr/>
          <a:lstStyle/>
          <a:p>
            <a:pPr indent="0"/>
            <a:r>
              <a:rPr lang="en-US" b="1" dirty="0"/>
              <a:t>Constipation</a:t>
            </a:r>
            <a:r>
              <a:rPr lang="en-US" dirty="0"/>
              <a:t> is a common health problem for older adults. </a:t>
            </a:r>
          </a:p>
          <a:p>
            <a:pPr indent="0"/>
            <a:endParaRPr lang="en-IE" dirty="0"/>
          </a:p>
        </p:txBody>
      </p:sp>
      <p:sp>
        <p:nvSpPr>
          <p:cNvPr id="4" name="Text Placeholder 3">
            <a:extLst>
              <a:ext uri="{FF2B5EF4-FFF2-40B4-BE49-F238E27FC236}">
                <a16:creationId xmlns:a16="http://schemas.microsoft.com/office/drawing/2014/main" id="{CB0A92D9-4629-4D9C-8D70-1B8923468D4F}"/>
              </a:ext>
            </a:extLst>
          </p:cNvPr>
          <p:cNvSpPr>
            <a:spLocks noGrp="1"/>
          </p:cNvSpPr>
          <p:nvPr>
            <p:ph type="body" sz="quarter" idx="21"/>
          </p:nvPr>
        </p:nvSpPr>
        <p:spPr>
          <a:xfrm>
            <a:off x="2391711" y="2863713"/>
            <a:ext cx="1740791" cy="697634"/>
          </a:xfrm>
        </p:spPr>
        <p:txBody>
          <a:bodyPr/>
          <a:lstStyle/>
          <a:p>
            <a:pPr marR="0" lvl="0" indent="0" defTabSz="914400" rtl="0" eaLnBrk="1" fontAlgn="auto" latinLnBrk="0" hangingPunct="1">
              <a:lnSpc>
                <a:spcPct val="90000"/>
              </a:lnSpc>
              <a:spcBef>
                <a:spcPts val="1000"/>
              </a:spcBef>
              <a:spcAft>
                <a:spcPts val="0"/>
              </a:spcAft>
              <a:buClrTx/>
              <a:buSzTx/>
              <a:tabLst/>
              <a:defRPr/>
            </a:pPr>
            <a:r>
              <a:rPr lang="en-US" sz="2400" b="1" dirty="0">
                <a:latin typeface="Calibri" panose="020F0502020204030204"/>
              </a:rPr>
              <a:t>H</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ernia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indent="0"/>
            <a:endParaRPr lang="en-IE" b="1" dirty="0"/>
          </a:p>
        </p:txBody>
      </p:sp>
      <p:sp>
        <p:nvSpPr>
          <p:cNvPr id="6" name="Text Placeholder 5">
            <a:extLst>
              <a:ext uri="{FF2B5EF4-FFF2-40B4-BE49-F238E27FC236}">
                <a16:creationId xmlns:a16="http://schemas.microsoft.com/office/drawing/2014/main" id="{12C50BCB-3386-44C4-B2C9-989C77B7DA65}"/>
              </a:ext>
            </a:extLst>
          </p:cNvPr>
          <p:cNvSpPr>
            <a:spLocks noGrp="1"/>
          </p:cNvSpPr>
          <p:nvPr>
            <p:ph type="body" sz="quarter" idx="26"/>
          </p:nvPr>
        </p:nvSpPr>
        <p:spPr>
          <a:xfrm>
            <a:off x="4497904" y="3904761"/>
            <a:ext cx="1967064" cy="839438"/>
          </a:xfrm>
        </p:spPr>
        <p:txBody>
          <a:bodyPr/>
          <a:lstStyle/>
          <a:p>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Inflammation</a:t>
            </a:r>
            <a:endParaRPr lang="en-IE" b="1" dirty="0"/>
          </a:p>
        </p:txBody>
      </p:sp>
      <p:sp>
        <p:nvSpPr>
          <p:cNvPr id="8" name="Text Placeholder 7">
            <a:extLst>
              <a:ext uri="{FF2B5EF4-FFF2-40B4-BE49-F238E27FC236}">
                <a16:creationId xmlns:a16="http://schemas.microsoft.com/office/drawing/2014/main" id="{D00CE847-0320-4271-9071-90F7F6FCDA02}"/>
              </a:ext>
            </a:extLst>
          </p:cNvPr>
          <p:cNvSpPr>
            <a:spLocks noGrp="1"/>
          </p:cNvSpPr>
          <p:nvPr>
            <p:ph type="body" sz="quarter" idx="28"/>
          </p:nvPr>
        </p:nvSpPr>
        <p:spPr>
          <a:xfrm>
            <a:off x="6833937" y="3500899"/>
            <a:ext cx="2450586" cy="880763"/>
          </a:xfrm>
        </p:spPr>
        <p:txBody>
          <a:bodyPr>
            <a:normAutofit fontScale="92500"/>
          </a:bodyPr>
          <a:lstStyle/>
          <a:p>
            <a:pPr marR="0" lvl="0" indent="0" algn="l" defTabSz="914400" rtl="0" eaLnBrk="1" fontAlgn="auto" latinLnBrk="0" hangingPunct="1">
              <a:lnSpc>
                <a:spcPct val="90000"/>
              </a:lnSpc>
              <a:spcBef>
                <a:spcPts val="1000"/>
              </a:spcBef>
              <a:spcAft>
                <a:spcPts val="0"/>
              </a:spcAft>
              <a:buClrTx/>
              <a:buSzTx/>
              <a:tabLst/>
              <a:defRPr/>
            </a:pPr>
            <a:r>
              <a:rPr lang="en-US" sz="2400" b="1" dirty="0">
                <a:latin typeface="Calibri" panose="020F0502020204030204"/>
              </a:rPr>
              <a:t>G</a:t>
            </a:r>
            <a:r>
              <a:rPr kumimoji="0" lang="en-US" sz="2400" b="1" i="0" u="none" strike="noStrike" kern="1200" cap="none" spc="0" normalizeH="0" baseline="0" noProof="0" dirty="0" err="1">
                <a:ln>
                  <a:noFill/>
                </a:ln>
                <a:effectLst/>
                <a:uLnTx/>
                <a:uFillTx/>
                <a:latin typeface="Calibri" panose="020F0502020204030204"/>
                <a:ea typeface="+mn-ea"/>
                <a:cs typeface="+mn-cs"/>
              </a:rPr>
              <a:t>astrointestinal</a:t>
            </a:r>
            <a:r>
              <a:rPr kumimoji="0" lang="en-US" sz="2400" b="1" i="0" u="none" strike="noStrike" kern="1200" cap="none" spc="0" normalizeH="0" baseline="0" noProof="0" dirty="0">
                <a:ln>
                  <a:noFill/>
                </a:ln>
                <a:effectLst/>
                <a:uLnTx/>
                <a:uFillTx/>
                <a:latin typeface="Calibri" panose="020F0502020204030204"/>
                <a:ea typeface="+mn-ea"/>
                <a:cs typeface="+mn-cs"/>
              </a:rPr>
              <a:t> obstructive effect</a:t>
            </a:r>
          </a:p>
          <a:p>
            <a:endParaRPr lang="en-IE" b="1" dirty="0"/>
          </a:p>
        </p:txBody>
      </p:sp>
      <p:sp>
        <p:nvSpPr>
          <p:cNvPr id="10" name="Text Placeholder 9">
            <a:extLst>
              <a:ext uri="{FF2B5EF4-FFF2-40B4-BE49-F238E27FC236}">
                <a16:creationId xmlns:a16="http://schemas.microsoft.com/office/drawing/2014/main" id="{1AF8CE61-98BE-4E20-85BE-3DA2822C7985}"/>
              </a:ext>
            </a:extLst>
          </p:cNvPr>
          <p:cNvSpPr>
            <a:spLocks noGrp="1"/>
          </p:cNvSpPr>
          <p:nvPr>
            <p:ph type="body" sz="quarter" idx="30"/>
          </p:nvPr>
        </p:nvSpPr>
        <p:spPr>
          <a:xfrm>
            <a:off x="9067268" y="2446428"/>
            <a:ext cx="2333958" cy="1114919"/>
          </a:xfrm>
        </p:spPr>
        <p:txBody>
          <a:bodyPr>
            <a:normAutofit fontScale="92500" lnSpcReduction="10000"/>
          </a:bodyPr>
          <a:lstStyle/>
          <a:p>
            <a:pPr marR="0" lvl="0" indent="0" defTabSz="914400" rtl="0" eaLnBrk="1" fontAlgn="auto" latinLnBrk="0" hangingPunct="1">
              <a:lnSpc>
                <a:spcPct val="90000"/>
              </a:lnSpc>
              <a:spcBef>
                <a:spcPts val="1000"/>
              </a:spcBef>
              <a:spcAft>
                <a:spcPts val="0"/>
              </a:spcAft>
              <a:buClrTx/>
              <a:buSzTx/>
              <a:tabLst/>
              <a:defRPr/>
            </a:pPr>
            <a:r>
              <a:rPr lang="en-US" sz="2400" b="1" dirty="0">
                <a:latin typeface="Calibri" panose="020F0502020204030204"/>
              </a:rPr>
              <a:t>P</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sychological</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effect </a:t>
            </a:r>
          </a:p>
          <a:p>
            <a:pPr marR="0" lvl="0" indent="0"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(e.g. confusion)</a:t>
            </a:r>
          </a:p>
          <a:p>
            <a:endParaRPr lang="en-IE" dirty="0"/>
          </a:p>
        </p:txBody>
      </p:sp>
      <p:sp>
        <p:nvSpPr>
          <p:cNvPr id="12" name="Text Placeholder 11">
            <a:extLst>
              <a:ext uri="{FF2B5EF4-FFF2-40B4-BE49-F238E27FC236}">
                <a16:creationId xmlns:a16="http://schemas.microsoft.com/office/drawing/2014/main" id="{CF311ACF-EFA9-4F24-980A-B404A90558F6}"/>
              </a:ext>
            </a:extLst>
          </p:cNvPr>
          <p:cNvSpPr>
            <a:spLocks noGrp="1"/>
          </p:cNvSpPr>
          <p:nvPr>
            <p:ph type="body" sz="quarter" idx="32"/>
          </p:nvPr>
        </p:nvSpPr>
        <p:spPr>
          <a:xfrm>
            <a:off x="5630096" y="2092900"/>
            <a:ext cx="1740791" cy="880763"/>
          </a:xfrm>
        </p:spPr>
        <p:txBody>
          <a:bodyPr/>
          <a:lstStyle/>
          <a:p>
            <a:pPr marR="0" lvl="0" indent="0" defTabSz="914400" rtl="0" eaLnBrk="1" fontAlgn="auto" latinLnBrk="0" hangingPunct="1">
              <a:lnSpc>
                <a:spcPct val="90000"/>
              </a:lnSpc>
              <a:spcBef>
                <a:spcPts val="1000"/>
              </a:spcBef>
              <a:spcAft>
                <a:spcPts val="0"/>
              </a:spcAft>
              <a:buClrTx/>
              <a:buSzTx/>
              <a:tabLst/>
              <a:defRPr/>
            </a:pPr>
            <a:r>
              <a:rPr lang="en-US" sz="2400" b="1" dirty="0">
                <a:latin typeface="Calibri" panose="020F0502020204030204"/>
              </a:rPr>
              <a:t>E</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arly</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satiety </a:t>
            </a:r>
          </a:p>
          <a:p>
            <a:endParaRPr lang="en-IE" b="1" dirty="0"/>
          </a:p>
        </p:txBody>
      </p:sp>
      <p:sp>
        <p:nvSpPr>
          <p:cNvPr id="14" name="Text Placeholder 13">
            <a:extLst>
              <a:ext uri="{FF2B5EF4-FFF2-40B4-BE49-F238E27FC236}">
                <a16:creationId xmlns:a16="http://schemas.microsoft.com/office/drawing/2014/main" id="{F5BB3C92-B36D-4A1F-9934-23399FBDB7F4}"/>
              </a:ext>
            </a:extLst>
          </p:cNvPr>
          <p:cNvSpPr>
            <a:spLocks noGrp="1"/>
          </p:cNvSpPr>
          <p:nvPr>
            <p:ph type="body" sz="quarter" idx="34"/>
          </p:nvPr>
        </p:nvSpPr>
        <p:spPr/>
        <p:txBody>
          <a:bodyPr/>
          <a:lstStyle/>
          <a:p>
            <a:r>
              <a:rPr lang="en-US" dirty="0">
                <a:solidFill>
                  <a:srgbClr val="1188A3"/>
                </a:solidFill>
              </a:rPr>
              <a:t>1</a:t>
            </a:r>
            <a:endParaRPr lang="en-IE" dirty="0">
              <a:solidFill>
                <a:srgbClr val="1188A3"/>
              </a:solidFill>
            </a:endParaRPr>
          </a:p>
        </p:txBody>
      </p:sp>
      <p:sp>
        <p:nvSpPr>
          <p:cNvPr id="15" name="Text Placeholder 14">
            <a:extLst>
              <a:ext uri="{FF2B5EF4-FFF2-40B4-BE49-F238E27FC236}">
                <a16:creationId xmlns:a16="http://schemas.microsoft.com/office/drawing/2014/main" id="{1B75DA7F-26F3-44B6-8ECF-F475B63533A2}"/>
              </a:ext>
            </a:extLst>
          </p:cNvPr>
          <p:cNvSpPr>
            <a:spLocks noGrp="1"/>
          </p:cNvSpPr>
          <p:nvPr>
            <p:ph type="body" sz="quarter" idx="35"/>
          </p:nvPr>
        </p:nvSpPr>
        <p:spPr/>
        <p:txBody>
          <a:bodyPr/>
          <a:lstStyle/>
          <a:p>
            <a:r>
              <a:rPr lang="en-US" dirty="0">
                <a:solidFill>
                  <a:srgbClr val="1188A3"/>
                </a:solidFill>
              </a:rPr>
              <a:t>2</a:t>
            </a:r>
            <a:endParaRPr lang="en-IE" dirty="0">
              <a:solidFill>
                <a:srgbClr val="1188A3"/>
              </a:solidFill>
            </a:endParaRPr>
          </a:p>
        </p:txBody>
      </p:sp>
      <p:sp>
        <p:nvSpPr>
          <p:cNvPr id="16" name="Text Placeholder 15">
            <a:extLst>
              <a:ext uri="{FF2B5EF4-FFF2-40B4-BE49-F238E27FC236}">
                <a16:creationId xmlns:a16="http://schemas.microsoft.com/office/drawing/2014/main" id="{BA82EBAD-E5CA-46FB-B17B-FE612A028DB2}"/>
              </a:ext>
            </a:extLst>
          </p:cNvPr>
          <p:cNvSpPr>
            <a:spLocks noGrp="1"/>
          </p:cNvSpPr>
          <p:nvPr>
            <p:ph type="body" sz="quarter" idx="36"/>
          </p:nvPr>
        </p:nvSpPr>
        <p:spPr/>
        <p:txBody>
          <a:bodyPr/>
          <a:lstStyle/>
          <a:p>
            <a:r>
              <a:rPr lang="en-US" dirty="0">
                <a:solidFill>
                  <a:srgbClr val="1188A3"/>
                </a:solidFill>
              </a:rPr>
              <a:t>3</a:t>
            </a:r>
            <a:endParaRPr lang="en-IE" dirty="0">
              <a:solidFill>
                <a:srgbClr val="1188A3"/>
              </a:solidFill>
            </a:endParaRPr>
          </a:p>
        </p:txBody>
      </p:sp>
      <p:sp>
        <p:nvSpPr>
          <p:cNvPr id="17" name="Text Placeholder 16">
            <a:extLst>
              <a:ext uri="{FF2B5EF4-FFF2-40B4-BE49-F238E27FC236}">
                <a16:creationId xmlns:a16="http://schemas.microsoft.com/office/drawing/2014/main" id="{BB65175B-4286-45B5-9EC9-AF4DCD948B0C}"/>
              </a:ext>
            </a:extLst>
          </p:cNvPr>
          <p:cNvSpPr>
            <a:spLocks noGrp="1"/>
          </p:cNvSpPr>
          <p:nvPr>
            <p:ph type="body" sz="quarter" idx="37"/>
          </p:nvPr>
        </p:nvSpPr>
        <p:spPr/>
        <p:txBody>
          <a:bodyPr/>
          <a:lstStyle/>
          <a:p>
            <a:r>
              <a:rPr lang="en-US" dirty="0">
                <a:solidFill>
                  <a:srgbClr val="1188A3"/>
                </a:solidFill>
              </a:rPr>
              <a:t>4</a:t>
            </a:r>
            <a:endParaRPr lang="en-IE" dirty="0">
              <a:solidFill>
                <a:srgbClr val="1188A3"/>
              </a:solidFill>
            </a:endParaRPr>
          </a:p>
        </p:txBody>
      </p:sp>
      <p:sp>
        <p:nvSpPr>
          <p:cNvPr id="18" name="Text Placeholder 17">
            <a:extLst>
              <a:ext uri="{FF2B5EF4-FFF2-40B4-BE49-F238E27FC236}">
                <a16:creationId xmlns:a16="http://schemas.microsoft.com/office/drawing/2014/main" id="{B83AA93F-B020-4F26-AEF1-DD4D9304272E}"/>
              </a:ext>
            </a:extLst>
          </p:cNvPr>
          <p:cNvSpPr>
            <a:spLocks noGrp="1"/>
          </p:cNvSpPr>
          <p:nvPr>
            <p:ph type="body" sz="quarter" idx="38"/>
          </p:nvPr>
        </p:nvSpPr>
        <p:spPr/>
        <p:txBody>
          <a:bodyPr/>
          <a:lstStyle/>
          <a:p>
            <a:r>
              <a:rPr lang="en-US" dirty="0">
                <a:solidFill>
                  <a:srgbClr val="1188A3"/>
                </a:solidFill>
              </a:rPr>
              <a:t>5</a:t>
            </a:r>
            <a:endParaRPr lang="en-IE" dirty="0">
              <a:solidFill>
                <a:srgbClr val="1188A3"/>
              </a:solidFill>
            </a:endParaRPr>
          </a:p>
        </p:txBody>
      </p:sp>
      <p:sp>
        <p:nvSpPr>
          <p:cNvPr id="19" name="Text Placeholder 2">
            <a:extLst>
              <a:ext uri="{FF2B5EF4-FFF2-40B4-BE49-F238E27FC236}">
                <a16:creationId xmlns:a16="http://schemas.microsoft.com/office/drawing/2014/main" id="{9F454AB0-9B49-4B80-B488-77F645DF5D74}"/>
              </a:ext>
            </a:extLst>
          </p:cNvPr>
          <p:cNvSpPr>
            <a:spLocks noGrp="1"/>
          </p:cNvSpPr>
          <p:nvPr>
            <p:ph type="body" sz="quarter" idx="16"/>
          </p:nvPr>
        </p:nvSpPr>
        <p:spPr>
          <a:xfrm>
            <a:off x="286063" y="361228"/>
            <a:ext cx="10729912" cy="581025"/>
          </a:xfrm>
        </p:spPr>
        <p:txBody>
          <a:bodyPr>
            <a:normAutofit lnSpcReduction="10000"/>
          </a:bodyPr>
          <a:lstStyle/>
          <a:p>
            <a:r>
              <a:rPr lang="en-US" b="1" dirty="0" err="1"/>
              <a:t>Fibre</a:t>
            </a:r>
            <a:r>
              <a:rPr lang="en-US" b="1" dirty="0"/>
              <a:t>: </a:t>
            </a:r>
            <a:r>
              <a:rPr lang="en-US" dirty="0"/>
              <a:t>Solutions and considerations</a:t>
            </a:r>
            <a:endParaRPr lang="en-IE" dirty="0"/>
          </a:p>
        </p:txBody>
      </p:sp>
      <p:sp>
        <p:nvSpPr>
          <p:cNvPr id="20" name="TextBox 19">
            <a:extLst>
              <a:ext uri="{FF2B5EF4-FFF2-40B4-BE49-F238E27FC236}">
                <a16:creationId xmlns:a16="http://schemas.microsoft.com/office/drawing/2014/main" id="{7E6BF283-BB59-41D0-B092-2CDE680E0D62}"/>
              </a:ext>
            </a:extLst>
          </p:cNvPr>
          <p:cNvSpPr txBox="1"/>
          <p:nvPr/>
        </p:nvSpPr>
        <p:spPr>
          <a:xfrm>
            <a:off x="384956" y="2038179"/>
            <a:ext cx="2448333" cy="369332"/>
          </a:xfrm>
          <a:prstGeom prst="rect">
            <a:avLst/>
          </a:prstGeom>
          <a:solidFill>
            <a:srgbClr val="85D2E1"/>
          </a:solidFill>
          <a:ln>
            <a:solidFill>
              <a:srgbClr val="85D2E1"/>
            </a:solidFill>
          </a:ln>
        </p:spPr>
        <p:txBody>
          <a:bodyPr wrap="square" rtlCol="0">
            <a:spAutoFit/>
          </a:bodyPr>
          <a:lstStyle/>
          <a:p>
            <a:r>
              <a:rPr lang="en-US" b="1" dirty="0">
                <a:solidFill>
                  <a:srgbClr val="000000"/>
                </a:solidFill>
              </a:rPr>
              <a:t>SIDE EFFECTS INCLUDE</a:t>
            </a:r>
            <a:endParaRPr lang="en-IE" b="1" dirty="0">
              <a:solidFill>
                <a:srgbClr val="000000"/>
              </a:solidFill>
            </a:endParaRPr>
          </a:p>
        </p:txBody>
      </p:sp>
      <p:sp>
        <p:nvSpPr>
          <p:cNvPr id="22" name="TextBox 21">
            <a:extLst>
              <a:ext uri="{FF2B5EF4-FFF2-40B4-BE49-F238E27FC236}">
                <a16:creationId xmlns:a16="http://schemas.microsoft.com/office/drawing/2014/main" id="{42610261-3275-4FD0-9364-64F9796F421D}"/>
              </a:ext>
            </a:extLst>
          </p:cNvPr>
          <p:cNvSpPr txBox="1"/>
          <p:nvPr/>
        </p:nvSpPr>
        <p:spPr>
          <a:xfrm>
            <a:off x="6096000" y="5695872"/>
            <a:ext cx="6096000" cy="707886"/>
          </a:xfrm>
          <a:prstGeom prst="rect">
            <a:avLst/>
          </a:prstGeom>
          <a:solidFill>
            <a:srgbClr val="85D2E1"/>
          </a:solidFill>
          <a:ln>
            <a:solidFill>
              <a:srgbClr val="85D2E1"/>
            </a:solidFill>
          </a:ln>
        </p:spPr>
        <p:txBody>
          <a:bodyPr wrap="square">
            <a:spAutoFit/>
          </a:bodyPr>
          <a:lstStyle/>
          <a:p>
            <a:r>
              <a:rPr lang="en-US" sz="2000" dirty="0">
                <a:solidFill>
                  <a:srgbClr val="000000"/>
                </a:solidFill>
              </a:rPr>
              <a:t>One of the main causes is the inadequate intake of </a:t>
            </a:r>
            <a:r>
              <a:rPr lang="en-US" sz="2000" dirty="0" err="1">
                <a:solidFill>
                  <a:srgbClr val="000000"/>
                </a:solidFill>
              </a:rPr>
              <a:t>fibre</a:t>
            </a:r>
            <a:r>
              <a:rPr lang="en-US" sz="2000" dirty="0">
                <a:solidFill>
                  <a:srgbClr val="000000"/>
                </a:solidFill>
              </a:rPr>
              <a:t> along with a poor intake of fluids/hydration</a:t>
            </a:r>
            <a:endParaRPr lang="en-IE" sz="2000" dirty="0">
              <a:solidFill>
                <a:srgbClr val="000000"/>
              </a:solidFill>
            </a:endParaRPr>
          </a:p>
        </p:txBody>
      </p:sp>
    </p:spTree>
    <p:extLst>
      <p:ext uri="{BB962C8B-B14F-4D97-AF65-F5344CB8AC3E}">
        <p14:creationId xmlns:p14="http://schemas.microsoft.com/office/powerpoint/2010/main" val="742331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1E7A3-93F9-4F53-93DF-68C5D892F6DE}"/>
              </a:ext>
            </a:extLst>
          </p:cNvPr>
          <p:cNvSpPr>
            <a:spLocks noGrp="1"/>
          </p:cNvSpPr>
          <p:nvPr>
            <p:ph type="body" sz="quarter" idx="18"/>
          </p:nvPr>
        </p:nvSpPr>
        <p:spPr>
          <a:xfrm>
            <a:off x="393032" y="1580147"/>
            <a:ext cx="5871410" cy="4044568"/>
          </a:xfrm>
        </p:spPr>
        <p:txBody>
          <a:bodyPr>
            <a:normAutofit fontScale="92500"/>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Most studies or product development tend to focus on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wheat bran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Although it is one of the most effective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fibre</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sources for the treatment of constipation, providing only this for long-term consumption or treatment becomes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repetitive</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and may result in elderly people rejecting or reducing these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fibre</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fortified foods.</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highlight>
                  <a:srgbClr val="FED100"/>
                </a:highlight>
              </a:rPr>
              <a:t>  TIP</a:t>
            </a:r>
            <a:r>
              <a:rPr lang="en-US" sz="2400" b="1" dirty="0">
                <a:highlight>
                  <a:srgbClr val="FED100"/>
                </a:highlight>
                <a:latin typeface="Comic Sans MS" panose="030F0702030302020204" pitchFamily="66"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There are opportunities for SMEs to develop alternative </a:t>
            </a:r>
            <a:r>
              <a:rPr lang="en-US" b="1" dirty="0">
                <a:latin typeface="Calibri" panose="020F0502020204030204"/>
              </a:rPr>
              <a:t>f</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ibre</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-suitable foods for seniors that are less repetitive and would be rejected less.</a:t>
            </a:r>
          </a:p>
          <a:p>
            <a:endParaRPr lang="en-IE" dirty="0"/>
          </a:p>
        </p:txBody>
      </p:sp>
      <p:sp>
        <p:nvSpPr>
          <p:cNvPr id="3" name="Text Placeholder 2">
            <a:extLst>
              <a:ext uri="{FF2B5EF4-FFF2-40B4-BE49-F238E27FC236}">
                <a16:creationId xmlns:a16="http://schemas.microsoft.com/office/drawing/2014/main" id="{F4C9F234-7FE9-4F05-8F50-FA3BB78A017E}"/>
              </a:ext>
            </a:extLst>
          </p:cNvPr>
          <p:cNvSpPr>
            <a:spLocks noGrp="1"/>
          </p:cNvSpPr>
          <p:nvPr>
            <p:ph type="body" sz="quarter" idx="16"/>
          </p:nvPr>
        </p:nvSpPr>
        <p:spPr/>
        <p:txBody>
          <a:bodyPr>
            <a:normAutofit lnSpcReduction="10000"/>
          </a:bodyPr>
          <a:lstStyle/>
          <a:p>
            <a:r>
              <a:rPr lang="en-US" dirty="0"/>
              <a:t>Alternative products…</a:t>
            </a:r>
            <a:endParaRPr lang="en-IE" dirty="0"/>
          </a:p>
        </p:txBody>
      </p:sp>
      <p:pic>
        <p:nvPicPr>
          <p:cNvPr id="6" name="Picture Placeholder 5" descr="A bowl of cereal with fruits">
            <a:extLst>
              <a:ext uri="{FF2B5EF4-FFF2-40B4-BE49-F238E27FC236}">
                <a16:creationId xmlns:a16="http://schemas.microsoft.com/office/drawing/2014/main" id="{409EE18A-7231-4959-8833-82659F70CA6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9860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35A334CE-E140-417C-8466-3449B66763E9}"/>
              </a:ext>
            </a:extLst>
          </p:cNvPr>
          <p:cNvPicPr>
            <a:picLocks noChangeAspect="1"/>
          </p:cNvPicPr>
          <p:nvPr/>
        </p:nvPicPr>
        <p:blipFill>
          <a:blip r:embed="rId2"/>
          <a:stretch>
            <a:fillRect/>
          </a:stretch>
        </p:blipFill>
        <p:spPr>
          <a:xfrm>
            <a:off x="9473058" y="2467475"/>
            <a:ext cx="2166826" cy="3378201"/>
          </a:xfrm>
          <a:prstGeom prst="rect">
            <a:avLst/>
          </a:prstGeom>
        </p:spPr>
      </p:pic>
      <p:sp>
        <p:nvSpPr>
          <p:cNvPr id="4" name="Text Placeholder 2">
            <a:extLst>
              <a:ext uri="{FF2B5EF4-FFF2-40B4-BE49-F238E27FC236}">
                <a16:creationId xmlns:a16="http://schemas.microsoft.com/office/drawing/2014/main" id="{17245214-4D91-4824-9A75-3805BF0F3474}"/>
              </a:ext>
            </a:extLst>
          </p:cNvPr>
          <p:cNvSpPr>
            <a:spLocks noGrp="1"/>
          </p:cNvSpPr>
          <p:nvPr>
            <p:ph type="body" sz="quarter" idx="16"/>
          </p:nvPr>
        </p:nvSpPr>
        <p:spPr>
          <a:xfrm>
            <a:off x="735013" y="642938"/>
            <a:ext cx="10807700" cy="582612"/>
          </a:xfrm>
        </p:spPr>
        <p:txBody>
          <a:bodyPr>
            <a:normAutofit lnSpcReduction="10000"/>
          </a:bodyPr>
          <a:lstStyle/>
          <a:p>
            <a:r>
              <a:rPr lang="en-US" b="1" dirty="0" err="1"/>
              <a:t>Fibre</a:t>
            </a:r>
            <a:r>
              <a:rPr lang="en-US" b="1" dirty="0"/>
              <a:t>: </a:t>
            </a:r>
            <a:r>
              <a:rPr lang="en-US" dirty="0"/>
              <a:t>Solutions and considerations</a:t>
            </a:r>
            <a:endParaRPr lang="en-IE" dirty="0"/>
          </a:p>
        </p:txBody>
      </p:sp>
      <p:sp>
        <p:nvSpPr>
          <p:cNvPr id="5" name="Text Placeholder 1">
            <a:extLst>
              <a:ext uri="{FF2B5EF4-FFF2-40B4-BE49-F238E27FC236}">
                <a16:creationId xmlns:a16="http://schemas.microsoft.com/office/drawing/2014/main" id="{7CEECE77-E426-439B-B8D9-E30385586719}"/>
              </a:ext>
            </a:extLst>
          </p:cNvPr>
          <p:cNvSpPr>
            <a:spLocks noGrp="1"/>
          </p:cNvSpPr>
          <p:nvPr>
            <p:ph type="body" sz="quarter" idx="18"/>
          </p:nvPr>
        </p:nvSpPr>
        <p:spPr>
          <a:xfrm>
            <a:off x="465220" y="1427747"/>
            <a:ext cx="10964779" cy="1676399"/>
          </a:xfrm>
        </p:spPr>
        <p:txBody>
          <a:bodyPr>
            <a:normAutofit lnSpcReduction="10000"/>
          </a:bodyPr>
          <a:lstStyle/>
          <a:p>
            <a:pPr indent="0"/>
            <a:r>
              <a:rPr lang="en-GB" sz="2200" dirty="0"/>
              <a:t>There are several methods to improve the Fibre intake of Elderly people.  </a:t>
            </a:r>
            <a:r>
              <a:rPr lang="en-GB" sz="2200" b="1" dirty="0"/>
              <a:t>Food fortification </a:t>
            </a:r>
            <a:r>
              <a:rPr lang="en-GB" sz="2200" dirty="0"/>
              <a:t>is the obvious solution but </a:t>
            </a:r>
            <a:r>
              <a:rPr lang="en-GB" sz="2200" b="1" dirty="0"/>
              <a:t>personalised meal plans </a:t>
            </a:r>
            <a:r>
              <a:rPr lang="en-GB" sz="2200" dirty="0"/>
              <a:t>can also help and simple tactics such as </a:t>
            </a:r>
            <a:r>
              <a:rPr lang="en-GB" sz="2200" b="1" dirty="0"/>
              <a:t>finger foods </a:t>
            </a:r>
            <a:r>
              <a:rPr lang="en-GB" sz="2200" dirty="0"/>
              <a:t>(slices of fruit or vegetables or wholemeal snacks) being made available to Seniors. </a:t>
            </a:r>
          </a:p>
          <a:p>
            <a:pPr indent="0"/>
            <a:r>
              <a:rPr lang="en-GB" sz="2000" b="1" dirty="0">
                <a:highlight>
                  <a:srgbClr val="FED100"/>
                </a:highlight>
                <a:latin typeface="+mj-lt"/>
              </a:rPr>
              <a:t>See our case study (next page) where this approach is being used in NHS hospitals in the UK.</a:t>
            </a:r>
            <a:endParaRPr lang="en-GB" sz="1200" b="1" dirty="0">
              <a:highlight>
                <a:srgbClr val="FED100"/>
              </a:highlight>
              <a:latin typeface="+mj-lt"/>
            </a:endParaRPr>
          </a:p>
          <a:p>
            <a:pPr indent="0"/>
            <a:endParaRPr lang="en-GB" dirty="0"/>
          </a:p>
          <a:p>
            <a:pPr indent="0"/>
            <a:endParaRPr lang="en-IE" dirty="0"/>
          </a:p>
        </p:txBody>
      </p:sp>
      <p:sp>
        <p:nvSpPr>
          <p:cNvPr id="2" name="TextBox 1">
            <a:extLst>
              <a:ext uri="{FF2B5EF4-FFF2-40B4-BE49-F238E27FC236}">
                <a16:creationId xmlns:a16="http://schemas.microsoft.com/office/drawing/2014/main" id="{76633A21-F01A-4F8A-85FD-88F281740175}"/>
              </a:ext>
            </a:extLst>
          </p:cNvPr>
          <p:cNvSpPr txBox="1"/>
          <p:nvPr/>
        </p:nvSpPr>
        <p:spPr>
          <a:xfrm>
            <a:off x="465220" y="3168316"/>
            <a:ext cx="9456822" cy="2353465"/>
          </a:xfrm>
          <a:prstGeom prst="rect">
            <a:avLst/>
          </a:prstGeom>
          <a:noFill/>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000000"/>
                </a:solidFill>
                <a:highlight>
                  <a:srgbClr val="FED100"/>
                </a:highlight>
              </a:rPr>
              <a:t> TIP</a:t>
            </a:r>
            <a:r>
              <a:rPr lang="en-US" sz="2400" b="1" dirty="0">
                <a:solidFill>
                  <a:srgbClr val="000000"/>
                </a:solidFill>
                <a:highlight>
                  <a:srgbClr val="FED100"/>
                </a:highlight>
                <a:latin typeface="Comic Sans MS" panose="030F0702030302020204" pitchFamily="66" charset="0"/>
              </a:rPr>
              <a:t>:</a:t>
            </a:r>
            <a:r>
              <a:rPr lang="en-US" sz="2400" b="1" dirty="0">
                <a:solidFill>
                  <a:srgbClr val="000000"/>
                </a:solidFill>
                <a:latin typeface="Comic Sans MS" panose="030F0702030302020204" pitchFamily="66" charset="0"/>
              </a:rPr>
              <a:t> </a:t>
            </a:r>
            <a:r>
              <a:rPr kumimoji="0" lang="en-GB" sz="2400" b="1" i="0" u="none" strike="noStrike" kern="1200" cap="none" spc="0" normalizeH="0" baseline="0" noProof="0" dirty="0">
                <a:ln>
                  <a:noFill/>
                </a:ln>
                <a:solidFill>
                  <a:srgbClr val="000000"/>
                </a:solidFill>
                <a:effectLst/>
                <a:uLnTx/>
                <a:uFillTx/>
                <a:ea typeface="+mn-ea"/>
                <a:cs typeface="+mn-cs"/>
              </a:rPr>
              <a:t>An interesting area for innovation and development:</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mn-cs"/>
              </a:rPr>
              <a:t>Fibre fortified pureed food </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mn-cs"/>
              </a:rPr>
              <a:t>must maintain a monophasic, smooth, cohesive, pudding-like and spoon-thick consistency for successful dysphagic management and the fibre ingredients selected may function to achieve these recommended textural characteristics. The acceptability and effectiveness of fibre-fortified regular and texture-modified institutional food requires more investigation.</a:t>
            </a:r>
          </a:p>
          <a:p>
            <a:endParaRPr lang="en-IE" dirty="0"/>
          </a:p>
        </p:txBody>
      </p:sp>
    </p:spTree>
    <p:extLst>
      <p:ext uri="{BB962C8B-B14F-4D97-AF65-F5344CB8AC3E}">
        <p14:creationId xmlns:p14="http://schemas.microsoft.com/office/powerpoint/2010/main" val="548208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CDF71-7B20-4DDE-919A-60D3A8E44DF1}"/>
              </a:ext>
            </a:extLst>
          </p:cNvPr>
          <p:cNvSpPr>
            <a:spLocks noGrp="1"/>
          </p:cNvSpPr>
          <p:nvPr>
            <p:ph type="body" sz="quarter" idx="16"/>
          </p:nvPr>
        </p:nvSpPr>
        <p:spPr>
          <a:solidFill>
            <a:srgbClr val="FFD100"/>
          </a:solidFill>
        </p:spPr>
        <p:txBody>
          <a:bodyPr>
            <a:normAutofit lnSpcReduction="10000"/>
          </a:bodyPr>
          <a:lstStyle/>
          <a:p>
            <a:r>
              <a:rPr lang="en-US" b="1" dirty="0"/>
              <a:t>Be Inspired…</a:t>
            </a:r>
            <a:endParaRPr lang="en-IE" b="1" dirty="0"/>
          </a:p>
        </p:txBody>
      </p:sp>
      <p:pic>
        <p:nvPicPr>
          <p:cNvPr id="7" name="Picture 6">
            <a:extLst>
              <a:ext uri="{FF2B5EF4-FFF2-40B4-BE49-F238E27FC236}">
                <a16:creationId xmlns:a16="http://schemas.microsoft.com/office/drawing/2014/main" id="{0C40F1DE-777C-45EF-9435-F1CC294FBDC9}"/>
              </a:ext>
            </a:extLst>
          </p:cNvPr>
          <p:cNvPicPr>
            <a:picLocks noChangeAspect="1"/>
          </p:cNvPicPr>
          <p:nvPr/>
        </p:nvPicPr>
        <p:blipFill>
          <a:blip r:embed="rId2"/>
          <a:stretch>
            <a:fillRect/>
          </a:stretch>
        </p:blipFill>
        <p:spPr>
          <a:xfrm>
            <a:off x="393530" y="1655494"/>
            <a:ext cx="3302170" cy="4559534"/>
          </a:xfrm>
          <a:prstGeom prst="rect">
            <a:avLst/>
          </a:prstGeom>
          <a:ln>
            <a:solidFill>
              <a:srgbClr val="000000"/>
            </a:solidFill>
          </a:ln>
        </p:spPr>
      </p:pic>
      <p:sp>
        <p:nvSpPr>
          <p:cNvPr id="8" name="TextBox 7">
            <a:extLst>
              <a:ext uri="{FF2B5EF4-FFF2-40B4-BE49-F238E27FC236}">
                <a16:creationId xmlns:a16="http://schemas.microsoft.com/office/drawing/2014/main" id="{F41BCAFA-14AD-4AF6-BFB8-F54C4E45D9C7}"/>
              </a:ext>
            </a:extLst>
          </p:cNvPr>
          <p:cNvSpPr txBox="1"/>
          <p:nvPr/>
        </p:nvSpPr>
        <p:spPr>
          <a:xfrm>
            <a:off x="10683029" y="83027"/>
            <a:ext cx="1292058" cy="707886"/>
          </a:xfrm>
          <a:prstGeom prst="rect">
            <a:avLst/>
          </a:prstGeom>
          <a:noFill/>
        </p:spPr>
        <p:txBody>
          <a:bodyPr wrap="square" rtlCol="0">
            <a:spAutoFit/>
          </a:bodyPr>
          <a:lstStyle/>
          <a:p>
            <a:r>
              <a:rPr lang="en-US" sz="4000" dirty="0">
                <a:highlight>
                  <a:srgbClr val="FFFF00"/>
                </a:highlight>
              </a:rPr>
              <a:t>LINK</a:t>
            </a:r>
            <a:endParaRPr lang="en-IE" sz="4000" dirty="0">
              <a:highlight>
                <a:srgbClr val="FFFF00"/>
              </a:highlight>
            </a:endParaRPr>
          </a:p>
        </p:txBody>
      </p:sp>
      <p:sp>
        <p:nvSpPr>
          <p:cNvPr id="10" name="TextBox 9">
            <a:extLst>
              <a:ext uri="{FF2B5EF4-FFF2-40B4-BE49-F238E27FC236}">
                <a16:creationId xmlns:a16="http://schemas.microsoft.com/office/drawing/2014/main" id="{EC7E57FA-F795-4A90-9A1B-B34CFC8363F4}"/>
              </a:ext>
            </a:extLst>
          </p:cNvPr>
          <p:cNvSpPr txBox="1"/>
          <p:nvPr/>
        </p:nvSpPr>
        <p:spPr>
          <a:xfrm>
            <a:off x="3791758" y="4244647"/>
            <a:ext cx="7754620" cy="1938992"/>
          </a:xfrm>
          <a:prstGeom prst="rect">
            <a:avLst/>
          </a:prstGeom>
          <a:noFill/>
        </p:spPr>
        <p:txBody>
          <a:bodyPr wrap="square">
            <a:spAutoFit/>
          </a:bodyPr>
          <a:lstStyle/>
          <a:p>
            <a:r>
              <a:rPr lang="en-US" sz="2000" dirty="0">
                <a:solidFill>
                  <a:srgbClr val="000000"/>
                </a:solidFill>
              </a:rPr>
              <a:t>The NHS Foundation Trust Nursing, nutrition, and catering staff have worked together to create a finger-food menu to help patients eat at their own pace without the pressure of having to use a knife and fork and thus encourage independence and wellbeing of the seniors. Finger foods can be particularly useful for people who forget to eat or find coordination difficult, such as those with dementia or following a stroke.</a:t>
            </a:r>
            <a:endParaRPr lang="en-GB" sz="2000" dirty="0">
              <a:solidFill>
                <a:srgbClr val="000000"/>
              </a:solidFill>
            </a:endParaRPr>
          </a:p>
        </p:txBody>
      </p:sp>
      <p:pic>
        <p:nvPicPr>
          <p:cNvPr id="4" name="Picture 3">
            <a:extLst>
              <a:ext uri="{FF2B5EF4-FFF2-40B4-BE49-F238E27FC236}">
                <a16:creationId xmlns:a16="http://schemas.microsoft.com/office/drawing/2014/main" id="{8F1AAABA-FB04-44E2-89AD-4EBC8017D760}"/>
              </a:ext>
            </a:extLst>
          </p:cNvPr>
          <p:cNvPicPr>
            <a:picLocks noChangeAspect="1"/>
          </p:cNvPicPr>
          <p:nvPr/>
        </p:nvPicPr>
        <p:blipFill>
          <a:blip r:embed="rId3"/>
          <a:stretch>
            <a:fillRect/>
          </a:stretch>
        </p:blipFill>
        <p:spPr>
          <a:xfrm>
            <a:off x="3882190" y="1431195"/>
            <a:ext cx="6665494" cy="2918223"/>
          </a:xfrm>
          <a:prstGeom prst="rect">
            <a:avLst/>
          </a:prstGeom>
        </p:spPr>
      </p:pic>
    </p:spTree>
    <p:extLst>
      <p:ext uri="{BB962C8B-B14F-4D97-AF65-F5344CB8AC3E}">
        <p14:creationId xmlns:p14="http://schemas.microsoft.com/office/powerpoint/2010/main" val="2338052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6FD16-E902-452D-A0A5-58789011D2D5}"/>
              </a:ext>
            </a:extLst>
          </p:cNvPr>
          <p:cNvSpPr>
            <a:spLocks noGrp="1"/>
          </p:cNvSpPr>
          <p:nvPr>
            <p:ph type="body" sz="quarter" idx="18"/>
          </p:nvPr>
        </p:nvSpPr>
        <p:spPr>
          <a:xfrm>
            <a:off x="505326" y="1564105"/>
            <a:ext cx="5799914" cy="4060610"/>
          </a:xfrm>
        </p:spPr>
        <p:txBody>
          <a:bodyPr>
            <a:normAutofit fontScale="77500" lnSpcReduction="20000"/>
          </a:bodyPr>
          <a:lstStyle/>
          <a:p>
            <a:pPr marL="0" indent="0">
              <a:lnSpc>
                <a:spcPct val="110000"/>
              </a:lnSpc>
            </a:pPr>
            <a:r>
              <a:rPr lang="en-GB" sz="2400" dirty="0"/>
              <a:t>Vitamins are </a:t>
            </a:r>
            <a:r>
              <a:rPr lang="en-GB" sz="2400" b="1" dirty="0"/>
              <a:t>organic*</a:t>
            </a:r>
            <a:r>
              <a:rPr lang="en-GB" sz="2400" dirty="0"/>
              <a:t> substances that humans </a:t>
            </a:r>
            <a:r>
              <a:rPr lang="en-GB" sz="2400" b="1" dirty="0"/>
              <a:t>cannot endogenously</a:t>
            </a:r>
            <a:r>
              <a:rPr lang="en-GB" sz="2400" dirty="0"/>
              <a:t>* produce, so they must be obtained through diet.</a:t>
            </a:r>
          </a:p>
          <a:p>
            <a:pPr marL="0" indent="0">
              <a:lnSpc>
                <a:spcPct val="110000"/>
              </a:lnSpc>
            </a:pPr>
            <a:r>
              <a:rPr lang="en-GB" sz="2400" dirty="0"/>
              <a:t>Water soluble vitamins e.g. Vitamin C can be quickly lost through urine and sweating, thus a daily consumption is recommended.  </a:t>
            </a:r>
          </a:p>
          <a:p>
            <a:pPr marL="342900" indent="-342900">
              <a:lnSpc>
                <a:spcPct val="110000"/>
              </a:lnSpc>
              <a:buFont typeface="Arial" panose="020B0604020202020204" pitchFamily="34" charset="0"/>
              <a:buChar char="•"/>
            </a:pPr>
            <a:endParaRPr lang="en-GB" sz="900" dirty="0"/>
          </a:p>
          <a:p>
            <a:pPr marL="0" indent="0">
              <a:lnSpc>
                <a:spcPct val="110000"/>
              </a:lnSpc>
            </a:pPr>
            <a:r>
              <a:rPr lang="en-GB" sz="2400" b="1" dirty="0"/>
              <a:t>Vitamin C is required for:</a:t>
            </a:r>
          </a:p>
          <a:p>
            <a:pPr marL="342900" indent="-342900">
              <a:lnSpc>
                <a:spcPct val="110000"/>
              </a:lnSpc>
              <a:buFont typeface="Arial" panose="020B0604020202020204" pitchFamily="34" charset="0"/>
              <a:buChar char="•"/>
            </a:pPr>
            <a:r>
              <a:rPr lang="en-GB" sz="2400" dirty="0"/>
              <a:t>immune regulation</a:t>
            </a:r>
          </a:p>
          <a:p>
            <a:pPr marL="342900" indent="-342900">
              <a:lnSpc>
                <a:spcPct val="110000"/>
              </a:lnSpc>
              <a:buFont typeface="Arial" panose="020B0604020202020204" pitchFamily="34" charset="0"/>
              <a:buChar char="•"/>
            </a:pPr>
            <a:r>
              <a:rPr lang="en-GB" sz="2400" dirty="0"/>
              <a:t>collagen formation</a:t>
            </a:r>
          </a:p>
          <a:p>
            <a:pPr marL="342900" indent="-342900">
              <a:lnSpc>
                <a:spcPct val="110000"/>
              </a:lnSpc>
              <a:buFont typeface="Arial" panose="020B0604020202020204" pitchFamily="34" charset="0"/>
              <a:buChar char="•"/>
            </a:pPr>
            <a:r>
              <a:rPr lang="en-GB" sz="2400" dirty="0"/>
              <a:t>neurotransmitter synthesis</a:t>
            </a:r>
          </a:p>
          <a:p>
            <a:pPr marL="342900" indent="-342900">
              <a:lnSpc>
                <a:spcPct val="110000"/>
              </a:lnSpc>
              <a:buFont typeface="Arial" panose="020B0604020202020204" pitchFamily="34" charset="0"/>
              <a:buChar char="•"/>
            </a:pPr>
            <a:r>
              <a:rPr lang="en-GB" sz="2400" dirty="0"/>
              <a:t>cholesterol metabolism</a:t>
            </a:r>
          </a:p>
          <a:p>
            <a:pPr marL="342900" indent="-34290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964722EF-36BD-44CC-B9C9-4DE3ED7911A8}"/>
              </a:ext>
            </a:extLst>
          </p:cNvPr>
          <p:cNvSpPr>
            <a:spLocks noGrp="1"/>
          </p:cNvSpPr>
          <p:nvPr>
            <p:ph type="body" sz="quarter" idx="16"/>
          </p:nvPr>
        </p:nvSpPr>
        <p:spPr>
          <a:xfrm>
            <a:off x="593398" y="485030"/>
            <a:ext cx="5085159" cy="582221"/>
          </a:xfrm>
        </p:spPr>
        <p:txBody>
          <a:bodyPr>
            <a:normAutofit lnSpcReduction="10000"/>
          </a:bodyPr>
          <a:lstStyle/>
          <a:p>
            <a:r>
              <a:rPr lang="en-US" b="1" dirty="0"/>
              <a:t>4. Vitamins &amp; Minerals:</a:t>
            </a:r>
            <a:endParaRPr lang="en-IE" b="1" dirty="0"/>
          </a:p>
        </p:txBody>
      </p:sp>
      <p:pic>
        <p:nvPicPr>
          <p:cNvPr id="6" name="Picture Placeholder 5" descr="Slices of cut orange on wood board, with manual citrus squeezer">
            <a:extLst>
              <a:ext uri="{FF2B5EF4-FFF2-40B4-BE49-F238E27FC236}">
                <a16:creationId xmlns:a16="http://schemas.microsoft.com/office/drawing/2014/main" id="{83863B95-5190-4E53-AE3D-C207B918AAE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4" name="TextBox 3">
            <a:extLst>
              <a:ext uri="{FF2B5EF4-FFF2-40B4-BE49-F238E27FC236}">
                <a16:creationId xmlns:a16="http://schemas.microsoft.com/office/drawing/2014/main" id="{8FFD3358-2D18-4B95-9E31-458818F1B363}"/>
              </a:ext>
            </a:extLst>
          </p:cNvPr>
          <p:cNvSpPr txBox="1"/>
          <p:nvPr/>
        </p:nvSpPr>
        <p:spPr>
          <a:xfrm>
            <a:off x="6392300" y="5934511"/>
            <a:ext cx="5799700" cy="923330"/>
          </a:xfrm>
          <a:prstGeom prst="rect">
            <a:avLst/>
          </a:prstGeom>
          <a:solidFill>
            <a:srgbClr val="85D2E1"/>
          </a:solidFill>
        </p:spPr>
        <p:txBody>
          <a:bodyPr wrap="square" rtlCol="0">
            <a:spAutoFit/>
          </a:bodyPr>
          <a:lstStyle/>
          <a:p>
            <a:pPr algn="r"/>
            <a:r>
              <a:rPr lang="en-US" dirty="0">
                <a:solidFill>
                  <a:srgbClr val="000000"/>
                </a:solidFill>
              </a:rPr>
              <a:t>*Big words made simple - </a:t>
            </a:r>
            <a:r>
              <a:rPr lang="en-IE" b="1" dirty="0">
                <a:solidFill>
                  <a:srgbClr val="000000"/>
                </a:solidFill>
              </a:rPr>
              <a:t>organic</a:t>
            </a:r>
            <a:r>
              <a:rPr lang="en-IE" dirty="0">
                <a:solidFill>
                  <a:srgbClr val="000000"/>
                </a:solidFill>
              </a:rPr>
              <a:t> means it contains carbon…</a:t>
            </a:r>
            <a:r>
              <a:rPr lang="en-IE" b="1" dirty="0">
                <a:solidFill>
                  <a:srgbClr val="000000"/>
                </a:solidFill>
              </a:rPr>
              <a:t>endogenously</a:t>
            </a:r>
            <a:r>
              <a:rPr lang="en-IE" dirty="0">
                <a:solidFill>
                  <a:srgbClr val="000000"/>
                </a:solidFill>
              </a:rPr>
              <a:t> means something </a:t>
            </a:r>
            <a:r>
              <a:rPr lang="en-US" dirty="0">
                <a:solidFill>
                  <a:srgbClr val="000000"/>
                </a:solidFill>
              </a:rPr>
              <a:t>originated </a:t>
            </a:r>
            <a:r>
              <a:rPr lang="en-US" b="0" i="0" dirty="0">
                <a:solidFill>
                  <a:srgbClr val="000000"/>
                </a:solidFill>
                <a:effectLst/>
              </a:rPr>
              <a:t>or was produced within an organism, tissue, or cell.</a:t>
            </a:r>
            <a:endParaRPr lang="en-US" dirty="0">
              <a:solidFill>
                <a:srgbClr val="000000"/>
              </a:solidFill>
            </a:endParaRPr>
          </a:p>
        </p:txBody>
      </p:sp>
    </p:spTree>
    <p:extLst>
      <p:ext uri="{BB962C8B-B14F-4D97-AF65-F5344CB8AC3E}">
        <p14:creationId xmlns:p14="http://schemas.microsoft.com/office/powerpoint/2010/main" val="2643888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0079B-E73E-4DA7-B3CD-6BC5309E7C2D}"/>
              </a:ext>
            </a:extLst>
          </p:cNvPr>
          <p:cNvSpPr>
            <a:spLocks noGrp="1"/>
          </p:cNvSpPr>
          <p:nvPr>
            <p:ph type="body" sz="quarter" idx="18"/>
          </p:nvPr>
        </p:nvSpPr>
        <p:spPr>
          <a:xfrm>
            <a:off x="596751" y="1495148"/>
            <a:ext cx="5691754" cy="3867704"/>
          </a:xfrm>
        </p:spPr>
        <p:txBody>
          <a:bodyPr>
            <a:normAutofit/>
          </a:bodyPr>
          <a:lstStyle/>
          <a:p>
            <a:pPr marL="0" indent="0"/>
            <a:r>
              <a:rPr lang="en-US" dirty="0"/>
              <a:t>Minerals are </a:t>
            </a:r>
            <a:r>
              <a:rPr lang="en-US" b="1" dirty="0"/>
              <a:t>inorganic compounds </a:t>
            </a:r>
            <a:r>
              <a:rPr lang="en-US" dirty="0"/>
              <a:t>essential to health that also </a:t>
            </a:r>
            <a:r>
              <a:rPr lang="en-GB" sz="2400" dirty="0"/>
              <a:t>cannot be endogenously produced by humans and so must be obtained through diet.</a:t>
            </a:r>
          </a:p>
          <a:p>
            <a:endParaRPr lang="en-GB" sz="900" dirty="0"/>
          </a:p>
          <a:p>
            <a:pPr marL="0" indent="0"/>
            <a:r>
              <a:rPr lang="en-GB" sz="2400" dirty="0"/>
              <a:t>For example, </a:t>
            </a:r>
            <a:r>
              <a:rPr lang="en-GB" sz="2400" b="1" dirty="0"/>
              <a:t>Magnesium</a:t>
            </a:r>
            <a:r>
              <a:rPr lang="en-GB" sz="2400" dirty="0"/>
              <a:t> is required </a:t>
            </a:r>
            <a:r>
              <a:rPr lang="en-GB" dirty="0"/>
              <a:t>for</a:t>
            </a:r>
            <a:r>
              <a:rPr lang="en-GB" sz="2400" dirty="0"/>
              <a:t>:</a:t>
            </a:r>
          </a:p>
          <a:p>
            <a:pPr marL="180000" indent="-180000">
              <a:buFont typeface="Arial" panose="020B0604020202020204" pitchFamily="34" charset="0"/>
              <a:buChar char="•"/>
            </a:pPr>
            <a:r>
              <a:rPr lang="en-GB" sz="2400" b="1" dirty="0"/>
              <a:t>Turning the food we eat into energy</a:t>
            </a:r>
          </a:p>
          <a:p>
            <a:pPr marL="180000" indent="-180000">
              <a:buFont typeface="Arial" panose="020B0604020202020204" pitchFamily="34" charset="0"/>
              <a:buChar char="•"/>
            </a:pPr>
            <a:r>
              <a:rPr lang="en-GB" sz="2400" b="1" dirty="0"/>
              <a:t>Hormone regulation (parathyroid glands)</a:t>
            </a:r>
          </a:p>
          <a:p>
            <a:pPr marL="180000" indent="-180000">
              <a:buFont typeface="Arial" panose="020B0604020202020204" pitchFamily="34" charset="0"/>
              <a:buChar char="•"/>
            </a:pPr>
            <a:r>
              <a:rPr lang="en-GB" sz="2400" b="1" dirty="0"/>
              <a:t>Bone health</a:t>
            </a:r>
          </a:p>
          <a:p>
            <a:endParaRPr lang="en-IE" dirty="0"/>
          </a:p>
        </p:txBody>
      </p:sp>
      <p:pic>
        <p:nvPicPr>
          <p:cNvPr id="7" name="Picture Placeholder 6" descr="Assorted vegetables and fruits">
            <a:extLst>
              <a:ext uri="{FF2B5EF4-FFF2-40B4-BE49-F238E27FC236}">
                <a16:creationId xmlns:a16="http://schemas.microsoft.com/office/drawing/2014/main" id="{4051D334-3F6C-41B5-BD8D-4C6B216C0E7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97F8063D-06B3-401A-9B8E-DB1E19D85E7D}"/>
              </a:ext>
            </a:extLst>
          </p:cNvPr>
          <p:cNvSpPr>
            <a:spLocks noGrp="1"/>
          </p:cNvSpPr>
          <p:nvPr>
            <p:ph type="body" sz="quarter" idx="16"/>
          </p:nvPr>
        </p:nvSpPr>
        <p:spPr>
          <a:xfrm>
            <a:off x="735013" y="642938"/>
            <a:ext cx="5084762" cy="582612"/>
          </a:xfrm>
        </p:spPr>
        <p:txBody>
          <a:bodyPr>
            <a:normAutofit lnSpcReduction="10000"/>
          </a:bodyPr>
          <a:lstStyle/>
          <a:p>
            <a:r>
              <a:rPr lang="en-US" b="1" dirty="0"/>
              <a:t>4. Vitamins &amp; Minerals:</a:t>
            </a:r>
            <a:endParaRPr lang="en-IE" b="1" dirty="0"/>
          </a:p>
        </p:txBody>
      </p:sp>
    </p:spTree>
    <p:extLst>
      <p:ext uri="{BB962C8B-B14F-4D97-AF65-F5344CB8AC3E}">
        <p14:creationId xmlns:p14="http://schemas.microsoft.com/office/powerpoint/2010/main" val="1336027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238674-F6B5-41C0-8525-7BC4332FBD34}"/>
              </a:ext>
            </a:extLst>
          </p:cNvPr>
          <p:cNvSpPr>
            <a:spLocks noGrp="1"/>
          </p:cNvSpPr>
          <p:nvPr>
            <p:ph type="body" sz="quarter" idx="16"/>
          </p:nvPr>
        </p:nvSpPr>
        <p:spPr>
          <a:xfrm>
            <a:off x="734714" y="385012"/>
            <a:ext cx="10808102" cy="1002630"/>
          </a:xfrm>
        </p:spPr>
        <p:txBody>
          <a:bodyPr>
            <a:normAutofit lnSpcReduction="10000"/>
          </a:bodyPr>
          <a:lstStyle/>
          <a:p>
            <a:r>
              <a:rPr lang="en-US" b="0" i="0" dirty="0">
                <a:solidFill>
                  <a:srgbClr val="212121"/>
                </a:solidFill>
                <a:effectLst/>
                <a:latin typeface="Calibri" panose="020F0502020204030204" pitchFamily="34" charset="0"/>
                <a:cs typeface="Calibri" panose="020F0502020204030204" pitchFamily="34" charset="0"/>
              </a:rPr>
              <a:t>A study showing % of older people at risk for inadequate micronutrient intake…</a:t>
            </a:r>
            <a:r>
              <a:rPr lang="en-US" b="1" i="0" dirty="0">
                <a:solidFill>
                  <a:srgbClr val="212121"/>
                </a:solidFill>
                <a:effectLst/>
                <a:latin typeface="Calibri" panose="020F0502020204030204" pitchFamily="34" charset="0"/>
                <a:cs typeface="Calibri" panose="020F0502020204030204" pitchFamily="34" charset="0"/>
              </a:rPr>
              <a:t>VITAMINS</a:t>
            </a:r>
            <a:endParaRPr lang="en-IE"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5AF068E-04AD-405C-93C8-0B0FC4A36151}"/>
              </a:ext>
            </a:extLst>
          </p:cNvPr>
          <p:cNvSpPr txBox="1"/>
          <p:nvPr/>
        </p:nvSpPr>
        <p:spPr>
          <a:xfrm>
            <a:off x="7514705" y="5555378"/>
            <a:ext cx="2005263" cy="369332"/>
          </a:xfrm>
          <a:prstGeom prst="rect">
            <a:avLst/>
          </a:prstGeom>
          <a:noFill/>
        </p:spPr>
        <p:txBody>
          <a:bodyPr wrap="square" rtlCol="0">
            <a:spAutoFit/>
          </a:bodyPr>
          <a:lstStyle/>
          <a:p>
            <a:r>
              <a:rPr lang="en-US" dirty="0">
                <a:solidFill>
                  <a:srgbClr val="1188A3"/>
                </a:solidFill>
                <a:hlinkClick r:id="rId2">
                  <a:extLst>
                    <a:ext uri="{A12FA001-AC4F-418D-AE19-62706E023703}">
                      <ahyp:hlinkClr xmlns:ahyp="http://schemas.microsoft.com/office/drawing/2018/hyperlinkcolor" val="tx"/>
                    </a:ext>
                  </a:extLst>
                </a:hlinkClick>
              </a:rPr>
              <a:t>SOURCE</a:t>
            </a:r>
            <a:endParaRPr lang="en-IE" dirty="0">
              <a:solidFill>
                <a:srgbClr val="1188A3"/>
              </a:solidFill>
            </a:endParaRPr>
          </a:p>
        </p:txBody>
      </p:sp>
      <p:sp>
        <p:nvSpPr>
          <p:cNvPr id="10" name="TextBox 9">
            <a:extLst>
              <a:ext uri="{FF2B5EF4-FFF2-40B4-BE49-F238E27FC236}">
                <a16:creationId xmlns:a16="http://schemas.microsoft.com/office/drawing/2014/main" id="{E457570E-6A1C-4737-9394-54D8A706FB8D}"/>
              </a:ext>
            </a:extLst>
          </p:cNvPr>
          <p:cNvSpPr txBox="1"/>
          <p:nvPr/>
        </p:nvSpPr>
        <p:spPr>
          <a:xfrm>
            <a:off x="7514705" y="1461950"/>
            <a:ext cx="4444298" cy="4093428"/>
          </a:xfrm>
          <a:prstGeom prst="rect">
            <a:avLst/>
          </a:prstGeom>
          <a:noFill/>
        </p:spPr>
        <p:txBody>
          <a:bodyPr wrap="square">
            <a:spAutoFit/>
          </a:bodyPr>
          <a:lstStyle/>
          <a:p>
            <a:r>
              <a:rPr lang="en-US" sz="2000" b="0" i="0" dirty="0">
                <a:solidFill>
                  <a:srgbClr val="212121"/>
                </a:solidFill>
                <a:effectLst/>
              </a:rPr>
              <a:t>Micronutrient deficiencies and low dietary intakes among community-dwelling older adults are associated with functional decline, frailty, and difficulties with independent living. Studies that seek to understand the types and magnitude of potential dietary inadequacies might be beneficial for guiding future interventions.</a:t>
            </a:r>
          </a:p>
          <a:p>
            <a:r>
              <a:rPr lang="en-US" sz="2000" b="0" i="0" dirty="0">
                <a:solidFill>
                  <a:srgbClr val="212121"/>
                </a:solidFill>
                <a:effectLst/>
              </a:rPr>
              <a:t>Of the twenty nutrients </a:t>
            </a:r>
            <a:r>
              <a:rPr lang="en-US" sz="2000" b="0" i="0" dirty="0" err="1">
                <a:solidFill>
                  <a:srgbClr val="212121"/>
                </a:solidFill>
                <a:effectLst/>
              </a:rPr>
              <a:t>analysed</a:t>
            </a:r>
            <a:r>
              <a:rPr lang="en-US" sz="2000" b="0" i="0" dirty="0">
                <a:solidFill>
                  <a:srgbClr val="212121"/>
                </a:solidFill>
                <a:effectLst/>
              </a:rPr>
              <a:t>, six were considered a possible public health concern: Vitamin D, Thiamin, Riboflavin, Calcium, Magnesium, and Selenium.</a:t>
            </a:r>
            <a:endParaRPr lang="en-IE" sz="2000" dirty="0"/>
          </a:p>
        </p:txBody>
      </p:sp>
      <p:pic>
        <p:nvPicPr>
          <p:cNvPr id="5" name="Picture 4">
            <a:extLst>
              <a:ext uri="{FF2B5EF4-FFF2-40B4-BE49-F238E27FC236}">
                <a16:creationId xmlns:a16="http://schemas.microsoft.com/office/drawing/2014/main" id="{494B1C75-8E95-6243-BEF1-BE072BB311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4042" y="1596196"/>
            <a:ext cx="5785836" cy="4093428"/>
          </a:xfrm>
          <a:prstGeom prst="rect">
            <a:avLst/>
          </a:prstGeom>
        </p:spPr>
      </p:pic>
      <p:sp>
        <p:nvSpPr>
          <p:cNvPr id="9" name="TextBox 8">
            <a:extLst>
              <a:ext uri="{FF2B5EF4-FFF2-40B4-BE49-F238E27FC236}">
                <a16:creationId xmlns:a16="http://schemas.microsoft.com/office/drawing/2014/main" id="{2D8D684D-D6FC-0C4B-A1C0-CDCDE3783673}"/>
              </a:ext>
            </a:extLst>
          </p:cNvPr>
          <p:cNvSpPr txBox="1"/>
          <p:nvPr/>
        </p:nvSpPr>
        <p:spPr>
          <a:xfrm rot="16200000">
            <a:off x="1575958" y="4500756"/>
            <a:ext cx="839880" cy="261610"/>
          </a:xfrm>
          <a:prstGeom prst="rect">
            <a:avLst/>
          </a:prstGeom>
          <a:noFill/>
        </p:spPr>
        <p:txBody>
          <a:bodyPr wrap="square">
            <a:spAutoFit/>
          </a:bodyPr>
          <a:lstStyle/>
          <a:p>
            <a:pPr algn="r"/>
            <a:r>
              <a:rPr lang="en-US" sz="1100" b="0" i="0" dirty="0">
                <a:solidFill>
                  <a:srgbClr val="212121"/>
                </a:solidFill>
                <a:effectLst/>
              </a:rPr>
              <a:t>Vitamin A</a:t>
            </a:r>
            <a:endParaRPr lang="en-IE" sz="1100" dirty="0"/>
          </a:p>
        </p:txBody>
      </p:sp>
      <p:sp>
        <p:nvSpPr>
          <p:cNvPr id="12" name="TextBox 11">
            <a:extLst>
              <a:ext uri="{FF2B5EF4-FFF2-40B4-BE49-F238E27FC236}">
                <a16:creationId xmlns:a16="http://schemas.microsoft.com/office/drawing/2014/main" id="{0124FE63-E59E-764A-BB78-CC9AAC616334}"/>
              </a:ext>
            </a:extLst>
          </p:cNvPr>
          <p:cNvSpPr txBox="1"/>
          <p:nvPr/>
        </p:nvSpPr>
        <p:spPr>
          <a:xfrm rot="16200000">
            <a:off x="1897032" y="4605907"/>
            <a:ext cx="1050182"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1)</a:t>
            </a:r>
            <a:endParaRPr lang="en-IE" sz="1100" baseline="-25000" dirty="0"/>
          </a:p>
        </p:txBody>
      </p:sp>
      <p:sp>
        <p:nvSpPr>
          <p:cNvPr id="13" name="TextBox 12">
            <a:extLst>
              <a:ext uri="{FF2B5EF4-FFF2-40B4-BE49-F238E27FC236}">
                <a16:creationId xmlns:a16="http://schemas.microsoft.com/office/drawing/2014/main" id="{0FCBFAEE-E82E-DC4B-82A8-CF4408F1189E}"/>
              </a:ext>
            </a:extLst>
          </p:cNvPr>
          <p:cNvSpPr txBox="1"/>
          <p:nvPr/>
        </p:nvSpPr>
        <p:spPr>
          <a:xfrm rot="16200000">
            <a:off x="2323256" y="4605906"/>
            <a:ext cx="1050181"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2</a:t>
            </a:r>
            <a:r>
              <a:rPr lang="en-US" sz="1100" b="0" i="0" dirty="0">
                <a:solidFill>
                  <a:srgbClr val="212121"/>
                </a:solidFill>
                <a:effectLst/>
              </a:rPr>
              <a:t>)</a:t>
            </a:r>
            <a:endParaRPr lang="en-IE" sz="1100" dirty="0"/>
          </a:p>
        </p:txBody>
      </p:sp>
      <p:sp>
        <p:nvSpPr>
          <p:cNvPr id="14" name="TextBox 13">
            <a:extLst>
              <a:ext uri="{FF2B5EF4-FFF2-40B4-BE49-F238E27FC236}">
                <a16:creationId xmlns:a16="http://schemas.microsoft.com/office/drawing/2014/main" id="{74D60194-7F52-6E4D-9763-2CA8018A2289}"/>
              </a:ext>
            </a:extLst>
          </p:cNvPr>
          <p:cNvSpPr txBox="1"/>
          <p:nvPr/>
        </p:nvSpPr>
        <p:spPr>
          <a:xfrm rot="16200000">
            <a:off x="2749481" y="4605906"/>
            <a:ext cx="1050180" cy="261610"/>
          </a:xfrm>
          <a:prstGeom prst="rect">
            <a:avLst/>
          </a:prstGeom>
          <a:noFill/>
        </p:spPr>
        <p:txBody>
          <a:bodyPr wrap="square">
            <a:spAutoFit/>
          </a:bodyPr>
          <a:lstStyle/>
          <a:p>
            <a:pPr algn="r"/>
            <a:r>
              <a:rPr lang="en-US" sz="1100" b="0" i="0" dirty="0">
                <a:solidFill>
                  <a:srgbClr val="212121"/>
                </a:solidFill>
                <a:effectLst/>
              </a:rPr>
              <a:t>Vitamin(B</a:t>
            </a:r>
            <a:r>
              <a:rPr lang="en-US" sz="1100" b="0" i="0" baseline="-25000" dirty="0">
                <a:solidFill>
                  <a:srgbClr val="212121"/>
                </a:solidFill>
                <a:effectLst/>
              </a:rPr>
              <a:t>3</a:t>
            </a:r>
            <a:r>
              <a:rPr lang="en-US" sz="1100" b="0" i="0" dirty="0">
                <a:solidFill>
                  <a:srgbClr val="212121"/>
                </a:solidFill>
                <a:effectLst/>
              </a:rPr>
              <a:t>)</a:t>
            </a:r>
            <a:endParaRPr lang="en-IE" sz="1100" dirty="0"/>
          </a:p>
        </p:txBody>
      </p:sp>
      <p:sp>
        <p:nvSpPr>
          <p:cNvPr id="15" name="TextBox 14">
            <a:extLst>
              <a:ext uri="{FF2B5EF4-FFF2-40B4-BE49-F238E27FC236}">
                <a16:creationId xmlns:a16="http://schemas.microsoft.com/office/drawing/2014/main" id="{3912AFB2-E54A-CA4A-9BDE-91003BF89FDE}"/>
              </a:ext>
            </a:extLst>
          </p:cNvPr>
          <p:cNvSpPr txBox="1"/>
          <p:nvPr/>
        </p:nvSpPr>
        <p:spPr>
          <a:xfrm rot="16200000">
            <a:off x="3280854" y="4500756"/>
            <a:ext cx="839880"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6</a:t>
            </a:r>
            <a:endParaRPr lang="en-IE" sz="1100" baseline="-25000" dirty="0"/>
          </a:p>
        </p:txBody>
      </p:sp>
      <p:sp>
        <p:nvSpPr>
          <p:cNvPr id="16" name="TextBox 15">
            <a:extLst>
              <a:ext uri="{FF2B5EF4-FFF2-40B4-BE49-F238E27FC236}">
                <a16:creationId xmlns:a16="http://schemas.microsoft.com/office/drawing/2014/main" id="{F17871A5-74BB-B644-8A76-DD7A56DBB47C}"/>
              </a:ext>
            </a:extLst>
          </p:cNvPr>
          <p:cNvSpPr txBox="1"/>
          <p:nvPr/>
        </p:nvSpPr>
        <p:spPr>
          <a:xfrm rot="16200000">
            <a:off x="3601930" y="4605906"/>
            <a:ext cx="1050178"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12</a:t>
            </a:r>
            <a:endParaRPr lang="en-IE" sz="1100" baseline="-25000" dirty="0"/>
          </a:p>
        </p:txBody>
      </p:sp>
      <p:sp>
        <p:nvSpPr>
          <p:cNvPr id="17" name="TextBox 16">
            <a:extLst>
              <a:ext uri="{FF2B5EF4-FFF2-40B4-BE49-F238E27FC236}">
                <a16:creationId xmlns:a16="http://schemas.microsoft.com/office/drawing/2014/main" id="{372504A7-FD4E-1348-B845-32FE9C1B7DB3}"/>
              </a:ext>
            </a:extLst>
          </p:cNvPr>
          <p:cNvSpPr txBox="1"/>
          <p:nvPr/>
        </p:nvSpPr>
        <p:spPr>
          <a:xfrm rot="16200000">
            <a:off x="4133302" y="4500757"/>
            <a:ext cx="839880" cy="261610"/>
          </a:xfrm>
          <a:prstGeom prst="rect">
            <a:avLst/>
          </a:prstGeom>
          <a:noFill/>
        </p:spPr>
        <p:txBody>
          <a:bodyPr wrap="square">
            <a:spAutoFit/>
          </a:bodyPr>
          <a:lstStyle/>
          <a:p>
            <a:pPr algn="r"/>
            <a:r>
              <a:rPr lang="en-US" sz="1100" b="0" i="0" dirty="0">
                <a:solidFill>
                  <a:srgbClr val="212121"/>
                </a:solidFill>
                <a:effectLst/>
              </a:rPr>
              <a:t>Folate</a:t>
            </a:r>
            <a:endParaRPr lang="en-IE" sz="1100" dirty="0"/>
          </a:p>
        </p:txBody>
      </p:sp>
      <p:sp>
        <p:nvSpPr>
          <p:cNvPr id="18" name="TextBox 17">
            <a:extLst>
              <a:ext uri="{FF2B5EF4-FFF2-40B4-BE49-F238E27FC236}">
                <a16:creationId xmlns:a16="http://schemas.microsoft.com/office/drawing/2014/main" id="{6739B31F-FAF6-A944-9036-61251FBED551}"/>
              </a:ext>
            </a:extLst>
          </p:cNvPr>
          <p:cNvSpPr txBox="1"/>
          <p:nvPr/>
        </p:nvSpPr>
        <p:spPr>
          <a:xfrm rot="16200000">
            <a:off x="4559526" y="4500757"/>
            <a:ext cx="839880" cy="261610"/>
          </a:xfrm>
          <a:prstGeom prst="rect">
            <a:avLst/>
          </a:prstGeom>
          <a:noFill/>
        </p:spPr>
        <p:txBody>
          <a:bodyPr wrap="square">
            <a:spAutoFit/>
          </a:bodyPr>
          <a:lstStyle/>
          <a:p>
            <a:pPr algn="r"/>
            <a:r>
              <a:rPr lang="en-US" sz="1100" b="0" i="0" dirty="0">
                <a:solidFill>
                  <a:srgbClr val="212121"/>
                </a:solidFill>
                <a:effectLst/>
              </a:rPr>
              <a:t>Vitamin C</a:t>
            </a:r>
            <a:endParaRPr lang="en-IE" sz="1100" dirty="0"/>
          </a:p>
        </p:txBody>
      </p:sp>
      <p:sp>
        <p:nvSpPr>
          <p:cNvPr id="19" name="TextBox 18">
            <a:extLst>
              <a:ext uri="{FF2B5EF4-FFF2-40B4-BE49-F238E27FC236}">
                <a16:creationId xmlns:a16="http://schemas.microsoft.com/office/drawing/2014/main" id="{10886578-6D3E-B74A-A18C-7EC7EE83B745}"/>
              </a:ext>
            </a:extLst>
          </p:cNvPr>
          <p:cNvSpPr txBox="1"/>
          <p:nvPr/>
        </p:nvSpPr>
        <p:spPr>
          <a:xfrm rot="16200000">
            <a:off x="4985750" y="4500757"/>
            <a:ext cx="839880" cy="261610"/>
          </a:xfrm>
          <a:prstGeom prst="rect">
            <a:avLst/>
          </a:prstGeom>
          <a:noFill/>
        </p:spPr>
        <p:txBody>
          <a:bodyPr wrap="square">
            <a:spAutoFit/>
          </a:bodyPr>
          <a:lstStyle/>
          <a:p>
            <a:pPr algn="r"/>
            <a:r>
              <a:rPr lang="en-US" sz="1100" b="0" i="0" dirty="0">
                <a:solidFill>
                  <a:srgbClr val="212121"/>
                </a:solidFill>
                <a:effectLst/>
              </a:rPr>
              <a:t>Vitamin D</a:t>
            </a:r>
            <a:endParaRPr lang="en-IE" sz="1100" dirty="0"/>
          </a:p>
        </p:txBody>
      </p:sp>
      <p:sp>
        <p:nvSpPr>
          <p:cNvPr id="20" name="TextBox 19">
            <a:extLst>
              <a:ext uri="{FF2B5EF4-FFF2-40B4-BE49-F238E27FC236}">
                <a16:creationId xmlns:a16="http://schemas.microsoft.com/office/drawing/2014/main" id="{07971323-1FF2-A542-8686-D15ABDD0CE41}"/>
              </a:ext>
            </a:extLst>
          </p:cNvPr>
          <p:cNvSpPr txBox="1"/>
          <p:nvPr/>
        </p:nvSpPr>
        <p:spPr>
          <a:xfrm rot="16200000">
            <a:off x="5411978" y="4500757"/>
            <a:ext cx="839880" cy="261610"/>
          </a:xfrm>
          <a:prstGeom prst="rect">
            <a:avLst/>
          </a:prstGeom>
          <a:noFill/>
        </p:spPr>
        <p:txBody>
          <a:bodyPr wrap="square">
            <a:spAutoFit/>
          </a:bodyPr>
          <a:lstStyle/>
          <a:p>
            <a:pPr algn="r"/>
            <a:r>
              <a:rPr lang="en-US" sz="1100" b="0" i="0" dirty="0">
                <a:solidFill>
                  <a:srgbClr val="212121"/>
                </a:solidFill>
                <a:effectLst/>
              </a:rPr>
              <a:t>Vitamin E</a:t>
            </a:r>
            <a:endParaRPr lang="en-IE" sz="1100" dirty="0"/>
          </a:p>
        </p:txBody>
      </p:sp>
      <p:sp>
        <p:nvSpPr>
          <p:cNvPr id="21" name="TextBox 20">
            <a:extLst>
              <a:ext uri="{FF2B5EF4-FFF2-40B4-BE49-F238E27FC236}">
                <a16:creationId xmlns:a16="http://schemas.microsoft.com/office/drawing/2014/main" id="{4356EC5E-B7F2-3949-900C-AA6193FA06B1}"/>
              </a:ext>
            </a:extLst>
          </p:cNvPr>
          <p:cNvSpPr txBox="1"/>
          <p:nvPr/>
        </p:nvSpPr>
        <p:spPr>
          <a:xfrm rot="16200000">
            <a:off x="256309" y="2902326"/>
            <a:ext cx="2430964" cy="261610"/>
          </a:xfrm>
          <a:prstGeom prst="rect">
            <a:avLst/>
          </a:prstGeom>
          <a:noFill/>
        </p:spPr>
        <p:txBody>
          <a:bodyPr wrap="square">
            <a:spAutoFit/>
          </a:bodyPr>
          <a:lstStyle/>
          <a:p>
            <a:pPr algn="ctr"/>
            <a:r>
              <a:rPr lang="en-US" sz="1100" b="0" i="0" dirty="0">
                <a:solidFill>
                  <a:srgbClr val="212121"/>
                </a:solidFill>
                <a:effectLst/>
              </a:rPr>
              <a:t>Percentage at risk of inadequacy</a:t>
            </a:r>
            <a:endParaRPr lang="en-IE" sz="1100" dirty="0"/>
          </a:p>
        </p:txBody>
      </p:sp>
      <p:sp>
        <p:nvSpPr>
          <p:cNvPr id="22" name="TextBox 21">
            <a:extLst>
              <a:ext uri="{FF2B5EF4-FFF2-40B4-BE49-F238E27FC236}">
                <a16:creationId xmlns:a16="http://schemas.microsoft.com/office/drawing/2014/main" id="{97E8DCFB-9E5F-7C48-9193-7355A2FAC86F}"/>
              </a:ext>
            </a:extLst>
          </p:cNvPr>
          <p:cNvSpPr txBox="1"/>
          <p:nvPr/>
        </p:nvSpPr>
        <p:spPr>
          <a:xfrm>
            <a:off x="834042" y="5270270"/>
            <a:ext cx="5785836" cy="261610"/>
          </a:xfrm>
          <a:prstGeom prst="rect">
            <a:avLst/>
          </a:prstGeom>
          <a:noFill/>
        </p:spPr>
        <p:txBody>
          <a:bodyPr wrap="square">
            <a:spAutoFit/>
          </a:bodyPr>
          <a:lstStyle/>
          <a:p>
            <a:pPr algn="ctr"/>
            <a:r>
              <a:rPr lang="en-US" sz="1100" b="0" i="0" dirty="0">
                <a:solidFill>
                  <a:srgbClr val="212121"/>
                </a:solidFill>
                <a:effectLst/>
              </a:rPr>
              <a:t>Mean (95% Cl) percentage of </a:t>
            </a:r>
            <a:r>
              <a:rPr lang="en-US" sz="1100" b="1" i="0" dirty="0">
                <a:solidFill>
                  <a:srgbClr val="85D2E1"/>
                </a:solidFill>
                <a:effectLst/>
              </a:rPr>
              <a:t>men</a:t>
            </a:r>
            <a:r>
              <a:rPr lang="en-US" sz="1100" b="0" i="0" dirty="0">
                <a:solidFill>
                  <a:srgbClr val="212121"/>
                </a:solidFill>
                <a:effectLst/>
              </a:rPr>
              <a:t> and </a:t>
            </a:r>
            <a:r>
              <a:rPr lang="en-US" sz="1100" b="1" i="0" dirty="0">
                <a:solidFill>
                  <a:srgbClr val="FED100"/>
                </a:solidFill>
                <a:effectLst/>
              </a:rPr>
              <a:t>women</a:t>
            </a:r>
            <a:r>
              <a:rPr lang="en-US" sz="1100" b="0" i="0" dirty="0">
                <a:solidFill>
                  <a:srgbClr val="212121"/>
                </a:solidFill>
                <a:effectLst/>
              </a:rPr>
              <a:t> at risk for inadequate intake of vitamins.</a:t>
            </a:r>
            <a:endParaRPr lang="en-IE" sz="1100" dirty="0"/>
          </a:p>
        </p:txBody>
      </p:sp>
    </p:spTree>
    <p:extLst>
      <p:ext uri="{BB962C8B-B14F-4D97-AF65-F5344CB8AC3E}">
        <p14:creationId xmlns:p14="http://schemas.microsoft.com/office/powerpoint/2010/main" val="292353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295CB54-F4A2-46A3-983F-259668EF9774}"/>
              </a:ext>
            </a:extLst>
          </p:cNvPr>
          <p:cNvSpPr>
            <a:spLocks noGrp="1"/>
          </p:cNvSpPr>
          <p:nvPr>
            <p:ph type="body" sz="quarter" idx="16"/>
          </p:nvPr>
        </p:nvSpPr>
        <p:spPr>
          <a:xfrm>
            <a:off x="735013" y="320842"/>
            <a:ext cx="10807700" cy="1082842"/>
          </a:xfrm>
        </p:spPr>
        <p:txBody>
          <a:bodyPr>
            <a:normAutofit/>
          </a:bodyPr>
          <a:lstStyle/>
          <a:p>
            <a:r>
              <a:rPr lang="en-US" b="0" i="0" dirty="0">
                <a:solidFill>
                  <a:srgbClr val="212121"/>
                </a:solidFill>
                <a:effectLst/>
                <a:latin typeface="Calibri" panose="020F0502020204030204" pitchFamily="34" charset="0"/>
                <a:cs typeface="Calibri" panose="020F0502020204030204" pitchFamily="34" charset="0"/>
              </a:rPr>
              <a:t>A study showing % of older people at risk for inadequate micronutrient intake…</a:t>
            </a:r>
            <a:r>
              <a:rPr lang="en-US" b="1" i="0" dirty="0">
                <a:solidFill>
                  <a:srgbClr val="212121"/>
                </a:solidFill>
                <a:effectLst/>
                <a:latin typeface="Calibri" panose="020F0502020204030204" pitchFamily="34" charset="0"/>
                <a:cs typeface="Calibri" panose="020F0502020204030204" pitchFamily="34" charset="0"/>
              </a:rPr>
              <a:t>MINERALS</a:t>
            </a:r>
            <a:endParaRPr lang="en-IE"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EC9A547-B5C7-45B6-AAE5-3CEB9DCEFA30}"/>
              </a:ext>
            </a:extLst>
          </p:cNvPr>
          <p:cNvSpPr txBox="1"/>
          <p:nvPr/>
        </p:nvSpPr>
        <p:spPr>
          <a:xfrm>
            <a:off x="7432473" y="5542311"/>
            <a:ext cx="2005263" cy="369332"/>
          </a:xfrm>
          <a:prstGeom prst="rect">
            <a:avLst/>
          </a:prstGeom>
          <a:noFill/>
        </p:spPr>
        <p:txBody>
          <a:bodyPr wrap="square" rtlCol="0">
            <a:spAutoFit/>
          </a:bodyPr>
          <a:lstStyle/>
          <a:p>
            <a:r>
              <a:rPr lang="en-US" dirty="0">
                <a:solidFill>
                  <a:srgbClr val="1188A3"/>
                </a:solidFill>
                <a:hlinkClick r:id="rId2">
                  <a:extLst>
                    <a:ext uri="{A12FA001-AC4F-418D-AE19-62706E023703}">
                      <ahyp:hlinkClr xmlns:ahyp="http://schemas.microsoft.com/office/drawing/2018/hyperlinkcolor" val="tx"/>
                    </a:ext>
                  </a:extLst>
                </a:hlinkClick>
              </a:rPr>
              <a:t>SOURCE</a:t>
            </a:r>
            <a:endParaRPr lang="en-IE" dirty="0">
              <a:solidFill>
                <a:srgbClr val="1188A3"/>
              </a:solidFill>
            </a:endParaRPr>
          </a:p>
        </p:txBody>
      </p:sp>
      <p:sp>
        <p:nvSpPr>
          <p:cNvPr id="8" name="TextBox 7">
            <a:extLst>
              <a:ext uri="{FF2B5EF4-FFF2-40B4-BE49-F238E27FC236}">
                <a16:creationId xmlns:a16="http://schemas.microsoft.com/office/drawing/2014/main" id="{8F2AE61F-2774-48AF-AC99-1493B32EBBA5}"/>
              </a:ext>
            </a:extLst>
          </p:cNvPr>
          <p:cNvSpPr txBox="1"/>
          <p:nvPr/>
        </p:nvSpPr>
        <p:spPr>
          <a:xfrm flipH="1">
            <a:off x="7432473" y="1639656"/>
            <a:ext cx="4366004" cy="3816429"/>
          </a:xfrm>
          <a:prstGeom prst="rect">
            <a:avLst/>
          </a:prstGeom>
          <a:noFill/>
        </p:spPr>
        <p:txBody>
          <a:bodyPr wrap="square" rtlCol="0">
            <a:spAutoFit/>
          </a:bodyPr>
          <a:lstStyle/>
          <a:p>
            <a:r>
              <a:rPr lang="en-US" sz="2200" dirty="0">
                <a:solidFill>
                  <a:srgbClr val="000000"/>
                </a:solidFill>
              </a:rPr>
              <a:t>From this graph, it is evident how a high percentage of elderly adults have an inadequate intake of the minerals: </a:t>
            </a:r>
          </a:p>
          <a:p>
            <a:r>
              <a:rPr lang="en-US" sz="2200" b="1" dirty="0">
                <a:solidFill>
                  <a:srgbClr val="000000"/>
                </a:solidFill>
              </a:rPr>
              <a:t>Calcium: </a:t>
            </a:r>
            <a:r>
              <a:rPr lang="en-US" sz="2200" dirty="0">
                <a:solidFill>
                  <a:srgbClr val="000000"/>
                </a:solidFill>
              </a:rPr>
              <a:t>important for bone health </a:t>
            </a:r>
            <a:r>
              <a:rPr lang="en-US" sz="2200" b="1" dirty="0">
                <a:solidFill>
                  <a:srgbClr val="000000"/>
                </a:solidFill>
              </a:rPr>
              <a:t>Magnesium</a:t>
            </a:r>
            <a:r>
              <a:rPr lang="en-US" sz="2200" dirty="0">
                <a:solidFill>
                  <a:srgbClr val="000000"/>
                </a:solidFill>
              </a:rPr>
              <a:t>: important for creating energy from food and hormone regulation </a:t>
            </a:r>
          </a:p>
          <a:p>
            <a:r>
              <a:rPr lang="en-US" sz="2200" b="1" dirty="0">
                <a:solidFill>
                  <a:srgbClr val="000000"/>
                </a:solidFill>
              </a:rPr>
              <a:t>Selenium: </a:t>
            </a:r>
            <a:r>
              <a:rPr lang="en-US" sz="2200" dirty="0">
                <a:solidFill>
                  <a:srgbClr val="000000"/>
                </a:solidFill>
              </a:rPr>
              <a:t>protects against cell damage and inflammation in the body</a:t>
            </a:r>
            <a:endParaRPr lang="en-IE" sz="2200" b="1" dirty="0">
              <a:solidFill>
                <a:srgbClr val="000000"/>
              </a:solidFill>
            </a:endParaRPr>
          </a:p>
        </p:txBody>
      </p:sp>
      <p:pic>
        <p:nvPicPr>
          <p:cNvPr id="10" name="Picture 9">
            <a:extLst>
              <a:ext uri="{FF2B5EF4-FFF2-40B4-BE49-F238E27FC236}">
                <a16:creationId xmlns:a16="http://schemas.microsoft.com/office/drawing/2014/main" id="{00022883-AE7B-A541-BD9E-5CC3EA6F51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4042" y="1596196"/>
            <a:ext cx="5785836" cy="4093427"/>
          </a:xfrm>
          <a:prstGeom prst="rect">
            <a:avLst/>
          </a:prstGeom>
        </p:spPr>
      </p:pic>
      <p:sp>
        <p:nvSpPr>
          <p:cNvPr id="11" name="TextBox 10">
            <a:extLst>
              <a:ext uri="{FF2B5EF4-FFF2-40B4-BE49-F238E27FC236}">
                <a16:creationId xmlns:a16="http://schemas.microsoft.com/office/drawing/2014/main" id="{09EBA014-D414-974B-B255-133905A3F1B7}"/>
              </a:ext>
            </a:extLst>
          </p:cNvPr>
          <p:cNvSpPr txBox="1"/>
          <p:nvPr/>
        </p:nvSpPr>
        <p:spPr>
          <a:xfrm rot="16200000">
            <a:off x="1655468" y="4500755"/>
            <a:ext cx="839880" cy="261610"/>
          </a:xfrm>
          <a:prstGeom prst="rect">
            <a:avLst/>
          </a:prstGeom>
          <a:noFill/>
        </p:spPr>
        <p:txBody>
          <a:bodyPr wrap="square">
            <a:spAutoFit/>
          </a:bodyPr>
          <a:lstStyle/>
          <a:p>
            <a:pPr algn="r"/>
            <a:r>
              <a:rPr lang="en-US" sz="1100" b="0" i="0" dirty="0">
                <a:solidFill>
                  <a:srgbClr val="212121"/>
                </a:solidFill>
                <a:effectLst/>
              </a:rPr>
              <a:t>Calcium</a:t>
            </a:r>
            <a:endParaRPr lang="en-IE" sz="1100" dirty="0"/>
          </a:p>
        </p:txBody>
      </p:sp>
      <p:sp>
        <p:nvSpPr>
          <p:cNvPr id="12" name="TextBox 11">
            <a:extLst>
              <a:ext uri="{FF2B5EF4-FFF2-40B4-BE49-F238E27FC236}">
                <a16:creationId xmlns:a16="http://schemas.microsoft.com/office/drawing/2014/main" id="{143CE774-AEE5-6B4D-91FD-621E6DC102B1}"/>
              </a:ext>
            </a:extLst>
          </p:cNvPr>
          <p:cNvSpPr txBox="1"/>
          <p:nvPr/>
        </p:nvSpPr>
        <p:spPr>
          <a:xfrm rot="16200000">
            <a:off x="2040151" y="4605906"/>
            <a:ext cx="1050182" cy="261610"/>
          </a:xfrm>
          <a:prstGeom prst="rect">
            <a:avLst/>
          </a:prstGeom>
          <a:noFill/>
        </p:spPr>
        <p:txBody>
          <a:bodyPr wrap="square">
            <a:spAutoFit/>
          </a:bodyPr>
          <a:lstStyle/>
          <a:p>
            <a:pPr algn="r"/>
            <a:r>
              <a:rPr lang="en-US" sz="1100" b="0" i="0" dirty="0">
                <a:solidFill>
                  <a:srgbClr val="212121"/>
                </a:solidFill>
                <a:effectLst/>
              </a:rPr>
              <a:t>Copper</a:t>
            </a:r>
            <a:endParaRPr lang="en-IE" sz="1100" baseline="-25000" dirty="0"/>
          </a:p>
        </p:txBody>
      </p:sp>
      <p:sp>
        <p:nvSpPr>
          <p:cNvPr id="13" name="TextBox 12">
            <a:extLst>
              <a:ext uri="{FF2B5EF4-FFF2-40B4-BE49-F238E27FC236}">
                <a16:creationId xmlns:a16="http://schemas.microsoft.com/office/drawing/2014/main" id="{E75146FB-1476-D94D-9D8B-46129DC8EFA7}"/>
              </a:ext>
            </a:extLst>
          </p:cNvPr>
          <p:cNvSpPr txBox="1"/>
          <p:nvPr/>
        </p:nvSpPr>
        <p:spPr>
          <a:xfrm rot="16200000">
            <a:off x="2537935" y="4605906"/>
            <a:ext cx="1050181" cy="261610"/>
          </a:xfrm>
          <a:prstGeom prst="rect">
            <a:avLst/>
          </a:prstGeom>
          <a:noFill/>
        </p:spPr>
        <p:txBody>
          <a:bodyPr wrap="square">
            <a:spAutoFit/>
          </a:bodyPr>
          <a:lstStyle/>
          <a:p>
            <a:pPr algn="r"/>
            <a:r>
              <a:rPr lang="en-US" sz="1100" b="0" i="0" dirty="0">
                <a:solidFill>
                  <a:srgbClr val="212121"/>
                </a:solidFill>
                <a:effectLst/>
              </a:rPr>
              <a:t>Iodine</a:t>
            </a:r>
            <a:endParaRPr lang="en-IE" sz="1100" dirty="0"/>
          </a:p>
        </p:txBody>
      </p:sp>
      <p:sp>
        <p:nvSpPr>
          <p:cNvPr id="14" name="TextBox 13">
            <a:extLst>
              <a:ext uri="{FF2B5EF4-FFF2-40B4-BE49-F238E27FC236}">
                <a16:creationId xmlns:a16="http://schemas.microsoft.com/office/drawing/2014/main" id="{40279BE4-DF0C-514E-85F0-F391F6F911D2}"/>
              </a:ext>
            </a:extLst>
          </p:cNvPr>
          <p:cNvSpPr txBox="1"/>
          <p:nvPr/>
        </p:nvSpPr>
        <p:spPr>
          <a:xfrm rot="16200000">
            <a:off x="256309" y="2902326"/>
            <a:ext cx="2430964" cy="261610"/>
          </a:xfrm>
          <a:prstGeom prst="rect">
            <a:avLst/>
          </a:prstGeom>
          <a:noFill/>
        </p:spPr>
        <p:txBody>
          <a:bodyPr wrap="square">
            <a:spAutoFit/>
          </a:bodyPr>
          <a:lstStyle/>
          <a:p>
            <a:pPr algn="ctr"/>
            <a:r>
              <a:rPr lang="en-US" sz="1100" b="0" i="0" dirty="0">
                <a:solidFill>
                  <a:srgbClr val="212121"/>
                </a:solidFill>
                <a:effectLst/>
              </a:rPr>
              <a:t>Percentage at risk of inadequacy</a:t>
            </a:r>
            <a:endParaRPr lang="en-IE" sz="1100" dirty="0"/>
          </a:p>
        </p:txBody>
      </p:sp>
      <p:sp>
        <p:nvSpPr>
          <p:cNvPr id="15" name="TextBox 14">
            <a:extLst>
              <a:ext uri="{FF2B5EF4-FFF2-40B4-BE49-F238E27FC236}">
                <a16:creationId xmlns:a16="http://schemas.microsoft.com/office/drawing/2014/main" id="{82904EA8-9F36-0144-AF88-E51D9372A028}"/>
              </a:ext>
            </a:extLst>
          </p:cNvPr>
          <p:cNvSpPr txBox="1"/>
          <p:nvPr/>
        </p:nvSpPr>
        <p:spPr>
          <a:xfrm>
            <a:off x="834042" y="5270270"/>
            <a:ext cx="5785836" cy="261610"/>
          </a:xfrm>
          <a:prstGeom prst="rect">
            <a:avLst/>
          </a:prstGeom>
          <a:noFill/>
        </p:spPr>
        <p:txBody>
          <a:bodyPr wrap="square">
            <a:spAutoFit/>
          </a:bodyPr>
          <a:lstStyle/>
          <a:p>
            <a:pPr algn="ctr"/>
            <a:r>
              <a:rPr lang="en-US" sz="1100" b="0" i="0" dirty="0">
                <a:solidFill>
                  <a:srgbClr val="212121"/>
                </a:solidFill>
                <a:effectLst/>
              </a:rPr>
              <a:t>Mean (95% Cl) percentage of </a:t>
            </a:r>
            <a:r>
              <a:rPr lang="en-US" sz="1100" b="1" i="0" dirty="0">
                <a:solidFill>
                  <a:srgbClr val="85D2E1"/>
                </a:solidFill>
                <a:effectLst/>
              </a:rPr>
              <a:t>men</a:t>
            </a:r>
            <a:r>
              <a:rPr lang="en-US" sz="1100" b="0" i="0" dirty="0">
                <a:solidFill>
                  <a:srgbClr val="212121"/>
                </a:solidFill>
                <a:effectLst/>
              </a:rPr>
              <a:t> and </a:t>
            </a:r>
            <a:r>
              <a:rPr lang="en-US" sz="1100" b="1" i="0" dirty="0">
                <a:solidFill>
                  <a:srgbClr val="FED100"/>
                </a:solidFill>
                <a:effectLst/>
              </a:rPr>
              <a:t>women</a:t>
            </a:r>
            <a:r>
              <a:rPr lang="en-US" sz="1100" b="0" i="0" dirty="0">
                <a:solidFill>
                  <a:srgbClr val="212121"/>
                </a:solidFill>
                <a:effectLst/>
              </a:rPr>
              <a:t> at risk for inadequate intake minerals.</a:t>
            </a:r>
            <a:endParaRPr lang="en-IE" sz="1100" dirty="0"/>
          </a:p>
        </p:txBody>
      </p:sp>
      <p:sp>
        <p:nvSpPr>
          <p:cNvPr id="16" name="TextBox 15">
            <a:extLst>
              <a:ext uri="{FF2B5EF4-FFF2-40B4-BE49-F238E27FC236}">
                <a16:creationId xmlns:a16="http://schemas.microsoft.com/office/drawing/2014/main" id="{E814CBCA-F54F-C946-8E8B-3678F3845C80}"/>
              </a:ext>
            </a:extLst>
          </p:cNvPr>
          <p:cNvSpPr txBox="1"/>
          <p:nvPr/>
        </p:nvSpPr>
        <p:spPr>
          <a:xfrm>
            <a:off x="834042" y="1657275"/>
            <a:ext cx="5785836" cy="261610"/>
          </a:xfrm>
          <a:prstGeom prst="rect">
            <a:avLst/>
          </a:prstGeom>
          <a:noFill/>
        </p:spPr>
        <p:txBody>
          <a:bodyPr wrap="square">
            <a:spAutoFit/>
          </a:bodyPr>
          <a:lstStyle/>
          <a:p>
            <a:pPr algn="ctr"/>
            <a:r>
              <a:rPr lang="en-US" sz="1100" b="1" i="0" dirty="0">
                <a:solidFill>
                  <a:srgbClr val="212121"/>
                </a:solidFill>
                <a:effectLst/>
              </a:rPr>
              <a:t>Micronutrient intakes of older adults</a:t>
            </a:r>
            <a:endParaRPr lang="en-IE" sz="1100" b="1" dirty="0"/>
          </a:p>
        </p:txBody>
      </p:sp>
      <p:sp>
        <p:nvSpPr>
          <p:cNvPr id="17" name="TextBox 16">
            <a:extLst>
              <a:ext uri="{FF2B5EF4-FFF2-40B4-BE49-F238E27FC236}">
                <a16:creationId xmlns:a16="http://schemas.microsoft.com/office/drawing/2014/main" id="{EA7EA8B4-66A1-494E-B0FC-F6A464CF58F3}"/>
              </a:ext>
            </a:extLst>
          </p:cNvPr>
          <p:cNvSpPr txBox="1"/>
          <p:nvPr/>
        </p:nvSpPr>
        <p:spPr>
          <a:xfrm rot="16200000">
            <a:off x="3046819" y="4605906"/>
            <a:ext cx="1050181" cy="261610"/>
          </a:xfrm>
          <a:prstGeom prst="rect">
            <a:avLst/>
          </a:prstGeom>
          <a:noFill/>
        </p:spPr>
        <p:txBody>
          <a:bodyPr wrap="square">
            <a:spAutoFit/>
          </a:bodyPr>
          <a:lstStyle/>
          <a:p>
            <a:pPr algn="r"/>
            <a:r>
              <a:rPr lang="en-US" sz="1100" b="0" i="0" dirty="0">
                <a:solidFill>
                  <a:srgbClr val="212121"/>
                </a:solidFill>
                <a:effectLst/>
              </a:rPr>
              <a:t>Iron</a:t>
            </a:r>
            <a:endParaRPr lang="en-IE" sz="1100" dirty="0"/>
          </a:p>
        </p:txBody>
      </p:sp>
      <p:sp>
        <p:nvSpPr>
          <p:cNvPr id="18" name="TextBox 17">
            <a:extLst>
              <a:ext uri="{FF2B5EF4-FFF2-40B4-BE49-F238E27FC236}">
                <a16:creationId xmlns:a16="http://schemas.microsoft.com/office/drawing/2014/main" id="{DEB28BBF-51CD-D74D-B0AD-0219FE6E248F}"/>
              </a:ext>
            </a:extLst>
          </p:cNvPr>
          <p:cNvSpPr txBox="1"/>
          <p:nvPr/>
        </p:nvSpPr>
        <p:spPr>
          <a:xfrm rot="16200000">
            <a:off x="3531850" y="4605906"/>
            <a:ext cx="1050181" cy="261610"/>
          </a:xfrm>
          <a:prstGeom prst="rect">
            <a:avLst/>
          </a:prstGeom>
          <a:noFill/>
        </p:spPr>
        <p:txBody>
          <a:bodyPr wrap="square">
            <a:spAutoFit/>
          </a:bodyPr>
          <a:lstStyle/>
          <a:p>
            <a:pPr algn="r"/>
            <a:r>
              <a:rPr lang="en-US" sz="1100" b="0" i="0" dirty="0">
                <a:solidFill>
                  <a:srgbClr val="212121"/>
                </a:solidFill>
                <a:effectLst/>
              </a:rPr>
              <a:t>Magnesium</a:t>
            </a:r>
            <a:endParaRPr lang="en-IE" sz="1100" dirty="0"/>
          </a:p>
        </p:txBody>
      </p:sp>
      <p:sp>
        <p:nvSpPr>
          <p:cNvPr id="19" name="TextBox 18">
            <a:extLst>
              <a:ext uri="{FF2B5EF4-FFF2-40B4-BE49-F238E27FC236}">
                <a16:creationId xmlns:a16="http://schemas.microsoft.com/office/drawing/2014/main" id="{05B88260-813D-DF44-818C-E99E01C2E478}"/>
              </a:ext>
            </a:extLst>
          </p:cNvPr>
          <p:cNvSpPr txBox="1"/>
          <p:nvPr/>
        </p:nvSpPr>
        <p:spPr>
          <a:xfrm rot="16200000">
            <a:off x="4048686" y="4605906"/>
            <a:ext cx="1050181" cy="261610"/>
          </a:xfrm>
          <a:prstGeom prst="rect">
            <a:avLst/>
          </a:prstGeom>
          <a:noFill/>
        </p:spPr>
        <p:txBody>
          <a:bodyPr wrap="square">
            <a:spAutoFit/>
          </a:bodyPr>
          <a:lstStyle/>
          <a:p>
            <a:pPr algn="r"/>
            <a:r>
              <a:rPr lang="en-US" sz="1100" b="0" i="0" dirty="0">
                <a:solidFill>
                  <a:srgbClr val="212121"/>
                </a:solidFill>
                <a:effectLst/>
              </a:rPr>
              <a:t>Phosphorus</a:t>
            </a:r>
            <a:endParaRPr lang="en-IE" sz="1100" dirty="0"/>
          </a:p>
        </p:txBody>
      </p:sp>
      <p:sp>
        <p:nvSpPr>
          <p:cNvPr id="20" name="TextBox 19">
            <a:extLst>
              <a:ext uri="{FF2B5EF4-FFF2-40B4-BE49-F238E27FC236}">
                <a16:creationId xmlns:a16="http://schemas.microsoft.com/office/drawing/2014/main" id="{03EC2FC2-CE03-0D45-87CA-4298F14D6CC9}"/>
              </a:ext>
            </a:extLst>
          </p:cNvPr>
          <p:cNvSpPr txBox="1"/>
          <p:nvPr/>
        </p:nvSpPr>
        <p:spPr>
          <a:xfrm rot="16200000">
            <a:off x="4565522" y="4605906"/>
            <a:ext cx="1050181" cy="261610"/>
          </a:xfrm>
          <a:prstGeom prst="rect">
            <a:avLst/>
          </a:prstGeom>
          <a:noFill/>
        </p:spPr>
        <p:txBody>
          <a:bodyPr wrap="square">
            <a:spAutoFit/>
          </a:bodyPr>
          <a:lstStyle/>
          <a:p>
            <a:pPr algn="r"/>
            <a:r>
              <a:rPr lang="en-US" sz="1100" b="0" i="0" dirty="0">
                <a:solidFill>
                  <a:srgbClr val="212121"/>
                </a:solidFill>
                <a:effectLst/>
              </a:rPr>
              <a:t>Selenium</a:t>
            </a:r>
            <a:endParaRPr lang="en-IE" sz="1100" dirty="0"/>
          </a:p>
        </p:txBody>
      </p:sp>
      <p:sp>
        <p:nvSpPr>
          <p:cNvPr id="21" name="TextBox 20">
            <a:extLst>
              <a:ext uri="{FF2B5EF4-FFF2-40B4-BE49-F238E27FC236}">
                <a16:creationId xmlns:a16="http://schemas.microsoft.com/office/drawing/2014/main" id="{7C9FFE54-1EB2-B54B-B8AC-C781373D1064}"/>
              </a:ext>
            </a:extLst>
          </p:cNvPr>
          <p:cNvSpPr txBox="1"/>
          <p:nvPr/>
        </p:nvSpPr>
        <p:spPr>
          <a:xfrm rot="16200000">
            <a:off x="5066455" y="4605906"/>
            <a:ext cx="1050181" cy="261610"/>
          </a:xfrm>
          <a:prstGeom prst="rect">
            <a:avLst/>
          </a:prstGeom>
          <a:noFill/>
        </p:spPr>
        <p:txBody>
          <a:bodyPr wrap="square">
            <a:spAutoFit/>
          </a:bodyPr>
          <a:lstStyle/>
          <a:p>
            <a:pPr algn="r"/>
            <a:r>
              <a:rPr lang="en-US" sz="1100" b="0" i="0" dirty="0">
                <a:solidFill>
                  <a:srgbClr val="212121"/>
                </a:solidFill>
                <a:effectLst/>
              </a:rPr>
              <a:t>Zinc</a:t>
            </a:r>
            <a:endParaRPr lang="en-IE" sz="1100" dirty="0"/>
          </a:p>
        </p:txBody>
      </p:sp>
    </p:spTree>
    <p:extLst>
      <p:ext uri="{BB962C8B-B14F-4D97-AF65-F5344CB8AC3E}">
        <p14:creationId xmlns:p14="http://schemas.microsoft.com/office/powerpoint/2010/main" val="230122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ADFE3-6AD8-4137-9A1A-030D825C0F5A}"/>
              </a:ext>
            </a:extLst>
          </p:cNvPr>
          <p:cNvSpPr>
            <a:spLocks noGrp="1"/>
          </p:cNvSpPr>
          <p:nvPr>
            <p:ph type="body" sz="quarter" idx="30"/>
          </p:nvPr>
        </p:nvSpPr>
        <p:spPr>
          <a:xfrm>
            <a:off x="1818631" y="4683333"/>
            <a:ext cx="2061046" cy="1237497"/>
          </a:xfrm>
        </p:spPr>
        <p:txBody>
          <a:bodyPr>
            <a:noAutofit/>
          </a:bodyPr>
          <a:lstStyle/>
          <a:p>
            <a:pPr marL="285750" indent="-285750">
              <a:buFont typeface="Arial" panose="020B0604020202020204" pitchFamily="34" charset="0"/>
              <a:buChar char="•"/>
            </a:pPr>
            <a:r>
              <a:rPr lang="en-US" sz="2000" dirty="0">
                <a:latin typeface="+mn-lt"/>
              </a:rPr>
              <a:t>Prevent malnutrition</a:t>
            </a:r>
          </a:p>
          <a:p>
            <a:pPr marL="285750" indent="-285750">
              <a:buFont typeface="Arial" panose="020B0604020202020204" pitchFamily="34" charset="0"/>
              <a:buChar char="•"/>
            </a:pPr>
            <a:r>
              <a:rPr lang="en-US" sz="2000" dirty="0">
                <a:latin typeface="+mn-lt"/>
              </a:rPr>
              <a:t>Reduce frailty in seniors</a:t>
            </a:r>
          </a:p>
          <a:p>
            <a:pPr marL="285750" indent="-285750">
              <a:buFont typeface="Arial" panose="020B0604020202020204" pitchFamily="34" charset="0"/>
              <a:buChar char="•"/>
            </a:pPr>
            <a:endParaRPr lang="en-IE" sz="2000" dirty="0">
              <a:latin typeface="+mn-lt"/>
            </a:endParaRPr>
          </a:p>
        </p:txBody>
      </p:sp>
      <p:sp>
        <p:nvSpPr>
          <p:cNvPr id="3" name="Text Placeholder 2">
            <a:extLst>
              <a:ext uri="{FF2B5EF4-FFF2-40B4-BE49-F238E27FC236}">
                <a16:creationId xmlns:a16="http://schemas.microsoft.com/office/drawing/2014/main" id="{96CFAE4F-05A0-4088-9EDA-4A1D0B4DB126}"/>
              </a:ext>
            </a:extLst>
          </p:cNvPr>
          <p:cNvSpPr>
            <a:spLocks noGrp="1"/>
          </p:cNvSpPr>
          <p:nvPr>
            <p:ph type="body" sz="quarter" idx="31"/>
          </p:nvPr>
        </p:nvSpPr>
        <p:spPr>
          <a:xfrm>
            <a:off x="1956270" y="4045528"/>
            <a:ext cx="2061046" cy="622861"/>
          </a:xfrm>
        </p:spPr>
        <p:txBody>
          <a:bodyPr>
            <a:normAutofit lnSpcReduction="10000"/>
          </a:bodyPr>
          <a:lstStyle/>
          <a:p>
            <a:r>
              <a:rPr lang="en-US" b="1" dirty="0">
                <a:solidFill>
                  <a:srgbClr val="1188A3"/>
                </a:solidFill>
              </a:rPr>
              <a:t>What needs to be done…</a:t>
            </a:r>
            <a:endParaRPr lang="en-IE" b="1" dirty="0">
              <a:solidFill>
                <a:srgbClr val="1188A3"/>
              </a:solidFill>
            </a:endParaRPr>
          </a:p>
        </p:txBody>
      </p:sp>
      <p:sp>
        <p:nvSpPr>
          <p:cNvPr id="4" name="Text Placeholder 3">
            <a:extLst>
              <a:ext uri="{FF2B5EF4-FFF2-40B4-BE49-F238E27FC236}">
                <a16:creationId xmlns:a16="http://schemas.microsoft.com/office/drawing/2014/main" id="{B672004B-52A2-4702-94C3-9751846F755B}"/>
              </a:ext>
            </a:extLst>
          </p:cNvPr>
          <p:cNvSpPr>
            <a:spLocks noGrp="1"/>
          </p:cNvSpPr>
          <p:nvPr>
            <p:ph type="body" sz="quarter" idx="32"/>
          </p:nvPr>
        </p:nvSpPr>
        <p:spPr>
          <a:xfrm>
            <a:off x="4563687" y="4694559"/>
            <a:ext cx="3042458" cy="1237497"/>
          </a:xfrm>
        </p:spPr>
        <p:txBody>
          <a:bodyPr>
            <a:noAutofit/>
          </a:bodyPr>
          <a:lstStyle/>
          <a:p>
            <a:pPr marL="285750" indent="-285750">
              <a:buFont typeface="Arial" panose="020B0604020202020204" pitchFamily="34" charset="0"/>
              <a:buChar char="•"/>
            </a:pPr>
            <a:r>
              <a:rPr lang="en-US" sz="2000" dirty="0">
                <a:latin typeface="+mn-lt"/>
              </a:rPr>
              <a:t>Learn the nutritional needs of seniors</a:t>
            </a:r>
          </a:p>
          <a:p>
            <a:pPr marL="285750" indent="-285750">
              <a:buFont typeface="Arial" panose="020B0604020202020204" pitchFamily="34" charset="0"/>
              <a:buChar char="•"/>
            </a:pPr>
            <a:r>
              <a:rPr lang="en-US" sz="2000" dirty="0">
                <a:latin typeface="+mn-lt"/>
              </a:rPr>
              <a:t>Provide the food products needed</a:t>
            </a:r>
            <a:endParaRPr lang="en-IE" sz="2000" dirty="0">
              <a:latin typeface="+mn-lt"/>
            </a:endParaRPr>
          </a:p>
        </p:txBody>
      </p:sp>
      <p:sp>
        <p:nvSpPr>
          <p:cNvPr id="6" name="Text Placeholder 5">
            <a:extLst>
              <a:ext uri="{FF2B5EF4-FFF2-40B4-BE49-F238E27FC236}">
                <a16:creationId xmlns:a16="http://schemas.microsoft.com/office/drawing/2014/main" id="{60C37E4E-5899-4458-8657-8437BA3659A5}"/>
              </a:ext>
            </a:extLst>
          </p:cNvPr>
          <p:cNvSpPr>
            <a:spLocks noGrp="1"/>
          </p:cNvSpPr>
          <p:nvPr>
            <p:ph type="body" sz="quarter" idx="34"/>
          </p:nvPr>
        </p:nvSpPr>
        <p:spPr>
          <a:xfrm>
            <a:off x="8290155" y="4747349"/>
            <a:ext cx="2907797" cy="1237497"/>
          </a:xfrm>
        </p:spPr>
        <p:txBody>
          <a:bodyPr>
            <a:noAutofit/>
          </a:bodyPr>
          <a:lstStyle/>
          <a:p>
            <a:pPr marL="285750" indent="-285750">
              <a:buFont typeface="Arial" panose="020B0604020202020204" pitchFamily="34" charset="0"/>
              <a:buChar char="•"/>
            </a:pPr>
            <a:r>
              <a:rPr lang="en-US" sz="2000" dirty="0">
                <a:solidFill>
                  <a:srgbClr val="000000"/>
                </a:solidFill>
                <a:latin typeface="+mn-lt"/>
              </a:rPr>
              <a:t>Supply the products and services needed</a:t>
            </a:r>
          </a:p>
          <a:p>
            <a:pPr marL="285750" indent="-285750">
              <a:buFont typeface="Arial" panose="020B0604020202020204" pitchFamily="34" charset="0"/>
              <a:buChar char="•"/>
            </a:pPr>
            <a:r>
              <a:rPr lang="en-US" sz="2000" dirty="0">
                <a:solidFill>
                  <a:srgbClr val="000000"/>
                </a:solidFill>
                <a:latin typeface="+mn-lt"/>
              </a:rPr>
              <a:t>Innovate and educate </a:t>
            </a:r>
            <a:endParaRPr lang="en-IE" sz="2000" dirty="0">
              <a:solidFill>
                <a:srgbClr val="000000"/>
              </a:solidFill>
              <a:latin typeface="+mn-lt"/>
            </a:endParaRPr>
          </a:p>
        </p:txBody>
      </p:sp>
      <p:sp>
        <p:nvSpPr>
          <p:cNvPr id="8" name="Text Placeholder 7">
            <a:extLst>
              <a:ext uri="{FF2B5EF4-FFF2-40B4-BE49-F238E27FC236}">
                <a16:creationId xmlns:a16="http://schemas.microsoft.com/office/drawing/2014/main" id="{9363E5FB-B1D7-4DD2-8BB9-B727C8E8C8AB}"/>
              </a:ext>
            </a:extLst>
          </p:cNvPr>
          <p:cNvSpPr>
            <a:spLocks noGrp="1"/>
          </p:cNvSpPr>
          <p:nvPr>
            <p:ph type="body" sz="quarter" idx="29"/>
          </p:nvPr>
        </p:nvSpPr>
        <p:spPr>
          <a:xfrm>
            <a:off x="10764" y="0"/>
            <a:ext cx="12181236" cy="1028423"/>
          </a:xfrm>
          <a:solidFill>
            <a:srgbClr val="85D2E1"/>
          </a:solidFill>
        </p:spPr>
        <p:txBody>
          <a:bodyPr>
            <a:normAutofit/>
          </a:bodyPr>
          <a:lstStyle/>
          <a:p>
            <a:r>
              <a:rPr lang="en-US" sz="2800" b="1" dirty="0"/>
              <a:t>The European Food Nutrition </a:t>
            </a:r>
            <a:r>
              <a:rPr lang="en-US" sz="2800" b="1" dirty="0">
                <a:solidFill>
                  <a:srgbClr val="1188A3"/>
                </a:solidFill>
                <a:hlinkClick r:id="rId2">
                  <a:extLst>
                    <a:ext uri="{A12FA001-AC4F-418D-AE19-62706E023703}">
                      <ahyp:hlinkClr xmlns:ahyp="http://schemas.microsoft.com/office/drawing/2018/hyperlinkcolor" val="tx"/>
                    </a:ext>
                  </a:extLst>
                </a:hlinkClick>
              </a:rPr>
              <a:t>Action Plan</a:t>
            </a:r>
            <a:r>
              <a:rPr lang="en-US" sz="2800" b="1" dirty="0">
                <a:solidFill>
                  <a:srgbClr val="1188A3"/>
                </a:solidFill>
              </a:rPr>
              <a:t> </a:t>
            </a:r>
            <a:r>
              <a:rPr lang="en-US" sz="2800" b="1" dirty="0"/>
              <a:t>basically wants to achieve 3 things</a:t>
            </a:r>
            <a:r>
              <a:rPr lang="en-US" sz="2800" dirty="0"/>
              <a:t>…</a:t>
            </a:r>
            <a:r>
              <a:rPr lang="en-US" sz="3200" dirty="0">
                <a:latin typeface="+mj-lt"/>
              </a:rPr>
              <a:t>how can you contribute??</a:t>
            </a:r>
            <a:endParaRPr lang="en-IE" dirty="0">
              <a:latin typeface="+mj-lt"/>
            </a:endParaRPr>
          </a:p>
        </p:txBody>
      </p:sp>
      <p:sp>
        <p:nvSpPr>
          <p:cNvPr id="9" name="TextBox 8">
            <a:extLst>
              <a:ext uri="{FF2B5EF4-FFF2-40B4-BE49-F238E27FC236}">
                <a16:creationId xmlns:a16="http://schemas.microsoft.com/office/drawing/2014/main" id="{C236AA69-14C1-462C-A1E9-6AE9694AE58D}"/>
              </a:ext>
            </a:extLst>
          </p:cNvPr>
          <p:cNvSpPr txBox="1"/>
          <p:nvPr/>
        </p:nvSpPr>
        <p:spPr>
          <a:xfrm>
            <a:off x="2389225" y="2213811"/>
            <a:ext cx="1195137" cy="646331"/>
          </a:xfrm>
          <a:prstGeom prst="rect">
            <a:avLst/>
          </a:prstGeom>
          <a:noFill/>
        </p:spPr>
        <p:txBody>
          <a:bodyPr wrap="square" rtlCol="0">
            <a:spAutoFit/>
          </a:bodyPr>
          <a:lstStyle/>
          <a:p>
            <a:pPr algn="ctr"/>
            <a:r>
              <a:rPr lang="en-US" b="1" dirty="0"/>
              <a:t>Healthy Ageing</a:t>
            </a:r>
            <a:endParaRPr lang="en-IE" b="1" dirty="0"/>
          </a:p>
        </p:txBody>
      </p:sp>
      <p:sp>
        <p:nvSpPr>
          <p:cNvPr id="10" name="TextBox 9">
            <a:extLst>
              <a:ext uri="{FF2B5EF4-FFF2-40B4-BE49-F238E27FC236}">
                <a16:creationId xmlns:a16="http://schemas.microsoft.com/office/drawing/2014/main" id="{E0B1E8E6-8379-4DD9-BF57-A1438282091C}"/>
              </a:ext>
            </a:extLst>
          </p:cNvPr>
          <p:cNvSpPr txBox="1"/>
          <p:nvPr/>
        </p:nvSpPr>
        <p:spPr>
          <a:xfrm>
            <a:off x="8924742" y="2213811"/>
            <a:ext cx="1215301" cy="646331"/>
          </a:xfrm>
          <a:prstGeom prst="rect">
            <a:avLst/>
          </a:prstGeom>
          <a:noFill/>
        </p:spPr>
        <p:txBody>
          <a:bodyPr wrap="square" rtlCol="0">
            <a:spAutoFit/>
          </a:bodyPr>
          <a:lstStyle/>
          <a:p>
            <a:pPr algn="ctr"/>
            <a:r>
              <a:rPr lang="en-US" b="1" dirty="0"/>
              <a:t>Preventing Diseases</a:t>
            </a:r>
            <a:endParaRPr lang="en-IE" b="1" dirty="0"/>
          </a:p>
        </p:txBody>
      </p:sp>
      <p:sp>
        <p:nvSpPr>
          <p:cNvPr id="11" name="TextBox 10">
            <a:extLst>
              <a:ext uri="{FF2B5EF4-FFF2-40B4-BE49-F238E27FC236}">
                <a16:creationId xmlns:a16="http://schemas.microsoft.com/office/drawing/2014/main" id="{2A5CCF6E-5BF7-4379-8C19-F3173028A0CA}"/>
              </a:ext>
            </a:extLst>
          </p:cNvPr>
          <p:cNvSpPr txBox="1"/>
          <p:nvPr/>
        </p:nvSpPr>
        <p:spPr>
          <a:xfrm>
            <a:off x="5524384" y="2213811"/>
            <a:ext cx="1195137" cy="646331"/>
          </a:xfrm>
          <a:prstGeom prst="rect">
            <a:avLst/>
          </a:prstGeom>
          <a:noFill/>
        </p:spPr>
        <p:txBody>
          <a:bodyPr wrap="square" rtlCol="0">
            <a:spAutoFit/>
          </a:bodyPr>
          <a:lstStyle/>
          <a:p>
            <a:pPr algn="ctr"/>
            <a:r>
              <a:rPr lang="en-US" b="1" dirty="0"/>
              <a:t>Good Nutrition</a:t>
            </a:r>
            <a:endParaRPr lang="en-IE" b="1" dirty="0"/>
          </a:p>
        </p:txBody>
      </p:sp>
      <p:sp>
        <p:nvSpPr>
          <p:cNvPr id="14" name="Text Placeholder 2">
            <a:extLst>
              <a:ext uri="{FF2B5EF4-FFF2-40B4-BE49-F238E27FC236}">
                <a16:creationId xmlns:a16="http://schemas.microsoft.com/office/drawing/2014/main" id="{9F7E1349-8C80-4EDC-B509-6625FBCEA522}"/>
              </a:ext>
            </a:extLst>
          </p:cNvPr>
          <p:cNvSpPr txBox="1">
            <a:spLocks/>
          </p:cNvSpPr>
          <p:nvPr/>
        </p:nvSpPr>
        <p:spPr>
          <a:xfrm>
            <a:off x="5091430" y="4045529"/>
            <a:ext cx="2061046" cy="622861"/>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0">
                <a:solidFill>
                  <a:srgbClr val="000000"/>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1188A3"/>
                </a:solidFill>
              </a:rPr>
              <a:t>What needs to be done…</a:t>
            </a:r>
            <a:endParaRPr lang="en-IE" b="1" dirty="0">
              <a:solidFill>
                <a:srgbClr val="1188A3"/>
              </a:solidFill>
            </a:endParaRPr>
          </a:p>
        </p:txBody>
      </p:sp>
      <p:sp>
        <p:nvSpPr>
          <p:cNvPr id="17" name="Text Placeholder 2">
            <a:extLst>
              <a:ext uri="{FF2B5EF4-FFF2-40B4-BE49-F238E27FC236}">
                <a16:creationId xmlns:a16="http://schemas.microsoft.com/office/drawing/2014/main" id="{F31C2651-8854-4686-9D7B-57F0CA26A2E2}"/>
              </a:ext>
            </a:extLst>
          </p:cNvPr>
          <p:cNvSpPr txBox="1">
            <a:spLocks/>
          </p:cNvSpPr>
          <p:nvPr/>
        </p:nvSpPr>
        <p:spPr>
          <a:xfrm>
            <a:off x="8501869" y="4045530"/>
            <a:ext cx="2061046" cy="622861"/>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0">
                <a:solidFill>
                  <a:srgbClr val="000000"/>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1188A3"/>
                </a:solidFill>
              </a:rPr>
              <a:t>What needs to be done…</a:t>
            </a:r>
            <a:endParaRPr lang="en-IE" b="1" dirty="0">
              <a:solidFill>
                <a:srgbClr val="1188A3"/>
              </a:solidFill>
            </a:endParaRPr>
          </a:p>
        </p:txBody>
      </p:sp>
    </p:spTree>
    <p:extLst>
      <p:ext uri="{BB962C8B-B14F-4D97-AF65-F5344CB8AC3E}">
        <p14:creationId xmlns:p14="http://schemas.microsoft.com/office/powerpoint/2010/main" val="1661396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9FB50-A865-48D4-ACA2-808A536149D8}"/>
              </a:ext>
            </a:extLst>
          </p:cNvPr>
          <p:cNvSpPr>
            <a:spLocks noGrp="1"/>
          </p:cNvSpPr>
          <p:nvPr>
            <p:ph type="body" sz="quarter" idx="14"/>
          </p:nvPr>
        </p:nvSpPr>
        <p:spPr/>
        <p:txBody>
          <a:bodyPr>
            <a:noAutofit/>
          </a:bodyPr>
          <a:lstStyle/>
          <a:p>
            <a:r>
              <a:rPr lang="en-US" dirty="0"/>
              <a:t>”</a:t>
            </a:r>
            <a:endParaRPr lang="en-IE" dirty="0"/>
          </a:p>
        </p:txBody>
      </p:sp>
      <p:sp>
        <p:nvSpPr>
          <p:cNvPr id="3" name="Text Placeholder 2">
            <a:extLst>
              <a:ext uri="{FF2B5EF4-FFF2-40B4-BE49-F238E27FC236}">
                <a16:creationId xmlns:a16="http://schemas.microsoft.com/office/drawing/2014/main" id="{9F82963B-F46F-4255-ABE6-64243084D44B}"/>
              </a:ext>
            </a:extLst>
          </p:cNvPr>
          <p:cNvSpPr>
            <a:spLocks noGrp="1"/>
          </p:cNvSpPr>
          <p:nvPr>
            <p:ph type="body" sz="quarter" idx="13"/>
          </p:nvPr>
        </p:nvSpPr>
        <p:spPr/>
        <p:txBody>
          <a:bodyPr>
            <a:normAutofit/>
          </a:bodyPr>
          <a:lstStyle/>
          <a:p>
            <a:r>
              <a:rPr lang="en-US" sz="2800" dirty="0"/>
              <a:t>Phytochemicals are defined as bioactive* nutrient plant chemicals in fruits, vegetables, grains, and other plant foods that may provide desirable health benefits beyond basic nutrition, to reduce the risk of major chronic diseases</a:t>
            </a:r>
            <a:endParaRPr lang="en-IE" sz="2800" dirty="0"/>
          </a:p>
        </p:txBody>
      </p:sp>
      <p:sp>
        <p:nvSpPr>
          <p:cNvPr id="4" name="Text Placeholder 3">
            <a:extLst>
              <a:ext uri="{FF2B5EF4-FFF2-40B4-BE49-F238E27FC236}">
                <a16:creationId xmlns:a16="http://schemas.microsoft.com/office/drawing/2014/main" id="{CE115B01-1603-4217-B32A-E50E83900A1A}"/>
              </a:ext>
            </a:extLst>
          </p:cNvPr>
          <p:cNvSpPr>
            <a:spLocks noGrp="1"/>
          </p:cNvSpPr>
          <p:nvPr>
            <p:ph type="body" sz="quarter" idx="15"/>
          </p:nvPr>
        </p:nvSpPr>
        <p:spPr>
          <a:xfrm>
            <a:off x="6501699" y="346737"/>
            <a:ext cx="2613204" cy="1221666"/>
          </a:xfrm>
        </p:spPr>
        <p:txBody>
          <a:bodyPr/>
          <a:lstStyle/>
          <a:p>
            <a:r>
              <a:rPr lang="en-US" dirty="0"/>
              <a:t>“</a:t>
            </a:r>
            <a:endParaRPr lang="en-IE" dirty="0"/>
          </a:p>
        </p:txBody>
      </p:sp>
      <p:pic>
        <p:nvPicPr>
          <p:cNvPr id="10" name="Picture Placeholder 9" descr="Stack of citrus fruits cut in half">
            <a:extLst>
              <a:ext uri="{FF2B5EF4-FFF2-40B4-BE49-F238E27FC236}">
                <a16:creationId xmlns:a16="http://schemas.microsoft.com/office/drawing/2014/main" id="{8ACF4B4C-E358-4BF5-9543-DF67555A932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B092DA3-278E-48CB-B0BF-F20EDD5DB9E4}"/>
              </a:ext>
            </a:extLst>
          </p:cNvPr>
          <p:cNvSpPr txBox="1"/>
          <p:nvPr/>
        </p:nvSpPr>
        <p:spPr>
          <a:xfrm>
            <a:off x="10318687" y="5530013"/>
            <a:ext cx="6151828" cy="369332"/>
          </a:xfrm>
          <a:prstGeom prst="rect">
            <a:avLst/>
          </a:prstGeom>
          <a:noFill/>
        </p:spPr>
        <p:txBody>
          <a:bodyPr wrap="square">
            <a:spAutoFit/>
          </a:bodyPr>
          <a:lstStyle/>
          <a:p>
            <a:r>
              <a:rPr lang="en-IE" b="0" i="0" dirty="0">
                <a:solidFill>
                  <a:srgbClr val="4D5156"/>
                </a:solidFill>
                <a:effectLst/>
                <a:latin typeface="Roboto" panose="02000000000000000000" pitchFamily="2" charset="0"/>
              </a:rPr>
              <a:t>(Liu, 2004)</a:t>
            </a:r>
            <a:endParaRPr lang="en-IE" dirty="0"/>
          </a:p>
        </p:txBody>
      </p:sp>
      <p:sp>
        <p:nvSpPr>
          <p:cNvPr id="8" name="TextBox 7">
            <a:extLst>
              <a:ext uri="{FF2B5EF4-FFF2-40B4-BE49-F238E27FC236}">
                <a16:creationId xmlns:a16="http://schemas.microsoft.com/office/drawing/2014/main" id="{78128CCB-AC3A-444F-A20B-480FCDC5634C}"/>
              </a:ext>
            </a:extLst>
          </p:cNvPr>
          <p:cNvSpPr txBox="1"/>
          <p:nvPr/>
        </p:nvSpPr>
        <p:spPr>
          <a:xfrm>
            <a:off x="6165963" y="5738482"/>
            <a:ext cx="3113839" cy="923330"/>
          </a:xfrm>
          <a:prstGeom prst="rect">
            <a:avLst/>
          </a:prstGeom>
          <a:solidFill>
            <a:srgbClr val="FED100"/>
          </a:solidFill>
        </p:spPr>
        <p:txBody>
          <a:bodyPr wrap="square" rtlCol="0">
            <a:spAutoFit/>
          </a:bodyPr>
          <a:lstStyle/>
          <a:p>
            <a:pPr algn="r"/>
            <a:r>
              <a:rPr lang="en-US" dirty="0">
                <a:solidFill>
                  <a:srgbClr val="000000"/>
                </a:solidFill>
              </a:rPr>
              <a:t>*Big words made simple</a:t>
            </a:r>
            <a:r>
              <a:rPr lang="en-IE" dirty="0">
                <a:solidFill>
                  <a:srgbClr val="000000"/>
                </a:solidFill>
              </a:rPr>
              <a:t>:	 </a:t>
            </a:r>
            <a:r>
              <a:rPr lang="en-US" b="1" dirty="0">
                <a:solidFill>
                  <a:srgbClr val="000000"/>
                </a:solidFill>
              </a:rPr>
              <a:t>Bioactive = </a:t>
            </a:r>
            <a:r>
              <a:rPr lang="en-US" b="0" i="0" dirty="0">
                <a:solidFill>
                  <a:srgbClr val="000000"/>
                </a:solidFill>
                <a:effectLst/>
              </a:rPr>
              <a:t>having an effect on a living organism</a:t>
            </a:r>
            <a:endParaRPr lang="en-US" dirty="0">
              <a:solidFill>
                <a:srgbClr val="000000"/>
              </a:solidFill>
            </a:endParaRPr>
          </a:p>
        </p:txBody>
      </p:sp>
    </p:spTree>
    <p:extLst>
      <p:ext uri="{BB962C8B-B14F-4D97-AF65-F5344CB8AC3E}">
        <p14:creationId xmlns:p14="http://schemas.microsoft.com/office/powerpoint/2010/main" val="1212091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F562F-FB7F-4829-9F5A-5C58BBB5F21F}"/>
              </a:ext>
            </a:extLst>
          </p:cNvPr>
          <p:cNvSpPr>
            <a:spLocks noGrp="1"/>
          </p:cNvSpPr>
          <p:nvPr>
            <p:ph type="body" sz="quarter" idx="18"/>
          </p:nvPr>
        </p:nvSpPr>
        <p:spPr>
          <a:xfrm>
            <a:off x="452673" y="1757011"/>
            <a:ext cx="5643327" cy="3867704"/>
          </a:xfrm>
        </p:spPr>
        <p:txBody>
          <a:bodyPr>
            <a:normAutofit fontScale="92500" lnSpcReduction="10000"/>
          </a:bodyPr>
          <a:lstStyle/>
          <a:p>
            <a:pPr indent="0"/>
            <a:r>
              <a:rPr lang="en-GB" dirty="0"/>
              <a:t>Dietary plants or food sources, including:</a:t>
            </a:r>
          </a:p>
          <a:p>
            <a:pPr marL="571500" indent="-342900">
              <a:buFont typeface="Arial" panose="020B0604020202020204" pitchFamily="34" charset="0"/>
              <a:buChar char="•"/>
            </a:pPr>
            <a:r>
              <a:rPr lang="en-GB" dirty="0"/>
              <a:t>Tea, coffee…</a:t>
            </a:r>
          </a:p>
          <a:p>
            <a:pPr marL="571500" indent="-342900">
              <a:buFont typeface="Arial" panose="020B0604020202020204" pitchFamily="34" charset="0"/>
              <a:buChar char="•"/>
            </a:pPr>
            <a:r>
              <a:rPr lang="en-GB" dirty="0"/>
              <a:t>Cocoa, cacao, chocolate… </a:t>
            </a:r>
          </a:p>
          <a:p>
            <a:pPr marL="571500" indent="-342900">
              <a:buFont typeface="Arial" panose="020B0604020202020204" pitchFamily="34" charset="0"/>
              <a:buChar char="•"/>
            </a:pPr>
            <a:r>
              <a:rPr lang="en-GB" dirty="0"/>
              <a:t>Red wine, grapes… </a:t>
            </a:r>
          </a:p>
          <a:p>
            <a:pPr marL="571500" indent="-342900">
              <a:buFont typeface="Arial" panose="020B0604020202020204" pitchFamily="34" charset="0"/>
              <a:buChar char="•"/>
            </a:pPr>
            <a:r>
              <a:rPr lang="en-GB" dirty="0"/>
              <a:t>Citrus, other fruits…</a:t>
            </a:r>
          </a:p>
          <a:p>
            <a:pPr marL="571500" indent="-342900">
              <a:buFont typeface="Arial" panose="020B0604020202020204" pitchFamily="34" charset="0"/>
              <a:buChar char="•"/>
            </a:pPr>
            <a:r>
              <a:rPr lang="en-GB" dirty="0"/>
              <a:t>Spices; turmeric, saffron…</a:t>
            </a:r>
          </a:p>
          <a:p>
            <a:pPr marL="571500" indent="-342900">
              <a:buFont typeface="Arial" panose="020B0604020202020204" pitchFamily="34" charset="0"/>
              <a:buChar char="•"/>
            </a:pPr>
            <a:r>
              <a:rPr lang="en-GB" dirty="0"/>
              <a:t>Herbs; sage, rosemary, mint, lemon balm…</a:t>
            </a:r>
          </a:p>
          <a:p>
            <a:pPr indent="0"/>
            <a:r>
              <a:rPr lang="en-GB" dirty="0"/>
              <a:t>Have been associated with potential health benefits, notably for </a:t>
            </a:r>
            <a:r>
              <a:rPr lang="en-GB" b="1" dirty="0"/>
              <a:t>cognitive function</a:t>
            </a:r>
            <a:r>
              <a:rPr lang="en-GB" dirty="0"/>
              <a:t> of the brain. </a:t>
            </a:r>
            <a:r>
              <a:rPr lang="en-GB" dirty="0">
                <a:solidFill>
                  <a:srgbClr val="1188A3"/>
                </a:solidFill>
                <a:hlinkClick r:id="rId2">
                  <a:extLst>
                    <a:ext uri="{A12FA001-AC4F-418D-AE19-62706E023703}">
                      <ahyp:hlinkClr xmlns:ahyp="http://schemas.microsoft.com/office/drawing/2018/hyperlinkcolor" val="tx"/>
                    </a:ext>
                  </a:extLst>
                </a:hlinkClick>
              </a:rPr>
              <a:t>Source</a:t>
            </a:r>
            <a:endParaRPr lang="en-GB" dirty="0">
              <a:solidFill>
                <a:srgbClr val="1188A3"/>
              </a:solidFill>
            </a:endParaRPr>
          </a:p>
          <a:p>
            <a:pPr indent="0"/>
            <a:endParaRPr lang="en-IE" dirty="0"/>
          </a:p>
        </p:txBody>
      </p:sp>
      <p:sp>
        <p:nvSpPr>
          <p:cNvPr id="4" name="Text Placeholder 2">
            <a:extLst>
              <a:ext uri="{FF2B5EF4-FFF2-40B4-BE49-F238E27FC236}">
                <a16:creationId xmlns:a16="http://schemas.microsoft.com/office/drawing/2014/main" id="{F1C107E8-026B-4593-809F-488DFA5C788A}"/>
              </a:ext>
            </a:extLst>
          </p:cNvPr>
          <p:cNvSpPr>
            <a:spLocks noGrp="1"/>
          </p:cNvSpPr>
          <p:nvPr>
            <p:ph type="body" sz="quarter" idx="16"/>
          </p:nvPr>
        </p:nvSpPr>
        <p:spPr>
          <a:xfrm>
            <a:off x="735013" y="642938"/>
            <a:ext cx="10807700" cy="582612"/>
          </a:xfrm>
        </p:spPr>
        <p:txBody>
          <a:bodyPr>
            <a:normAutofit lnSpcReduction="10000"/>
          </a:bodyPr>
          <a:lstStyle/>
          <a:p>
            <a:r>
              <a:rPr lang="en-US" b="1"/>
              <a:t>Phytochemicals</a:t>
            </a:r>
            <a:r>
              <a:rPr lang="en-US" b="1" dirty="0"/>
              <a:t>: </a:t>
            </a:r>
            <a:r>
              <a:rPr lang="en-US" dirty="0"/>
              <a:t>Solutions and considerations</a:t>
            </a:r>
            <a:endParaRPr lang="en-IE" dirty="0"/>
          </a:p>
        </p:txBody>
      </p:sp>
      <p:pic>
        <p:nvPicPr>
          <p:cNvPr id="5" name="Picture 4" descr="Ingredients and spices on top of a black surface">
            <a:extLst>
              <a:ext uri="{FF2B5EF4-FFF2-40B4-BE49-F238E27FC236}">
                <a16:creationId xmlns:a16="http://schemas.microsoft.com/office/drawing/2014/main" id="{DBB9251C-1EF6-4BBD-96F3-89187DAFE7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0468" y="1640941"/>
            <a:ext cx="3775296" cy="3576118"/>
          </a:xfrm>
          <a:prstGeom prst="rect">
            <a:avLst/>
          </a:prstGeom>
        </p:spPr>
      </p:pic>
    </p:spTree>
    <p:extLst>
      <p:ext uri="{BB962C8B-B14F-4D97-AF65-F5344CB8AC3E}">
        <p14:creationId xmlns:p14="http://schemas.microsoft.com/office/powerpoint/2010/main" val="2135500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69659-AB30-4111-B4EB-0F05F396E91B}"/>
              </a:ext>
            </a:extLst>
          </p:cNvPr>
          <p:cNvSpPr>
            <a:spLocks noGrp="1"/>
          </p:cNvSpPr>
          <p:nvPr>
            <p:ph type="body" sz="quarter" idx="18"/>
          </p:nvPr>
        </p:nvSpPr>
        <p:spPr>
          <a:xfrm>
            <a:off x="434566" y="1475715"/>
            <a:ext cx="11353046" cy="4149000"/>
          </a:xfrm>
        </p:spPr>
        <p:txBody>
          <a:bodyPr/>
          <a:lstStyle/>
          <a:p>
            <a:pPr indent="0"/>
            <a:r>
              <a:rPr lang="en-US" b="1" dirty="0"/>
              <a:t>Turmeric</a:t>
            </a:r>
          </a:p>
          <a:p>
            <a:pPr indent="0"/>
            <a:r>
              <a:rPr lang="en-US" dirty="0"/>
              <a:t>A study with more than one thousand participants found that frequent or occasional curry consumers (age: 60-90-years old) had significantly higher Mini-Mental State Examination (MMSE) scores, compared with non- or rare consumers. </a:t>
            </a:r>
            <a:r>
              <a:rPr lang="en-US" dirty="0">
                <a:solidFill>
                  <a:srgbClr val="1188A3"/>
                </a:solidFill>
                <a:hlinkClick r:id="rId2">
                  <a:extLst>
                    <a:ext uri="{A12FA001-AC4F-418D-AE19-62706E023703}">
                      <ahyp:hlinkClr xmlns:ahyp="http://schemas.microsoft.com/office/drawing/2018/hyperlinkcolor" val="tx"/>
                    </a:ext>
                  </a:extLst>
                </a:hlinkClick>
              </a:rPr>
              <a:t>Source</a:t>
            </a:r>
            <a:endParaRPr lang="en-US" dirty="0">
              <a:solidFill>
                <a:srgbClr val="1188A3"/>
              </a:solidFill>
            </a:endParaRPr>
          </a:p>
          <a:p>
            <a:pPr indent="0"/>
            <a:r>
              <a:rPr lang="en-US" dirty="0"/>
              <a:t>The bioactivity was mainly attributed to the antioxidant chemical, </a:t>
            </a:r>
            <a:r>
              <a:rPr lang="en-US" b="1" dirty="0"/>
              <a:t>curcumin</a:t>
            </a:r>
            <a:r>
              <a:rPr lang="en-US" dirty="0"/>
              <a:t> in Turmeric. </a:t>
            </a:r>
          </a:p>
          <a:p>
            <a:pPr indent="0"/>
            <a:endParaRPr lang="en-IE" dirty="0"/>
          </a:p>
        </p:txBody>
      </p:sp>
      <p:sp>
        <p:nvSpPr>
          <p:cNvPr id="3" name="Text Placeholder 2">
            <a:extLst>
              <a:ext uri="{FF2B5EF4-FFF2-40B4-BE49-F238E27FC236}">
                <a16:creationId xmlns:a16="http://schemas.microsoft.com/office/drawing/2014/main" id="{2C697534-7B94-41C9-8771-BBB98E49264E}"/>
              </a:ext>
            </a:extLst>
          </p:cNvPr>
          <p:cNvSpPr>
            <a:spLocks noGrp="1"/>
          </p:cNvSpPr>
          <p:nvPr>
            <p:ph type="body" sz="quarter" idx="16"/>
          </p:nvPr>
        </p:nvSpPr>
        <p:spPr>
          <a:xfrm>
            <a:off x="610023" y="501656"/>
            <a:ext cx="10594345" cy="582221"/>
          </a:xfrm>
        </p:spPr>
        <p:txBody>
          <a:bodyPr>
            <a:normAutofit fontScale="92500"/>
          </a:bodyPr>
          <a:lstStyle/>
          <a:p>
            <a:r>
              <a:rPr lang="en-US" dirty="0"/>
              <a:t>Example of </a:t>
            </a:r>
            <a:r>
              <a:rPr lang="en-US" b="1" dirty="0"/>
              <a:t>Phytochemicals </a:t>
            </a:r>
            <a:r>
              <a:rPr lang="en-US" dirty="0"/>
              <a:t>benefit in cognitive function</a:t>
            </a:r>
            <a:endParaRPr lang="en-IE" dirty="0"/>
          </a:p>
        </p:txBody>
      </p:sp>
      <p:pic>
        <p:nvPicPr>
          <p:cNvPr id="4" name="Picture 3" descr="A picture containing food, wooden, wood, several&#10;&#10;Description automatically generated">
            <a:extLst>
              <a:ext uri="{FF2B5EF4-FFF2-40B4-BE49-F238E27FC236}">
                <a16:creationId xmlns:a16="http://schemas.microsoft.com/office/drawing/2014/main" id="{5C01D554-C84E-4749-B4B3-E3A936312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3065" y="3705638"/>
            <a:ext cx="4032116" cy="2169599"/>
          </a:xfrm>
          <a:prstGeom prst="rect">
            <a:avLst/>
          </a:prstGeom>
        </p:spPr>
      </p:pic>
      <p:pic>
        <p:nvPicPr>
          <p:cNvPr id="5" name="Picture 4" descr="A picture containing vegetable, sliced, different, meat&#10;&#10;Description automatically generated">
            <a:extLst>
              <a:ext uri="{FF2B5EF4-FFF2-40B4-BE49-F238E27FC236}">
                <a16:creationId xmlns:a16="http://schemas.microsoft.com/office/drawing/2014/main" id="{9EBF39F8-0819-4078-9F36-2475EFF1A1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0338" y="3705638"/>
            <a:ext cx="4032116" cy="2169599"/>
          </a:xfrm>
          <a:prstGeom prst="rect">
            <a:avLst/>
          </a:prstGeom>
        </p:spPr>
      </p:pic>
    </p:spTree>
    <p:extLst>
      <p:ext uri="{BB962C8B-B14F-4D97-AF65-F5344CB8AC3E}">
        <p14:creationId xmlns:p14="http://schemas.microsoft.com/office/powerpoint/2010/main" val="3582572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lice of lime and strawberry in water">
            <a:extLst>
              <a:ext uri="{FF2B5EF4-FFF2-40B4-BE49-F238E27FC236}">
                <a16:creationId xmlns:a16="http://schemas.microsoft.com/office/drawing/2014/main" id="{6B021897-D3F9-4E09-94F0-461B5197D12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1E757339-05B1-40F3-BE8C-82B47B5C6E4F}"/>
              </a:ext>
            </a:extLst>
          </p:cNvPr>
          <p:cNvSpPr>
            <a:spLocks noGrp="1"/>
          </p:cNvSpPr>
          <p:nvPr>
            <p:ph type="body" sz="quarter" idx="16"/>
          </p:nvPr>
        </p:nvSpPr>
        <p:spPr>
          <a:xfrm>
            <a:off x="735013" y="228600"/>
            <a:ext cx="5084762" cy="996950"/>
          </a:xfrm>
        </p:spPr>
        <p:txBody>
          <a:bodyPr>
            <a:normAutofit lnSpcReduction="10000"/>
          </a:bodyPr>
          <a:lstStyle/>
          <a:p>
            <a:r>
              <a:rPr lang="en-US" b="1" dirty="0"/>
              <a:t>Phytochemicals </a:t>
            </a:r>
            <a:r>
              <a:rPr lang="en-US" dirty="0"/>
              <a:t>benefit in cognitive function</a:t>
            </a:r>
            <a:endParaRPr lang="en-IE" dirty="0"/>
          </a:p>
        </p:txBody>
      </p:sp>
      <p:sp>
        <p:nvSpPr>
          <p:cNvPr id="6" name="Text Placeholder 1">
            <a:extLst>
              <a:ext uri="{FF2B5EF4-FFF2-40B4-BE49-F238E27FC236}">
                <a16:creationId xmlns:a16="http://schemas.microsoft.com/office/drawing/2014/main" id="{8C5A4D66-224F-410D-A4A5-4D486B7B957B}"/>
              </a:ext>
            </a:extLst>
          </p:cNvPr>
          <p:cNvSpPr>
            <a:spLocks noGrp="1"/>
          </p:cNvSpPr>
          <p:nvPr>
            <p:ph type="body" sz="quarter" idx="18"/>
          </p:nvPr>
        </p:nvSpPr>
        <p:spPr>
          <a:xfrm>
            <a:off x="544088" y="1449192"/>
            <a:ext cx="5772629" cy="4531193"/>
          </a:xfrm>
        </p:spPr>
        <p:txBody>
          <a:bodyPr>
            <a:normAutofit fontScale="92500" lnSpcReduction="10000"/>
          </a:bodyPr>
          <a:lstStyle/>
          <a:p>
            <a:pPr marL="0" indent="0">
              <a:lnSpc>
                <a:spcPct val="110000"/>
              </a:lnSpc>
              <a:spcBef>
                <a:spcPts val="0"/>
              </a:spcBef>
            </a:pPr>
            <a:r>
              <a:rPr lang="en-US" b="1" dirty="0"/>
              <a:t>Fruit Sources:</a:t>
            </a:r>
          </a:p>
          <a:p>
            <a:pPr marL="0" indent="0">
              <a:lnSpc>
                <a:spcPct val="110000"/>
              </a:lnSpc>
              <a:spcBef>
                <a:spcPts val="0"/>
              </a:spcBef>
            </a:pPr>
            <a:r>
              <a:rPr lang="en-US" dirty="0"/>
              <a:t>Berries including cranberries, bilberries, blueberries, strawberries, raspberries, blackberries, and citrus combine a group of fruits such as lemons, oranges, limes, and grapefruits.</a:t>
            </a:r>
          </a:p>
          <a:p>
            <a:pPr marL="0" indent="0">
              <a:lnSpc>
                <a:spcPct val="110000"/>
              </a:lnSpc>
            </a:pPr>
            <a:r>
              <a:rPr lang="en-US" dirty="0"/>
              <a:t>Studies being carried out show signs of a </a:t>
            </a:r>
            <a:r>
              <a:rPr lang="en-US" b="1" dirty="0"/>
              <a:t>neuroprotective</a:t>
            </a:r>
            <a:r>
              <a:rPr lang="en-US" dirty="0"/>
              <a:t> effect from these fruit extracts and compounds. </a:t>
            </a:r>
            <a:r>
              <a:rPr lang="en-US" dirty="0">
                <a:solidFill>
                  <a:srgbClr val="1188A3"/>
                </a:solidFill>
                <a:hlinkClick r:id="rId3">
                  <a:extLst>
                    <a:ext uri="{A12FA001-AC4F-418D-AE19-62706E023703}">
                      <ahyp:hlinkClr xmlns:ahyp="http://schemas.microsoft.com/office/drawing/2018/hyperlinkcolor" val="tx"/>
                    </a:ext>
                  </a:extLst>
                </a:hlinkClick>
              </a:rPr>
              <a:t>Source</a:t>
            </a:r>
            <a:endParaRPr lang="en-US" dirty="0">
              <a:solidFill>
                <a:srgbClr val="1188A3"/>
              </a:solidFill>
            </a:endParaRPr>
          </a:p>
          <a:p>
            <a:pPr marL="0" indent="0">
              <a:lnSpc>
                <a:spcPct val="110000"/>
              </a:lnSpc>
            </a:pPr>
            <a:r>
              <a:rPr lang="en-US" dirty="0"/>
              <a:t>The main components in these fruits that are extensively studied in the literature include </a:t>
            </a:r>
            <a:r>
              <a:rPr lang="en-US" b="1" dirty="0"/>
              <a:t>flavonoids, anthocyanidins, tannins, phenolic acids, coumarins, and terpenoids.</a:t>
            </a:r>
          </a:p>
          <a:p>
            <a:pPr marL="0" indent="0"/>
            <a:endParaRPr lang="en-IE" dirty="0"/>
          </a:p>
        </p:txBody>
      </p:sp>
    </p:spTree>
    <p:extLst>
      <p:ext uri="{BB962C8B-B14F-4D97-AF65-F5344CB8AC3E}">
        <p14:creationId xmlns:p14="http://schemas.microsoft.com/office/powerpoint/2010/main" val="2821706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Connector 16">
            <a:extLst>
              <a:ext uri="{FF2B5EF4-FFF2-40B4-BE49-F238E27FC236}">
                <a16:creationId xmlns:a16="http://schemas.microsoft.com/office/drawing/2014/main" id="{F5EA29D9-4247-4A78-AB24-72F388BB6847}"/>
              </a:ext>
            </a:extLst>
          </p:cNvPr>
          <p:cNvSpPr/>
          <p:nvPr/>
        </p:nvSpPr>
        <p:spPr>
          <a:xfrm>
            <a:off x="9155072" y="2130427"/>
            <a:ext cx="1679162"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This helps SMEs like you </a:t>
            </a:r>
            <a:r>
              <a:rPr lang="en-US" sz="1600" b="1" dirty="0">
                <a:solidFill>
                  <a:srgbClr val="000000"/>
                </a:solidFill>
              </a:rPr>
              <a:t>discover solutions</a:t>
            </a:r>
            <a:endParaRPr lang="en-IE" sz="1600" b="1" dirty="0">
              <a:solidFill>
                <a:srgbClr val="000000"/>
              </a:solidFill>
            </a:endParaRPr>
          </a:p>
        </p:txBody>
      </p:sp>
      <p:sp>
        <p:nvSpPr>
          <p:cNvPr id="16" name="Flowchart: Connector 15">
            <a:extLst>
              <a:ext uri="{FF2B5EF4-FFF2-40B4-BE49-F238E27FC236}">
                <a16:creationId xmlns:a16="http://schemas.microsoft.com/office/drawing/2014/main" id="{BF8CB0DA-936D-4086-8F06-8477B24F1485}"/>
              </a:ext>
            </a:extLst>
          </p:cNvPr>
          <p:cNvSpPr/>
          <p:nvPr/>
        </p:nvSpPr>
        <p:spPr>
          <a:xfrm>
            <a:off x="7052392" y="2061855"/>
            <a:ext cx="2060257" cy="1737341"/>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85D2E1"/>
                </a:solidFill>
              </a:rPr>
              <a:t> </a:t>
            </a:r>
            <a:r>
              <a:rPr lang="en-US" sz="1600" dirty="0">
                <a:solidFill>
                  <a:srgbClr val="000000"/>
                </a:solidFill>
              </a:rPr>
              <a:t>Understanding</a:t>
            </a:r>
            <a:r>
              <a:rPr lang="en-US" sz="1600" b="1" dirty="0">
                <a:solidFill>
                  <a:srgbClr val="000000"/>
                </a:solidFill>
              </a:rPr>
              <a:t> the nutritional needs </a:t>
            </a:r>
            <a:r>
              <a:rPr lang="en-US" sz="1600" dirty="0">
                <a:solidFill>
                  <a:srgbClr val="000000"/>
                </a:solidFill>
              </a:rPr>
              <a:t>is essential</a:t>
            </a:r>
            <a:endParaRPr lang="en-IE" sz="1600" dirty="0">
              <a:solidFill>
                <a:srgbClr val="000000"/>
              </a:solidFill>
            </a:endParaRPr>
          </a:p>
        </p:txBody>
      </p:sp>
      <p:sp>
        <p:nvSpPr>
          <p:cNvPr id="15" name="Flowchart: Connector 14">
            <a:extLst>
              <a:ext uri="{FF2B5EF4-FFF2-40B4-BE49-F238E27FC236}">
                <a16:creationId xmlns:a16="http://schemas.microsoft.com/office/drawing/2014/main" id="{1BEEE9F7-4077-47B0-BC7B-428FE7439DF6}"/>
              </a:ext>
            </a:extLst>
          </p:cNvPr>
          <p:cNvSpPr/>
          <p:nvPr/>
        </p:nvSpPr>
        <p:spPr>
          <a:xfrm>
            <a:off x="5191239" y="2130427"/>
            <a:ext cx="1816141" cy="1623230"/>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0000"/>
                </a:solidFill>
              </a:rPr>
              <a:t>DEVELOPMENT</a:t>
            </a:r>
            <a:r>
              <a:rPr lang="en-US" sz="1700" b="1" dirty="0">
                <a:solidFill>
                  <a:srgbClr val="000000"/>
                </a:solidFill>
              </a:rPr>
              <a:t> </a:t>
            </a:r>
            <a:r>
              <a:rPr lang="en-US" sz="1500" dirty="0">
                <a:solidFill>
                  <a:srgbClr val="000000"/>
                </a:solidFill>
              </a:rPr>
              <a:t>of</a:t>
            </a:r>
            <a:r>
              <a:rPr lang="en-US" sz="1700" b="1" dirty="0">
                <a:solidFill>
                  <a:srgbClr val="000000"/>
                </a:solidFill>
              </a:rPr>
              <a:t> </a:t>
            </a:r>
            <a:r>
              <a:rPr lang="en-US" sz="1600" b="1" dirty="0">
                <a:solidFill>
                  <a:srgbClr val="000000"/>
                </a:solidFill>
              </a:rPr>
              <a:t>innovative products &amp; services  </a:t>
            </a:r>
            <a:endParaRPr lang="en-IE" sz="1600" b="1" dirty="0">
              <a:solidFill>
                <a:srgbClr val="000000"/>
              </a:solidFill>
            </a:endParaRPr>
          </a:p>
        </p:txBody>
      </p:sp>
      <p:sp>
        <p:nvSpPr>
          <p:cNvPr id="14" name="Flowchart: Connector 13">
            <a:extLst>
              <a:ext uri="{FF2B5EF4-FFF2-40B4-BE49-F238E27FC236}">
                <a16:creationId xmlns:a16="http://schemas.microsoft.com/office/drawing/2014/main" id="{6BBF16CC-5EEF-4A48-80BF-5F37C21823C6}"/>
              </a:ext>
            </a:extLst>
          </p:cNvPr>
          <p:cNvSpPr/>
          <p:nvPr/>
        </p:nvSpPr>
        <p:spPr>
          <a:xfrm>
            <a:off x="3326058" y="2130427"/>
            <a:ext cx="1732730"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PIFS aims to </a:t>
            </a:r>
            <a:r>
              <a:rPr lang="en-US" sz="1600" b="1" dirty="0">
                <a:solidFill>
                  <a:srgbClr val="000000"/>
                </a:solidFill>
              </a:rPr>
              <a:t>alleviate these challenges </a:t>
            </a:r>
            <a:r>
              <a:rPr lang="en-US" sz="1600" dirty="0">
                <a:solidFill>
                  <a:srgbClr val="000000"/>
                </a:solidFill>
              </a:rPr>
              <a:t>via SME innovation</a:t>
            </a:r>
            <a:endParaRPr lang="en-IE" sz="1600" dirty="0">
              <a:solidFill>
                <a:srgbClr val="000000"/>
              </a:solidFill>
            </a:endParaRPr>
          </a:p>
        </p:txBody>
      </p:sp>
      <p:sp>
        <p:nvSpPr>
          <p:cNvPr id="13" name="Flowchart: Connector 12">
            <a:extLst>
              <a:ext uri="{FF2B5EF4-FFF2-40B4-BE49-F238E27FC236}">
                <a16:creationId xmlns:a16="http://schemas.microsoft.com/office/drawing/2014/main" id="{FE5C2845-4B9F-4FA1-B2E8-CFC437C6DA8D}"/>
              </a:ext>
            </a:extLst>
          </p:cNvPr>
          <p:cNvSpPr/>
          <p:nvPr/>
        </p:nvSpPr>
        <p:spPr>
          <a:xfrm>
            <a:off x="1333175" y="2130427"/>
            <a:ext cx="1658075"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The elderly population experience</a:t>
            </a:r>
            <a:r>
              <a:rPr lang="en-US" sz="1600" b="1" dirty="0">
                <a:solidFill>
                  <a:srgbClr val="000000"/>
                </a:solidFill>
              </a:rPr>
              <a:t> 3 main types of challenges</a:t>
            </a:r>
            <a:endParaRPr lang="en-IE" sz="1600" b="1" dirty="0">
              <a:solidFill>
                <a:srgbClr val="000000"/>
              </a:solidFill>
            </a:endParaRPr>
          </a:p>
        </p:txBody>
      </p:sp>
      <p:sp>
        <p:nvSpPr>
          <p:cNvPr id="2" name="Text Placeholder 1">
            <a:extLst>
              <a:ext uri="{FF2B5EF4-FFF2-40B4-BE49-F238E27FC236}">
                <a16:creationId xmlns:a16="http://schemas.microsoft.com/office/drawing/2014/main" id="{CA735962-2537-46B9-873F-4BAE282F2B3C}"/>
              </a:ext>
            </a:extLst>
          </p:cNvPr>
          <p:cNvSpPr>
            <a:spLocks noGrp="1"/>
          </p:cNvSpPr>
          <p:nvPr>
            <p:ph type="body" sz="quarter" idx="30"/>
          </p:nvPr>
        </p:nvSpPr>
        <p:spPr>
          <a:xfrm>
            <a:off x="2991250" y="4518680"/>
            <a:ext cx="1732731" cy="1237497"/>
          </a:xfrm>
        </p:spPr>
        <p:txBody>
          <a:bodyPr>
            <a:normAutofit fontScale="92500" lnSpcReduction="10000"/>
          </a:bodyPr>
          <a:lstStyle/>
          <a:p>
            <a:pPr marL="180000" indent="-180000" algn="l"/>
            <a:r>
              <a:rPr lang="en-US" sz="1600" dirty="0"/>
              <a:t>With the help of:</a:t>
            </a:r>
          </a:p>
          <a:p>
            <a:pPr marL="180000" indent="-180000" algn="l">
              <a:buFont typeface="Arial" panose="020B0604020202020204" pitchFamily="34" charset="0"/>
              <a:buChar char="•"/>
            </a:pPr>
            <a:r>
              <a:rPr lang="en-US" sz="1600" dirty="0"/>
              <a:t>this course</a:t>
            </a:r>
          </a:p>
          <a:p>
            <a:pPr marL="180000" indent="-180000" algn="l">
              <a:buFont typeface="Arial" panose="020B0604020202020204" pitchFamily="34" charset="0"/>
              <a:buChar char="•"/>
            </a:pPr>
            <a:r>
              <a:rPr lang="en-US" sz="1600" dirty="0"/>
              <a:t>a self-assessment</a:t>
            </a:r>
          </a:p>
          <a:p>
            <a:pPr marL="180000" indent="-180000" algn="l">
              <a:buFont typeface="Arial" panose="020B0604020202020204" pitchFamily="34" charset="0"/>
              <a:buChar char="•"/>
            </a:pPr>
            <a:r>
              <a:rPr lang="en-US" sz="1600" dirty="0"/>
              <a:t>inspiration</a:t>
            </a:r>
            <a:endParaRPr lang="en-IE" dirty="0"/>
          </a:p>
        </p:txBody>
      </p:sp>
      <p:sp>
        <p:nvSpPr>
          <p:cNvPr id="3" name="Text Placeholder 2">
            <a:extLst>
              <a:ext uri="{FF2B5EF4-FFF2-40B4-BE49-F238E27FC236}">
                <a16:creationId xmlns:a16="http://schemas.microsoft.com/office/drawing/2014/main" id="{F2DA875A-11F3-4FE6-A7CF-FB27B8527342}"/>
              </a:ext>
            </a:extLst>
          </p:cNvPr>
          <p:cNvSpPr>
            <a:spLocks noGrp="1"/>
          </p:cNvSpPr>
          <p:nvPr>
            <p:ph type="body" sz="quarter" idx="31"/>
          </p:nvPr>
        </p:nvSpPr>
        <p:spPr>
          <a:xfrm>
            <a:off x="821264" y="4213881"/>
            <a:ext cx="1732731" cy="1237497"/>
          </a:xfrm>
        </p:spPr>
        <p:txBody>
          <a:bodyPr>
            <a:normAutofit/>
          </a:bodyPr>
          <a:lstStyle/>
          <a:p>
            <a:pPr marL="180000" indent="-180000" algn="l">
              <a:buFont typeface="Arial" panose="020B0604020202020204" pitchFamily="34" charset="0"/>
              <a:buChar char="•"/>
            </a:pPr>
            <a:r>
              <a:rPr lang="en-US" sz="1600" dirty="0"/>
              <a:t>Environmental</a:t>
            </a:r>
          </a:p>
          <a:p>
            <a:pPr marL="180000" indent="-180000" algn="l">
              <a:buFont typeface="Arial" panose="020B0604020202020204" pitchFamily="34" charset="0"/>
              <a:buChar char="•"/>
            </a:pPr>
            <a:r>
              <a:rPr lang="en-US" sz="1600" dirty="0"/>
              <a:t>Physiological</a:t>
            </a:r>
          </a:p>
          <a:p>
            <a:pPr marL="180000" indent="-180000" algn="l">
              <a:buFont typeface="Arial" panose="020B0604020202020204" pitchFamily="34" charset="0"/>
              <a:buChar char="•"/>
            </a:pPr>
            <a:r>
              <a:rPr lang="en-US" sz="1600" dirty="0"/>
              <a:t>Social</a:t>
            </a:r>
            <a:endParaRPr lang="en-IE" sz="1600" dirty="0"/>
          </a:p>
        </p:txBody>
      </p:sp>
      <p:sp>
        <p:nvSpPr>
          <p:cNvPr id="4" name="Text Placeholder 3">
            <a:extLst>
              <a:ext uri="{FF2B5EF4-FFF2-40B4-BE49-F238E27FC236}">
                <a16:creationId xmlns:a16="http://schemas.microsoft.com/office/drawing/2014/main" id="{19BA5030-F351-4B0E-B3F9-15F0613E2420}"/>
              </a:ext>
            </a:extLst>
          </p:cNvPr>
          <p:cNvSpPr>
            <a:spLocks noGrp="1"/>
          </p:cNvSpPr>
          <p:nvPr>
            <p:ph type="body" sz="quarter" idx="32"/>
          </p:nvPr>
        </p:nvSpPr>
        <p:spPr/>
        <p:txBody>
          <a:bodyPr>
            <a:normAutofit/>
          </a:bodyPr>
          <a:lstStyle/>
          <a:p>
            <a:pPr marL="180000" indent="-180000" algn="l">
              <a:buFont typeface="Arial" panose="020B0604020202020204" pitchFamily="34" charset="0"/>
              <a:buChar char="•"/>
            </a:pPr>
            <a:r>
              <a:rPr lang="en-US" sz="1600" dirty="0"/>
              <a:t>What is good </a:t>
            </a:r>
          </a:p>
          <a:p>
            <a:pPr marL="180000" indent="-180000" algn="l">
              <a:buFont typeface="Arial" panose="020B0604020202020204" pitchFamily="34" charset="0"/>
              <a:buChar char="•"/>
            </a:pPr>
            <a:r>
              <a:rPr lang="en-US" sz="1600" dirty="0"/>
              <a:t>What can be detrimental</a:t>
            </a:r>
          </a:p>
          <a:p>
            <a:pPr marL="180000" indent="-180000" algn="l">
              <a:buFont typeface="Arial" panose="020B0604020202020204" pitchFamily="34" charset="0"/>
              <a:buChar char="•"/>
            </a:pPr>
            <a:r>
              <a:rPr lang="en-US" sz="1600" dirty="0"/>
              <a:t>What is balance</a:t>
            </a:r>
            <a:endParaRPr lang="en-IE" sz="1600" dirty="0"/>
          </a:p>
        </p:txBody>
      </p:sp>
      <p:sp>
        <p:nvSpPr>
          <p:cNvPr id="5" name="Text Placeholder 4">
            <a:extLst>
              <a:ext uri="{FF2B5EF4-FFF2-40B4-BE49-F238E27FC236}">
                <a16:creationId xmlns:a16="http://schemas.microsoft.com/office/drawing/2014/main" id="{7AECF411-FE52-41F0-9965-45210013BF41}"/>
              </a:ext>
            </a:extLst>
          </p:cNvPr>
          <p:cNvSpPr>
            <a:spLocks noGrp="1"/>
          </p:cNvSpPr>
          <p:nvPr>
            <p:ph type="body" sz="quarter" idx="33"/>
          </p:nvPr>
        </p:nvSpPr>
        <p:spPr>
          <a:xfrm>
            <a:off x="5229635" y="4213880"/>
            <a:ext cx="1732731" cy="1237497"/>
          </a:xfrm>
        </p:spPr>
        <p:txBody>
          <a:bodyPr>
            <a:normAutofit/>
          </a:bodyPr>
          <a:lstStyle/>
          <a:p>
            <a:pPr marL="180000" indent="-180000" algn="l">
              <a:buFont typeface="Arial" panose="020B0604020202020204" pitchFamily="34" charset="0"/>
              <a:buChar char="•"/>
            </a:pPr>
            <a:r>
              <a:rPr lang="en-US" sz="1600" dirty="0"/>
              <a:t>Food products</a:t>
            </a:r>
          </a:p>
          <a:p>
            <a:pPr marL="180000" indent="-180000" algn="l">
              <a:buFont typeface="Arial" panose="020B0604020202020204" pitchFamily="34" charset="0"/>
              <a:buChar char="•"/>
            </a:pPr>
            <a:r>
              <a:rPr lang="en-US" sz="1600" dirty="0"/>
              <a:t>Services</a:t>
            </a:r>
          </a:p>
          <a:p>
            <a:pPr marL="180000" indent="-180000" algn="l">
              <a:buFont typeface="Arial" panose="020B0604020202020204" pitchFamily="34" charset="0"/>
              <a:buChar char="•"/>
            </a:pPr>
            <a:r>
              <a:rPr lang="en-US" sz="1600" dirty="0"/>
              <a:t>Combined effect</a:t>
            </a:r>
            <a:endParaRPr lang="en-IE" sz="1600" dirty="0"/>
          </a:p>
        </p:txBody>
      </p:sp>
      <p:sp>
        <p:nvSpPr>
          <p:cNvPr id="6" name="Text Placeholder 5">
            <a:extLst>
              <a:ext uri="{FF2B5EF4-FFF2-40B4-BE49-F238E27FC236}">
                <a16:creationId xmlns:a16="http://schemas.microsoft.com/office/drawing/2014/main" id="{CFC9A680-99A3-4339-9437-FD3CFACD9323}"/>
              </a:ext>
            </a:extLst>
          </p:cNvPr>
          <p:cNvSpPr>
            <a:spLocks noGrp="1"/>
          </p:cNvSpPr>
          <p:nvPr>
            <p:ph type="body" sz="quarter" idx="34"/>
          </p:nvPr>
        </p:nvSpPr>
        <p:spPr>
          <a:xfrm>
            <a:off x="9301009" y="4118455"/>
            <a:ext cx="2269233" cy="1237497"/>
          </a:xfrm>
        </p:spPr>
        <p:txBody>
          <a:bodyPr>
            <a:normAutofit fontScale="92500" lnSpcReduction="10000"/>
          </a:bodyPr>
          <a:lstStyle/>
          <a:p>
            <a:pPr marL="0" indent="0" algn="l"/>
            <a:r>
              <a:rPr lang="en-US" sz="1600" dirty="0"/>
              <a:t>Via:</a:t>
            </a:r>
          </a:p>
          <a:p>
            <a:pPr marL="285750" indent="-285750" algn="l">
              <a:buFont typeface="Arial" panose="020B0604020202020204" pitchFamily="34" charset="0"/>
              <a:buChar char="•"/>
            </a:pPr>
            <a:r>
              <a:rPr lang="en-US" sz="1600" dirty="0"/>
              <a:t>A better understanding</a:t>
            </a:r>
          </a:p>
          <a:p>
            <a:pPr marL="285750" indent="-285750" algn="l">
              <a:buFont typeface="Arial" panose="020B0604020202020204" pitchFamily="34" charset="0"/>
              <a:buChar char="•"/>
            </a:pPr>
            <a:r>
              <a:rPr lang="en-US" sz="1600" dirty="0"/>
              <a:t>Being informed</a:t>
            </a:r>
          </a:p>
          <a:p>
            <a:pPr marL="285750" indent="-285750" algn="l">
              <a:buFont typeface="Arial" panose="020B0604020202020204" pitchFamily="34" charset="0"/>
              <a:buChar char="•"/>
            </a:pPr>
            <a:r>
              <a:rPr lang="en-US" sz="1600" dirty="0"/>
              <a:t>New technologies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IE" dirty="0"/>
          </a:p>
        </p:txBody>
      </p:sp>
      <p:sp>
        <p:nvSpPr>
          <p:cNvPr id="7" name="Text Placeholder 6">
            <a:extLst>
              <a:ext uri="{FF2B5EF4-FFF2-40B4-BE49-F238E27FC236}">
                <a16:creationId xmlns:a16="http://schemas.microsoft.com/office/drawing/2014/main" id="{545D6534-1356-4147-944A-77C18290E18D}"/>
              </a:ext>
            </a:extLst>
          </p:cNvPr>
          <p:cNvSpPr>
            <a:spLocks noGrp="1"/>
          </p:cNvSpPr>
          <p:nvPr>
            <p:ph type="body" sz="quarter" idx="29"/>
          </p:nvPr>
        </p:nvSpPr>
        <p:spPr>
          <a:xfrm>
            <a:off x="0" y="225890"/>
            <a:ext cx="12192000" cy="802533"/>
          </a:xfrm>
          <a:solidFill>
            <a:srgbClr val="FED100"/>
          </a:solidFill>
        </p:spPr>
        <p:txBody>
          <a:bodyPr anchor="ctr">
            <a:normAutofit/>
          </a:bodyPr>
          <a:lstStyle/>
          <a:p>
            <a:r>
              <a:rPr lang="en-US" dirty="0"/>
              <a:t>What have we learned so far?</a:t>
            </a:r>
            <a:endParaRPr lang="en-IE" dirty="0"/>
          </a:p>
        </p:txBody>
      </p:sp>
      <p:sp>
        <p:nvSpPr>
          <p:cNvPr id="8" name="Arrow: Curved Up 7">
            <a:extLst>
              <a:ext uri="{FF2B5EF4-FFF2-40B4-BE49-F238E27FC236}">
                <a16:creationId xmlns:a16="http://schemas.microsoft.com/office/drawing/2014/main" id="{588EFEB2-3B98-41A3-87EA-A5B8E0139702}"/>
              </a:ext>
            </a:extLst>
          </p:cNvPr>
          <p:cNvSpPr/>
          <p:nvPr/>
        </p:nvSpPr>
        <p:spPr>
          <a:xfrm>
            <a:off x="1133191" y="3115733"/>
            <a:ext cx="2192867" cy="88053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Arrow: Curved Up 8">
            <a:extLst>
              <a:ext uri="{FF2B5EF4-FFF2-40B4-BE49-F238E27FC236}">
                <a16:creationId xmlns:a16="http://schemas.microsoft.com/office/drawing/2014/main" id="{9C4EE32E-D83A-4C10-B1EF-3D089A5CD81B}"/>
              </a:ext>
            </a:extLst>
          </p:cNvPr>
          <p:cNvSpPr/>
          <p:nvPr/>
        </p:nvSpPr>
        <p:spPr>
          <a:xfrm>
            <a:off x="5113868"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0" name="Arrow: Curved Up 9">
            <a:extLst>
              <a:ext uri="{FF2B5EF4-FFF2-40B4-BE49-F238E27FC236}">
                <a16:creationId xmlns:a16="http://schemas.microsoft.com/office/drawing/2014/main" id="{3B37962B-60AB-45D0-B0B6-6F972A79972B}"/>
              </a:ext>
            </a:extLst>
          </p:cNvPr>
          <p:cNvSpPr/>
          <p:nvPr/>
        </p:nvSpPr>
        <p:spPr>
          <a:xfrm>
            <a:off x="8898300" y="2895472"/>
            <a:ext cx="2336967" cy="1100795"/>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1" name="Arrow: Curved Down 10">
            <a:extLst>
              <a:ext uri="{FF2B5EF4-FFF2-40B4-BE49-F238E27FC236}">
                <a16:creationId xmlns:a16="http://schemas.microsoft.com/office/drawing/2014/main" id="{68E5F862-9EC5-44D0-AB4E-9B8D5C474963}"/>
              </a:ext>
            </a:extLst>
          </p:cNvPr>
          <p:cNvSpPr/>
          <p:nvPr/>
        </p:nvSpPr>
        <p:spPr>
          <a:xfrm>
            <a:off x="3155213" y="1978258"/>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Arrow: Curved Down 11">
            <a:extLst>
              <a:ext uri="{FF2B5EF4-FFF2-40B4-BE49-F238E27FC236}">
                <a16:creationId xmlns:a16="http://schemas.microsoft.com/office/drawing/2014/main" id="{4CAE8DB7-0711-4F0F-8437-BCEE5A01A4EB}"/>
              </a:ext>
            </a:extLst>
          </p:cNvPr>
          <p:cNvSpPr/>
          <p:nvPr/>
        </p:nvSpPr>
        <p:spPr>
          <a:xfrm>
            <a:off x="7094815" y="1962992"/>
            <a:ext cx="2074421" cy="802533"/>
          </a:xfrm>
          <a:prstGeom prst="curvedDownArrow">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19" name="Straight Connector 18">
            <a:extLst>
              <a:ext uri="{FF2B5EF4-FFF2-40B4-BE49-F238E27FC236}">
                <a16:creationId xmlns:a16="http://schemas.microsoft.com/office/drawing/2014/main" id="{14ADCD09-6D9F-42CA-816B-14695A19A48F}"/>
              </a:ext>
            </a:extLst>
          </p:cNvPr>
          <p:cNvCxnSpPr/>
          <p:nvPr/>
        </p:nvCxnSpPr>
        <p:spPr>
          <a:xfrm flipH="1">
            <a:off x="1333175" y="3799196"/>
            <a:ext cx="129865" cy="41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6B430F-5DD2-4C27-A1C8-9AE46700A886}"/>
              </a:ext>
            </a:extLst>
          </p:cNvPr>
          <p:cNvCxnSpPr/>
          <p:nvPr/>
        </p:nvCxnSpPr>
        <p:spPr>
          <a:xfrm flipH="1">
            <a:off x="3865516" y="4118455"/>
            <a:ext cx="129865" cy="41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5647DE5-86F9-4D4E-9933-1F1EACB3EB46}"/>
              </a:ext>
            </a:extLst>
          </p:cNvPr>
          <p:cNvCxnSpPr>
            <a:cxnSpLocks/>
          </p:cNvCxnSpPr>
          <p:nvPr/>
        </p:nvCxnSpPr>
        <p:spPr>
          <a:xfrm flipH="1">
            <a:off x="5913939" y="3971877"/>
            <a:ext cx="35140" cy="242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17D2BD-7166-45FC-B467-CC617DE2BBD7}"/>
              </a:ext>
            </a:extLst>
          </p:cNvPr>
          <p:cNvCxnSpPr>
            <a:cxnSpLocks/>
          </p:cNvCxnSpPr>
          <p:nvPr/>
        </p:nvCxnSpPr>
        <p:spPr>
          <a:xfrm>
            <a:off x="10071124" y="4006539"/>
            <a:ext cx="195094" cy="319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142DCF-1A68-4C8A-856F-54186D873FBE}"/>
              </a:ext>
            </a:extLst>
          </p:cNvPr>
          <p:cNvCxnSpPr/>
          <p:nvPr/>
        </p:nvCxnSpPr>
        <p:spPr>
          <a:xfrm flipH="1">
            <a:off x="7952655" y="4103996"/>
            <a:ext cx="129865" cy="4146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66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9AD38-594B-4BA1-8B55-9352D9C8D80C}"/>
              </a:ext>
            </a:extLst>
          </p:cNvPr>
          <p:cNvSpPr>
            <a:spLocks noGrp="1"/>
          </p:cNvSpPr>
          <p:nvPr>
            <p:ph type="body" sz="quarter" idx="16"/>
          </p:nvPr>
        </p:nvSpPr>
        <p:spPr>
          <a:xfrm>
            <a:off x="1970478" y="934084"/>
            <a:ext cx="6626984" cy="2382694"/>
          </a:xfrm>
        </p:spPr>
        <p:txBody>
          <a:bodyPr>
            <a:normAutofit/>
          </a:bodyPr>
          <a:lstStyle/>
          <a:p>
            <a:r>
              <a:rPr lang="en-IE" dirty="0">
                <a:solidFill>
                  <a:srgbClr val="000000"/>
                </a:solidFill>
              </a:rPr>
              <a:t>Allergens / anti-nutrients</a:t>
            </a:r>
          </a:p>
          <a:p>
            <a:endParaRPr lang="en-IE" dirty="0"/>
          </a:p>
        </p:txBody>
      </p:sp>
      <p:sp>
        <p:nvSpPr>
          <p:cNvPr id="3" name="Text Placeholder 2">
            <a:extLst>
              <a:ext uri="{FF2B5EF4-FFF2-40B4-BE49-F238E27FC236}">
                <a16:creationId xmlns:a16="http://schemas.microsoft.com/office/drawing/2014/main" id="{A03BD684-A5A1-41AA-A3FB-0CA586AE1DE9}"/>
              </a:ext>
            </a:extLst>
          </p:cNvPr>
          <p:cNvSpPr>
            <a:spLocks noGrp="1"/>
          </p:cNvSpPr>
          <p:nvPr>
            <p:ph type="body" sz="quarter" idx="17"/>
          </p:nvPr>
        </p:nvSpPr>
        <p:spPr/>
        <p:txBody>
          <a:bodyPr>
            <a:normAutofit fontScale="85000" lnSpcReduction="20000"/>
          </a:bodyPr>
          <a:lstStyle/>
          <a:p>
            <a:r>
              <a:rPr lang="en-US" dirty="0"/>
              <a:t>3</a:t>
            </a:r>
            <a:endParaRPr lang="en-IE" dirty="0"/>
          </a:p>
        </p:txBody>
      </p:sp>
    </p:spTree>
    <p:extLst>
      <p:ext uri="{BB962C8B-B14F-4D97-AF65-F5344CB8AC3E}">
        <p14:creationId xmlns:p14="http://schemas.microsoft.com/office/powerpoint/2010/main" val="2317669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8F6BB-1291-4492-B108-E75EF2114660}"/>
              </a:ext>
            </a:extLst>
          </p:cNvPr>
          <p:cNvSpPr>
            <a:spLocks noGrp="1"/>
          </p:cNvSpPr>
          <p:nvPr>
            <p:ph type="body" sz="quarter" idx="18"/>
          </p:nvPr>
        </p:nvSpPr>
        <p:spPr>
          <a:xfrm>
            <a:off x="734714" y="1648946"/>
            <a:ext cx="5361285" cy="3867704"/>
          </a:xfrm>
        </p:spPr>
        <p:txBody>
          <a:bodyPr>
            <a:normAutofit/>
          </a:bodyPr>
          <a:lstStyle/>
          <a:p>
            <a:pPr marL="0" indent="0"/>
            <a:r>
              <a:rPr lang="en-US" dirty="0"/>
              <a:t>When involved in food new product development (NPD) for older adults, it is critical that we also consider </a:t>
            </a:r>
            <a:r>
              <a:rPr lang="en-US" b="1" dirty="0"/>
              <a:t>allergens</a:t>
            </a:r>
            <a:r>
              <a:rPr lang="en-US" dirty="0"/>
              <a:t> and </a:t>
            </a:r>
            <a:r>
              <a:rPr lang="en-US" b="1" dirty="0"/>
              <a:t>anti-nutrients</a:t>
            </a:r>
            <a:r>
              <a:rPr lang="en-US" dirty="0"/>
              <a:t>. </a:t>
            </a:r>
          </a:p>
          <a:p>
            <a:pPr marL="0" indent="0"/>
            <a:r>
              <a:rPr lang="en-US" dirty="0"/>
              <a:t>It would be counter-productive to subsequently learn that this “amazing innovative food product” may contain some ingredients/ components which may have a detrimental effect on its consumers, and consequentially on your sales. Let’s examine what they are…</a:t>
            </a:r>
          </a:p>
        </p:txBody>
      </p:sp>
      <p:sp>
        <p:nvSpPr>
          <p:cNvPr id="3" name="Text Placeholder 2">
            <a:extLst>
              <a:ext uri="{FF2B5EF4-FFF2-40B4-BE49-F238E27FC236}">
                <a16:creationId xmlns:a16="http://schemas.microsoft.com/office/drawing/2014/main" id="{1A76E5EC-A3C1-45E9-9ADF-4B2DCDA92DFE}"/>
              </a:ext>
            </a:extLst>
          </p:cNvPr>
          <p:cNvSpPr>
            <a:spLocks noGrp="1"/>
          </p:cNvSpPr>
          <p:nvPr>
            <p:ph type="body" sz="quarter" idx="16"/>
          </p:nvPr>
        </p:nvSpPr>
        <p:spPr>
          <a:xfrm>
            <a:off x="734714" y="504203"/>
            <a:ext cx="5435350" cy="849178"/>
          </a:xfrm>
        </p:spPr>
        <p:txBody>
          <a:bodyPr>
            <a:normAutofit fontScale="92500"/>
          </a:bodyPr>
          <a:lstStyle/>
          <a:p>
            <a:r>
              <a:rPr lang="en-US" dirty="0"/>
              <a:t>Allergens and Anti-nutrients…</a:t>
            </a:r>
            <a:endParaRPr lang="en-IE" strike="sngStrike" dirty="0"/>
          </a:p>
        </p:txBody>
      </p:sp>
      <p:pic>
        <p:nvPicPr>
          <p:cNvPr id="8" name="Picture Placeholder 7" descr="Close-up of a slide in a microscope">
            <a:extLst>
              <a:ext uri="{FF2B5EF4-FFF2-40B4-BE49-F238E27FC236}">
                <a16:creationId xmlns:a16="http://schemas.microsoft.com/office/drawing/2014/main" id="{22975B70-AFAD-4CBA-B507-3FB1FA60439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858249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17A47-1763-47E0-B90F-5E38973DCF51}"/>
              </a:ext>
            </a:extLst>
          </p:cNvPr>
          <p:cNvSpPr>
            <a:spLocks noGrp="1"/>
          </p:cNvSpPr>
          <p:nvPr>
            <p:ph type="body" sz="quarter" idx="18"/>
          </p:nvPr>
        </p:nvSpPr>
        <p:spPr>
          <a:xfrm>
            <a:off x="515389" y="1757011"/>
            <a:ext cx="5202506" cy="3867704"/>
          </a:xfrm>
        </p:spPr>
        <p:txBody>
          <a:bodyPr/>
          <a:lstStyle/>
          <a:p>
            <a:pPr marL="0" indent="0"/>
            <a:r>
              <a:rPr lang="en-GB" sz="2400" dirty="0"/>
              <a:t>A Food allergy is a reaction caused when the body’s </a:t>
            </a:r>
            <a:r>
              <a:rPr lang="en-GB" sz="2400" b="1" dirty="0"/>
              <a:t>immune system reacts unusually to components </a:t>
            </a:r>
            <a:r>
              <a:rPr lang="en-GB" sz="2400" dirty="0"/>
              <a:t>in foods.</a:t>
            </a:r>
          </a:p>
          <a:p>
            <a:pPr marL="0" indent="0"/>
            <a:endParaRPr lang="en-GB" sz="2400" dirty="0"/>
          </a:p>
          <a:p>
            <a:pPr marL="0" indent="0"/>
            <a:r>
              <a:rPr lang="en-GB" sz="2400" dirty="0"/>
              <a:t>A Food intolerance is a </a:t>
            </a:r>
            <a:r>
              <a:rPr lang="en-GB" sz="2400" b="1" dirty="0"/>
              <a:t>difficulty digesting certain foods </a:t>
            </a:r>
            <a:r>
              <a:rPr lang="en-GB" sz="2400" dirty="0"/>
              <a:t>and having an unpleasant physical reaction to them, but there is no immune response.</a:t>
            </a:r>
            <a:endParaRPr lang="en-IE" dirty="0"/>
          </a:p>
        </p:txBody>
      </p:sp>
      <p:sp>
        <p:nvSpPr>
          <p:cNvPr id="3" name="Text Placeholder 2">
            <a:extLst>
              <a:ext uri="{FF2B5EF4-FFF2-40B4-BE49-F238E27FC236}">
                <a16:creationId xmlns:a16="http://schemas.microsoft.com/office/drawing/2014/main" id="{18535B9B-22D3-4FC1-9996-FEF4E110944E}"/>
              </a:ext>
            </a:extLst>
          </p:cNvPr>
          <p:cNvSpPr>
            <a:spLocks noGrp="1"/>
          </p:cNvSpPr>
          <p:nvPr>
            <p:ph type="body" sz="quarter" idx="16"/>
          </p:nvPr>
        </p:nvSpPr>
        <p:spPr>
          <a:xfrm>
            <a:off x="515389" y="232756"/>
            <a:ext cx="6143105" cy="1167938"/>
          </a:xfrm>
        </p:spPr>
        <p:txBody>
          <a:bodyPr>
            <a:normAutofit lnSpcReduction="10000"/>
          </a:bodyPr>
          <a:lstStyle/>
          <a:p>
            <a:r>
              <a:rPr lang="en-US" b="1" dirty="0"/>
              <a:t>Food Allergies &amp; </a:t>
            </a:r>
          </a:p>
          <a:p>
            <a:r>
              <a:rPr lang="en-US" b="1" dirty="0"/>
              <a:t>Food Intolerances</a:t>
            </a:r>
            <a:endParaRPr lang="en-IE" b="1" dirty="0"/>
          </a:p>
        </p:txBody>
      </p:sp>
      <p:pic>
        <p:nvPicPr>
          <p:cNvPr id="11" name="Picture Placeholder 10" descr="Icon&#10;&#10;Description automatically generated">
            <a:extLst>
              <a:ext uri="{FF2B5EF4-FFF2-40B4-BE49-F238E27FC236}">
                <a16:creationId xmlns:a16="http://schemas.microsoft.com/office/drawing/2014/main" id="{C9185B68-8167-43BA-92A8-0767B5AAC8A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353375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03D67-4DA1-4BE3-8FA9-C8092870211B}"/>
              </a:ext>
            </a:extLst>
          </p:cNvPr>
          <p:cNvSpPr>
            <a:spLocks noGrp="1"/>
          </p:cNvSpPr>
          <p:nvPr>
            <p:ph type="body" sz="quarter" idx="18"/>
          </p:nvPr>
        </p:nvSpPr>
        <p:spPr>
          <a:xfrm>
            <a:off x="1504920" y="1349437"/>
            <a:ext cx="4930066" cy="4907675"/>
          </a:xfrm>
        </p:spPr>
        <p:txBody>
          <a:bodyPr>
            <a:normAutofit/>
          </a:bodyPr>
          <a:lstStyle/>
          <a:p>
            <a:pPr marL="0" indent="0"/>
            <a:r>
              <a:rPr lang="en-US" dirty="0"/>
              <a:t>An allergen is a type of antigen* that produces an </a:t>
            </a:r>
            <a:r>
              <a:rPr lang="en-US" b="1" dirty="0"/>
              <a:t>abnormally vigorous immune response </a:t>
            </a:r>
            <a:r>
              <a:rPr lang="en-US" dirty="0"/>
              <a:t>in which the immune system fights off a perceived threat that would otherwise be harmless to the body. In other words, it is an </a:t>
            </a:r>
            <a:r>
              <a:rPr lang="en-US" b="1" dirty="0"/>
              <a:t>Aller</a:t>
            </a:r>
            <a:r>
              <a:rPr lang="en-US" dirty="0"/>
              <a:t>gy </a:t>
            </a:r>
            <a:r>
              <a:rPr lang="en-US" b="1" dirty="0"/>
              <a:t>gen</a:t>
            </a:r>
            <a:r>
              <a:rPr lang="en-US" dirty="0"/>
              <a:t>erator.</a:t>
            </a:r>
          </a:p>
          <a:p>
            <a:pPr marL="0" indent="0"/>
            <a:endParaRPr lang="en-US" sz="800" dirty="0"/>
          </a:p>
          <a:p>
            <a:pPr marL="0" indent="0"/>
            <a:r>
              <a:rPr lang="en-US" dirty="0"/>
              <a:t>Under the </a:t>
            </a:r>
            <a:r>
              <a:rPr lang="en-US" dirty="0">
                <a:solidFill>
                  <a:srgbClr val="1188A3"/>
                </a:solidFill>
                <a:hlinkClick r:id="rId2">
                  <a:extLst>
                    <a:ext uri="{A12FA001-AC4F-418D-AE19-62706E023703}">
                      <ahyp:hlinkClr xmlns:ahyp="http://schemas.microsoft.com/office/drawing/2018/hyperlinkcolor" val="tx"/>
                    </a:ext>
                  </a:extLst>
                </a:hlinkClick>
              </a:rPr>
              <a:t>Food Information Regulations 2014</a:t>
            </a:r>
            <a:r>
              <a:rPr lang="en-US" dirty="0"/>
              <a:t>, </a:t>
            </a:r>
            <a:r>
              <a:rPr lang="en-US" b="1" dirty="0"/>
              <a:t>14 major allergens </a:t>
            </a:r>
            <a:r>
              <a:rPr lang="en-US" dirty="0"/>
              <a:t>have been identified that need to be declared when used as ingredients in any food product. </a:t>
            </a:r>
            <a:r>
              <a:rPr lang="en-US" b="1" dirty="0"/>
              <a:t>We will discuss this further in Module 4.</a:t>
            </a:r>
            <a:endParaRPr lang="en-IE" b="1" dirty="0"/>
          </a:p>
        </p:txBody>
      </p:sp>
      <p:sp>
        <p:nvSpPr>
          <p:cNvPr id="4" name="Text Placeholder 3">
            <a:extLst>
              <a:ext uri="{FF2B5EF4-FFF2-40B4-BE49-F238E27FC236}">
                <a16:creationId xmlns:a16="http://schemas.microsoft.com/office/drawing/2014/main" id="{4FD0B545-8373-4EA5-8BD9-8F508B1E2798}"/>
              </a:ext>
            </a:extLst>
          </p:cNvPr>
          <p:cNvSpPr>
            <a:spLocks noGrp="1"/>
          </p:cNvSpPr>
          <p:nvPr>
            <p:ph type="body" sz="quarter" idx="16"/>
          </p:nvPr>
        </p:nvSpPr>
        <p:spPr/>
        <p:txBody>
          <a:bodyPr>
            <a:normAutofit lnSpcReduction="10000"/>
          </a:bodyPr>
          <a:lstStyle/>
          <a:p>
            <a:r>
              <a:rPr lang="en-US" dirty="0"/>
              <a:t>Allergens</a:t>
            </a:r>
            <a:endParaRPr lang="en-IE" dirty="0"/>
          </a:p>
        </p:txBody>
      </p:sp>
      <p:sp>
        <p:nvSpPr>
          <p:cNvPr id="5" name="TextBox 4">
            <a:extLst>
              <a:ext uri="{FF2B5EF4-FFF2-40B4-BE49-F238E27FC236}">
                <a16:creationId xmlns:a16="http://schemas.microsoft.com/office/drawing/2014/main" id="{64E08551-6FE4-4218-B92D-BD3C2B5930D1}"/>
              </a:ext>
            </a:extLst>
          </p:cNvPr>
          <p:cNvSpPr txBox="1"/>
          <p:nvPr/>
        </p:nvSpPr>
        <p:spPr>
          <a:xfrm>
            <a:off x="5413013" y="5855811"/>
            <a:ext cx="4358354" cy="923330"/>
          </a:xfrm>
          <a:prstGeom prst="rect">
            <a:avLst/>
          </a:prstGeom>
          <a:solidFill>
            <a:srgbClr val="FED100"/>
          </a:solidFill>
        </p:spPr>
        <p:txBody>
          <a:bodyPr wrap="square" rtlCol="0">
            <a:spAutoFit/>
          </a:bodyPr>
          <a:lstStyle/>
          <a:p>
            <a:pPr algn="r"/>
            <a:r>
              <a:rPr lang="en-US" dirty="0">
                <a:solidFill>
                  <a:srgbClr val="000000"/>
                </a:solidFill>
              </a:rPr>
              <a:t>*Big words made simple</a:t>
            </a:r>
            <a:r>
              <a:rPr lang="en-IE" dirty="0">
                <a:solidFill>
                  <a:srgbClr val="000000"/>
                </a:solidFill>
              </a:rPr>
              <a:t>:  </a:t>
            </a:r>
            <a:r>
              <a:rPr lang="en-US" b="1" dirty="0">
                <a:solidFill>
                  <a:srgbClr val="000000"/>
                </a:solidFill>
              </a:rPr>
              <a:t>Antigen= </a:t>
            </a:r>
            <a:r>
              <a:rPr lang="en-US" dirty="0">
                <a:solidFill>
                  <a:srgbClr val="000000"/>
                </a:solidFill>
              </a:rPr>
              <a:t>a molecule that induces an immune response in the body…i.e. an </a:t>
            </a:r>
            <a:r>
              <a:rPr lang="en-US" b="1" dirty="0">
                <a:solidFill>
                  <a:srgbClr val="000000"/>
                </a:solidFill>
              </a:rPr>
              <a:t>anti</a:t>
            </a:r>
            <a:r>
              <a:rPr lang="en-US" dirty="0">
                <a:solidFill>
                  <a:srgbClr val="000000"/>
                </a:solidFill>
              </a:rPr>
              <a:t>body </a:t>
            </a:r>
            <a:r>
              <a:rPr lang="en-US" b="1" dirty="0">
                <a:solidFill>
                  <a:srgbClr val="000000"/>
                </a:solidFill>
              </a:rPr>
              <a:t>gen</a:t>
            </a:r>
            <a:r>
              <a:rPr lang="en-US" dirty="0">
                <a:solidFill>
                  <a:srgbClr val="000000"/>
                </a:solidFill>
              </a:rPr>
              <a:t>erator</a:t>
            </a:r>
          </a:p>
        </p:txBody>
      </p:sp>
      <p:pic>
        <p:nvPicPr>
          <p:cNvPr id="8" name="Picture 7">
            <a:extLst>
              <a:ext uri="{FF2B5EF4-FFF2-40B4-BE49-F238E27FC236}">
                <a16:creationId xmlns:a16="http://schemas.microsoft.com/office/drawing/2014/main" id="{59E6ACF6-B00F-47B1-949B-A10D7096C6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109" y="311915"/>
            <a:ext cx="800900" cy="923331"/>
          </a:xfrm>
          <a:prstGeom prst="rect">
            <a:avLst/>
          </a:prstGeom>
        </p:spPr>
      </p:pic>
      <p:pic>
        <p:nvPicPr>
          <p:cNvPr id="10" name="Picture 9">
            <a:extLst>
              <a:ext uri="{FF2B5EF4-FFF2-40B4-BE49-F238E27FC236}">
                <a16:creationId xmlns:a16="http://schemas.microsoft.com/office/drawing/2014/main" id="{1750AA46-BF27-4ED6-BEC7-27DC7E0D0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5365" y="311915"/>
            <a:ext cx="3223271" cy="992861"/>
          </a:xfrm>
          <a:prstGeom prst="rect">
            <a:avLst/>
          </a:prstGeom>
        </p:spPr>
      </p:pic>
      <p:pic>
        <p:nvPicPr>
          <p:cNvPr id="12" name="Picture 11">
            <a:extLst>
              <a:ext uri="{FF2B5EF4-FFF2-40B4-BE49-F238E27FC236}">
                <a16:creationId xmlns:a16="http://schemas.microsoft.com/office/drawing/2014/main" id="{0DBD17B7-6F48-40E2-91CE-8D30A9137A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04109" y="1717682"/>
            <a:ext cx="3223271" cy="831078"/>
          </a:xfrm>
          <a:prstGeom prst="rect">
            <a:avLst/>
          </a:prstGeom>
        </p:spPr>
      </p:pic>
      <p:pic>
        <p:nvPicPr>
          <p:cNvPr id="14" name="Picture 13">
            <a:extLst>
              <a:ext uri="{FF2B5EF4-FFF2-40B4-BE49-F238E27FC236}">
                <a16:creationId xmlns:a16="http://schemas.microsoft.com/office/drawing/2014/main" id="{7B80F888-A7CF-45D8-9A72-D8990DC083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47266" y="1681555"/>
            <a:ext cx="1515840" cy="831078"/>
          </a:xfrm>
          <a:prstGeom prst="rect">
            <a:avLst/>
          </a:prstGeom>
        </p:spPr>
      </p:pic>
      <p:pic>
        <p:nvPicPr>
          <p:cNvPr id="16" name="Picture 15">
            <a:extLst>
              <a:ext uri="{FF2B5EF4-FFF2-40B4-BE49-F238E27FC236}">
                <a16:creationId xmlns:a16="http://schemas.microsoft.com/office/drawing/2014/main" id="{2132D94E-8D1B-4C3D-B0B9-63CC2F670E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04109" y="3028119"/>
            <a:ext cx="3423142" cy="888490"/>
          </a:xfrm>
          <a:prstGeom prst="rect">
            <a:avLst/>
          </a:prstGeom>
        </p:spPr>
      </p:pic>
      <p:pic>
        <p:nvPicPr>
          <p:cNvPr id="18" name="Picture 17">
            <a:extLst>
              <a:ext uri="{FF2B5EF4-FFF2-40B4-BE49-F238E27FC236}">
                <a16:creationId xmlns:a16="http://schemas.microsoft.com/office/drawing/2014/main" id="{495100F7-3B03-42F7-94F7-58D587E349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38423" y="4432096"/>
            <a:ext cx="3672008" cy="1062950"/>
          </a:xfrm>
          <a:prstGeom prst="rect">
            <a:avLst/>
          </a:prstGeom>
        </p:spPr>
      </p:pic>
    </p:spTree>
    <p:extLst>
      <p:ext uri="{BB962C8B-B14F-4D97-AF65-F5344CB8AC3E}">
        <p14:creationId xmlns:p14="http://schemas.microsoft.com/office/powerpoint/2010/main" val="3739947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2EE5-7409-49C3-B557-5265718DD14E}"/>
              </a:ext>
            </a:extLst>
          </p:cNvPr>
          <p:cNvSpPr>
            <a:spLocks noGrp="1"/>
          </p:cNvSpPr>
          <p:nvPr>
            <p:ph type="body" sz="quarter" idx="31"/>
          </p:nvPr>
        </p:nvSpPr>
        <p:spPr/>
        <p:txBody>
          <a:bodyPr>
            <a:normAutofit/>
          </a:bodyPr>
          <a:lstStyle/>
          <a:p>
            <a:pPr marL="0" indent="0"/>
            <a:r>
              <a:rPr lang="en-US" sz="2000" dirty="0"/>
              <a:t>Duty of care to </a:t>
            </a:r>
            <a:r>
              <a:rPr lang="en-GB" sz="2000" dirty="0">
                <a:latin typeface="Calibri" panose="020F0502020204030204" pitchFamily="34" charset="0"/>
                <a:ea typeface="Calibri" panose="020F0502020204030204" pitchFamily="34" charset="0"/>
                <a:cs typeface="Times New Roman" panose="02020603050405020304" pitchFamily="18" charset="0"/>
              </a:rPr>
              <a:t>Protect consumers from suffering allergic reactions </a:t>
            </a:r>
            <a:endParaRPr lang="en-IE" sz="2000" dirty="0"/>
          </a:p>
        </p:txBody>
      </p:sp>
      <p:sp>
        <p:nvSpPr>
          <p:cNvPr id="3" name="Text Placeholder 2">
            <a:extLst>
              <a:ext uri="{FF2B5EF4-FFF2-40B4-BE49-F238E27FC236}">
                <a16:creationId xmlns:a16="http://schemas.microsoft.com/office/drawing/2014/main" id="{059E0D6B-E6DC-42C0-A219-9405F9213B93}"/>
              </a:ext>
            </a:extLst>
          </p:cNvPr>
          <p:cNvSpPr>
            <a:spLocks noGrp="1"/>
          </p:cNvSpPr>
          <p:nvPr>
            <p:ph type="body" sz="quarter" idx="32"/>
          </p:nvPr>
        </p:nvSpPr>
        <p:spPr/>
        <p:txBody>
          <a:bodyPr>
            <a:noAutofit/>
          </a:bodyPr>
          <a:lstStyle/>
          <a:p>
            <a:pPr marL="0" indent="0"/>
            <a:r>
              <a:rPr lang="en-GB" sz="2000" dirty="0">
                <a:latin typeface="Calibri" panose="020F0502020204030204" pitchFamily="34" charset="0"/>
                <a:ea typeface="Calibri" panose="020F0502020204030204" pitchFamily="34" charset="0"/>
                <a:cs typeface="Times New Roman" panose="02020603050405020304" pitchFamily="18" charset="0"/>
              </a:rPr>
              <a:t>It can be costly if having allergen issues with consumers (recalls, withdrawals, re-labelling etc.)</a:t>
            </a:r>
            <a:endParaRPr lang="en-IE" sz="2000" dirty="0"/>
          </a:p>
        </p:txBody>
      </p:sp>
      <p:sp>
        <p:nvSpPr>
          <p:cNvPr id="4" name="Text Placeholder 3">
            <a:extLst>
              <a:ext uri="{FF2B5EF4-FFF2-40B4-BE49-F238E27FC236}">
                <a16:creationId xmlns:a16="http://schemas.microsoft.com/office/drawing/2014/main" id="{1FBFCF03-F7FC-477C-8016-1FF7F99989E8}"/>
              </a:ext>
            </a:extLst>
          </p:cNvPr>
          <p:cNvSpPr>
            <a:spLocks noGrp="1"/>
          </p:cNvSpPr>
          <p:nvPr>
            <p:ph type="body" sz="quarter" idx="33"/>
          </p:nvPr>
        </p:nvSpPr>
        <p:spPr/>
        <p:txBody>
          <a:bodyPr>
            <a:normAutofit/>
          </a:bodyPr>
          <a:lstStyle/>
          <a:p>
            <a:pPr marL="0" indent="0"/>
            <a:r>
              <a:rPr lang="en-US" sz="2000" dirty="0"/>
              <a:t>It is a </a:t>
            </a:r>
            <a:r>
              <a:rPr lang="en-GB" sz="2000" dirty="0">
                <a:latin typeface="Calibri" panose="020F0502020204030204" pitchFamily="34" charset="0"/>
                <a:ea typeface="Calibri" panose="020F0502020204030204" pitchFamily="34" charset="0"/>
                <a:cs typeface="Times New Roman" panose="02020603050405020304" pitchFamily="18" charset="0"/>
              </a:rPr>
              <a:t>legal requirement to declare food allergens</a:t>
            </a:r>
            <a:endParaRPr lang="en-IE" sz="2000" dirty="0"/>
          </a:p>
        </p:txBody>
      </p:sp>
      <p:sp>
        <p:nvSpPr>
          <p:cNvPr id="6" name="TextBox 5">
            <a:extLst>
              <a:ext uri="{FF2B5EF4-FFF2-40B4-BE49-F238E27FC236}">
                <a16:creationId xmlns:a16="http://schemas.microsoft.com/office/drawing/2014/main" id="{40BBB454-253A-446B-8CF6-5D95BF7E3E2A}"/>
              </a:ext>
            </a:extLst>
          </p:cNvPr>
          <p:cNvSpPr txBox="1"/>
          <p:nvPr/>
        </p:nvSpPr>
        <p:spPr>
          <a:xfrm>
            <a:off x="3607724" y="1028522"/>
            <a:ext cx="789709" cy="923330"/>
          </a:xfrm>
          <a:prstGeom prst="rect">
            <a:avLst/>
          </a:prstGeom>
          <a:noFill/>
        </p:spPr>
        <p:txBody>
          <a:bodyPr wrap="square" rtlCol="0">
            <a:spAutoFit/>
          </a:bodyPr>
          <a:lstStyle/>
          <a:p>
            <a:pPr algn="ctr"/>
            <a:r>
              <a:rPr lang="en-US" sz="5400" dirty="0"/>
              <a:t>1</a:t>
            </a:r>
            <a:endParaRPr lang="en-IE" sz="5400" dirty="0"/>
          </a:p>
        </p:txBody>
      </p:sp>
      <p:sp>
        <p:nvSpPr>
          <p:cNvPr id="7" name="TextBox 6">
            <a:extLst>
              <a:ext uri="{FF2B5EF4-FFF2-40B4-BE49-F238E27FC236}">
                <a16:creationId xmlns:a16="http://schemas.microsoft.com/office/drawing/2014/main" id="{A23BC379-7C6E-421B-A110-AF054C349FF0}"/>
              </a:ext>
            </a:extLst>
          </p:cNvPr>
          <p:cNvSpPr txBox="1"/>
          <p:nvPr/>
        </p:nvSpPr>
        <p:spPr>
          <a:xfrm>
            <a:off x="7993646" y="1028522"/>
            <a:ext cx="789709" cy="923330"/>
          </a:xfrm>
          <a:prstGeom prst="rect">
            <a:avLst/>
          </a:prstGeom>
          <a:noFill/>
        </p:spPr>
        <p:txBody>
          <a:bodyPr wrap="square" rtlCol="0">
            <a:spAutoFit/>
          </a:bodyPr>
          <a:lstStyle/>
          <a:p>
            <a:pPr algn="ctr"/>
            <a:r>
              <a:rPr lang="en-US" sz="5400" dirty="0"/>
              <a:t>3</a:t>
            </a:r>
            <a:endParaRPr lang="en-IE" sz="5400" dirty="0"/>
          </a:p>
        </p:txBody>
      </p:sp>
      <p:sp>
        <p:nvSpPr>
          <p:cNvPr id="8" name="TextBox 7">
            <a:extLst>
              <a:ext uri="{FF2B5EF4-FFF2-40B4-BE49-F238E27FC236}">
                <a16:creationId xmlns:a16="http://schemas.microsoft.com/office/drawing/2014/main" id="{A86B95D3-98D9-4589-A33B-0E45A6959DC3}"/>
              </a:ext>
            </a:extLst>
          </p:cNvPr>
          <p:cNvSpPr txBox="1"/>
          <p:nvPr/>
        </p:nvSpPr>
        <p:spPr>
          <a:xfrm>
            <a:off x="5783397" y="3265193"/>
            <a:ext cx="789709" cy="923330"/>
          </a:xfrm>
          <a:prstGeom prst="rect">
            <a:avLst/>
          </a:prstGeom>
          <a:noFill/>
        </p:spPr>
        <p:txBody>
          <a:bodyPr wrap="square" rtlCol="0">
            <a:spAutoFit/>
          </a:bodyPr>
          <a:lstStyle/>
          <a:p>
            <a:pPr algn="ctr"/>
            <a:r>
              <a:rPr lang="en-US" sz="5400" dirty="0"/>
              <a:t>2</a:t>
            </a:r>
            <a:endParaRPr lang="en-IE" sz="5400" dirty="0"/>
          </a:p>
        </p:txBody>
      </p:sp>
      <p:grpSp>
        <p:nvGrpSpPr>
          <p:cNvPr id="9" name="Group 8">
            <a:extLst>
              <a:ext uri="{FF2B5EF4-FFF2-40B4-BE49-F238E27FC236}">
                <a16:creationId xmlns:a16="http://schemas.microsoft.com/office/drawing/2014/main" id="{94132FF9-2EA9-4F23-BBCA-0A22FFF61B19}"/>
              </a:ext>
            </a:extLst>
          </p:cNvPr>
          <p:cNvGrpSpPr/>
          <p:nvPr/>
        </p:nvGrpSpPr>
        <p:grpSpPr>
          <a:xfrm>
            <a:off x="9657387" y="3569774"/>
            <a:ext cx="1093019" cy="1091619"/>
            <a:chOff x="6481412" y="352859"/>
            <a:chExt cx="1093019" cy="1091619"/>
          </a:xfrm>
        </p:grpSpPr>
        <p:sp>
          <p:nvSpPr>
            <p:cNvPr id="10" name="Freeform 1347">
              <a:extLst>
                <a:ext uri="{FF2B5EF4-FFF2-40B4-BE49-F238E27FC236}">
                  <a16:creationId xmlns:a16="http://schemas.microsoft.com/office/drawing/2014/main" id="{5B998ABF-3FE0-400F-B4FE-EE13BEC3DE9E}"/>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solidFill>
              <a:srgbClr val="000000"/>
            </a:solidFill>
            <a:ln w="27426" cap="flat">
              <a:noFill/>
              <a:prstDash val="solid"/>
              <a:miter/>
            </a:ln>
          </p:spPr>
          <p:txBody>
            <a:bodyPr rtlCol="0" anchor="ctr"/>
            <a:lstStyle/>
            <a:p>
              <a:endParaRPr lang="en-US"/>
            </a:p>
          </p:txBody>
        </p:sp>
        <p:sp>
          <p:nvSpPr>
            <p:cNvPr id="11" name="Freeform 1348">
              <a:extLst>
                <a:ext uri="{FF2B5EF4-FFF2-40B4-BE49-F238E27FC236}">
                  <a16:creationId xmlns:a16="http://schemas.microsoft.com/office/drawing/2014/main" id="{E6D3D7D8-EA87-4469-B084-DAFE3AC47215}"/>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solidFill>
              <a:srgbClr val="000000"/>
            </a:solidFill>
            <a:ln w="27426" cap="flat">
              <a:noFill/>
              <a:prstDash val="solid"/>
              <a:miter/>
            </a:ln>
          </p:spPr>
          <p:txBody>
            <a:bodyPr rtlCol="0" anchor="ctr"/>
            <a:lstStyle/>
            <a:p>
              <a:endParaRPr lang="en-US"/>
            </a:p>
          </p:txBody>
        </p:sp>
        <p:sp>
          <p:nvSpPr>
            <p:cNvPr id="12" name="Freeform 1349">
              <a:extLst>
                <a:ext uri="{FF2B5EF4-FFF2-40B4-BE49-F238E27FC236}">
                  <a16:creationId xmlns:a16="http://schemas.microsoft.com/office/drawing/2014/main" id="{D90DA584-3606-4B7C-9773-B181C98B09DC}"/>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solidFill>
              <a:srgbClr val="000000"/>
            </a:solidFill>
            <a:ln w="27426" cap="flat">
              <a:noFill/>
              <a:prstDash val="solid"/>
              <a:miter/>
            </a:ln>
          </p:spPr>
          <p:txBody>
            <a:bodyPr rtlCol="0" anchor="ctr"/>
            <a:lstStyle/>
            <a:p>
              <a:endParaRPr lang="en-US"/>
            </a:p>
          </p:txBody>
        </p:sp>
        <p:sp>
          <p:nvSpPr>
            <p:cNvPr id="13" name="Freeform 1350">
              <a:extLst>
                <a:ext uri="{FF2B5EF4-FFF2-40B4-BE49-F238E27FC236}">
                  <a16:creationId xmlns:a16="http://schemas.microsoft.com/office/drawing/2014/main" id="{38A94CDA-4028-483D-9BD6-BFC3B84CD941}"/>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solidFill>
              <a:srgbClr val="000000"/>
            </a:solidFill>
            <a:ln w="27426" cap="flat">
              <a:noFill/>
              <a:prstDash val="solid"/>
              <a:miter/>
            </a:ln>
          </p:spPr>
          <p:txBody>
            <a:bodyPr rtlCol="0" anchor="ctr"/>
            <a:lstStyle/>
            <a:p>
              <a:endParaRPr lang="en-US"/>
            </a:p>
          </p:txBody>
        </p:sp>
        <p:sp>
          <p:nvSpPr>
            <p:cNvPr id="14" name="Freeform 1351">
              <a:extLst>
                <a:ext uri="{FF2B5EF4-FFF2-40B4-BE49-F238E27FC236}">
                  <a16:creationId xmlns:a16="http://schemas.microsoft.com/office/drawing/2014/main" id="{41280FEB-8C8E-4CB5-AC66-D1DA5D8CB0F8}"/>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solidFill>
              <a:srgbClr val="000000"/>
            </a:solidFill>
            <a:ln w="27426" cap="flat">
              <a:noFill/>
              <a:prstDash val="solid"/>
              <a:miter/>
            </a:ln>
          </p:spPr>
          <p:txBody>
            <a:bodyPr rtlCol="0" anchor="ctr"/>
            <a:lstStyle/>
            <a:p>
              <a:endParaRPr lang="en-US"/>
            </a:p>
          </p:txBody>
        </p:sp>
        <p:sp>
          <p:nvSpPr>
            <p:cNvPr id="15" name="Freeform 1352">
              <a:extLst>
                <a:ext uri="{FF2B5EF4-FFF2-40B4-BE49-F238E27FC236}">
                  <a16:creationId xmlns:a16="http://schemas.microsoft.com/office/drawing/2014/main" id="{3A691BA6-9C7B-4F5A-9C7C-DA0456D02BB5}"/>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solidFill>
              <a:srgbClr val="000000"/>
            </a:solidFill>
            <a:ln w="27426" cap="flat">
              <a:noFill/>
              <a:prstDash val="solid"/>
              <a:miter/>
            </a:ln>
          </p:spPr>
          <p:txBody>
            <a:bodyPr rtlCol="0" anchor="ctr"/>
            <a:lstStyle/>
            <a:p>
              <a:endParaRPr lang="en-US"/>
            </a:p>
          </p:txBody>
        </p:sp>
        <p:sp>
          <p:nvSpPr>
            <p:cNvPr id="16" name="Freeform 1353">
              <a:extLst>
                <a:ext uri="{FF2B5EF4-FFF2-40B4-BE49-F238E27FC236}">
                  <a16:creationId xmlns:a16="http://schemas.microsoft.com/office/drawing/2014/main" id="{8B668E64-1163-4130-859B-D91273EBA65B}"/>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solidFill>
              <a:srgbClr val="000000"/>
            </a:solidFill>
            <a:ln w="27426" cap="flat">
              <a:noFill/>
              <a:prstDash val="solid"/>
              <a:miter/>
            </a:ln>
          </p:spPr>
          <p:txBody>
            <a:bodyPr rtlCol="0" anchor="ctr"/>
            <a:lstStyle/>
            <a:p>
              <a:endParaRPr lang="en-US"/>
            </a:p>
          </p:txBody>
        </p:sp>
        <p:sp>
          <p:nvSpPr>
            <p:cNvPr id="17" name="Freeform 1354">
              <a:extLst>
                <a:ext uri="{FF2B5EF4-FFF2-40B4-BE49-F238E27FC236}">
                  <a16:creationId xmlns:a16="http://schemas.microsoft.com/office/drawing/2014/main" id="{778CB9CA-47BF-4AA3-B863-5CB7C7A2272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85D2E1"/>
            </a:solidFill>
            <a:ln w="27426" cap="flat">
              <a:noFill/>
              <a:prstDash val="solid"/>
              <a:miter/>
            </a:ln>
          </p:spPr>
          <p:txBody>
            <a:bodyPr rtlCol="0" anchor="ctr"/>
            <a:lstStyle/>
            <a:p>
              <a:endParaRPr lang="en-US"/>
            </a:p>
          </p:txBody>
        </p:sp>
      </p:grpSp>
      <p:pic>
        <p:nvPicPr>
          <p:cNvPr id="19" name="Graphic 18" descr="Scales of justice outline">
            <a:extLst>
              <a:ext uri="{FF2B5EF4-FFF2-40B4-BE49-F238E27FC236}">
                <a16:creationId xmlns:a16="http://schemas.microsoft.com/office/drawing/2014/main" id="{68311AAE-2C7F-484F-AB8C-DEB2C1832A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3448" y="114122"/>
            <a:ext cx="914400" cy="914400"/>
          </a:xfrm>
          <a:prstGeom prst="rect">
            <a:avLst/>
          </a:prstGeom>
        </p:spPr>
      </p:pic>
      <p:pic>
        <p:nvPicPr>
          <p:cNvPr id="21" name="Graphic 20" descr="Care with solid fill">
            <a:extLst>
              <a:ext uri="{FF2B5EF4-FFF2-40B4-BE49-F238E27FC236}">
                <a16:creationId xmlns:a16="http://schemas.microsoft.com/office/drawing/2014/main" id="{3397D0EB-BA2E-4F98-AE10-C6B521204B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6665" y="3087141"/>
            <a:ext cx="1237497" cy="1237497"/>
          </a:xfrm>
          <a:prstGeom prst="rect">
            <a:avLst/>
          </a:prstGeom>
        </p:spPr>
      </p:pic>
      <p:pic>
        <p:nvPicPr>
          <p:cNvPr id="23" name="Graphic 22" descr="Heart outline">
            <a:extLst>
              <a:ext uri="{FF2B5EF4-FFF2-40B4-BE49-F238E27FC236}">
                <a16:creationId xmlns:a16="http://schemas.microsoft.com/office/drawing/2014/main" id="{F031F245-560B-4CA3-A823-EAE9B33089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3853" y="3104029"/>
            <a:ext cx="705781" cy="705781"/>
          </a:xfrm>
          <a:prstGeom prst="rect">
            <a:avLst/>
          </a:prstGeom>
        </p:spPr>
      </p:pic>
      <p:sp>
        <p:nvSpPr>
          <p:cNvPr id="24" name="TextBox 23">
            <a:extLst>
              <a:ext uri="{FF2B5EF4-FFF2-40B4-BE49-F238E27FC236}">
                <a16:creationId xmlns:a16="http://schemas.microsoft.com/office/drawing/2014/main" id="{8F0A879B-E352-4CAB-B54B-9D68D0C1A0F4}"/>
              </a:ext>
            </a:extLst>
          </p:cNvPr>
          <p:cNvSpPr txBox="1"/>
          <p:nvPr/>
        </p:nvSpPr>
        <p:spPr>
          <a:xfrm>
            <a:off x="690421" y="5353601"/>
            <a:ext cx="11343924" cy="584775"/>
          </a:xfrm>
          <a:prstGeom prst="rect">
            <a:avLst/>
          </a:prstGeom>
          <a:noFill/>
        </p:spPr>
        <p:txBody>
          <a:bodyPr wrap="square" rtlCol="0">
            <a:spAutoFit/>
          </a:bodyPr>
          <a:lstStyle/>
          <a:p>
            <a:r>
              <a:rPr lang="en-US" sz="3200" b="1" dirty="0">
                <a:solidFill>
                  <a:srgbClr val="000000"/>
                </a:solidFill>
              </a:rPr>
              <a:t>3 reasons YOU as Food SMEs need to consider allergens</a:t>
            </a:r>
            <a:endParaRPr lang="en-IE" sz="3200" b="1" dirty="0">
              <a:solidFill>
                <a:srgbClr val="000000"/>
              </a:solidFill>
            </a:endParaRPr>
          </a:p>
        </p:txBody>
      </p:sp>
    </p:spTree>
    <p:extLst>
      <p:ext uri="{BB962C8B-B14F-4D97-AF65-F5344CB8AC3E}">
        <p14:creationId xmlns:p14="http://schemas.microsoft.com/office/powerpoint/2010/main" val="167689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6165B5-BBA6-4E47-A4F1-5A007FE656F4}"/>
              </a:ext>
            </a:extLst>
          </p:cNvPr>
          <p:cNvSpPr>
            <a:spLocks noGrp="1"/>
          </p:cNvSpPr>
          <p:nvPr>
            <p:ph type="body" sz="quarter" idx="20"/>
          </p:nvPr>
        </p:nvSpPr>
        <p:spPr>
          <a:xfrm>
            <a:off x="5383588" y="3039626"/>
            <a:ext cx="3298903" cy="442320"/>
          </a:xfrm>
        </p:spPr>
        <p:txBody>
          <a:bodyPr/>
          <a:lstStyle/>
          <a:p>
            <a:r>
              <a:rPr lang="en-US" sz="2400" b="1" dirty="0">
                <a:solidFill>
                  <a:srgbClr val="1188A3"/>
                </a:solidFill>
              </a:rPr>
              <a:t>Health Conditions</a:t>
            </a:r>
            <a:endParaRPr lang="en-IE" sz="2400" b="1" dirty="0">
              <a:solidFill>
                <a:srgbClr val="1188A3"/>
              </a:solidFill>
            </a:endParaRPr>
          </a:p>
          <a:p>
            <a:endParaRPr lang="en-IE" dirty="0">
              <a:solidFill>
                <a:srgbClr val="1188A3"/>
              </a:solidFill>
              <a:latin typeface="Comic Sans MS" panose="030F0702030302020204" pitchFamily="66" charset="0"/>
            </a:endParaRPr>
          </a:p>
        </p:txBody>
      </p:sp>
      <p:sp>
        <p:nvSpPr>
          <p:cNvPr id="5" name="Text Placeholder 4">
            <a:extLst>
              <a:ext uri="{FF2B5EF4-FFF2-40B4-BE49-F238E27FC236}">
                <a16:creationId xmlns:a16="http://schemas.microsoft.com/office/drawing/2014/main" id="{A4387E20-1B26-4060-AE56-75E868D587A9}"/>
              </a:ext>
            </a:extLst>
          </p:cNvPr>
          <p:cNvSpPr>
            <a:spLocks noGrp="1"/>
          </p:cNvSpPr>
          <p:nvPr>
            <p:ph type="body" sz="quarter" idx="22"/>
          </p:nvPr>
        </p:nvSpPr>
        <p:spPr/>
        <p:txBody>
          <a:bodyPr/>
          <a:lstStyle/>
          <a:p>
            <a:r>
              <a:rPr lang="en-US" sz="2400" b="1" dirty="0">
                <a:solidFill>
                  <a:srgbClr val="1188A3"/>
                </a:solidFill>
              </a:rPr>
              <a:t>Physiological Changes</a:t>
            </a:r>
            <a:endParaRPr lang="en-IE" sz="2400" b="1" dirty="0">
              <a:solidFill>
                <a:srgbClr val="1188A3"/>
              </a:solidFill>
            </a:endParaRPr>
          </a:p>
          <a:p>
            <a:endParaRPr lang="en-IE" dirty="0">
              <a:solidFill>
                <a:srgbClr val="1188A3"/>
              </a:solidFill>
              <a:latin typeface="Comic Sans MS" panose="030F0702030302020204" pitchFamily="66" charset="0"/>
            </a:endParaRPr>
          </a:p>
        </p:txBody>
      </p:sp>
      <p:sp>
        <p:nvSpPr>
          <p:cNvPr id="6" name="Text Placeholder 5">
            <a:extLst>
              <a:ext uri="{FF2B5EF4-FFF2-40B4-BE49-F238E27FC236}">
                <a16:creationId xmlns:a16="http://schemas.microsoft.com/office/drawing/2014/main" id="{8E692E7E-734B-4878-87C1-EF6FA0A5753A}"/>
              </a:ext>
            </a:extLst>
          </p:cNvPr>
          <p:cNvSpPr>
            <a:spLocks noGrp="1"/>
          </p:cNvSpPr>
          <p:nvPr>
            <p:ph type="body" sz="quarter" idx="24"/>
          </p:nvPr>
        </p:nvSpPr>
        <p:spPr>
          <a:xfrm>
            <a:off x="6422799" y="5324987"/>
            <a:ext cx="3538900" cy="442320"/>
          </a:xfrm>
        </p:spPr>
        <p:txBody>
          <a:bodyPr>
            <a:noAutofit/>
          </a:bodyPr>
          <a:lstStyle/>
          <a:p>
            <a:r>
              <a:rPr lang="en-US" sz="2400" dirty="0">
                <a:solidFill>
                  <a:srgbClr val="1188A3"/>
                </a:solidFill>
              </a:rPr>
              <a:t>Social Related Factors</a:t>
            </a:r>
            <a:endParaRPr lang="en-IE" sz="2400" dirty="0">
              <a:solidFill>
                <a:srgbClr val="1188A3"/>
              </a:solidFill>
            </a:endParaRPr>
          </a:p>
          <a:p>
            <a:endParaRPr lang="en-IE" sz="2400" dirty="0">
              <a:solidFill>
                <a:srgbClr val="1188A3"/>
              </a:solidFill>
              <a:latin typeface="Comic Sans MS" panose="030F0702030302020204" pitchFamily="66" charset="0"/>
            </a:endParaRPr>
          </a:p>
        </p:txBody>
      </p:sp>
      <p:sp>
        <p:nvSpPr>
          <p:cNvPr id="7" name="Text Placeholder 3">
            <a:extLst>
              <a:ext uri="{FF2B5EF4-FFF2-40B4-BE49-F238E27FC236}">
                <a16:creationId xmlns:a16="http://schemas.microsoft.com/office/drawing/2014/main" id="{19E45AAC-8B67-41E9-8B5E-51F4F6FE2FBE}"/>
              </a:ext>
            </a:extLst>
          </p:cNvPr>
          <p:cNvSpPr>
            <a:spLocks noGrp="1"/>
          </p:cNvSpPr>
          <p:nvPr>
            <p:ph type="body" sz="quarter" idx="16"/>
          </p:nvPr>
        </p:nvSpPr>
        <p:spPr>
          <a:xfrm>
            <a:off x="452486" y="1"/>
            <a:ext cx="5316718" cy="1476374"/>
          </a:xfrm>
          <a:solidFill>
            <a:srgbClr val="85D2E1"/>
          </a:solidFill>
          <a:ln>
            <a:solidFill>
              <a:srgbClr val="85D2E1"/>
            </a:solidFill>
          </a:ln>
        </p:spPr>
        <p:txBody>
          <a:bodyPr anchor="ctr">
            <a:normAutofit/>
          </a:bodyPr>
          <a:lstStyle/>
          <a:p>
            <a:pPr marL="216000">
              <a:lnSpc>
                <a:spcPct val="110000"/>
              </a:lnSpc>
            </a:pPr>
            <a:r>
              <a:rPr lang="en-US" sz="3300" b="1" dirty="0"/>
              <a:t>Challenges of healthy Ageing in elderly</a:t>
            </a:r>
            <a:endParaRPr lang="en-IE" sz="3300" b="1" dirty="0"/>
          </a:p>
        </p:txBody>
      </p:sp>
      <p:sp>
        <p:nvSpPr>
          <p:cNvPr id="8" name="Text Placeholder 2">
            <a:extLst>
              <a:ext uri="{FF2B5EF4-FFF2-40B4-BE49-F238E27FC236}">
                <a16:creationId xmlns:a16="http://schemas.microsoft.com/office/drawing/2014/main" id="{F3184531-C24C-4184-9B70-849453BEA1C7}"/>
              </a:ext>
            </a:extLst>
          </p:cNvPr>
          <p:cNvSpPr>
            <a:spLocks noGrp="1"/>
          </p:cNvSpPr>
          <p:nvPr>
            <p:ph type="body" sz="quarter" idx="18"/>
          </p:nvPr>
        </p:nvSpPr>
        <p:spPr>
          <a:xfrm>
            <a:off x="452486" y="1476375"/>
            <a:ext cx="5316718" cy="4698182"/>
          </a:xfrm>
          <a:solidFill>
            <a:srgbClr val="85D2E1"/>
          </a:solidFill>
          <a:ln>
            <a:solidFill>
              <a:srgbClr val="85D2E1"/>
            </a:solidFill>
          </a:ln>
        </p:spPr>
        <p:txBody>
          <a:bodyPr>
            <a:noAutofit/>
          </a:bodyPr>
          <a:lstStyle/>
          <a:p>
            <a:pPr indent="0">
              <a:lnSpc>
                <a:spcPct val="100000"/>
              </a:lnSpc>
            </a:pPr>
            <a:endParaRPr lang="en-US" sz="2200" dirty="0"/>
          </a:p>
          <a:p>
            <a:pPr indent="0">
              <a:lnSpc>
                <a:spcPct val="100000"/>
              </a:lnSpc>
            </a:pPr>
            <a:r>
              <a:rPr lang="en-US" sz="2200" dirty="0"/>
              <a:t>The World Health </a:t>
            </a:r>
            <a:r>
              <a:rPr lang="en-US" sz="2200" dirty="0" err="1"/>
              <a:t>Organisation</a:t>
            </a:r>
            <a:r>
              <a:rPr lang="en-US" sz="2200" dirty="0"/>
              <a:t> (WHO) has defined </a:t>
            </a:r>
            <a:r>
              <a:rPr lang="en-US" sz="2200" b="1" dirty="0"/>
              <a:t>healthy ageing </a:t>
            </a:r>
            <a:r>
              <a:rPr lang="en-US" sz="2200" dirty="0"/>
              <a:t>as “the process of developing and maintaining functional ability (e.g. being mobile, able to learn, grow, think and </a:t>
            </a:r>
            <a:r>
              <a:rPr lang="en-US" sz="2200" dirty="0" err="1"/>
              <a:t>socialise</a:t>
            </a:r>
            <a:r>
              <a:rPr lang="en-US" sz="2200" dirty="0"/>
              <a:t>, </a:t>
            </a:r>
            <a:r>
              <a:rPr lang="en-US" sz="2200" dirty="0" err="1"/>
              <a:t>etc</a:t>
            </a:r>
            <a:r>
              <a:rPr lang="en-US" sz="2200" dirty="0"/>
              <a:t>) that </a:t>
            </a:r>
            <a:r>
              <a:rPr lang="en-US" sz="2200" b="1" dirty="0"/>
              <a:t>enables wellbeing</a:t>
            </a:r>
            <a:r>
              <a:rPr lang="en-US" sz="2200" dirty="0"/>
              <a:t> in older age”. However, the elderly population experience many challenges that can prevent them from doing this easily.</a:t>
            </a:r>
          </a:p>
          <a:p>
            <a:pPr indent="0">
              <a:lnSpc>
                <a:spcPct val="100000"/>
              </a:lnSpc>
            </a:pPr>
            <a:r>
              <a:rPr lang="en-US" sz="2200" b="1" dirty="0">
                <a:solidFill>
                  <a:srgbClr val="1188A3"/>
                </a:solidFill>
              </a:rPr>
              <a:t>We have </a:t>
            </a:r>
            <a:r>
              <a:rPr lang="en-US" sz="2200" b="1" dirty="0" err="1">
                <a:solidFill>
                  <a:srgbClr val="1188A3"/>
                </a:solidFill>
              </a:rPr>
              <a:t>categorised</a:t>
            </a:r>
            <a:r>
              <a:rPr lang="en-US" sz="2200" b="1" dirty="0">
                <a:solidFill>
                  <a:srgbClr val="1188A3"/>
                </a:solidFill>
              </a:rPr>
              <a:t> these challenges into three groups.</a:t>
            </a:r>
            <a:endParaRPr lang="en-IE" sz="2200" b="1" dirty="0">
              <a:solidFill>
                <a:srgbClr val="1188A3"/>
              </a:solidFill>
            </a:endParaRPr>
          </a:p>
        </p:txBody>
      </p:sp>
      <p:cxnSp>
        <p:nvCxnSpPr>
          <p:cNvPr id="10" name="Straight Connector 9">
            <a:extLst>
              <a:ext uri="{FF2B5EF4-FFF2-40B4-BE49-F238E27FC236}">
                <a16:creationId xmlns:a16="http://schemas.microsoft.com/office/drawing/2014/main" id="{50689099-84A6-4A51-B830-288E6284C96B}"/>
              </a:ext>
            </a:extLst>
          </p:cNvPr>
          <p:cNvCxnSpPr/>
          <p:nvPr/>
        </p:nvCxnSpPr>
        <p:spPr>
          <a:xfrm>
            <a:off x="820132" y="1611984"/>
            <a:ext cx="999241" cy="0"/>
          </a:xfrm>
          <a:prstGeom prst="line">
            <a:avLst/>
          </a:prstGeom>
          <a:ln w="28575">
            <a:solidFill>
              <a:srgbClr val="FED100"/>
            </a:solidFill>
          </a:ln>
        </p:spPr>
        <p:style>
          <a:lnRef idx="1">
            <a:schemeClr val="accent1"/>
          </a:lnRef>
          <a:fillRef idx="0">
            <a:schemeClr val="accent1"/>
          </a:fillRef>
          <a:effectRef idx="0">
            <a:schemeClr val="accent1"/>
          </a:effectRef>
          <a:fontRef idx="minor">
            <a:schemeClr val="tx1"/>
          </a:fontRef>
        </p:style>
      </p:cxnSp>
      <p:grpSp>
        <p:nvGrpSpPr>
          <p:cNvPr id="9" name="Google Shape;576;p39">
            <a:extLst>
              <a:ext uri="{FF2B5EF4-FFF2-40B4-BE49-F238E27FC236}">
                <a16:creationId xmlns:a16="http://schemas.microsoft.com/office/drawing/2014/main" id="{65221384-627D-407A-AC8E-5A1495DB580D}"/>
              </a:ext>
            </a:extLst>
          </p:cNvPr>
          <p:cNvGrpSpPr/>
          <p:nvPr/>
        </p:nvGrpSpPr>
        <p:grpSpPr>
          <a:xfrm>
            <a:off x="10970488" y="2789422"/>
            <a:ext cx="1130547" cy="1240722"/>
            <a:chOff x="2623275" y="2333250"/>
            <a:chExt cx="381175" cy="381175"/>
          </a:xfrm>
          <a:solidFill>
            <a:srgbClr val="85D2E1"/>
          </a:solidFill>
        </p:grpSpPr>
        <p:sp>
          <p:nvSpPr>
            <p:cNvPr id="11" name="Google Shape;577;p39">
              <a:extLst>
                <a:ext uri="{FF2B5EF4-FFF2-40B4-BE49-F238E27FC236}">
                  <a16:creationId xmlns:a16="http://schemas.microsoft.com/office/drawing/2014/main" id="{04DA71CE-9415-4D1E-816A-7B1A87B95177}"/>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8;p39">
              <a:extLst>
                <a:ext uri="{FF2B5EF4-FFF2-40B4-BE49-F238E27FC236}">
                  <a16:creationId xmlns:a16="http://schemas.microsoft.com/office/drawing/2014/main" id="{49BBA228-AE98-411D-B7D9-F2893B78EE49}"/>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9;p39">
              <a:extLst>
                <a:ext uri="{FF2B5EF4-FFF2-40B4-BE49-F238E27FC236}">
                  <a16:creationId xmlns:a16="http://schemas.microsoft.com/office/drawing/2014/main" id="{CBF351C0-49B7-4FE0-BDC4-8B913EA4FDCE}"/>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0;p39">
              <a:extLst>
                <a:ext uri="{FF2B5EF4-FFF2-40B4-BE49-F238E27FC236}">
                  <a16:creationId xmlns:a16="http://schemas.microsoft.com/office/drawing/2014/main" id="{45179AA7-6638-4704-8A58-1FD9CFF87434}"/>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151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1C704-B4EC-4AAA-BCEA-2C3EFEA7CE76}"/>
              </a:ext>
            </a:extLst>
          </p:cNvPr>
          <p:cNvSpPr>
            <a:spLocks noGrp="1"/>
          </p:cNvSpPr>
          <p:nvPr>
            <p:ph type="body" sz="quarter" idx="31"/>
          </p:nvPr>
        </p:nvSpPr>
        <p:spPr>
          <a:xfrm>
            <a:off x="467169" y="3887263"/>
            <a:ext cx="2473131" cy="1696958"/>
          </a:xfrm>
        </p:spPr>
        <p:txBody>
          <a:bodyPr>
            <a:noAutofit/>
          </a:bodyPr>
          <a:lstStyle/>
          <a:p>
            <a:pPr marL="0" indent="0">
              <a:lnSpc>
                <a:spcPct val="110000"/>
              </a:lnSpc>
            </a:pPr>
            <a:r>
              <a:rPr lang="en-US" sz="1600" b="1" dirty="0"/>
              <a:t>Celery</a:t>
            </a:r>
          </a:p>
          <a:p>
            <a:pPr marL="0" indent="0">
              <a:lnSpc>
                <a:spcPct val="100000"/>
              </a:lnSpc>
            </a:pPr>
            <a:r>
              <a:rPr lang="en-US" sz="1600" b="0" i="0" dirty="0">
                <a:effectLst/>
              </a:rPr>
              <a:t>This includes celery stalks, leaves, seeds and the root called celeriac. You can find celery in celery salt, salads, some meat products, soups and stock cubes.</a:t>
            </a:r>
            <a:endParaRPr lang="en-IE" sz="1600" b="1" dirty="0"/>
          </a:p>
        </p:txBody>
      </p:sp>
      <p:sp>
        <p:nvSpPr>
          <p:cNvPr id="3" name="Text Placeholder 2">
            <a:extLst>
              <a:ext uri="{FF2B5EF4-FFF2-40B4-BE49-F238E27FC236}">
                <a16:creationId xmlns:a16="http://schemas.microsoft.com/office/drawing/2014/main" id="{07361055-E882-4CE2-8923-14A024414DCF}"/>
              </a:ext>
            </a:extLst>
          </p:cNvPr>
          <p:cNvSpPr>
            <a:spLocks noGrp="1"/>
          </p:cNvSpPr>
          <p:nvPr>
            <p:ph type="body" sz="quarter" idx="35"/>
          </p:nvPr>
        </p:nvSpPr>
        <p:spPr>
          <a:xfrm>
            <a:off x="3124966" y="3714731"/>
            <a:ext cx="3200399" cy="2279862"/>
          </a:xfrm>
        </p:spPr>
        <p:txBody>
          <a:bodyPr>
            <a:noAutofit/>
          </a:bodyPr>
          <a:lstStyle/>
          <a:p>
            <a:pPr marL="0" indent="0">
              <a:lnSpc>
                <a:spcPct val="120000"/>
              </a:lnSpc>
            </a:pPr>
            <a:r>
              <a:rPr lang="en-US" sz="1600" b="1" dirty="0"/>
              <a:t>Cereals containing Gluten</a:t>
            </a:r>
          </a:p>
          <a:p>
            <a:pPr marL="0" indent="0">
              <a:lnSpc>
                <a:spcPct val="100000"/>
              </a:lnSpc>
            </a:pPr>
            <a:r>
              <a:rPr lang="en-US" sz="1600" b="0" i="0" dirty="0">
                <a:solidFill>
                  <a:srgbClr val="002060"/>
                </a:solidFill>
                <a:effectLst/>
              </a:rPr>
              <a:t>Wheat, rye, barley, and oats is often found in foods </a:t>
            </a:r>
            <a:r>
              <a:rPr lang="en-US" sz="1600" b="0" i="0" dirty="0">
                <a:solidFill>
                  <a:srgbClr val="1F3B73"/>
                </a:solidFill>
                <a:effectLst/>
              </a:rPr>
              <a:t>containing</a:t>
            </a:r>
            <a:r>
              <a:rPr lang="en-US" sz="1600" b="0" i="0" dirty="0">
                <a:solidFill>
                  <a:srgbClr val="002060"/>
                </a:solidFill>
                <a:effectLst/>
              </a:rPr>
              <a:t> flour, such as some types of baking powder, batter, breadcrumbs, bread, cakes, couscous, meat products, pasta, pastry, sauces, soups and fried foods which are dusted with flour.</a:t>
            </a:r>
          </a:p>
        </p:txBody>
      </p:sp>
      <p:sp>
        <p:nvSpPr>
          <p:cNvPr id="4" name="Text Placeholder 3">
            <a:extLst>
              <a:ext uri="{FF2B5EF4-FFF2-40B4-BE49-F238E27FC236}">
                <a16:creationId xmlns:a16="http://schemas.microsoft.com/office/drawing/2014/main" id="{EED06CFD-867B-4C90-8177-20165581F9F8}"/>
              </a:ext>
            </a:extLst>
          </p:cNvPr>
          <p:cNvSpPr>
            <a:spLocks noGrp="1"/>
          </p:cNvSpPr>
          <p:nvPr>
            <p:ph type="body" sz="quarter" idx="36"/>
          </p:nvPr>
        </p:nvSpPr>
        <p:spPr>
          <a:xfrm>
            <a:off x="6412289" y="3887263"/>
            <a:ext cx="2693324" cy="2279862"/>
          </a:xfrm>
        </p:spPr>
        <p:txBody>
          <a:bodyPr>
            <a:normAutofit/>
          </a:bodyPr>
          <a:lstStyle/>
          <a:p>
            <a:pPr marL="0" indent="0">
              <a:lnSpc>
                <a:spcPct val="120000"/>
              </a:lnSpc>
            </a:pPr>
            <a:r>
              <a:rPr lang="en-US" sz="1600" b="1" dirty="0"/>
              <a:t>Crustaceans</a:t>
            </a:r>
          </a:p>
          <a:p>
            <a:pPr marL="0" indent="0">
              <a:lnSpc>
                <a:spcPct val="100000"/>
              </a:lnSpc>
            </a:pPr>
            <a:r>
              <a:rPr lang="en-US" sz="1400" dirty="0"/>
              <a:t> </a:t>
            </a:r>
            <a:r>
              <a:rPr lang="en-US" sz="1600" b="0" i="0" dirty="0">
                <a:effectLst/>
              </a:rPr>
              <a:t>Crabs, lobster, prawns and scampi are crustaceans. Shrimp paste, often used in Thai and South-East Asian curries or salads, is an ingredient to look out for.</a:t>
            </a:r>
            <a:endParaRPr lang="en-IE" sz="1400" dirty="0"/>
          </a:p>
        </p:txBody>
      </p:sp>
      <p:sp>
        <p:nvSpPr>
          <p:cNvPr id="5" name="Text Placeholder 4">
            <a:extLst>
              <a:ext uri="{FF2B5EF4-FFF2-40B4-BE49-F238E27FC236}">
                <a16:creationId xmlns:a16="http://schemas.microsoft.com/office/drawing/2014/main" id="{85FA6986-6FB6-4F18-A555-7F4FFA745A0D}"/>
              </a:ext>
            </a:extLst>
          </p:cNvPr>
          <p:cNvSpPr>
            <a:spLocks noGrp="1"/>
          </p:cNvSpPr>
          <p:nvPr>
            <p:ph type="body" sz="quarter" idx="37"/>
          </p:nvPr>
        </p:nvSpPr>
        <p:spPr>
          <a:xfrm>
            <a:off x="9192538" y="3759559"/>
            <a:ext cx="2427190" cy="2098384"/>
          </a:xfrm>
        </p:spPr>
        <p:txBody>
          <a:bodyPr>
            <a:normAutofit lnSpcReduction="10000"/>
          </a:bodyPr>
          <a:lstStyle/>
          <a:p>
            <a:pPr marL="0" indent="0">
              <a:lnSpc>
                <a:spcPct val="100000"/>
              </a:lnSpc>
            </a:pPr>
            <a:r>
              <a:rPr lang="en-US" sz="1600" b="1" dirty="0"/>
              <a:t>Egg</a:t>
            </a:r>
          </a:p>
          <a:p>
            <a:pPr marL="0" indent="0">
              <a:lnSpc>
                <a:spcPct val="100000"/>
              </a:lnSpc>
            </a:pPr>
            <a:r>
              <a:rPr lang="en-US" sz="1600" b="0" i="0" dirty="0">
                <a:solidFill>
                  <a:srgbClr val="1F3B73"/>
                </a:solidFill>
                <a:effectLst/>
              </a:rPr>
              <a:t>Eggs are often found in cakes, some meat products, mayonnaise, mousses, pasta, quiche, sauces and pastries or foods brushed or glazed with egg.</a:t>
            </a:r>
            <a:endParaRPr lang="en-IE" sz="1600" b="1" dirty="0">
              <a:solidFill>
                <a:srgbClr val="1F3B73"/>
              </a:solidFill>
            </a:endParaRPr>
          </a:p>
        </p:txBody>
      </p:sp>
      <p:sp>
        <p:nvSpPr>
          <p:cNvPr id="10" name="Text Placeholder 9">
            <a:extLst>
              <a:ext uri="{FF2B5EF4-FFF2-40B4-BE49-F238E27FC236}">
                <a16:creationId xmlns:a16="http://schemas.microsoft.com/office/drawing/2014/main" id="{2F3BFA42-5E76-46E8-A44B-88BF5AB6E257}"/>
              </a:ext>
            </a:extLst>
          </p:cNvPr>
          <p:cNvSpPr>
            <a:spLocks noGrp="1"/>
          </p:cNvSpPr>
          <p:nvPr>
            <p:ph type="body" sz="quarter" idx="29"/>
          </p:nvPr>
        </p:nvSpPr>
        <p:spPr>
          <a:xfrm>
            <a:off x="10764" y="0"/>
            <a:ext cx="12181236" cy="1028423"/>
          </a:xfrm>
          <a:solidFill>
            <a:srgbClr val="85D2E1"/>
          </a:solidFill>
        </p:spPr>
        <p:txBody>
          <a:bodyPr anchor="ctr">
            <a:normAutofit/>
          </a:bodyPr>
          <a:lstStyle/>
          <a:p>
            <a:r>
              <a:rPr lang="en-US" dirty="0"/>
              <a:t>To refresh your understanding of the 14 Allergens </a:t>
            </a:r>
            <a:endParaRPr lang="en-IE" dirty="0"/>
          </a:p>
        </p:txBody>
      </p:sp>
      <p:pic>
        <p:nvPicPr>
          <p:cNvPr id="11" name="Picture 10">
            <a:extLst>
              <a:ext uri="{FF2B5EF4-FFF2-40B4-BE49-F238E27FC236}">
                <a16:creationId xmlns:a16="http://schemas.microsoft.com/office/drawing/2014/main" id="{8396CD48-6159-4CF9-B713-B8BC1AECF975}"/>
              </a:ext>
            </a:extLst>
          </p:cNvPr>
          <p:cNvPicPr>
            <a:picLocks noChangeAspect="1"/>
          </p:cNvPicPr>
          <p:nvPr/>
        </p:nvPicPr>
        <p:blipFill>
          <a:blip r:embed="rId2"/>
          <a:stretch>
            <a:fillRect/>
          </a:stretch>
        </p:blipFill>
        <p:spPr>
          <a:xfrm>
            <a:off x="1444078" y="2191503"/>
            <a:ext cx="1039742" cy="1198684"/>
          </a:xfrm>
          <a:prstGeom prst="rect">
            <a:avLst/>
          </a:prstGeom>
        </p:spPr>
      </p:pic>
      <p:pic>
        <p:nvPicPr>
          <p:cNvPr id="13" name="Picture 12">
            <a:extLst>
              <a:ext uri="{FF2B5EF4-FFF2-40B4-BE49-F238E27FC236}">
                <a16:creationId xmlns:a16="http://schemas.microsoft.com/office/drawing/2014/main" id="{4B6990DD-1CBA-46B1-A7A5-AD0B0AFA2E66}"/>
              </a:ext>
            </a:extLst>
          </p:cNvPr>
          <p:cNvPicPr>
            <a:picLocks noChangeAspect="1"/>
          </p:cNvPicPr>
          <p:nvPr/>
        </p:nvPicPr>
        <p:blipFill>
          <a:blip r:embed="rId3"/>
          <a:stretch>
            <a:fillRect/>
          </a:stretch>
        </p:blipFill>
        <p:spPr>
          <a:xfrm>
            <a:off x="4203085" y="2191503"/>
            <a:ext cx="977428" cy="1028423"/>
          </a:xfrm>
          <a:prstGeom prst="rect">
            <a:avLst/>
          </a:prstGeom>
        </p:spPr>
      </p:pic>
      <p:pic>
        <p:nvPicPr>
          <p:cNvPr id="15" name="Picture 14">
            <a:extLst>
              <a:ext uri="{FF2B5EF4-FFF2-40B4-BE49-F238E27FC236}">
                <a16:creationId xmlns:a16="http://schemas.microsoft.com/office/drawing/2014/main" id="{52989606-44C0-40DF-87C6-9E9D5A08B032}"/>
              </a:ext>
            </a:extLst>
          </p:cNvPr>
          <p:cNvPicPr>
            <a:picLocks noChangeAspect="1"/>
          </p:cNvPicPr>
          <p:nvPr/>
        </p:nvPicPr>
        <p:blipFill>
          <a:blip r:embed="rId4"/>
          <a:stretch>
            <a:fillRect/>
          </a:stretch>
        </p:blipFill>
        <p:spPr>
          <a:xfrm>
            <a:off x="6924724" y="2223531"/>
            <a:ext cx="1082551" cy="1028423"/>
          </a:xfrm>
          <a:prstGeom prst="rect">
            <a:avLst/>
          </a:prstGeom>
        </p:spPr>
      </p:pic>
      <p:pic>
        <p:nvPicPr>
          <p:cNvPr id="17" name="Picture 16">
            <a:extLst>
              <a:ext uri="{FF2B5EF4-FFF2-40B4-BE49-F238E27FC236}">
                <a16:creationId xmlns:a16="http://schemas.microsoft.com/office/drawing/2014/main" id="{E6252199-5490-4549-B25B-499336B4F6C6}"/>
              </a:ext>
            </a:extLst>
          </p:cNvPr>
          <p:cNvPicPr>
            <a:picLocks noChangeAspect="1"/>
          </p:cNvPicPr>
          <p:nvPr/>
        </p:nvPicPr>
        <p:blipFill>
          <a:blip r:embed="rId5"/>
          <a:stretch>
            <a:fillRect/>
          </a:stretch>
        </p:blipFill>
        <p:spPr>
          <a:xfrm>
            <a:off x="9682490" y="2223531"/>
            <a:ext cx="1152081" cy="996395"/>
          </a:xfrm>
          <a:prstGeom prst="rect">
            <a:avLst/>
          </a:prstGeom>
        </p:spPr>
      </p:pic>
    </p:spTree>
    <p:extLst>
      <p:ext uri="{BB962C8B-B14F-4D97-AF65-F5344CB8AC3E}">
        <p14:creationId xmlns:p14="http://schemas.microsoft.com/office/powerpoint/2010/main" val="292688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8C7D4-5A7A-422F-B0C8-6DFB4563B9B3}"/>
              </a:ext>
            </a:extLst>
          </p:cNvPr>
          <p:cNvSpPr>
            <a:spLocks noGrp="1"/>
          </p:cNvSpPr>
          <p:nvPr>
            <p:ph type="body" sz="quarter" idx="35"/>
          </p:nvPr>
        </p:nvSpPr>
        <p:spPr>
          <a:xfrm>
            <a:off x="1720939" y="3842458"/>
            <a:ext cx="2614255" cy="1791432"/>
          </a:xfrm>
        </p:spPr>
        <p:txBody>
          <a:bodyPr>
            <a:normAutofit/>
          </a:bodyPr>
          <a:lstStyle/>
          <a:p>
            <a:pPr marL="0" indent="0"/>
            <a:r>
              <a:rPr lang="en-US" sz="1600" b="1" dirty="0"/>
              <a:t>Fish</a:t>
            </a:r>
          </a:p>
          <a:p>
            <a:pPr marL="0" indent="0">
              <a:lnSpc>
                <a:spcPct val="100000"/>
              </a:lnSpc>
            </a:pPr>
            <a:r>
              <a:rPr lang="en-US" sz="1600" b="0" i="0" dirty="0">
                <a:effectLst/>
              </a:rPr>
              <a:t>You will find this allergen  in some fish sauces, pizzas, relishes, salad dressings, stock cubes, and Worcestershire sauce</a:t>
            </a:r>
            <a:endParaRPr lang="en-IE" sz="1600" b="1" dirty="0"/>
          </a:p>
        </p:txBody>
      </p:sp>
      <p:sp>
        <p:nvSpPr>
          <p:cNvPr id="3" name="Text Placeholder 2">
            <a:extLst>
              <a:ext uri="{FF2B5EF4-FFF2-40B4-BE49-F238E27FC236}">
                <a16:creationId xmlns:a16="http://schemas.microsoft.com/office/drawing/2014/main" id="{0483D8A8-9ECC-469D-848F-67AB0E60B62F}"/>
              </a:ext>
            </a:extLst>
          </p:cNvPr>
          <p:cNvSpPr>
            <a:spLocks noGrp="1"/>
          </p:cNvSpPr>
          <p:nvPr>
            <p:ph type="body" sz="quarter" idx="36"/>
          </p:nvPr>
        </p:nvSpPr>
        <p:spPr>
          <a:xfrm>
            <a:off x="4715116" y="4274720"/>
            <a:ext cx="2614255" cy="1927755"/>
          </a:xfrm>
        </p:spPr>
        <p:txBody>
          <a:bodyPr>
            <a:normAutofit/>
          </a:bodyPr>
          <a:lstStyle/>
          <a:p>
            <a:pPr>
              <a:lnSpc>
                <a:spcPct val="100000"/>
              </a:lnSpc>
            </a:pPr>
            <a:r>
              <a:rPr lang="en-US" sz="1600" b="1" dirty="0"/>
              <a:t>Lupin</a:t>
            </a:r>
          </a:p>
          <a:p>
            <a:pPr>
              <a:lnSpc>
                <a:spcPct val="100000"/>
              </a:lnSpc>
            </a:pPr>
            <a:r>
              <a:rPr lang="en-US" sz="1600" b="0" i="0" dirty="0">
                <a:solidFill>
                  <a:srgbClr val="002060"/>
                </a:solidFill>
                <a:effectLst/>
              </a:rPr>
              <a:t>Lupin is a flower, but it’s also found in </a:t>
            </a:r>
            <a:r>
              <a:rPr lang="en-US" sz="1600" b="0" i="1" dirty="0">
                <a:solidFill>
                  <a:srgbClr val="002060"/>
                </a:solidFill>
                <a:effectLst/>
              </a:rPr>
              <a:t>flour.</a:t>
            </a:r>
            <a:r>
              <a:rPr lang="en-US" sz="1600" b="0" i="0" dirty="0">
                <a:solidFill>
                  <a:srgbClr val="002060"/>
                </a:solidFill>
                <a:effectLst/>
              </a:rPr>
              <a:t> Lupin flour and seeds can be used in some types of bread, pastries, and even pasta</a:t>
            </a:r>
            <a:endParaRPr lang="en-IE" sz="1600" b="1" dirty="0">
              <a:solidFill>
                <a:srgbClr val="002060"/>
              </a:solidFill>
            </a:endParaRPr>
          </a:p>
        </p:txBody>
      </p:sp>
      <p:sp>
        <p:nvSpPr>
          <p:cNvPr id="4" name="Text Placeholder 3">
            <a:extLst>
              <a:ext uri="{FF2B5EF4-FFF2-40B4-BE49-F238E27FC236}">
                <a16:creationId xmlns:a16="http://schemas.microsoft.com/office/drawing/2014/main" id="{389A43E3-9CE8-4D9B-95E5-8971970329B7}"/>
              </a:ext>
            </a:extLst>
          </p:cNvPr>
          <p:cNvSpPr>
            <a:spLocks noGrp="1"/>
          </p:cNvSpPr>
          <p:nvPr>
            <p:ph type="body" sz="quarter" idx="37"/>
          </p:nvPr>
        </p:nvSpPr>
        <p:spPr>
          <a:xfrm>
            <a:off x="7678404" y="3844436"/>
            <a:ext cx="2716980" cy="2052230"/>
          </a:xfrm>
        </p:spPr>
        <p:txBody>
          <a:bodyPr>
            <a:noAutofit/>
          </a:bodyPr>
          <a:lstStyle/>
          <a:p>
            <a:pPr marL="0" indent="0"/>
            <a:r>
              <a:rPr lang="en-US" sz="1600" b="1" dirty="0"/>
              <a:t>Milk</a:t>
            </a:r>
          </a:p>
          <a:p>
            <a:pPr marL="0" indent="0">
              <a:lnSpc>
                <a:spcPct val="120000"/>
              </a:lnSpc>
            </a:pPr>
            <a:r>
              <a:rPr lang="en-US" sz="1600" b="0" i="0" dirty="0">
                <a:effectLst/>
              </a:rPr>
              <a:t>Milk is a common ingredient in butter, cheese, cream, milk powders &amp; yogurt. It can also be found in foods brushed or glazed with milk, and in powdered soups &amp; sauces</a:t>
            </a:r>
            <a:endParaRPr lang="en-IE" sz="1600" b="1" dirty="0"/>
          </a:p>
        </p:txBody>
      </p:sp>
      <p:sp>
        <p:nvSpPr>
          <p:cNvPr id="9" name="Text Placeholder 9">
            <a:extLst>
              <a:ext uri="{FF2B5EF4-FFF2-40B4-BE49-F238E27FC236}">
                <a16:creationId xmlns:a16="http://schemas.microsoft.com/office/drawing/2014/main" id="{DAFCAC22-8221-4708-AC3C-42DE7834B493}"/>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en-US" dirty="0"/>
              <a:t>To refresh your understanding of the 14 Allergens </a:t>
            </a:r>
            <a:endParaRPr lang="en-IE" dirty="0"/>
          </a:p>
        </p:txBody>
      </p:sp>
      <p:pic>
        <p:nvPicPr>
          <p:cNvPr id="11" name="Picture 10">
            <a:extLst>
              <a:ext uri="{FF2B5EF4-FFF2-40B4-BE49-F238E27FC236}">
                <a16:creationId xmlns:a16="http://schemas.microsoft.com/office/drawing/2014/main" id="{D48D9542-8D41-4FFC-B17D-B5EDEAD632B5}"/>
              </a:ext>
            </a:extLst>
          </p:cNvPr>
          <p:cNvPicPr>
            <a:picLocks noChangeAspect="1"/>
          </p:cNvPicPr>
          <p:nvPr/>
        </p:nvPicPr>
        <p:blipFill>
          <a:blip r:embed="rId2"/>
          <a:stretch>
            <a:fillRect/>
          </a:stretch>
        </p:blipFill>
        <p:spPr>
          <a:xfrm>
            <a:off x="2668850" y="2170632"/>
            <a:ext cx="1226163" cy="840516"/>
          </a:xfrm>
          <a:prstGeom prst="rect">
            <a:avLst/>
          </a:prstGeom>
        </p:spPr>
      </p:pic>
      <p:pic>
        <p:nvPicPr>
          <p:cNvPr id="13" name="Picture 12">
            <a:extLst>
              <a:ext uri="{FF2B5EF4-FFF2-40B4-BE49-F238E27FC236}">
                <a16:creationId xmlns:a16="http://schemas.microsoft.com/office/drawing/2014/main" id="{B2414B2A-AE8C-4C56-8881-50DC23B1A5D0}"/>
              </a:ext>
            </a:extLst>
          </p:cNvPr>
          <p:cNvPicPr>
            <a:picLocks noChangeAspect="1"/>
          </p:cNvPicPr>
          <p:nvPr/>
        </p:nvPicPr>
        <p:blipFill>
          <a:blip r:embed="rId3"/>
          <a:stretch>
            <a:fillRect/>
          </a:stretch>
        </p:blipFill>
        <p:spPr>
          <a:xfrm>
            <a:off x="5481274" y="2170632"/>
            <a:ext cx="1081940" cy="840516"/>
          </a:xfrm>
          <a:prstGeom prst="rect">
            <a:avLst/>
          </a:prstGeom>
        </p:spPr>
      </p:pic>
      <p:pic>
        <p:nvPicPr>
          <p:cNvPr id="15" name="Picture 14">
            <a:extLst>
              <a:ext uri="{FF2B5EF4-FFF2-40B4-BE49-F238E27FC236}">
                <a16:creationId xmlns:a16="http://schemas.microsoft.com/office/drawing/2014/main" id="{C0B9AD50-3C37-4837-B369-F323D9FE8713}"/>
              </a:ext>
            </a:extLst>
          </p:cNvPr>
          <p:cNvPicPr>
            <a:picLocks noChangeAspect="1"/>
          </p:cNvPicPr>
          <p:nvPr/>
        </p:nvPicPr>
        <p:blipFill>
          <a:blip r:embed="rId4"/>
          <a:stretch>
            <a:fillRect/>
          </a:stretch>
        </p:blipFill>
        <p:spPr>
          <a:xfrm>
            <a:off x="8441252" y="2176011"/>
            <a:ext cx="695326" cy="1028700"/>
          </a:xfrm>
          <a:prstGeom prst="rect">
            <a:avLst/>
          </a:prstGeom>
        </p:spPr>
      </p:pic>
    </p:spTree>
    <p:extLst>
      <p:ext uri="{BB962C8B-B14F-4D97-AF65-F5344CB8AC3E}">
        <p14:creationId xmlns:p14="http://schemas.microsoft.com/office/powerpoint/2010/main" val="1228268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81AF34-6CE6-4B8E-9978-4B30DD1AD2DA}"/>
              </a:ext>
            </a:extLst>
          </p:cNvPr>
          <p:cNvSpPr>
            <a:spLocks noGrp="1"/>
          </p:cNvSpPr>
          <p:nvPr>
            <p:ph type="body" sz="quarter" idx="31"/>
          </p:nvPr>
        </p:nvSpPr>
        <p:spPr>
          <a:xfrm>
            <a:off x="189681" y="3600809"/>
            <a:ext cx="2634580" cy="1794613"/>
          </a:xfrm>
        </p:spPr>
        <p:txBody>
          <a:bodyPr>
            <a:noAutofit/>
          </a:bodyPr>
          <a:lstStyle/>
          <a:p>
            <a:pPr marL="0" indent="0">
              <a:lnSpc>
                <a:spcPct val="120000"/>
              </a:lnSpc>
            </a:pPr>
            <a:r>
              <a:rPr lang="en-US" sz="1600" b="1" dirty="0" err="1"/>
              <a:t>Molluscs</a:t>
            </a:r>
            <a:endParaRPr lang="en-US" sz="1600" b="1" dirty="0"/>
          </a:p>
          <a:p>
            <a:pPr marL="0" indent="0">
              <a:lnSpc>
                <a:spcPct val="120000"/>
              </a:lnSpc>
            </a:pPr>
            <a:r>
              <a:rPr lang="en-US" sz="1600" b="0" i="0" dirty="0">
                <a:effectLst/>
              </a:rPr>
              <a:t>These include mussels, land snails, squid and whelks, but can also be commonly found in oyster sauce or as an ingredient in fish stews.</a:t>
            </a:r>
            <a:endParaRPr lang="en-IE" sz="1600" dirty="0"/>
          </a:p>
        </p:txBody>
      </p:sp>
      <p:sp>
        <p:nvSpPr>
          <p:cNvPr id="3" name="Text Placeholder 2">
            <a:extLst>
              <a:ext uri="{FF2B5EF4-FFF2-40B4-BE49-F238E27FC236}">
                <a16:creationId xmlns:a16="http://schemas.microsoft.com/office/drawing/2014/main" id="{4E8E5D14-DA11-457D-9784-3BAA462A42A4}"/>
              </a:ext>
            </a:extLst>
          </p:cNvPr>
          <p:cNvSpPr>
            <a:spLocks noGrp="1"/>
          </p:cNvSpPr>
          <p:nvPr>
            <p:ph type="body" sz="quarter" idx="35"/>
          </p:nvPr>
        </p:nvSpPr>
        <p:spPr>
          <a:xfrm>
            <a:off x="3171604" y="3908458"/>
            <a:ext cx="2924396" cy="2230452"/>
          </a:xfrm>
        </p:spPr>
        <p:txBody>
          <a:bodyPr>
            <a:noAutofit/>
          </a:bodyPr>
          <a:lstStyle/>
          <a:p>
            <a:pPr marL="0" indent="0">
              <a:lnSpc>
                <a:spcPct val="120000"/>
              </a:lnSpc>
            </a:pPr>
            <a:r>
              <a:rPr lang="en-US" sz="1600" b="1" dirty="0">
                <a:solidFill>
                  <a:srgbClr val="1F3B73"/>
                </a:solidFill>
              </a:rPr>
              <a:t>Mustard</a:t>
            </a:r>
          </a:p>
          <a:p>
            <a:pPr marL="0" indent="0">
              <a:lnSpc>
                <a:spcPct val="120000"/>
              </a:lnSpc>
            </a:pPr>
            <a:r>
              <a:rPr lang="en-US" sz="1600" b="0" i="0" dirty="0">
                <a:solidFill>
                  <a:srgbClr val="1F3B73"/>
                </a:solidFill>
                <a:effectLst/>
              </a:rPr>
              <a:t>Liquid mustard, mustard powder, and mustard seeds fall into this category. This ingredient can also be found in breads, curries, marinades, meat products, salad dressings, sauces and soups.</a:t>
            </a:r>
            <a:endParaRPr lang="en-IE" sz="1600" b="1" dirty="0">
              <a:solidFill>
                <a:srgbClr val="1F3B73"/>
              </a:solidFill>
            </a:endParaRPr>
          </a:p>
        </p:txBody>
      </p:sp>
      <p:sp>
        <p:nvSpPr>
          <p:cNvPr id="4" name="Text Placeholder 3">
            <a:extLst>
              <a:ext uri="{FF2B5EF4-FFF2-40B4-BE49-F238E27FC236}">
                <a16:creationId xmlns:a16="http://schemas.microsoft.com/office/drawing/2014/main" id="{9A96DDA7-79DC-4397-9287-6AA3ECD26161}"/>
              </a:ext>
            </a:extLst>
          </p:cNvPr>
          <p:cNvSpPr>
            <a:spLocks noGrp="1"/>
          </p:cNvSpPr>
          <p:nvPr>
            <p:ph type="body" sz="quarter" idx="36"/>
          </p:nvPr>
        </p:nvSpPr>
        <p:spPr>
          <a:xfrm>
            <a:off x="6096000" y="3600809"/>
            <a:ext cx="3158836" cy="2538101"/>
          </a:xfrm>
        </p:spPr>
        <p:txBody>
          <a:bodyPr>
            <a:noAutofit/>
          </a:bodyPr>
          <a:lstStyle/>
          <a:p>
            <a:pPr marL="0" indent="0">
              <a:lnSpc>
                <a:spcPct val="120000"/>
              </a:lnSpc>
            </a:pPr>
            <a:r>
              <a:rPr lang="en-US" sz="1600" b="1" dirty="0"/>
              <a:t> Tree Nuts</a:t>
            </a:r>
          </a:p>
          <a:p>
            <a:pPr marL="0" indent="0">
              <a:lnSpc>
                <a:spcPct val="120000"/>
              </a:lnSpc>
            </a:pPr>
            <a:r>
              <a:rPr lang="en-US" sz="1600" b="0" i="0" dirty="0">
                <a:effectLst/>
              </a:rPr>
              <a:t> N</a:t>
            </a:r>
            <a:r>
              <a:rPr lang="en-US" sz="1600" dirty="0"/>
              <a:t>uts that grow on trees like </a:t>
            </a:r>
            <a:r>
              <a:rPr lang="en-US" sz="1600" b="0" i="0" dirty="0">
                <a:effectLst/>
              </a:rPr>
              <a:t>cashew nuts, almonds, walnuts, macadamia, and hazelnuts. </a:t>
            </a:r>
            <a:r>
              <a:rPr lang="en-US" sz="1600" dirty="0"/>
              <a:t>Used </a:t>
            </a:r>
            <a:r>
              <a:rPr lang="en-US" sz="1600" b="0" i="0" dirty="0">
                <a:effectLst/>
              </a:rPr>
              <a:t> in bread, biscuits, crackers, desserts, nut powders, stir-fried dishes, ice cream, marzipan (almond paste), nut oils, and sauces.</a:t>
            </a:r>
            <a:endParaRPr lang="en-US" sz="1600" b="1" dirty="0"/>
          </a:p>
        </p:txBody>
      </p:sp>
      <p:sp>
        <p:nvSpPr>
          <p:cNvPr id="5" name="Text Placeholder 4">
            <a:extLst>
              <a:ext uri="{FF2B5EF4-FFF2-40B4-BE49-F238E27FC236}">
                <a16:creationId xmlns:a16="http://schemas.microsoft.com/office/drawing/2014/main" id="{0A58179A-385E-49C5-8E9A-ECB55E85425D}"/>
              </a:ext>
            </a:extLst>
          </p:cNvPr>
          <p:cNvSpPr>
            <a:spLocks noGrp="1"/>
          </p:cNvSpPr>
          <p:nvPr>
            <p:ph type="body" sz="quarter" idx="37"/>
          </p:nvPr>
        </p:nvSpPr>
        <p:spPr>
          <a:xfrm>
            <a:off x="9264874" y="3908458"/>
            <a:ext cx="2825902" cy="2538101"/>
          </a:xfrm>
        </p:spPr>
        <p:txBody>
          <a:bodyPr>
            <a:noAutofit/>
          </a:bodyPr>
          <a:lstStyle/>
          <a:p>
            <a:pPr marL="0" indent="0">
              <a:lnSpc>
                <a:spcPct val="110000"/>
              </a:lnSpc>
            </a:pPr>
            <a:r>
              <a:rPr lang="en-US" sz="1600" b="1" dirty="0">
                <a:solidFill>
                  <a:srgbClr val="1F3B73"/>
                </a:solidFill>
              </a:rPr>
              <a:t>Peanuts</a:t>
            </a:r>
          </a:p>
          <a:p>
            <a:pPr marL="0" indent="0">
              <a:lnSpc>
                <a:spcPct val="110000"/>
              </a:lnSpc>
            </a:pPr>
            <a:r>
              <a:rPr lang="en-US" sz="1600" b="0" i="0" dirty="0">
                <a:solidFill>
                  <a:srgbClr val="1F3B73"/>
                </a:solidFill>
                <a:effectLst/>
              </a:rPr>
              <a:t>Peanuts are a legume and grow underground, which is why it’s sometimes called a groundnut. often used in biscuits, cakes, curries, desserts, sauces (satay sauce), as well as in groundnut oil and peanut flour.</a:t>
            </a:r>
          </a:p>
          <a:p>
            <a:pPr marL="0" indent="0">
              <a:lnSpc>
                <a:spcPct val="110000"/>
              </a:lnSpc>
            </a:pPr>
            <a:endParaRPr lang="en-IE" sz="1400" b="1" dirty="0">
              <a:solidFill>
                <a:srgbClr val="002060"/>
              </a:solidFill>
            </a:endParaRPr>
          </a:p>
        </p:txBody>
      </p:sp>
      <p:sp>
        <p:nvSpPr>
          <p:cNvPr id="11" name="Text Placeholder 9">
            <a:extLst>
              <a:ext uri="{FF2B5EF4-FFF2-40B4-BE49-F238E27FC236}">
                <a16:creationId xmlns:a16="http://schemas.microsoft.com/office/drawing/2014/main" id="{F3416A78-66B8-433F-9158-1D4ABF4CB657}"/>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en-US" dirty="0"/>
              <a:t>To refresh your understanding of the 14 Allergens </a:t>
            </a:r>
            <a:endParaRPr lang="en-IE" dirty="0"/>
          </a:p>
        </p:txBody>
      </p:sp>
      <p:pic>
        <p:nvPicPr>
          <p:cNvPr id="12" name="Picture 11">
            <a:extLst>
              <a:ext uri="{FF2B5EF4-FFF2-40B4-BE49-F238E27FC236}">
                <a16:creationId xmlns:a16="http://schemas.microsoft.com/office/drawing/2014/main" id="{CA65C698-7274-4AB4-8D4F-9A93D58B3C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6069" y="2322569"/>
            <a:ext cx="1383127" cy="758316"/>
          </a:xfrm>
          <a:prstGeom prst="rect">
            <a:avLst/>
          </a:prstGeom>
        </p:spPr>
      </p:pic>
      <p:pic>
        <p:nvPicPr>
          <p:cNvPr id="14" name="Picture 13">
            <a:extLst>
              <a:ext uri="{FF2B5EF4-FFF2-40B4-BE49-F238E27FC236}">
                <a16:creationId xmlns:a16="http://schemas.microsoft.com/office/drawing/2014/main" id="{2E417273-984A-405A-94F4-1A12B877814F}"/>
              </a:ext>
            </a:extLst>
          </p:cNvPr>
          <p:cNvPicPr>
            <a:picLocks noChangeAspect="1"/>
          </p:cNvPicPr>
          <p:nvPr/>
        </p:nvPicPr>
        <p:blipFill>
          <a:blip r:embed="rId3"/>
          <a:stretch>
            <a:fillRect/>
          </a:stretch>
        </p:blipFill>
        <p:spPr>
          <a:xfrm>
            <a:off x="4228755" y="2092509"/>
            <a:ext cx="904261" cy="1028699"/>
          </a:xfrm>
          <a:prstGeom prst="rect">
            <a:avLst/>
          </a:prstGeom>
        </p:spPr>
      </p:pic>
      <p:pic>
        <p:nvPicPr>
          <p:cNvPr id="16" name="Picture 15">
            <a:extLst>
              <a:ext uri="{FF2B5EF4-FFF2-40B4-BE49-F238E27FC236}">
                <a16:creationId xmlns:a16="http://schemas.microsoft.com/office/drawing/2014/main" id="{59ED149B-63E8-4348-B5FB-9AE462BFF22C}"/>
              </a:ext>
            </a:extLst>
          </p:cNvPr>
          <p:cNvPicPr>
            <a:picLocks noChangeAspect="1"/>
          </p:cNvPicPr>
          <p:nvPr/>
        </p:nvPicPr>
        <p:blipFill>
          <a:blip r:embed="rId4"/>
          <a:stretch>
            <a:fillRect/>
          </a:stretch>
        </p:blipFill>
        <p:spPr>
          <a:xfrm>
            <a:off x="6950396" y="2201642"/>
            <a:ext cx="1060855" cy="1124325"/>
          </a:xfrm>
          <a:prstGeom prst="rect">
            <a:avLst/>
          </a:prstGeom>
        </p:spPr>
      </p:pic>
      <p:pic>
        <p:nvPicPr>
          <p:cNvPr id="18" name="Picture 17">
            <a:extLst>
              <a:ext uri="{FF2B5EF4-FFF2-40B4-BE49-F238E27FC236}">
                <a16:creationId xmlns:a16="http://schemas.microsoft.com/office/drawing/2014/main" id="{FBEDDB62-E1CB-4E1B-B0E1-6754355CD0F4}"/>
              </a:ext>
            </a:extLst>
          </p:cNvPr>
          <p:cNvPicPr>
            <a:picLocks noChangeAspect="1"/>
          </p:cNvPicPr>
          <p:nvPr/>
        </p:nvPicPr>
        <p:blipFill>
          <a:blip r:embed="rId5"/>
          <a:stretch>
            <a:fillRect/>
          </a:stretch>
        </p:blipFill>
        <p:spPr>
          <a:xfrm>
            <a:off x="9773564" y="2201642"/>
            <a:ext cx="904261" cy="955446"/>
          </a:xfrm>
          <a:prstGeom prst="rect">
            <a:avLst/>
          </a:prstGeom>
        </p:spPr>
      </p:pic>
    </p:spTree>
    <p:extLst>
      <p:ext uri="{BB962C8B-B14F-4D97-AF65-F5344CB8AC3E}">
        <p14:creationId xmlns:p14="http://schemas.microsoft.com/office/powerpoint/2010/main" val="2534550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44290-DF3C-4BE1-B65C-3F26018A5392}"/>
              </a:ext>
            </a:extLst>
          </p:cNvPr>
          <p:cNvSpPr>
            <a:spLocks noGrp="1"/>
          </p:cNvSpPr>
          <p:nvPr>
            <p:ph type="body" sz="quarter" idx="35"/>
          </p:nvPr>
        </p:nvSpPr>
        <p:spPr>
          <a:xfrm>
            <a:off x="1321242" y="4149376"/>
            <a:ext cx="2761241" cy="1987985"/>
          </a:xfrm>
        </p:spPr>
        <p:txBody>
          <a:bodyPr>
            <a:noAutofit/>
          </a:bodyPr>
          <a:lstStyle/>
          <a:p>
            <a:pPr marL="0" indent="0">
              <a:lnSpc>
                <a:spcPct val="120000"/>
              </a:lnSpc>
            </a:pPr>
            <a:r>
              <a:rPr lang="en-US" sz="1600" b="1" dirty="0"/>
              <a:t>Sesame Seeds</a:t>
            </a:r>
          </a:p>
          <a:p>
            <a:pPr marL="0" indent="0">
              <a:lnSpc>
                <a:spcPct val="100000"/>
              </a:lnSpc>
            </a:pPr>
            <a:r>
              <a:rPr lang="en-US" sz="1600" b="0" i="0" dirty="0">
                <a:effectLst/>
              </a:rPr>
              <a:t>Sesame seeds can often be found in bread (sprinkled on), breadsticks, houmous, sesame oil and tahini. They are sometimes toasted and used in salads</a:t>
            </a:r>
            <a:endParaRPr lang="en-IE" sz="1600" b="1" dirty="0"/>
          </a:p>
        </p:txBody>
      </p:sp>
      <p:sp>
        <p:nvSpPr>
          <p:cNvPr id="3" name="Text Placeholder 2">
            <a:extLst>
              <a:ext uri="{FF2B5EF4-FFF2-40B4-BE49-F238E27FC236}">
                <a16:creationId xmlns:a16="http://schemas.microsoft.com/office/drawing/2014/main" id="{5AAD5B57-7308-4836-A242-912CA22AB3AE}"/>
              </a:ext>
            </a:extLst>
          </p:cNvPr>
          <p:cNvSpPr>
            <a:spLocks noGrp="1"/>
          </p:cNvSpPr>
          <p:nvPr>
            <p:ph type="body" sz="quarter" idx="36"/>
          </p:nvPr>
        </p:nvSpPr>
        <p:spPr>
          <a:xfrm>
            <a:off x="4505051" y="3621497"/>
            <a:ext cx="3181898" cy="2505085"/>
          </a:xfrm>
        </p:spPr>
        <p:txBody>
          <a:bodyPr>
            <a:normAutofit/>
          </a:bodyPr>
          <a:lstStyle/>
          <a:p>
            <a:pPr marL="0" indent="0">
              <a:lnSpc>
                <a:spcPct val="100000"/>
              </a:lnSpc>
            </a:pPr>
            <a:r>
              <a:rPr lang="en-US" sz="1600" b="1" dirty="0">
                <a:solidFill>
                  <a:srgbClr val="1F3B73"/>
                </a:solidFill>
              </a:rPr>
              <a:t>Soya</a:t>
            </a:r>
          </a:p>
          <a:p>
            <a:pPr marL="0" indent="0">
              <a:lnSpc>
                <a:spcPct val="100000"/>
              </a:lnSpc>
            </a:pPr>
            <a:r>
              <a:rPr lang="en-US" sz="1600" b="0" i="0" dirty="0">
                <a:solidFill>
                  <a:srgbClr val="1F3B73"/>
                </a:solidFill>
                <a:effectLst/>
              </a:rPr>
              <a:t>Often found in bean curd, edamame beans, miso paste, textured soya protein, soya flour, or tofu. Soya is a staple ingredient in oriental food. It can also be found in desserts, ice cream, meat products, sauces, and vegetarian products</a:t>
            </a:r>
            <a:endParaRPr lang="en-IE" sz="1600" b="1" dirty="0">
              <a:solidFill>
                <a:srgbClr val="1F3B73"/>
              </a:solidFill>
            </a:endParaRPr>
          </a:p>
        </p:txBody>
      </p:sp>
      <p:sp>
        <p:nvSpPr>
          <p:cNvPr id="4" name="Text Placeholder 3">
            <a:extLst>
              <a:ext uri="{FF2B5EF4-FFF2-40B4-BE49-F238E27FC236}">
                <a16:creationId xmlns:a16="http://schemas.microsoft.com/office/drawing/2014/main" id="{1737F027-81FB-4533-A2BB-46B950DE9F3E}"/>
              </a:ext>
            </a:extLst>
          </p:cNvPr>
          <p:cNvSpPr>
            <a:spLocks noGrp="1"/>
          </p:cNvSpPr>
          <p:nvPr>
            <p:ph type="body" sz="quarter" idx="37"/>
          </p:nvPr>
        </p:nvSpPr>
        <p:spPr>
          <a:xfrm>
            <a:off x="7952023" y="4149376"/>
            <a:ext cx="3303410" cy="2293634"/>
          </a:xfrm>
        </p:spPr>
        <p:txBody>
          <a:bodyPr>
            <a:noAutofit/>
          </a:bodyPr>
          <a:lstStyle/>
          <a:p>
            <a:pPr marL="0" indent="0">
              <a:lnSpc>
                <a:spcPct val="100000"/>
              </a:lnSpc>
            </a:pPr>
            <a:r>
              <a:rPr lang="en-US" sz="1600" b="1" dirty="0" err="1"/>
              <a:t>Sulphites</a:t>
            </a:r>
            <a:endParaRPr lang="en-US" sz="1600" b="1" dirty="0"/>
          </a:p>
          <a:p>
            <a:pPr marL="0" indent="0">
              <a:lnSpc>
                <a:spcPct val="100000"/>
              </a:lnSpc>
            </a:pPr>
            <a:r>
              <a:rPr lang="en-US" sz="1600" b="0" i="0" dirty="0">
                <a:effectLst/>
              </a:rPr>
              <a:t>Used in dried fruit such as raisins, dried apricots and prunes. You might also find it in meat products, soft drinks, vegetables as well as in wine and beer. Relevant if they are at a concentration of more than ten parts per million</a:t>
            </a:r>
            <a:endParaRPr lang="en-IE" sz="1600" b="1" dirty="0"/>
          </a:p>
        </p:txBody>
      </p:sp>
      <p:sp>
        <p:nvSpPr>
          <p:cNvPr id="9" name="Text Placeholder 9">
            <a:extLst>
              <a:ext uri="{FF2B5EF4-FFF2-40B4-BE49-F238E27FC236}">
                <a16:creationId xmlns:a16="http://schemas.microsoft.com/office/drawing/2014/main" id="{F99553AA-C41F-42AE-8842-8E186BD29700}"/>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en-US" dirty="0"/>
              <a:t>To refresh your understanding of the 14 Allergens </a:t>
            </a:r>
            <a:endParaRPr lang="en-IE" dirty="0"/>
          </a:p>
        </p:txBody>
      </p:sp>
      <p:pic>
        <p:nvPicPr>
          <p:cNvPr id="11" name="Picture 10">
            <a:extLst>
              <a:ext uri="{FF2B5EF4-FFF2-40B4-BE49-F238E27FC236}">
                <a16:creationId xmlns:a16="http://schemas.microsoft.com/office/drawing/2014/main" id="{88532A94-D6C5-4FB3-9374-D51C5422B791}"/>
              </a:ext>
            </a:extLst>
          </p:cNvPr>
          <p:cNvPicPr>
            <a:picLocks noChangeAspect="1"/>
          </p:cNvPicPr>
          <p:nvPr/>
        </p:nvPicPr>
        <p:blipFill>
          <a:blip r:embed="rId2"/>
          <a:stretch>
            <a:fillRect/>
          </a:stretch>
        </p:blipFill>
        <p:spPr>
          <a:xfrm>
            <a:off x="2701863" y="2196730"/>
            <a:ext cx="1141556" cy="974713"/>
          </a:xfrm>
          <a:prstGeom prst="rect">
            <a:avLst/>
          </a:prstGeom>
        </p:spPr>
      </p:pic>
      <p:pic>
        <p:nvPicPr>
          <p:cNvPr id="13" name="Picture 12">
            <a:extLst>
              <a:ext uri="{FF2B5EF4-FFF2-40B4-BE49-F238E27FC236}">
                <a16:creationId xmlns:a16="http://schemas.microsoft.com/office/drawing/2014/main" id="{08987634-C8E6-45E9-9FA9-1DA4C2BC05D8}"/>
              </a:ext>
            </a:extLst>
          </p:cNvPr>
          <p:cNvPicPr>
            <a:picLocks noChangeAspect="1"/>
          </p:cNvPicPr>
          <p:nvPr/>
        </p:nvPicPr>
        <p:blipFill>
          <a:blip r:embed="rId3"/>
          <a:stretch>
            <a:fillRect/>
          </a:stretch>
        </p:blipFill>
        <p:spPr>
          <a:xfrm>
            <a:off x="5650023" y="2261791"/>
            <a:ext cx="891954" cy="974713"/>
          </a:xfrm>
          <a:prstGeom prst="rect">
            <a:avLst/>
          </a:prstGeom>
        </p:spPr>
      </p:pic>
      <p:pic>
        <p:nvPicPr>
          <p:cNvPr id="15" name="Picture 14">
            <a:extLst>
              <a:ext uri="{FF2B5EF4-FFF2-40B4-BE49-F238E27FC236}">
                <a16:creationId xmlns:a16="http://schemas.microsoft.com/office/drawing/2014/main" id="{FDC6509B-5433-4D5D-A09F-9F9E144AA97C}"/>
              </a:ext>
            </a:extLst>
          </p:cNvPr>
          <p:cNvPicPr>
            <a:picLocks noChangeAspect="1"/>
          </p:cNvPicPr>
          <p:nvPr/>
        </p:nvPicPr>
        <p:blipFill>
          <a:blip r:embed="rId4"/>
          <a:stretch>
            <a:fillRect/>
          </a:stretch>
        </p:blipFill>
        <p:spPr>
          <a:xfrm>
            <a:off x="8371778" y="2092610"/>
            <a:ext cx="825542" cy="1078833"/>
          </a:xfrm>
          <a:prstGeom prst="rect">
            <a:avLst/>
          </a:prstGeom>
        </p:spPr>
      </p:pic>
    </p:spTree>
    <p:extLst>
      <p:ext uri="{BB962C8B-B14F-4D97-AF65-F5344CB8AC3E}">
        <p14:creationId xmlns:p14="http://schemas.microsoft.com/office/powerpoint/2010/main" val="1920511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ows of cabbages growing in field">
            <a:extLst>
              <a:ext uri="{FF2B5EF4-FFF2-40B4-BE49-F238E27FC236}">
                <a16:creationId xmlns:a16="http://schemas.microsoft.com/office/drawing/2014/main" id="{4FF35D3B-E1AD-4542-AE4D-F8C6725661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1" y="1587500"/>
            <a:ext cx="11696699" cy="4699000"/>
          </a:xfrm>
        </p:spPr>
      </p:pic>
      <p:sp>
        <p:nvSpPr>
          <p:cNvPr id="3" name="Text Placeholder 2">
            <a:extLst>
              <a:ext uri="{FF2B5EF4-FFF2-40B4-BE49-F238E27FC236}">
                <a16:creationId xmlns:a16="http://schemas.microsoft.com/office/drawing/2014/main" id="{0A88930B-6DA5-45D1-BDF1-20174AC1CDB4}"/>
              </a:ext>
            </a:extLst>
          </p:cNvPr>
          <p:cNvSpPr>
            <a:spLocks noGrp="1"/>
          </p:cNvSpPr>
          <p:nvPr>
            <p:ph type="body" sz="quarter" idx="18"/>
          </p:nvPr>
        </p:nvSpPr>
        <p:spPr>
          <a:xfrm>
            <a:off x="5503492" y="3092586"/>
            <a:ext cx="6440857" cy="1466443"/>
          </a:xfrm>
          <a:solidFill>
            <a:srgbClr val="85D2E1"/>
          </a:solidFill>
        </p:spPr>
        <p:txBody>
          <a:bodyPr/>
          <a:lstStyle/>
          <a:p>
            <a:r>
              <a:rPr lang="en-US" b="1" i="0" dirty="0">
                <a:solidFill>
                  <a:schemeClr val="bg1"/>
                </a:solidFill>
                <a:effectLst/>
              </a:rPr>
              <a:t>Antinutrients </a:t>
            </a:r>
            <a:r>
              <a:rPr lang="en-US" i="0" dirty="0">
                <a:solidFill>
                  <a:schemeClr val="bg1"/>
                </a:solidFill>
                <a:effectLst/>
              </a:rPr>
              <a:t>are natural or synthetic compounds that interfere with the absorption of nutrients. </a:t>
            </a:r>
            <a:endParaRPr lang="en-IE" dirty="0">
              <a:solidFill>
                <a:schemeClr val="bg1"/>
              </a:solidFill>
            </a:endParaRPr>
          </a:p>
        </p:txBody>
      </p:sp>
      <p:sp>
        <p:nvSpPr>
          <p:cNvPr id="4" name="Text Placeholder 3">
            <a:extLst>
              <a:ext uri="{FF2B5EF4-FFF2-40B4-BE49-F238E27FC236}">
                <a16:creationId xmlns:a16="http://schemas.microsoft.com/office/drawing/2014/main" id="{47D7FAAC-2F12-476A-A829-44CEF6148E72}"/>
              </a:ext>
            </a:extLst>
          </p:cNvPr>
          <p:cNvSpPr>
            <a:spLocks noGrp="1"/>
          </p:cNvSpPr>
          <p:nvPr>
            <p:ph type="body" sz="quarter" idx="16"/>
          </p:nvPr>
        </p:nvSpPr>
        <p:spPr>
          <a:xfrm>
            <a:off x="464195" y="444299"/>
            <a:ext cx="7842317" cy="582221"/>
          </a:xfrm>
        </p:spPr>
        <p:txBody>
          <a:bodyPr>
            <a:normAutofit lnSpcReduction="10000"/>
          </a:bodyPr>
          <a:lstStyle/>
          <a:p>
            <a:r>
              <a:rPr lang="en-US" dirty="0"/>
              <a:t>A simple definition of </a:t>
            </a:r>
            <a:r>
              <a:rPr lang="en-US" b="1" dirty="0"/>
              <a:t>Anti-nutrients</a:t>
            </a:r>
            <a:r>
              <a:rPr lang="en-US" dirty="0"/>
              <a:t>…</a:t>
            </a:r>
            <a:endParaRPr lang="en-IE" dirty="0"/>
          </a:p>
        </p:txBody>
      </p:sp>
    </p:spTree>
    <p:extLst>
      <p:ext uri="{BB962C8B-B14F-4D97-AF65-F5344CB8AC3E}">
        <p14:creationId xmlns:p14="http://schemas.microsoft.com/office/powerpoint/2010/main" val="789744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3B15D3F5-0946-4928-BA6A-CF22C01C92D9}"/>
              </a:ext>
            </a:extLst>
          </p:cNvPr>
          <p:cNvGraphicFramePr>
            <a:graphicFrameLocks noGrp="1"/>
          </p:cNvGraphicFramePr>
          <p:nvPr>
            <p:extLst>
              <p:ext uri="{D42A27DB-BD31-4B8C-83A1-F6EECF244321}">
                <p14:modId xmlns:p14="http://schemas.microsoft.com/office/powerpoint/2010/main" val="1755470920"/>
              </p:ext>
            </p:extLst>
          </p:nvPr>
        </p:nvGraphicFramePr>
        <p:xfrm>
          <a:off x="613954" y="1690671"/>
          <a:ext cx="11008326" cy="4541285"/>
        </p:xfrm>
        <a:graphic>
          <a:graphicData uri="http://schemas.openxmlformats.org/drawingml/2006/table">
            <a:tbl>
              <a:tblPr firstRow="1" bandRow="1">
                <a:tableStyleId>{10A1B5D5-9B99-4C35-A422-299274C87663}</a:tableStyleId>
              </a:tblPr>
              <a:tblGrid>
                <a:gridCol w="2061085">
                  <a:extLst>
                    <a:ext uri="{9D8B030D-6E8A-4147-A177-3AD203B41FA5}">
                      <a16:colId xmlns:a16="http://schemas.microsoft.com/office/drawing/2014/main" val="3361581768"/>
                    </a:ext>
                  </a:extLst>
                </a:gridCol>
                <a:gridCol w="5683764">
                  <a:extLst>
                    <a:ext uri="{9D8B030D-6E8A-4147-A177-3AD203B41FA5}">
                      <a16:colId xmlns:a16="http://schemas.microsoft.com/office/drawing/2014/main" val="738503196"/>
                    </a:ext>
                  </a:extLst>
                </a:gridCol>
                <a:gridCol w="3263477">
                  <a:extLst>
                    <a:ext uri="{9D8B030D-6E8A-4147-A177-3AD203B41FA5}">
                      <a16:colId xmlns:a16="http://schemas.microsoft.com/office/drawing/2014/main" val="1892832008"/>
                    </a:ext>
                  </a:extLst>
                </a:gridCol>
              </a:tblGrid>
              <a:tr h="426485">
                <a:tc>
                  <a:txBody>
                    <a:bodyPr/>
                    <a:lstStyle/>
                    <a:p>
                      <a:r>
                        <a:rPr lang="en-US" dirty="0">
                          <a:solidFill>
                            <a:srgbClr val="000000"/>
                          </a:solidFill>
                        </a:rPr>
                        <a:t>Anti- nutrient </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dirty="0">
                          <a:solidFill>
                            <a:srgbClr val="000000"/>
                          </a:solidFill>
                        </a:rPr>
                        <a:t>Food Sources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dirty="0">
                          <a:solidFill>
                            <a:srgbClr val="000000"/>
                          </a:solidFill>
                        </a:rPr>
                        <a:t>Suggested effects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873296302"/>
                  </a:ext>
                </a:extLst>
              </a:tr>
              <a:tr h="370840">
                <a:tc>
                  <a:txBody>
                    <a:bodyPr/>
                    <a:lstStyle/>
                    <a:p>
                      <a:r>
                        <a:rPr lang="en-US" dirty="0">
                          <a:solidFill>
                            <a:srgbClr val="000000"/>
                          </a:solidFill>
                        </a:rPr>
                        <a:t>Lectins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dirty="0">
                          <a:solidFill>
                            <a:srgbClr val="000000"/>
                          </a:solidFill>
                        </a:rPr>
                        <a:t>Legumes, cereal grains, seeds, nuts, fruits, vegetables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800" b="0" kern="1200" dirty="0">
                          <a:solidFill>
                            <a:srgbClr val="000000"/>
                          </a:solidFill>
                          <a:effectLst/>
                        </a:rPr>
                        <a:t>Altered gut function; inflammation</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64095847"/>
                  </a:ext>
                </a:extLst>
              </a:tr>
              <a:tr h="370840">
                <a:tc>
                  <a:txBody>
                    <a:bodyPr/>
                    <a:lstStyle/>
                    <a:p>
                      <a:r>
                        <a:rPr lang="en-US" dirty="0">
                          <a:solidFill>
                            <a:srgbClr val="000000"/>
                          </a:solidFill>
                        </a:rPr>
                        <a:t>Oxalates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800" b="0" kern="1200" dirty="0">
                          <a:solidFill>
                            <a:srgbClr val="000000"/>
                          </a:solidFill>
                          <a:effectLst/>
                        </a:rPr>
                        <a:t>Spinach, Swiss chard, sorrel, beet greens, beet root, rhubarb, nuts, legumes, cereal grains, sweet potatoes, potatoes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800" b="0" kern="1200" dirty="0">
                          <a:solidFill>
                            <a:srgbClr val="000000"/>
                          </a:solidFill>
                          <a:effectLst/>
                        </a:rPr>
                        <a:t>May inhibit calcium absorption; increase calcium kidney stone formation</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38779956"/>
                  </a:ext>
                </a:extLst>
              </a:tr>
              <a:tr h="370840">
                <a:tc>
                  <a:txBody>
                    <a:bodyPr/>
                    <a:lstStyle/>
                    <a:p>
                      <a:r>
                        <a:rPr lang="en-US" dirty="0" err="1">
                          <a:solidFill>
                            <a:srgbClr val="000000"/>
                          </a:solidFill>
                        </a:rPr>
                        <a:t>Phylate</a:t>
                      </a:r>
                      <a:r>
                        <a:rPr lang="en-US" dirty="0">
                          <a:solidFill>
                            <a:srgbClr val="000000"/>
                          </a:solidFill>
                        </a:rPr>
                        <a:t> (IP6)</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800" b="0" kern="1200" dirty="0">
                          <a:solidFill>
                            <a:srgbClr val="000000"/>
                          </a:solidFill>
                          <a:effectLst/>
                        </a:rPr>
                        <a:t>Legumes, cereal grains, </a:t>
                      </a:r>
                      <a:r>
                        <a:rPr lang="en-IE" sz="1800" b="0" kern="1200" dirty="0" err="1">
                          <a:solidFill>
                            <a:srgbClr val="000000"/>
                          </a:solidFill>
                          <a:effectLst/>
                        </a:rPr>
                        <a:t>pseudocereals</a:t>
                      </a:r>
                      <a:r>
                        <a:rPr lang="en-IE" sz="1800" b="0" kern="1200" dirty="0">
                          <a:solidFill>
                            <a:srgbClr val="000000"/>
                          </a:solidFill>
                          <a:effectLst/>
                        </a:rPr>
                        <a:t> (amaranth, quinoa, millet), nuts, seeds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800" b="0" kern="1200" dirty="0">
                          <a:solidFill>
                            <a:srgbClr val="000000"/>
                          </a:solidFill>
                          <a:effectLst/>
                        </a:rPr>
                        <a:t>May inhibit absorption of iron, zinc and calcium</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719483737"/>
                  </a:ext>
                </a:extLst>
              </a:tr>
              <a:tr h="370840">
                <a:tc>
                  <a:txBody>
                    <a:bodyPr/>
                    <a:lstStyle/>
                    <a:p>
                      <a:r>
                        <a:rPr lang="en-US" dirty="0">
                          <a:solidFill>
                            <a:srgbClr val="000000"/>
                          </a:solidFill>
                        </a:rPr>
                        <a:t>Goitrogens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800" b="0" kern="1200" dirty="0">
                          <a:solidFill>
                            <a:srgbClr val="000000"/>
                          </a:solidFill>
                          <a:effectLst/>
                        </a:rPr>
                        <a:t>Brassica vegetables  (kale, Brussels sprouts, cabbage, turnip greens, Chinese cabbage, broccoli), millet, cassava</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800" b="0" kern="1200" dirty="0">
                          <a:solidFill>
                            <a:srgbClr val="000000"/>
                          </a:solidFill>
                          <a:effectLst/>
                        </a:rPr>
                        <a:t>Hypothyroidism and/or goiter; Inhibit iodine uptake</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835352165"/>
                  </a:ext>
                </a:extLst>
              </a:tr>
              <a:tr h="370840">
                <a:tc>
                  <a:txBody>
                    <a:bodyPr/>
                    <a:lstStyle/>
                    <a:p>
                      <a:r>
                        <a:rPr lang="en-US" dirty="0">
                          <a:solidFill>
                            <a:srgbClr val="000000"/>
                          </a:solidFill>
                        </a:rPr>
                        <a:t>Phytoestrogens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800" b="0" kern="1200" dirty="0">
                          <a:solidFill>
                            <a:srgbClr val="000000"/>
                          </a:solidFill>
                          <a:effectLst/>
                        </a:rPr>
                        <a:t>Soy and soy products, flaxseeds, nuts (negligible), fruits &amp; vegetables (negligible)</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800" b="0" kern="1200" dirty="0">
                          <a:solidFill>
                            <a:srgbClr val="000000"/>
                          </a:solidFill>
                          <a:effectLst/>
                        </a:rPr>
                        <a:t>Endocrine disruption; higher risk of estrogen-sensitive cancers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43041759"/>
                  </a:ext>
                </a:extLst>
              </a:tr>
              <a:tr h="370840">
                <a:tc>
                  <a:txBody>
                    <a:bodyPr/>
                    <a:lstStyle/>
                    <a:p>
                      <a:r>
                        <a:rPr lang="en-US" dirty="0">
                          <a:solidFill>
                            <a:srgbClr val="000000"/>
                          </a:solidFill>
                        </a:rPr>
                        <a:t>Tannins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800" b="0" kern="1200" dirty="0">
                          <a:solidFill>
                            <a:srgbClr val="000000"/>
                          </a:solidFill>
                          <a:effectLst/>
                        </a:rPr>
                        <a:t>Tea, cocoa, grapes, berries, apples, stone fruits, nuts, beans, whole grains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800" b="0" kern="1200" dirty="0">
                          <a:solidFill>
                            <a:srgbClr val="000000"/>
                          </a:solidFill>
                          <a:effectLst/>
                        </a:rPr>
                        <a:t>Inhibit iron absorption; Negatively impact iron stores</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97522844"/>
                  </a:ext>
                </a:extLst>
              </a:tr>
            </a:tbl>
          </a:graphicData>
        </a:graphic>
      </p:graphicFrame>
      <p:sp>
        <p:nvSpPr>
          <p:cNvPr id="5" name="Text Placeholder 2">
            <a:extLst>
              <a:ext uri="{FF2B5EF4-FFF2-40B4-BE49-F238E27FC236}">
                <a16:creationId xmlns:a16="http://schemas.microsoft.com/office/drawing/2014/main" id="{C003F4F1-9367-4E1D-8D1D-F024C20ED513}"/>
              </a:ext>
            </a:extLst>
          </p:cNvPr>
          <p:cNvSpPr>
            <a:spLocks noGrp="1"/>
          </p:cNvSpPr>
          <p:nvPr>
            <p:ph type="body" sz="quarter" idx="16"/>
          </p:nvPr>
        </p:nvSpPr>
        <p:spPr>
          <a:xfrm>
            <a:off x="613954" y="0"/>
            <a:ext cx="11578046" cy="854357"/>
          </a:xfrm>
          <a:solidFill>
            <a:srgbClr val="85D2E1"/>
          </a:solidFill>
        </p:spPr>
        <p:txBody>
          <a:bodyPr anchor="ctr">
            <a:normAutofit/>
          </a:bodyPr>
          <a:lstStyle/>
          <a:p>
            <a:r>
              <a:rPr lang="en-US" b="1" dirty="0"/>
              <a:t>Anti-Nutrients: </a:t>
            </a:r>
            <a:r>
              <a:rPr lang="en-US" dirty="0"/>
              <a:t>Sources and suggested effects</a:t>
            </a:r>
            <a:endParaRPr lang="en-IE" b="1" dirty="0"/>
          </a:p>
        </p:txBody>
      </p:sp>
      <p:sp>
        <p:nvSpPr>
          <p:cNvPr id="6" name="TextBox 5">
            <a:extLst>
              <a:ext uri="{FF2B5EF4-FFF2-40B4-BE49-F238E27FC236}">
                <a16:creationId xmlns:a16="http://schemas.microsoft.com/office/drawing/2014/main" id="{B4E923E8-E68D-4855-A073-99A6D942EFFB}"/>
              </a:ext>
            </a:extLst>
          </p:cNvPr>
          <p:cNvSpPr txBox="1"/>
          <p:nvPr/>
        </p:nvSpPr>
        <p:spPr>
          <a:xfrm>
            <a:off x="11392433" y="6310426"/>
            <a:ext cx="609600" cy="276999"/>
          </a:xfrm>
          <a:prstGeom prst="rect">
            <a:avLst/>
          </a:prstGeom>
          <a:noFill/>
        </p:spPr>
        <p:txBody>
          <a:bodyPr wrap="square" rtlCol="0">
            <a:spAutoFit/>
          </a:bodyPr>
          <a:lstStyle/>
          <a:p>
            <a:r>
              <a:rPr lang="en-US" sz="1200" dirty="0">
                <a:solidFill>
                  <a:srgbClr val="1188A3"/>
                </a:solidFill>
                <a:hlinkClick r:id="rId2">
                  <a:extLst>
                    <a:ext uri="{A12FA001-AC4F-418D-AE19-62706E023703}">
                      <ahyp:hlinkClr xmlns:ahyp="http://schemas.microsoft.com/office/drawing/2018/hyperlinkcolor" val="tx"/>
                    </a:ext>
                  </a:extLst>
                </a:hlinkClick>
              </a:rPr>
              <a:t>Source</a:t>
            </a:r>
            <a:endParaRPr lang="en-IE" sz="1200" dirty="0">
              <a:solidFill>
                <a:srgbClr val="1188A3"/>
              </a:solidFill>
            </a:endParaRPr>
          </a:p>
        </p:txBody>
      </p:sp>
    </p:spTree>
    <p:extLst>
      <p:ext uri="{BB962C8B-B14F-4D97-AF65-F5344CB8AC3E}">
        <p14:creationId xmlns:p14="http://schemas.microsoft.com/office/powerpoint/2010/main" val="995662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151D0-0B37-46FC-819F-5B5FFF90EE56}"/>
              </a:ext>
            </a:extLst>
          </p:cNvPr>
          <p:cNvSpPr>
            <a:spLocks noGrp="1"/>
          </p:cNvSpPr>
          <p:nvPr>
            <p:ph type="body" sz="quarter" idx="16"/>
          </p:nvPr>
        </p:nvSpPr>
        <p:spPr>
          <a:xfrm>
            <a:off x="2149154" y="934084"/>
            <a:ext cx="5124482" cy="2723516"/>
          </a:xfrm>
        </p:spPr>
        <p:txBody>
          <a:bodyPr>
            <a:normAutofit/>
          </a:bodyPr>
          <a:lstStyle/>
          <a:p>
            <a:r>
              <a:rPr lang="en-GB"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Nutrition and functionality of ingredients</a:t>
            </a:r>
          </a:p>
          <a:p>
            <a:endParaRPr lang="en-IE" dirty="0"/>
          </a:p>
        </p:txBody>
      </p:sp>
      <p:sp>
        <p:nvSpPr>
          <p:cNvPr id="3" name="Text Placeholder 2">
            <a:extLst>
              <a:ext uri="{FF2B5EF4-FFF2-40B4-BE49-F238E27FC236}">
                <a16:creationId xmlns:a16="http://schemas.microsoft.com/office/drawing/2014/main" id="{7F322F34-8AD9-4B60-B6B0-9E63D78E918F}"/>
              </a:ext>
            </a:extLst>
          </p:cNvPr>
          <p:cNvSpPr>
            <a:spLocks noGrp="1"/>
          </p:cNvSpPr>
          <p:nvPr>
            <p:ph type="body" sz="quarter" idx="17"/>
          </p:nvPr>
        </p:nvSpPr>
        <p:spPr/>
        <p:txBody>
          <a:bodyPr>
            <a:normAutofit fontScale="85000" lnSpcReduction="20000"/>
          </a:bodyPr>
          <a:lstStyle/>
          <a:p>
            <a:r>
              <a:rPr lang="en-US" dirty="0"/>
              <a:t>4</a:t>
            </a:r>
            <a:endParaRPr lang="en-IE" dirty="0"/>
          </a:p>
        </p:txBody>
      </p:sp>
    </p:spTree>
    <p:extLst>
      <p:ext uri="{BB962C8B-B14F-4D97-AF65-F5344CB8AC3E}">
        <p14:creationId xmlns:p14="http://schemas.microsoft.com/office/powerpoint/2010/main" val="20239723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E98B8-2E23-4F5D-A1C9-A3BD01575FAA}"/>
              </a:ext>
            </a:extLst>
          </p:cNvPr>
          <p:cNvSpPr>
            <a:spLocks noGrp="1"/>
          </p:cNvSpPr>
          <p:nvPr>
            <p:ph type="body" sz="quarter" idx="18"/>
          </p:nvPr>
        </p:nvSpPr>
        <p:spPr>
          <a:xfrm>
            <a:off x="435836" y="1461331"/>
            <a:ext cx="5564883" cy="4163384"/>
          </a:xfrm>
        </p:spPr>
        <p:txBody>
          <a:bodyPr>
            <a:normAutofit/>
          </a:bodyPr>
          <a:lstStyle/>
          <a:p>
            <a:pPr indent="0"/>
            <a:r>
              <a:rPr lang="en-US" b="0" i="0" dirty="0">
                <a:effectLst/>
              </a:rPr>
              <a:t>Our modern society is awakening to a new and vital interest in nutrition. This curiosity is not aimed at the traditional dietetic and scientific fields. Rather, it involves an emerging sphere of nutrition that encompasses not only the </a:t>
            </a:r>
            <a:r>
              <a:rPr lang="en-US" b="1" i="0" dirty="0">
                <a:effectLst/>
              </a:rPr>
              <a:t>characteristics of food</a:t>
            </a:r>
            <a:r>
              <a:rPr lang="en-US" b="0" i="0" dirty="0">
                <a:effectLst/>
              </a:rPr>
              <a:t> but also explores the </a:t>
            </a:r>
            <a:r>
              <a:rPr lang="en-US" b="1" i="0" dirty="0">
                <a:effectLst/>
              </a:rPr>
              <a:t>quality of the food source </a:t>
            </a:r>
            <a:r>
              <a:rPr lang="en-US" b="0" i="0" dirty="0">
                <a:effectLst/>
              </a:rPr>
              <a:t>and the </a:t>
            </a:r>
            <a:r>
              <a:rPr lang="en-US" b="1" i="0" dirty="0">
                <a:effectLst/>
              </a:rPr>
              <a:t>back-to-basics attitude </a:t>
            </a:r>
            <a:r>
              <a:rPr lang="en-US" b="0" i="0" dirty="0">
                <a:effectLst/>
              </a:rPr>
              <a:t>of the consumer. </a:t>
            </a:r>
          </a:p>
          <a:p>
            <a:pPr indent="0"/>
            <a:endParaRPr lang="en-US" b="0" i="0" dirty="0">
              <a:effectLst/>
            </a:endParaRPr>
          </a:p>
          <a:p>
            <a:pPr indent="0"/>
            <a:r>
              <a:rPr lang="en-US" b="0" i="0" dirty="0">
                <a:effectLst/>
              </a:rPr>
              <a:t>This area is called </a:t>
            </a:r>
            <a:r>
              <a:rPr lang="en-US" sz="2800" b="1" i="0" dirty="0">
                <a:effectLst/>
              </a:rPr>
              <a:t>Natural </a:t>
            </a:r>
            <a:r>
              <a:rPr lang="en-US" sz="2800" b="1" dirty="0"/>
              <a:t>N</a:t>
            </a:r>
            <a:r>
              <a:rPr lang="en-US" sz="2800" b="1" i="0" dirty="0">
                <a:effectLst/>
              </a:rPr>
              <a:t>utrition</a:t>
            </a:r>
            <a:r>
              <a:rPr lang="en-US" sz="2800" b="0" i="0" dirty="0">
                <a:effectLst/>
              </a:rPr>
              <a:t>.</a:t>
            </a:r>
            <a:endParaRPr lang="en-IE" sz="2800" dirty="0"/>
          </a:p>
        </p:txBody>
      </p:sp>
      <p:sp>
        <p:nvSpPr>
          <p:cNvPr id="3" name="Text Placeholder 2">
            <a:extLst>
              <a:ext uri="{FF2B5EF4-FFF2-40B4-BE49-F238E27FC236}">
                <a16:creationId xmlns:a16="http://schemas.microsoft.com/office/drawing/2014/main" id="{4431DF75-CB4E-41E9-97E7-8B0F903865B0}"/>
              </a:ext>
            </a:extLst>
          </p:cNvPr>
          <p:cNvSpPr>
            <a:spLocks noGrp="1"/>
          </p:cNvSpPr>
          <p:nvPr>
            <p:ph type="body" sz="quarter" idx="16"/>
          </p:nvPr>
        </p:nvSpPr>
        <p:spPr/>
        <p:txBody>
          <a:bodyPr>
            <a:normAutofit lnSpcReduction="10000"/>
          </a:bodyPr>
          <a:lstStyle/>
          <a:p>
            <a:r>
              <a:rPr lang="en-US" dirty="0"/>
              <a:t>Natural Nutrition…</a:t>
            </a:r>
            <a:endParaRPr lang="en-IE" dirty="0"/>
          </a:p>
        </p:txBody>
      </p:sp>
      <p:pic>
        <p:nvPicPr>
          <p:cNvPr id="6" name="Picture Placeholder 5" descr="Food in a picnic">
            <a:extLst>
              <a:ext uri="{FF2B5EF4-FFF2-40B4-BE49-F238E27FC236}">
                <a16:creationId xmlns:a16="http://schemas.microsoft.com/office/drawing/2014/main" id="{840234B7-96AC-44A1-995F-8703580DDE9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098264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8E1A8-3FF1-44B0-A779-6E96C8B0B0B1}"/>
              </a:ext>
            </a:extLst>
          </p:cNvPr>
          <p:cNvSpPr>
            <a:spLocks noGrp="1"/>
          </p:cNvSpPr>
          <p:nvPr>
            <p:ph type="body" sz="quarter" idx="14"/>
          </p:nvPr>
        </p:nvSpPr>
        <p:spPr>
          <a:xfrm>
            <a:off x="10960821" y="4215333"/>
            <a:ext cx="785328" cy="1056986"/>
          </a:xfrm>
        </p:spPr>
        <p:txBody>
          <a:bodyPr>
            <a:noAutofit/>
          </a:bodyPr>
          <a:lstStyle/>
          <a:p>
            <a:r>
              <a:rPr lang="en-US" dirty="0"/>
              <a:t>”</a:t>
            </a:r>
            <a:endParaRPr lang="en-IE" dirty="0"/>
          </a:p>
        </p:txBody>
      </p:sp>
      <p:sp>
        <p:nvSpPr>
          <p:cNvPr id="3" name="Text Placeholder 2">
            <a:extLst>
              <a:ext uri="{FF2B5EF4-FFF2-40B4-BE49-F238E27FC236}">
                <a16:creationId xmlns:a16="http://schemas.microsoft.com/office/drawing/2014/main" id="{AF97A8EA-562B-4DB6-8406-5BC67E32E569}"/>
              </a:ext>
            </a:extLst>
          </p:cNvPr>
          <p:cNvSpPr>
            <a:spLocks noGrp="1"/>
          </p:cNvSpPr>
          <p:nvPr>
            <p:ph type="body" sz="quarter" idx="13"/>
          </p:nvPr>
        </p:nvSpPr>
        <p:spPr>
          <a:xfrm>
            <a:off x="6626434" y="662618"/>
            <a:ext cx="4448035" cy="4493975"/>
          </a:xfrm>
        </p:spPr>
        <p:txBody>
          <a:bodyPr>
            <a:normAutofit/>
          </a:bodyPr>
          <a:lstStyle/>
          <a:p>
            <a:r>
              <a:rPr lang="en-US" sz="2800" b="0" i="0" dirty="0">
                <a:effectLst/>
              </a:rPr>
              <a:t>Today’s informed consumers </a:t>
            </a:r>
            <a:r>
              <a:rPr lang="en-US" sz="2800" b="0" i="0" dirty="0" err="1">
                <a:effectLst/>
              </a:rPr>
              <a:t>recognise</a:t>
            </a:r>
            <a:r>
              <a:rPr lang="en-US" sz="2800" b="0" i="0" dirty="0">
                <a:effectLst/>
              </a:rPr>
              <a:t> that they are what they eat. </a:t>
            </a:r>
          </a:p>
          <a:p>
            <a:r>
              <a:rPr lang="en-US" sz="2800" b="0" i="0" dirty="0">
                <a:effectLst/>
              </a:rPr>
              <a:t>They also </a:t>
            </a:r>
            <a:r>
              <a:rPr lang="en-US" sz="2800" b="0" i="0" dirty="0" err="1">
                <a:effectLst/>
              </a:rPr>
              <a:t>realise</a:t>
            </a:r>
            <a:r>
              <a:rPr lang="en-US" sz="2800" b="0" i="0" dirty="0">
                <a:effectLst/>
              </a:rPr>
              <a:t> that food does not nourish the physical body alone. Mind and consciousness are not divided from the physical self</a:t>
            </a:r>
            <a:endParaRPr lang="en-IE" sz="2800" dirty="0"/>
          </a:p>
        </p:txBody>
      </p:sp>
      <p:sp>
        <p:nvSpPr>
          <p:cNvPr id="4" name="Text Placeholder 3">
            <a:extLst>
              <a:ext uri="{FF2B5EF4-FFF2-40B4-BE49-F238E27FC236}">
                <a16:creationId xmlns:a16="http://schemas.microsoft.com/office/drawing/2014/main" id="{BB74BF2C-507A-4B8F-9075-8B1A108A90D8}"/>
              </a:ext>
            </a:extLst>
          </p:cNvPr>
          <p:cNvSpPr>
            <a:spLocks noGrp="1"/>
          </p:cNvSpPr>
          <p:nvPr>
            <p:ph type="body" sz="quarter" idx="15"/>
          </p:nvPr>
        </p:nvSpPr>
        <p:spPr>
          <a:xfrm>
            <a:off x="6237248" y="346737"/>
            <a:ext cx="2613204" cy="1221666"/>
          </a:xfrm>
        </p:spPr>
        <p:txBody>
          <a:bodyPr/>
          <a:lstStyle/>
          <a:p>
            <a:r>
              <a:rPr lang="en-US" dirty="0"/>
              <a:t>“</a:t>
            </a:r>
            <a:endParaRPr lang="en-IE" dirty="0"/>
          </a:p>
        </p:txBody>
      </p:sp>
      <p:pic>
        <p:nvPicPr>
          <p:cNvPr id="11" name="Picture Placeholder 10" descr="Field of white flowers">
            <a:extLst>
              <a:ext uri="{FF2B5EF4-FFF2-40B4-BE49-F238E27FC236}">
                <a16:creationId xmlns:a16="http://schemas.microsoft.com/office/drawing/2014/main" id="{C4734D51-8F4C-40A4-BE70-C106BB3AB3DD}"/>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b="-1390"/>
          <a:stretch/>
        </p:blipFill>
        <p:spPr>
          <a:xfrm>
            <a:off x="705779" y="0"/>
            <a:ext cx="5248975" cy="6858001"/>
          </a:xfrm>
        </p:spPr>
      </p:pic>
    </p:spTree>
    <p:extLst>
      <p:ext uri="{BB962C8B-B14F-4D97-AF65-F5344CB8AC3E}">
        <p14:creationId xmlns:p14="http://schemas.microsoft.com/office/powerpoint/2010/main" val="21745320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D23B40-9E03-4316-B20D-B37C3E868EF2}"/>
              </a:ext>
            </a:extLst>
          </p:cNvPr>
          <p:cNvSpPr>
            <a:spLocks noGrp="1"/>
          </p:cNvSpPr>
          <p:nvPr>
            <p:ph type="body" sz="quarter" idx="18"/>
          </p:nvPr>
        </p:nvSpPr>
        <p:spPr>
          <a:xfrm>
            <a:off x="596634" y="1512606"/>
            <a:ext cx="5693071" cy="4112109"/>
          </a:xfrm>
        </p:spPr>
        <p:txBody>
          <a:bodyPr>
            <a:normAutofit/>
          </a:bodyPr>
          <a:lstStyle/>
          <a:p>
            <a:pPr marL="0"/>
            <a:r>
              <a:rPr lang="en-US" dirty="0"/>
              <a:t>By now we know that there is no diet that is right for everyone all of the time.</a:t>
            </a:r>
          </a:p>
          <a:p>
            <a:pPr marL="0"/>
            <a:r>
              <a:rPr lang="en-US" dirty="0"/>
              <a:t>Neither are there miracle nutrients that will cure all ills. Each person is unique, and this must be considered when planning new products, menus or meal plans for older adults.</a:t>
            </a:r>
          </a:p>
          <a:p>
            <a:pPr marL="0"/>
            <a:r>
              <a:rPr lang="en-US" b="1" dirty="0"/>
              <a:t>The Natural Nutrition approach believes that the quality of the food eaten affects the degree of well-being experienced</a:t>
            </a:r>
          </a:p>
          <a:p>
            <a:pPr marL="0"/>
            <a:endParaRPr lang="en-US" dirty="0"/>
          </a:p>
        </p:txBody>
      </p:sp>
      <p:sp>
        <p:nvSpPr>
          <p:cNvPr id="3" name="Text Placeholder 2">
            <a:extLst>
              <a:ext uri="{FF2B5EF4-FFF2-40B4-BE49-F238E27FC236}">
                <a16:creationId xmlns:a16="http://schemas.microsoft.com/office/drawing/2014/main" id="{12B8E80B-9EB1-4453-9698-65FF55289D90}"/>
              </a:ext>
            </a:extLst>
          </p:cNvPr>
          <p:cNvSpPr>
            <a:spLocks noGrp="1"/>
          </p:cNvSpPr>
          <p:nvPr>
            <p:ph type="body" sz="quarter" idx="16"/>
          </p:nvPr>
        </p:nvSpPr>
        <p:spPr>
          <a:xfrm>
            <a:off x="596634" y="486031"/>
            <a:ext cx="5085159" cy="582221"/>
          </a:xfrm>
        </p:spPr>
        <p:txBody>
          <a:bodyPr>
            <a:normAutofit lnSpcReduction="10000"/>
          </a:bodyPr>
          <a:lstStyle/>
          <a:p>
            <a:r>
              <a:rPr lang="en-US" dirty="0"/>
              <a:t>The Complete Picture…</a:t>
            </a:r>
            <a:endParaRPr lang="en-IE" dirty="0"/>
          </a:p>
        </p:txBody>
      </p:sp>
      <p:graphicFrame>
        <p:nvGraphicFramePr>
          <p:cNvPr id="8" name="Diagram 7">
            <a:extLst>
              <a:ext uri="{FF2B5EF4-FFF2-40B4-BE49-F238E27FC236}">
                <a16:creationId xmlns:a16="http://schemas.microsoft.com/office/drawing/2014/main" id="{F4D5D4F1-DB70-44BF-9E4A-7542D8ED3B66}"/>
              </a:ext>
            </a:extLst>
          </p:cNvPr>
          <p:cNvGraphicFramePr/>
          <p:nvPr>
            <p:extLst>
              <p:ext uri="{D42A27DB-BD31-4B8C-83A1-F6EECF244321}">
                <p14:modId xmlns:p14="http://schemas.microsoft.com/office/powerpoint/2010/main" val="2314938502"/>
              </p:ext>
            </p:extLst>
          </p:nvPr>
        </p:nvGraphicFramePr>
        <p:xfrm>
          <a:off x="5202491" y="62973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646C263-9D1F-4EB5-A57C-57E91292A5F5}"/>
              </a:ext>
            </a:extLst>
          </p:cNvPr>
          <p:cNvSpPr txBox="1"/>
          <p:nvPr/>
        </p:nvSpPr>
        <p:spPr>
          <a:xfrm>
            <a:off x="7349753" y="116699"/>
            <a:ext cx="4312777" cy="461665"/>
          </a:xfrm>
          <a:prstGeom prst="rect">
            <a:avLst/>
          </a:prstGeom>
          <a:noFill/>
        </p:spPr>
        <p:txBody>
          <a:bodyPr wrap="square">
            <a:spAutoFit/>
          </a:bodyPr>
          <a:lstStyle/>
          <a:p>
            <a:r>
              <a:rPr lang="en-IE" sz="2400" b="1" dirty="0">
                <a:solidFill>
                  <a:srgbClr val="000000"/>
                </a:solidFill>
              </a:rPr>
              <a:t>P</a:t>
            </a:r>
            <a:r>
              <a:rPr lang="en-IE" sz="2400" b="1" i="0" dirty="0">
                <a:solidFill>
                  <a:srgbClr val="000000"/>
                </a:solidFill>
                <a:effectLst/>
              </a:rPr>
              <a:t>roperties of Natural </a:t>
            </a:r>
            <a:r>
              <a:rPr lang="en-IE" sz="2400" b="1" dirty="0">
                <a:solidFill>
                  <a:srgbClr val="000000"/>
                </a:solidFill>
              </a:rPr>
              <a:t>N</a:t>
            </a:r>
            <a:r>
              <a:rPr lang="en-IE" sz="2400" b="1" i="0" dirty="0">
                <a:solidFill>
                  <a:srgbClr val="000000"/>
                </a:solidFill>
                <a:effectLst/>
              </a:rPr>
              <a:t>utrients</a:t>
            </a:r>
            <a:endParaRPr lang="en-IE" sz="2400" b="1" dirty="0">
              <a:solidFill>
                <a:srgbClr val="000000"/>
              </a:solidFill>
            </a:endParaRPr>
          </a:p>
        </p:txBody>
      </p:sp>
    </p:spTree>
    <p:extLst>
      <p:ext uri="{BB962C8B-B14F-4D97-AF65-F5344CB8AC3E}">
        <p14:creationId xmlns:p14="http://schemas.microsoft.com/office/powerpoint/2010/main" val="305864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ndelion on a green background">
            <a:extLst>
              <a:ext uri="{FF2B5EF4-FFF2-40B4-BE49-F238E27FC236}">
                <a16:creationId xmlns:a16="http://schemas.microsoft.com/office/drawing/2014/main" id="{3EDAE4E1-1EF2-4647-BF78-EDFB24F5513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B06FE57-F9AA-4B8A-B90B-848174F5610B}"/>
              </a:ext>
            </a:extLst>
          </p:cNvPr>
          <p:cNvSpPr>
            <a:spLocks noGrp="1"/>
          </p:cNvSpPr>
          <p:nvPr>
            <p:ph type="body" sz="quarter" idx="18"/>
          </p:nvPr>
        </p:nvSpPr>
        <p:spPr>
          <a:xfrm>
            <a:off x="1498600" y="1773241"/>
            <a:ext cx="4925951" cy="4525954"/>
          </a:xfrm>
        </p:spPr>
        <p:txBody>
          <a:bodyPr vert="horz" lIns="91440" tIns="45720" rIns="91440" bIns="45720" rtlCol="0" anchor="t">
            <a:normAutofit fontScale="92500" lnSpcReduction="10000"/>
          </a:bodyPr>
          <a:lstStyle/>
          <a:p>
            <a:pPr indent="0">
              <a:lnSpc>
                <a:spcPct val="100000"/>
              </a:lnSpc>
            </a:pPr>
            <a:r>
              <a:rPr lang="en-US" dirty="0"/>
              <a:t>Ageing/Elderly people experience a range of physiological changes, </a:t>
            </a:r>
            <a:br>
              <a:rPr lang="en-US" dirty="0"/>
            </a:br>
            <a:r>
              <a:rPr lang="en-US" dirty="0"/>
              <a:t>including:</a:t>
            </a:r>
            <a:endParaRPr lang="en-IE" dirty="0">
              <a:cs typeface="Calibri"/>
            </a:endParaRPr>
          </a:p>
          <a:p>
            <a:pPr marL="571500" indent="-342900">
              <a:lnSpc>
                <a:spcPct val="100000"/>
              </a:lnSpc>
              <a:buChar char="•"/>
            </a:pPr>
            <a:r>
              <a:rPr lang="en-US" dirty="0"/>
              <a:t>chewing &amp; swallowing difficulties</a:t>
            </a:r>
            <a:endParaRPr lang="en-IE"/>
          </a:p>
          <a:p>
            <a:pPr marL="571500" indent="-342900">
              <a:lnSpc>
                <a:spcPct val="100000"/>
              </a:lnSpc>
              <a:buChar char="•"/>
            </a:pPr>
            <a:r>
              <a:rPr lang="en-US" dirty="0"/>
              <a:t>dry mouth and dehydration</a:t>
            </a:r>
            <a:endParaRPr lang="en-IE"/>
          </a:p>
          <a:p>
            <a:pPr marL="571500" indent="-342900">
              <a:lnSpc>
                <a:spcPct val="100000"/>
              </a:lnSpc>
              <a:buChar char="•"/>
            </a:pPr>
            <a:r>
              <a:rPr lang="en-US" dirty="0"/>
              <a:t>loss of taste &amp; smell</a:t>
            </a:r>
            <a:endParaRPr lang="en-IE"/>
          </a:p>
          <a:p>
            <a:pPr marL="571500" indent="-342900">
              <a:lnSpc>
                <a:spcPct val="100000"/>
              </a:lnSpc>
              <a:buChar char="•"/>
            </a:pPr>
            <a:r>
              <a:rPr lang="en-US" dirty="0"/>
              <a:t>loss of appetite</a:t>
            </a:r>
            <a:endParaRPr lang="en-IE"/>
          </a:p>
          <a:p>
            <a:pPr marL="571500" indent="-342900">
              <a:lnSpc>
                <a:spcPct val="100000"/>
              </a:lnSpc>
              <a:buChar char="•"/>
            </a:pPr>
            <a:r>
              <a:rPr lang="en-US" dirty="0"/>
              <a:t>reduced oral processing capability</a:t>
            </a:r>
            <a:endParaRPr lang="en-IE"/>
          </a:p>
          <a:p>
            <a:pPr marL="571500" indent="-342900">
              <a:lnSpc>
                <a:spcPct val="100000"/>
              </a:lnSpc>
              <a:buChar char="•"/>
            </a:pPr>
            <a:r>
              <a:rPr lang="en-US" dirty="0"/>
              <a:t>muscle loss</a:t>
            </a:r>
            <a:endParaRPr lang="en-IE"/>
          </a:p>
          <a:p>
            <a:pPr marL="571500" indent="-342900">
              <a:lnSpc>
                <a:spcPct val="100000"/>
              </a:lnSpc>
              <a:buChar char="•"/>
            </a:pPr>
            <a:r>
              <a:rPr lang="en-US" dirty="0"/>
              <a:t>bone strength loss</a:t>
            </a:r>
            <a:endParaRPr lang="en-IE"/>
          </a:p>
          <a:p>
            <a:pPr marL="571500" indent="-342900">
              <a:lnSpc>
                <a:spcPct val="100000"/>
              </a:lnSpc>
              <a:buChar char="•"/>
            </a:pPr>
            <a:r>
              <a:rPr lang="en-US" dirty="0"/>
              <a:t>digestive incapability</a:t>
            </a:r>
            <a:endParaRPr lang="en-IE">
              <a:cs typeface="Calibri"/>
            </a:endParaRPr>
          </a:p>
        </p:txBody>
      </p:sp>
      <p:sp>
        <p:nvSpPr>
          <p:cNvPr id="4" name="Text Placeholder 3">
            <a:extLst>
              <a:ext uri="{FF2B5EF4-FFF2-40B4-BE49-F238E27FC236}">
                <a16:creationId xmlns:a16="http://schemas.microsoft.com/office/drawing/2014/main" id="{DD12C397-DFF9-4B59-874E-5F573DF2162C}"/>
              </a:ext>
            </a:extLst>
          </p:cNvPr>
          <p:cNvSpPr>
            <a:spLocks noGrp="1"/>
          </p:cNvSpPr>
          <p:nvPr>
            <p:ph type="body" sz="quarter" idx="16"/>
          </p:nvPr>
        </p:nvSpPr>
        <p:spPr>
          <a:xfrm>
            <a:off x="1616961" y="558805"/>
            <a:ext cx="5105121" cy="836231"/>
          </a:xfrm>
        </p:spPr>
        <p:txBody>
          <a:bodyPr>
            <a:normAutofit/>
          </a:bodyPr>
          <a:lstStyle/>
          <a:p>
            <a:r>
              <a:rPr lang="en-US" b="1" dirty="0"/>
              <a:t>1. Physiological Changes</a:t>
            </a:r>
            <a:endParaRPr lang="en-IE" b="1" dirty="0"/>
          </a:p>
        </p:txBody>
      </p:sp>
    </p:spTree>
    <p:extLst>
      <p:ext uri="{BB962C8B-B14F-4D97-AF65-F5344CB8AC3E}">
        <p14:creationId xmlns:p14="http://schemas.microsoft.com/office/powerpoint/2010/main" val="29593528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EBE11C-C186-4635-B0FB-4621A10DF33C}"/>
              </a:ext>
            </a:extLst>
          </p:cNvPr>
          <p:cNvSpPr>
            <a:spLocks noGrp="1"/>
          </p:cNvSpPr>
          <p:nvPr>
            <p:ph type="body" sz="quarter" idx="31"/>
          </p:nvPr>
        </p:nvSpPr>
        <p:spPr>
          <a:xfrm>
            <a:off x="1726250" y="4050707"/>
            <a:ext cx="2198123" cy="2238998"/>
          </a:xfrm>
        </p:spPr>
        <p:txBody>
          <a:bodyPr>
            <a:normAutofit/>
          </a:bodyPr>
          <a:lstStyle/>
          <a:p>
            <a:pPr marL="0"/>
            <a:r>
              <a:rPr lang="en-US" sz="1900" b="1" dirty="0">
                <a:latin typeface="+mn-lt"/>
              </a:rPr>
              <a:t>AS IN UNPROCESSED, UNREFINED FOODS</a:t>
            </a:r>
          </a:p>
          <a:p>
            <a:pPr marL="0"/>
            <a:r>
              <a:rPr lang="en-US" sz="1900" dirty="0">
                <a:latin typeface="+mn-lt"/>
              </a:rPr>
              <a:t>SUCH AS WHOLE GRAINS AND LEGUMES</a:t>
            </a:r>
            <a:endParaRPr lang="en-IE" sz="1900" dirty="0">
              <a:latin typeface="+mn-lt"/>
            </a:endParaRPr>
          </a:p>
        </p:txBody>
      </p:sp>
      <p:sp>
        <p:nvSpPr>
          <p:cNvPr id="5" name="Text Placeholder 4">
            <a:extLst>
              <a:ext uri="{FF2B5EF4-FFF2-40B4-BE49-F238E27FC236}">
                <a16:creationId xmlns:a16="http://schemas.microsoft.com/office/drawing/2014/main" id="{F4150389-EB27-4EEA-AB2F-10D3EEC06AA6}"/>
              </a:ext>
            </a:extLst>
          </p:cNvPr>
          <p:cNvSpPr>
            <a:spLocks noGrp="1"/>
          </p:cNvSpPr>
          <p:nvPr>
            <p:ph type="body" sz="quarter" idx="33"/>
          </p:nvPr>
        </p:nvSpPr>
        <p:spPr>
          <a:xfrm>
            <a:off x="4948014" y="4050707"/>
            <a:ext cx="2358639" cy="2107148"/>
          </a:xfrm>
        </p:spPr>
        <p:txBody>
          <a:bodyPr>
            <a:normAutofit/>
          </a:bodyPr>
          <a:lstStyle/>
          <a:p>
            <a:pPr marL="0"/>
            <a:r>
              <a:rPr lang="en-US" sz="1900" b="1" dirty="0">
                <a:latin typeface="+mn-lt"/>
              </a:rPr>
              <a:t>MEANING THAT IT STILL CONTAINS LIVE ENZYMES</a:t>
            </a:r>
          </a:p>
          <a:p>
            <a:pPr marL="0"/>
            <a:r>
              <a:rPr lang="en-US" sz="1900" dirty="0">
                <a:latin typeface="+mn-lt"/>
              </a:rPr>
              <a:t> SUCH AS FRUIT, VEGETABLES, AND SPROUTS</a:t>
            </a:r>
            <a:endParaRPr lang="en-IE" sz="1900" dirty="0">
              <a:latin typeface="+mn-lt"/>
            </a:endParaRPr>
          </a:p>
        </p:txBody>
      </p:sp>
      <p:sp>
        <p:nvSpPr>
          <p:cNvPr id="7" name="Text Placeholder 6">
            <a:extLst>
              <a:ext uri="{FF2B5EF4-FFF2-40B4-BE49-F238E27FC236}">
                <a16:creationId xmlns:a16="http://schemas.microsoft.com/office/drawing/2014/main" id="{5458D4FE-E39F-4DD5-AAE8-C070907CBDC3}"/>
              </a:ext>
            </a:extLst>
          </p:cNvPr>
          <p:cNvSpPr>
            <a:spLocks noGrp="1"/>
          </p:cNvSpPr>
          <p:nvPr>
            <p:ph type="body" sz="quarter" idx="35"/>
          </p:nvPr>
        </p:nvSpPr>
        <p:spPr>
          <a:xfrm>
            <a:off x="8330294" y="4050707"/>
            <a:ext cx="2600942" cy="2238998"/>
          </a:xfrm>
        </p:spPr>
        <p:txBody>
          <a:bodyPr>
            <a:normAutofit/>
          </a:bodyPr>
          <a:lstStyle/>
          <a:p>
            <a:pPr marL="0"/>
            <a:r>
              <a:rPr lang="en-US" sz="1900" b="1" dirty="0">
                <a:latin typeface="+mn-lt"/>
              </a:rPr>
              <a:t>MEANING GROWN IN SOIL RICH IN ESSENTIAL NUTRIENTS</a:t>
            </a:r>
          </a:p>
          <a:p>
            <a:pPr marL="0"/>
            <a:r>
              <a:rPr lang="en-US" sz="1900" dirty="0">
                <a:latin typeface="+mn-lt"/>
              </a:rPr>
              <a:t> SUCH AS ORGANICALLY GROWN FOODS</a:t>
            </a:r>
            <a:endParaRPr lang="en-IE" sz="1900" dirty="0">
              <a:latin typeface="+mn-lt"/>
            </a:endParaRPr>
          </a:p>
        </p:txBody>
      </p:sp>
      <p:sp>
        <p:nvSpPr>
          <p:cNvPr id="8" name="Text Placeholder 7">
            <a:extLst>
              <a:ext uri="{FF2B5EF4-FFF2-40B4-BE49-F238E27FC236}">
                <a16:creationId xmlns:a16="http://schemas.microsoft.com/office/drawing/2014/main" id="{101D4EBC-061B-43C6-8164-6FBEE75F7ED0}"/>
              </a:ext>
            </a:extLst>
          </p:cNvPr>
          <p:cNvSpPr>
            <a:spLocks noGrp="1"/>
          </p:cNvSpPr>
          <p:nvPr>
            <p:ph type="body" sz="quarter" idx="29"/>
          </p:nvPr>
        </p:nvSpPr>
        <p:spPr>
          <a:xfrm>
            <a:off x="-11100" y="0"/>
            <a:ext cx="12181236" cy="1028423"/>
          </a:xfrm>
          <a:solidFill>
            <a:srgbClr val="85D2E1"/>
          </a:solidFill>
        </p:spPr>
        <p:txBody>
          <a:bodyPr anchor="ctr">
            <a:normAutofit/>
          </a:bodyPr>
          <a:lstStyle/>
          <a:p>
            <a:r>
              <a:rPr lang="en-US" dirty="0"/>
              <a:t>Explanation of Natural properties</a:t>
            </a:r>
            <a:endParaRPr lang="en-IE" dirty="0"/>
          </a:p>
        </p:txBody>
      </p:sp>
      <p:sp>
        <p:nvSpPr>
          <p:cNvPr id="9" name="TextBox 8">
            <a:extLst>
              <a:ext uri="{FF2B5EF4-FFF2-40B4-BE49-F238E27FC236}">
                <a16:creationId xmlns:a16="http://schemas.microsoft.com/office/drawing/2014/main" id="{DB33B02D-FE75-450F-B836-12D7252ABB16}"/>
              </a:ext>
            </a:extLst>
          </p:cNvPr>
          <p:cNvSpPr txBox="1"/>
          <p:nvPr/>
        </p:nvSpPr>
        <p:spPr>
          <a:xfrm>
            <a:off x="2422732" y="1847863"/>
            <a:ext cx="1093862" cy="369332"/>
          </a:xfrm>
          <a:prstGeom prst="rect">
            <a:avLst/>
          </a:prstGeom>
          <a:noFill/>
        </p:spPr>
        <p:txBody>
          <a:bodyPr wrap="square" rtlCol="0">
            <a:spAutoFit/>
          </a:bodyPr>
          <a:lstStyle/>
          <a:p>
            <a:r>
              <a:rPr lang="en-US" b="1" dirty="0">
                <a:solidFill>
                  <a:srgbClr val="000000"/>
                </a:solidFill>
              </a:rPr>
              <a:t>NATURAL</a:t>
            </a:r>
            <a:endParaRPr lang="en-IE" b="1" dirty="0">
              <a:solidFill>
                <a:srgbClr val="000000"/>
              </a:solidFill>
            </a:endParaRPr>
          </a:p>
        </p:txBody>
      </p:sp>
      <p:sp>
        <p:nvSpPr>
          <p:cNvPr id="10" name="TextBox 9">
            <a:extLst>
              <a:ext uri="{FF2B5EF4-FFF2-40B4-BE49-F238E27FC236}">
                <a16:creationId xmlns:a16="http://schemas.microsoft.com/office/drawing/2014/main" id="{67214836-E5F9-401F-BB54-9A472520B157}"/>
              </a:ext>
            </a:extLst>
          </p:cNvPr>
          <p:cNvSpPr txBox="1"/>
          <p:nvPr/>
        </p:nvSpPr>
        <p:spPr>
          <a:xfrm>
            <a:off x="5575022" y="1871583"/>
            <a:ext cx="1093862" cy="369332"/>
          </a:xfrm>
          <a:prstGeom prst="rect">
            <a:avLst/>
          </a:prstGeom>
          <a:noFill/>
        </p:spPr>
        <p:txBody>
          <a:bodyPr wrap="square" rtlCol="0">
            <a:spAutoFit/>
          </a:bodyPr>
          <a:lstStyle/>
          <a:p>
            <a:pPr algn="ctr"/>
            <a:r>
              <a:rPr lang="en-US" b="1" dirty="0">
                <a:solidFill>
                  <a:srgbClr val="000000"/>
                </a:solidFill>
              </a:rPr>
              <a:t>ALIVE</a:t>
            </a:r>
            <a:endParaRPr lang="en-IE" b="1" dirty="0">
              <a:solidFill>
                <a:srgbClr val="000000"/>
              </a:solidFill>
            </a:endParaRPr>
          </a:p>
        </p:txBody>
      </p:sp>
      <p:sp>
        <p:nvSpPr>
          <p:cNvPr id="11" name="TextBox 10">
            <a:extLst>
              <a:ext uri="{FF2B5EF4-FFF2-40B4-BE49-F238E27FC236}">
                <a16:creationId xmlns:a16="http://schemas.microsoft.com/office/drawing/2014/main" id="{BA5764D8-17CE-4F9D-8877-3F4058B9D887}"/>
              </a:ext>
            </a:extLst>
          </p:cNvPr>
          <p:cNvSpPr txBox="1"/>
          <p:nvPr/>
        </p:nvSpPr>
        <p:spPr>
          <a:xfrm>
            <a:off x="8962682" y="1871583"/>
            <a:ext cx="1093862" cy="646331"/>
          </a:xfrm>
          <a:prstGeom prst="rect">
            <a:avLst/>
          </a:prstGeom>
          <a:noFill/>
        </p:spPr>
        <p:txBody>
          <a:bodyPr wrap="square" rtlCol="0">
            <a:spAutoFit/>
          </a:bodyPr>
          <a:lstStyle/>
          <a:p>
            <a:pPr algn="ctr"/>
            <a:r>
              <a:rPr lang="en-US" b="1" dirty="0">
                <a:solidFill>
                  <a:srgbClr val="000000"/>
                </a:solidFill>
              </a:rPr>
              <a:t>GOOD </a:t>
            </a:r>
          </a:p>
          <a:p>
            <a:pPr algn="ctr"/>
            <a:r>
              <a:rPr lang="en-US" b="1" dirty="0">
                <a:solidFill>
                  <a:srgbClr val="000000"/>
                </a:solidFill>
              </a:rPr>
              <a:t>QUALITY</a:t>
            </a:r>
            <a:endParaRPr lang="en-IE" b="1" dirty="0">
              <a:solidFill>
                <a:srgbClr val="000000"/>
              </a:solidFill>
            </a:endParaRPr>
          </a:p>
        </p:txBody>
      </p:sp>
      <p:grpSp>
        <p:nvGrpSpPr>
          <p:cNvPr id="12" name="Group 11">
            <a:extLst>
              <a:ext uri="{FF2B5EF4-FFF2-40B4-BE49-F238E27FC236}">
                <a16:creationId xmlns:a16="http://schemas.microsoft.com/office/drawing/2014/main" id="{85EC1623-903F-44E9-B8FE-9D3C7900D51A}"/>
              </a:ext>
            </a:extLst>
          </p:cNvPr>
          <p:cNvGrpSpPr/>
          <p:nvPr/>
        </p:nvGrpSpPr>
        <p:grpSpPr>
          <a:xfrm>
            <a:off x="9094582" y="2552711"/>
            <a:ext cx="853466" cy="542372"/>
            <a:chOff x="3454400" y="159975"/>
            <a:chExt cx="4578885" cy="3280548"/>
          </a:xfrm>
        </p:grpSpPr>
        <p:sp>
          <p:nvSpPr>
            <p:cNvPr id="13" name="Freeform 403">
              <a:extLst>
                <a:ext uri="{FF2B5EF4-FFF2-40B4-BE49-F238E27FC236}">
                  <a16:creationId xmlns:a16="http://schemas.microsoft.com/office/drawing/2014/main" id="{1C7BC738-7600-4618-92FA-BB17B09769B8}"/>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807B38A-8E9D-441D-AC36-0CE4617D0661}"/>
                </a:ext>
              </a:extLst>
            </p:cNvPr>
            <p:cNvGrpSpPr/>
            <p:nvPr/>
          </p:nvGrpSpPr>
          <p:grpSpPr>
            <a:xfrm>
              <a:off x="3454400" y="159975"/>
              <a:ext cx="4578885" cy="3280548"/>
              <a:chOff x="3454400" y="159975"/>
              <a:chExt cx="4578885" cy="3280548"/>
            </a:xfrm>
          </p:grpSpPr>
          <p:sp>
            <p:nvSpPr>
              <p:cNvPr id="15" name="Freeform 405">
                <a:extLst>
                  <a:ext uri="{FF2B5EF4-FFF2-40B4-BE49-F238E27FC236}">
                    <a16:creationId xmlns:a16="http://schemas.microsoft.com/office/drawing/2014/main" id="{772CD636-4DA4-4253-8E77-41ACFCC6C734}"/>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16" name="Freeform 406">
                <a:extLst>
                  <a:ext uri="{FF2B5EF4-FFF2-40B4-BE49-F238E27FC236}">
                    <a16:creationId xmlns:a16="http://schemas.microsoft.com/office/drawing/2014/main" id="{65F4EEDE-06A1-4C54-95D5-2B75475BAF4C}"/>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17" name="Freeform 407">
                <a:extLst>
                  <a:ext uri="{FF2B5EF4-FFF2-40B4-BE49-F238E27FC236}">
                    <a16:creationId xmlns:a16="http://schemas.microsoft.com/office/drawing/2014/main" id="{52370A7E-BEA8-440D-BC94-F64D30FB1AB0}"/>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18" name="Freeform 408">
                <a:extLst>
                  <a:ext uri="{FF2B5EF4-FFF2-40B4-BE49-F238E27FC236}">
                    <a16:creationId xmlns:a16="http://schemas.microsoft.com/office/drawing/2014/main" id="{0AB8C068-48CF-4EB9-9776-EEC0F51D1938}"/>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19" name="Freeform 409">
                <a:extLst>
                  <a:ext uri="{FF2B5EF4-FFF2-40B4-BE49-F238E27FC236}">
                    <a16:creationId xmlns:a16="http://schemas.microsoft.com/office/drawing/2014/main" id="{F9EBB711-BB39-42CA-B388-88CFB4BEEA49}"/>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0" name="Freeform 410">
                <a:extLst>
                  <a:ext uri="{FF2B5EF4-FFF2-40B4-BE49-F238E27FC236}">
                    <a16:creationId xmlns:a16="http://schemas.microsoft.com/office/drawing/2014/main" id="{09C79ED6-7D45-45F2-8FFB-5D815280CCC8}"/>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1" name="Freeform 411">
                <a:extLst>
                  <a:ext uri="{FF2B5EF4-FFF2-40B4-BE49-F238E27FC236}">
                    <a16:creationId xmlns:a16="http://schemas.microsoft.com/office/drawing/2014/main" id="{ABC3A6B3-031D-4C1F-A491-2A91BCE7E60F}"/>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22" name="Group 21">
            <a:extLst>
              <a:ext uri="{FF2B5EF4-FFF2-40B4-BE49-F238E27FC236}">
                <a16:creationId xmlns:a16="http://schemas.microsoft.com/office/drawing/2014/main" id="{30D3D66A-850F-4AAC-9ECE-1D8B9D03D7B0}"/>
              </a:ext>
            </a:extLst>
          </p:cNvPr>
          <p:cNvGrpSpPr/>
          <p:nvPr/>
        </p:nvGrpSpPr>
        <p:grpSpPr>
          <a:xfrm>
            <a:off x="2640322" y="2377634"/>
            <a:ext cx="699964" cy="717449"/>
            <a:chOff x="5614841" y="786428"/>
            <a:chExt cx="901130" cy="901727"/>
          </a:xfrm>
        </p:grpSpPr>
        <p:grpSp>
          <p:nvGrpSpPr>
            <p:cNvPr id="23" name="Graphic 2">
              <a:extLst>
                <a:ext uri="{FF2B5EF4-FFF2-40B4-BE49-F238E27FC236}">
                  <a16:creationId xmlns:a16="http://schemas.microsoft.com/office/drawing/2014/main" id="{EA2BF10B-F693-4DA8-AD68-791EBC5BF2DF}"/>
                </a:ext>
              </a:extLst>
            </p:cNvPr>
            <p:cNvGrpSpPr/>
            <p:nvPr/>
          </p:nvGrpSpPr>
          <p:grpSpPr>
            <a:xfrm>
              <a:off x="5715019" y="1058540"/>
              <a:ext cx="543506" cy="445337"/>
              <a:chOff x="5715019" y="1058540"/>
              <a:chExt cx="543506" cy="445337"/>
            </a:xfrm>
            <a:solidFill>
              <a:srgbClr val="60A9DD"/>
            </a:solidFill>
          </p:grpSpPr>
          <p:sp>
            <p:nvSpPr>
              <p:cNvPr id="25" name="Freeform 210">
                <a:extLst>
                  <a:ext uri="{FF2B5EF4-FFF2-40B4-BE49-F238E27FC236}">
                    <a16:creationId xmlns:a16="http://schemas.microsoft.com/office/drawing/2014/main" id="{B699A05B-807D-43AF-B0AA-EB985C829371}"/>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00BADE"/>
              </a:solidFill>
              <a:ln w="9028" cap="flat">
                <a:noFill/>
                <a:prstDash val="solid"/>
                <a:miter/>
              </a:ln>
            </p:spPr>
            <p:txBody>
              <a:bodyPr rtlCol="0" anchor="ctr"/>
              <a:lstStyle/>
              <a:p>
                <a:endParaRPr lang="en-US"/>
              </a:p>
            </p:txBody>
          </p:sp>
          <p:sp>
            <p:nvSpPr>
              <p:cNvPr id="26" name="Freeform 211">
                <a:extLst>
                  <a:ext uri="{FF2B5EF4-FFF2-40B4-BE49-F238E27FC236}">
                    <a16:creationId xmlns:a16="http://schemas.microsoft.com/office/drawing/2014/main" id="{4600760F-CF7C-46F7-9B90-6D49B9D2EA3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00BADE"/>
              </a:solidFill>
              <a:ln w="9028" cap="flat">
                <a:noFill/>
                <a:prstDash val="solid"/>
                <a:miter/>
              </a:ln>
            </p:spPr>
            <p:txBody>
              <a:bodyPr rtlCol="0" anchor="ctr"/>
              <a:lstStyle/>
              <a:p>
                <a:endParaRPr lang="en-US"/>
              </a:p>
            </p:txBody>
          </p:sp>
        </p:grpSp>
        <p:sp>
          <p:nvSpPr>
            <p:cNvPr id="24" name="Freeform 209">
              <a:extLst>
                <a:ext uri="{FF2B5EF4-FFF2-40B4-BE49-F238E27FC236}">
                  <a16:creationId xmlns:a16="http://schemas.microsoft.com/office/drawing/2014/main" id="{35502820-CCE6-49DA-9F21-A4CFE5126B2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EAEE392A-56A1-489B-A21C-6514A407BF29}"/>
              </a:ext>
            </a:extLst>
          </p:cNvPr>
          <p:cNvGrpSpPr/>
          <p:nvPr/>
        </p:nvGrpSpPr>
        <p:grpSpPr>
          <a:xfrm>
            <a:off x="5771971" y="2335227"/>
            <a:ext cx="699964" cy="717450"/>
            <a:chOff x="5591874" y="2370217"/>
            <a:chExt cx="948345" cy="850874"/>
          </a:xfrm>
        </p:grpSpPr>
        <p:sp>
          <p:nvSpPr>
            <p:cNvPr id="28" name="Freeform 213">
              <a:extLst>
                <a:ext uri="{FF2B5EF4-FFF2-40B4-BE49-F238E27FC236}">
                  <a16:creationId xmlns:a16="http://schemas.microsoft.com/office/drawing/2014/main" id="{F1736F89-E646-4145-AE4A-DCF4405C9718}"/>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00BADE"/>
            </a:solidFill>
            <a:ln w="9028" cap="flat">
              <a:noFill/>
              <a:prstDash val="solid"/>
              <a:miter/>
            </a:ln>
          </p:spPr>
          <p:txBody>
            <a:bodyPr rtlCol="0" anchor="ctr"/>
            <a:lstStyle/>
            <a:p>
              <a:endParaRPr lang="en-US"/>
            </a:p>
          </p:txBody>
        </p:sp>
        <p:sp>
          <p:nvSpPr>
            <p:cNvPr id="29" name="Freeform 214">
              <a:extLst>
                <a:ext uri="{FF2B5EF4-FFF2-40B4-BE49-F238E27FC236}">
                  <a16:creationId xmlns:a16="http://schemas.microsoft.com/office/drawing/2014/main" id="{F487B55E-1988-45CA-B275-B2A007D546C1}"/>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00BADE"/>
            </a:solidFill>
            <a:ln w="9028" cap="flat">
              <a:noFill/>
              <a:prstDash val="solid"/>
              <a:miter/>
            </a:ln>
          </p:spPr>
          <p:txBody>
            <a:bodyPr rtlCol="0" anchor="ctr"/>
            <a:lstStyle/>
            <a:p>
              <a:endParaRPr lang="en-US"/>
            </a:p>
          </p:txBody>
        </p:sp>
        <p:grpSp>
          <p:nvGrpSpPr>
            <p:cNvPr id="30" name="Graphic 2">
              <a:extLst>
                <a:ext uri="{FF2B5EF4-FFF2-40B4-BE49-F238E27FC236}">
                  <a16:creationId xmlns:a16="http://schemas.microsoft.com/office/drawing/2014/main" id="{77ED662D-875C-4F72-BF82-668F067BAA29}"/>
                </a:ext>
              </a:extLst>
            </p:cNvPr>
            <p:cNvGrpSpPr/>
            <p:nvPr/>
          </p:nvGrpSpPr>
          <p:grpSpPr>
            <a:xfrm>
              <a:off x="5591874" y="2370217"/>
              <a:ext cx="948345" cy="850874"/>
              <a:chOff x="5591874" y="2370217"/>
              <a:chExt cx="948345" cy="850874"/>
            </a:xfrm>
            <a:solidFill>
              <a:srgbClr val="010101"/>
            </a:solidFill>
          </p:grpSpPr>
          <p:sp>
            <p:nvSpPr>
              <p:cNvPr id="31" name="Freeform 216">
                <a:extLst>
                  <a:ext uri="{FF2B5EF4-FFF2-40B4-BE49-F238E27FC236}">
                    <a16:creationId xmlns:a16="http://schemas.microsoft.com/office/drawing/2014/main" id="{CAB5991E-5F18-4254-A894-BF877B9D9B41}"/>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endParaRPr lang="en-US"/>
              </a:p>
            </p:txBody>
          </p:sp>
          <p:sp>
            <p:nvSpPr>
              <p:cNvPr id="32" name="Freeform 217">
                <a:extLst>
                  <a:ext uri="{FF2B5EF4-FFF2-40B4-BE49-F238E27FC236}">
                    <a16:creationId xmlns:a16="http://schemas.microsoft.com/office/drawing/2014/main" id="{32942634-B227-4096-81D4-0233C2286A7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endParaRPr lang="en-US"/>
              </a:p>
            </p:txBody>
          </p:sp>
          <p:sp>
            <p:nvSpPr>
              <p:cNvPr id="33" name="Freeform 218">
                <a:extLst>
                  <a:ext uri="{FF2B5EF4-FFF2-40B4-BE49-F238E27FC236}">
                    <a16:creationId xmlns:a16="http://schemas.microsoft.com/office/drawing/2014/main" id="{C2BE5D33-8799-42B2-9A30-7DF0C79F07A1}"/>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endParaRPr lang="en-US"/>
              </a:p>
            </p:txBody>
          </p:sp>
          <p:sp>
            <p:nvSpPr>
              <p:cNvPr id="34" name="Freeform 219">
                <a:extLst>
                  <a:ext uri="{FF2B5EF4-FFF2-40B4-BE49-F238E27FC236}">
                    <a16:creationId xmlns:a16="http://schemas.microsoft.com/office/drawing/2014/main" id="{1656E98C-7A24-4AE1-A057-DD9D13103760}"/>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endParaRPr lang="en-US"/>
              </a:p>
            </p:txBody>
          </p:sp>
          <p:sp>
            <p:nvSpPr>
              <p:cNvPr id="35" name="Freeform 220">
                <a:extLst>
                  <a:ext uri="{FF2B5EF4-FFF2-40B4-BE49-F238E27FC236}">
                    <a16:creationId xmlns:a16="http://schemas.microsoft.com/office/drawing/2014/main" id="{17B73997-D4D4-48F9-B25E-2E4D6C96908C}"/>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320173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C204-D45E-4F3E-9F03-C26D9524041B}"/>
              </a:ext>
            </a:extLst>
          </p:cNvPr>
          <p:cNvSpPr>
            <a:spLocks noGrp="1"/>
          </p:cNvSpPr>
          <p:nvPr>
            <p:ph type="body" sz="quarter" idx="18"/>
          </p:nvPr>
        </p:nvSpPr>
        <p:spPr>
          <a:xfrm>
            <a:off x="579683" y="1510429"/>
            <a:ext cx="5792446" cy="4426722"/>
          </a:xfrm>
        </p:spPr>
        <p:txBody>
          <a:bodyPr>
            <a:normAutofit/>
          </a:bodyPr>
          <a:lstStyle/>
          <a:p>
            <a:pPr marL="0"/>
            <a:r>
              <a:rPr lang="en-US" sz="2200" dirty="0"/>
              <a:t>As a functional ingredient does not have a strict definition, for the purposes of this course we will describe them as ingredients that have the potential to influence health over and above their basic nutritional value, for which a targeted and </a:t>
            </a:r>
            <a:r>
              <a:rPr lang="en-US" sz="2200" dirty="0" err="1"/>
              <a:t>recognised</a:t>
            </a:r>
            <a:r>
              <a:rPr lang="en-US" sz="2200" dirty="0"/>
              <a:t> positive health effect has been substantiated by a </a:t>
            </a:r>
            <a:r>
              <a:rPr lang="en-US" sz="2200" dirty="0">
                <a:solidFill>
                  <a:srgbClr val="1188A3"/>
                </a:solidFill>
                <a:hlinkClick r:id="rId2">
                  <a:extLst>
                    <a:ext uri="{A12FA001-AC4F-418D-AE19-62706E023703}">
                      <ahyp:hlinkClr xmlns:ahyp="http://schemas.microsoft.com/office/drawing/2018/hyperlinkcolor" val="tx"/>
                    </a:ext>
                  </a:extLst>
                </a:hlinkClick>
              </a:rPr>
              <a:t>regulated health claim</a:t>
            </a:r>
            <a:r>
              <a:rPr lang="en-US" sz="2200" dirty="0"/>
              <a:t>. </a:t>
            </a:r>
          </a:p>
          <a:p>
            <a:pPr marL="0"/>
            <a:endParaRPr lang="en-US" sz="2200" dirty="0"/>
          </a:p>
          <a:p>
            <a:pPr marL="0"/>
            <a:r>
              <a:rPr lang="en-US" sz="2200" dirty="0"/>
              <a:t>Foods containing a functional ingredient (functional foods) may then be </a:t>
            </a:r>
            <a:r>
              <a:rPr lang="en-US" sz="2200" b="1" dirty="0"/>
              <a:t>defined as foods that display health-promoting properties over and above their nutritional value.</a:t>
            </a:r>
            <a:endParaRPr lang="en-IE" sz="2200" b="1" dirty="0"/>
          </a:p>
        </p:txBody>
      </p:sp>
      <p:sp>
        <p:nvSpPr>
          <p:cNvPr id="3" name="Text Placeholder 2">
            <a:extLst>
              <a:ext uri="{FF2B5EF4-FFF2-40B4-BE49-F238E27FC236}">
                <a16:creationId xmlns:a16="http://schemas.microsoft.com/office/drawing/2014/main" id="{1AA781BA-4A3D-4F81-A80F-3AFDB97F646F}"/>
              </a:ext>
            </a:extLst>
          </p:cNvPr>
          <p:cNvSpPr>
            <a:spLocks noGrp="1"/>
          </p:cNvSpPr>
          <p:nvPr>
            <p:ph type="body" sz="quarter" idx="16"/>
          </p:nvPr>
        </p:nvSpPr>
        <p:spPr>
          <a:xfrm>
            <a:off x="579683" y="451780"/>
            <a:ext cx="5085159" cy="582221"/>
          </a:xfrm>
        </p:spPr>
        <p:txBody>
          <a:bodyPr>
            <a:normAutofit lnSpcReduction="10000"/>
          </a:bodyPr>
          <a:lstStyle/>
          <a:p>
            <a:r>
              <a:rPr lang="en-US" b="1" dirty="0"/>
              <a:t>Functional Foods</a:t>
            </a:r>
            <a:endParaRPr lang="en-IE" b="1" dirty="0"/>
          </a:p>
        </p:txBody>
      </p:sp>
      <p:pic>
        <p:nvPicPr>
          <p:cNvPr id="6" name="Picture Placeholder 5">
            <a:extLst>
              <a:ext uri="{FF2B5EF4-FFF2-40B4-BE49-F238E27FC236}">
                <a16:creationId xmlns:a16="http://schemas.microsoft.com/office/drawing/2014/main" id="{D2827058-BC80-4A87-814A-62BEA36C3B13}"/>
              </a:ext>
            </a:extLst>
          </p:cNvPr>
          <p:cNvPicPr>
            <a:picLocks noGrp="1" noChangeAspect="1"/>
          </p:cNvPicPr>
          <p:nvPr>
            <p:ph type="pic" sz="quarter" idx="10"/>
          </p:nvPr>
        </p:nvPicPr>
        <p:blipFill rotWithShape="1">
          <a:blip r:embed="rId3"/>
          <a:srcRect/>
          <a:stretch/>
        </p:blipFill>
        <p:spPr>
          <a:xfrm>
            <a:off x="7026129" y="1106664"/>
            <a:ext cx="4744694" cy="4644672"/>
          </a:xfrm>
        </p:spPr>
      </p:pic>
      <p:sp>
        <p:nvSpPr>
          <p:cNvPr id="7" name="TextBox 6">
            <a:extLst>
              <a:ext uri="{FF2B5EF4-FFF2-40B4-BE49-F238E27FC236}">
                <a16:creationId xmlns:a16="http://schemas.microsoft.com/office/drawing/2014/main" id="{9B8E29F5-3D09-47CA-BBA6-FED91BA137BE}"/>
              </a:ext>
            </a:extLst>
          </p:cNvPr>
          <p:cNvSpPr txBox="1"/>
          <p:nvPr/>
        </p:nvSpPr>
        <p:spPr>
          <a:xfrm>
            <a:off x="6372129" y="212332"/>
            <a:ext cx="5819871" cy="646331"/>
          </a:xfrm>
          <a:prstGeom prst="rect">
            <a:avLst/>
          </a:prstGeom>
          <a:solidFill>
            <a:srgbClr val="FFC000"/>
          </a:solidFill>
        </p:spPr>
        <p:txBody>
          <a:bodyPr wrap="square" rtlCol="0">
            <a:spAutoFit/>
          </a:bodyPr>
          <a:lstStyle/>
          <a:p>
            <a:pPr algn="ctr"/>
            <a:r>
              <a:rPr lang="en-US" dirty="0">
                <a:solidFill>
                  <a:srgbClr val="000000"/>
                </a:solidFill>
              </a:rPr>
              <a:t>The images here are examples of Functional Food products with health claims for </a:t>
            </a:r>
            <a:r>
              <a:rPr lang="en-US" b="1" dirty="0">
                <a:solidFill>
                  <a:srgbClr val="000000"/>
                </a:solidFill>
              </a:rPr>
              <a:t>Cholesterol Absorption</a:t>
            </a:r>
            <a:endParaRPr lang="en-IE" b="1" dirty="0">
              <a:solidFill>
                <a:srgbClr val="000000"/>
              </a:solidFill>
            </a:endParaRPr>
          </a:p>
        </p:txBody>
      </p:sp>
    </p:spTree>
    <p:extLst>
      <p:ext uri="{BB962C8B-B14F-4D97-AF65-F5344CB8AC3E}">
        <p14:creationId xmlns:p14="http://schemas.microsoft.com/office/powerpoint/2010/main" val="91040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730CB-3939-465D-A8EB-D02A962AF2D9}"/>
              </a:ext>
            </a:extLst>
          </p:cNvPr>
          <p:cNvSpPr>
            <a:spLocks noGrp="1"/>
          </p:cNvSpPr>
          <p:nvPr>
            <p:ph type="body" sz="quarter" idx="18"/>
          </p:nvPr>
        </p:nvSpPr>
        <p:spPr>
          <a:xfrm>
            <a:off x="1145136" y="1555335"/>
            <a:ext cx="10397680" cy="4366739"/>
          </a:xfrm>
        </p:spPr>
        <p:txBody>
          <a:bodyPr>
            <a:normAutofit fontScale="92500" lnSpcReduction="20000"/>
          </a:bodyPr>
          <a:lstStyle/>
          <a:p>
            <a:r>
              <a:rPr lang="en-US" b="1" dirty="0">
                <a:highlight>
                  <a:srgbClr val="FED100"/>
                </a:highlight>
              </a:rPr>
              <a:t>Conventional Foods</a:t>
            </a:r>
          </a:p>
          <a:p>
            <a:endParaRPr lang="en-IE" sz="1200" b="1" dirty="0">
              <a:highlight>
                <a:srgbClr val="FED100"/>
              </a:highlight>
            </a:endParaRPr>
          </a:p>
          <a:p>
            <a:r>
              <a:rPr lang="en-IE" b="1" dirty="0">
                <a:highlight>
                  <a:srgbClr val="FED100"/>
                </a:highlight>
              </a:rPr>
              <a:t>Modified Foods:</a:t>
            </a:r>
          </a:p>
          <a:p>
            <a:r>
              <a:rPr lang="en-IE" b="1" dirty="0"/>
              <a:t>		Fortified</a:t>
            </a:r>
          </a:p>
          <a:p>
            <a:r>
              <a:rPr lang="en-IE" b="1" dirty="0"/>
              <a:t>		Enriched</a:t>
            </a:r>
          </a:p>
          <a:p>
            <a:r>
              <a:rPr lang="en-IE" b="1" dirty="0"/>
              <a:t>		Enhanced</a:t>
            </a:r>
          </a:p>
          <a:p>
            <a:endParaRPr lang="en-IE" sz="800" b="1" dirty="0"/>
          </a:p>
          <a:p>
            <a:endParaRPr lang="en-IE" sz="800" b="1" dirty="0"/>
          </a:p>
          <a:p>
            <a:endParaRPr lang="en-IE" sz="800" b="1" dirty="0"/>
          </a:p>
          <a:p>
            <a:r>
              <a:rPr lang="en-IE" b="1" dirty="0">
                <a:highlight>
                  <a:srgbClr val="FED100"/>
                </a:highlight>
              </a:rPr>
              <a:t>Medical Foods:</a:t>
            </a:r>
          </a:p>
          <a:p>
            <a:endParaRPr lang="en-IE" b="1" dirty="0">
              <a:highlight>
                <a:srgbClr val="FED100"/>
              </a:highlight>
            </a:endParaRPr>
          </a:p>
          <a:p>
            <a:r>
              <a:rPr lang="en-IE" b="1" dirty="0">
                <a:highlight>
                  <a:srgbClr val="FED100"/>
                </a:highlight>
              </a:rPr>
              <a:t>Foods for Special </a:t>
            </a:r>
          </a:p>
          <a:p>
            <a:r>
              <a:rPr lang="en-IE" b="1" dirty="0">
                <a:highlight>
                  <a:srgbClr val="FED100"/>
                </a:highlight>
              </a:rPr>
              <a:t>dietary use</a:t>
            </a:r>
          </a:p>
          <a:p>
            <a:endParaRPr lang="en-IE" b="1" dirty="0"/>
          </a:p>
        </p:txBody>
      </p:sp>
      <p:sp>
        <p:nvSpPr>
          <p:cNvPr id="3" name="Text Placeholder 2">
            <a:extLst>
              <a:ext uri="{FF2B5EF4-FFF2-40B4-BE49-F238E27FC236}">
                <a16:creationId xmlns:a16="http://schemas.microsoft.com/office/drawing/2014/main" id="{43B4E7FB-13AE-4AF1-B99A-3AA26984EBB2}"/>
              </a:ext>
            </a:extLst>
          </p:cNvPr>
          <p:cNvSpPr>
            <a:spLocks noGrp="1"/>
          </p:cNvSpPr>
          <p:nvPr>
            <p:ph type="body" sz="quarter" idx="16"/>
          </p:nvPr>
        </p:nvSpPr>
        <p:spPr/>
        <p:txBody>
          <a:bodyPr>
            <a:normAutofit lnSpcReduction="10000"/>
          </a:bodyPr>
          <a:lstStyle/>
          <a:p>
            <a:r>
              <a:rPr lang="en-US" b="1" dirty="0"/>
              <a:t>Functional Food Categories &amp; Examples…</a:t>
            </a:r>
            <a:endParaRPr lang="en-IE" b="1" dirty="0"/>
          </a:p>
        </p:txBody>
      </p:sp>
      <p:cxnSp>
        <p:nvCxnSpPr>
          <p:cNvPr id="5" name="Straight Arrow Connector 4">
            <a:extLst>
              <a:ext uri="{FF2B5EF4-FFF2-40B4-BE49-F238E27FC236}">
                <a16:creationId xmlns:a16="http://schemas.microsoft.com/office/drawing/2014/main" id="{8A90B763-D2EF-41E9-8292-262F5C211464}"/>
              </a:ext>
            </a:extLst>
          </p:cNvPr>
          <p:cNvCxnSpPr>
            <a:cxnSpLocks/>
          </p:cNvCxnSpPr>
          <p:nvPr/>
        </p:nvCxnSpPr>
        <p:spPr>
          <a:xfrm flipH="1">
            <a:off x="3614872" y="1710194"/>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DE1980-0BB2-4602-B208-D42AEA3766C0}"/>
              </a:ext>
            </a:extLst>
          </p:cNvPr>
          <p:cNvSpPr txBox="1"/>
          <p:nvPr/>
        </p:nvSpPr>
        <p:spPr>
          <a:xfrm>
            <a:off x="5270718" y="1507987"/>
            <a:ext cx="4688989" cy="369332"/>
          </a:xfrm>
          <a:prstGeom prst="rect">
            <a:avLst/>
          </a:prstGeom>
          <a:noFill/>
        </p:spPr>
        <p:txBody>
          <a:bodyPr wrap="square" rtlCol="0">
            <a:spAutoFit/>
          </a:bodyPr>
          <a:lstStyle/>
          <a:p>
            <a:r>
              <a:rPr lang="en-US" dirty="0">
                <a:solidFill>
                  <a:srgbClr val="000000"/>
                </a:solidFill>
              </a:rPr>
              <a:t>Garlic, nuts, tomatoes (Whole foods)</a:t>
            </a:r>
            <a:endParaRPr lang="en-IE" dirty="0">
              <a:solidFill>
                <a:srgbClr val="000000"/>
              </a:solidFill>
            </a:endParaRPr>
          </a:p>
        </p:txBody>
      </p:sp>
      <p:cxnSp>
        <p:nvCxnSpPr>
          <p:cNvPr id="10" name="Straight Arrow Connector 9">
            <a:extLst>
              <a:ext uri="{FF2B5EF4-FFF2-40B4-BE49-F238E27FC236}">
                <a16:creationId xmlns:a16="http://schemas.microsoft.com/office/drawing/2014/main" id="{C8DFA6E2-E2F3-45CE-ADEC-D5D02FA4C817}"/>
              </a:ext>
            </a:extLst>
          </p:cNvPr>
          <p:cNvCxnSpPr>
            <a:cxnSpLocks/>
          </p:cNvCxnSpPr>
          <p:nvPr/>
        </p:nvCxnSpPr>
        <p:spPr>
          <a:xfrm flipH="1">
            <a:off x="3590660" y="5307215"/>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850030-F501-444A-B561-3D6F664F1C51}"/>
              </a:ext>
            </a:extLst>
          </p:cNvPr>
          <p:cNvCxnSpPr>
            <a:cxnSpLocks/>
          </p:cNvCxnSpPr>
          <p:nvPr/>
        </p:nvCxnSpPr>
        <p:spPr>
          <a:xfrm flipH="1">
            <a:off x="3590660" y="2621262"/>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CA4960-1D65-496B-ABD7-5E4314066697}"/>
              </a:ext>
            </a:extLst>
          </p:cNvPr>
          <p:cNvCxnSpPr>
            <a:cxnSpLocks/>
          </p:cNvCxnSpPr>
          <p:nvPr/>
        </p:nvCxnSpPr>
        <p:spPr>
          <a:xfrm flipH="1">
            <a:off x="3614872" y="4368362"/>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2C3B63-46BB-43EC-87E2-D3ABB4601151}"/>
              </a:ext>
            </a:extLst>
          </p:cNvPr>
          <p:cNvCxnSpPr>
            <a:cxnSpLocks/>
          </p:cNvCxnSpPr>
          <p:nvPr/>
        </p:nvCxnSpPr>
        <p:spPr>
          <a:xfrm flipH="1">
            <a:off x="3590660" y="3414098"/>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D2CD22-842A-4BD7-91BD-C459DD74FC7F}"/>
              </a:ext>
            </a:extLst>
          </p:cNvPr>
          <p:cNvCxnSpPr>
            <a:cxnSpLocks/>
          </p:cNvCxnSpPr>
          <p:nvPr/>
        </p:nvCxnSpPr>
        <p:spPr>
          <a:xfrm flipH="1">
            <a:off x="3590660" y="2977062"/>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71BF53-D135-47A2-893F-02AA5B71D29B}"/>
              </a:ext>
            </a:extLst>
          </p:cNvPr>
          <p:cNvSpPr txBox="1"/>
          <p:nvPr/>
        </p:nvSpPr>
        <p:spPr>
          <a:xfrm>
            <a:off x="5270718" y="2393360"/>
            <a:ext cx="6244521" cy="1261884"/>
          </a:xfrm>
          <a:prstGeom prst="rect">
            <a:avLst/>
          </a:prstGeom>
          <a:noFill/>
        </p:spPr>
        <p:txBody>
          <a:bodyPr wrap="square" rtlCol="0">
            <a:spAutoFit/>
          </a:bodyPr>
          <a:lstStyle/>
          <a:p>
            <a:r>
              <a:rPr lang="en-US" dirty="0" err="1">
                <a:solidFill>
                  <a:srgbClr val="000000"/>
                </a:solidFill>
              </a:rPr>
              <a:t>Iodised</a:t>
            </a:r>
            <a:r>
              <a:rPr lang="en-US" dirty="0">
                <a:solidFill>
                  <a:srgbClr val="000000"/>
                </a:solidFill>
              </a:rPr>
              <a:t> salt</a:t>
            </a:r>
          </a:p>
          <a:p>
            <a:endParaRPr lang="en-US" sz="1100" dirty="0">
              <a:solidFill>
                <a:srgbClr val="000000"/>
              </a:solidFill>
            </a:endParaRPr>
          </a:p>
          <a:p>
            <a:r>
              <a:rPr lang="en-US" dirty="0">
                <a:solidFill>
                  <a:srgbClr val="000000"/>
                </a:solidFill>
              </a:rPr>
              <a:t>Folate-enriched breads</a:t>
            </a:r>
          </a:p>
          <a:p>
            <a:endParaRPr lang="en-US" sz="1100" dirty="0">
              <a:solidFill>
                <a:srgbClr val="000000"/>
              </a:solidFill>
            </a:endParaRPr>
          </a:p>
          <a:p>
            <a:r>
              <a:rPr lang="en-US" dirty="0">
                <a:solidFill>
                  <a:srgbClr val="000000"/>
                </a:solidFill>
              </a:rPr>
              <a:t>Bars, snacks &amp; yogurts formulated with bioactive components</a:t>
            </a:r>
            <a:endParaRPr lang="en-IE" dirty="0">
              <a:solidFill>
                <a:srgbClr val="000000"/>
              </a:solidFill>
            </a:endParaRPr>
          </a:p>
        </p:txBody>
      </p:sp>
      <p:sp>
        <p:nvSpPr>
          <p:cNvPr id="16" name="TextBox 15">
            <a:extLst>
              <a:ext uri="{FF2B5EF4-FFF2-40B4-BE49-F238E27FC236}">
                <a16:creationId xmlns:a16="http://schemas.microsoft.com/office/drawing/2014/main" id="{F60C5BFF-DA0D-4A70-A053-C3440AB52DC6}"/>
              </a:ext>
            </a:extLst>
          </p:cNvPr>
          <p:cNvSpPr txBox="1"/>
          <p:nvPr/>
        </p:nvSpPr>
        <p:spPr>
          <a:xfrm>
            <a:off x="5289231" y="4183696"/>
            <a:ext cx="5460763" cy="369332"/>
          </a:xfrm>
          <a:prstGeom prst="rect">
            <a:avLst/>
          </a:prstGeom>
          <a:noFill/>
        </p:spPr>
        <p:txBody>
          <a:bodyPr wrap="square" rtlCol="0">
            <a:spAutoFit/>
          </a:bodyPr>
          <a:lstStyle/>
          <a:p>
            <a:r>
              <a:rPr lang="en-US" dirty="0">
                <a:solidFill>
                  <a:srgbClr val="000000"/>
                </a:solidFill>
              </a:rPr>
              <a:t>Phenylketonuria (PKU) formulas free of Phenylalanine</a:t>
            </a:r>
            <a:endParaRPr lang="en-IE" dirty="0">
              <a:solidFill>
                <a:srgbClr val="000000"/>
              </a:solidFill>
            </a:endParaRPr>
          </a:p>
        </p:txBody>
      </p:sp>
      <p:sp>
        <p:nvSpPr>
          <p:cNvPr id="17" name="TextBox 16">
            <a:extLst>
              <a:ext uri="{FF2B5EF4-FFF2-40B4-BE49-F238E27FC236}">
                <a16:creationId xmlns:a16="http://schemas.microsoft.com/office/drawing/2014/main" id="{B0AAA0C6-9FE0-4468-8440-0631B1FCA682}"/>
              </a:ext>
            </a:extLst>
          </p:cNvPr>
          <p:cNvSpPr txBox="1"/>
          <p:nvPr/>
        </p:nvSpPr>
        <p:spPr>
          <a:xfrm>
            <a:off x="5270718" y="5117999"/>
            <a:ext cx="6244521" cy="369332"/>
          </a:xfrm>
          <a:prstGeom prst="rect">
            <a:avLst/>
          </a:prstGeom>
          <a:noFill/>
        </p:spPr>
        <p:txBody>
          <a:bodyPr wrap="square" rtlCol="0">
            <a:spAutoFit/>
          </a:bodyPr>
          <a:lstStyle/>
          <a:p>
            <a:r>
              <a:rPr lang="en-US" dirty="0">
                <a:solidFill>
                  <a:schemeClr val="accent1">
                    <a:lumMod val="50000"/>
                  </a:schemeClr>
                </a:solidFill>
              </a:rPr>
              <a:t>Weight-loss foods, High protein foods and ‘Free-from’ foods</a:t>
            </a:r>
            <a:endParaRPr lang="en-IE" dirty="0">
              <a:solidFill>
                <a:schemeClr val="accent1">
                  <a:lumMod val="50000"/>
                </a:schemeClr>
              </a:solidFill>
            </a:endParaRPr>
          </a:p>
        </p:txBody>
      </p:sp>
      <p:grpSp>
        <p:nvGrpSpPr>
          <p:cNvPr id="18" name="Graphic 3">
            <a:extLst>
              <a:ext uri="{FF2B5EF4-FFF2-40B4-BE49-F238E27FC236}">
                <a16:creationId xmlns:a16="http://schemas.microsoft.com/office/drawing/2014/main" id="{67EF5CB0-D23E-4611-956C-CDC0F14F38E4}"/>
              </a:ext>
            </a:extLst>
          </p:cNvPr>
          <p:cNvGrpSpPr/>
          <p:nvPr/>
        </p:nvGrpSpPr>
        <p:grpSpPr>
          <a:xfrm>
            <a:off x="10317208" y="477793"/>
            <a:ext cx="1088992" cy="1047735"/>
            <a:chOff x="2451513" y="5314516"/>
            <a:chExt cx="1088992" cy="1047735"/>
          </a:xfrm>
        </p:grpSpPr>
        <p:grpSp>
          <p:nvGrpSpPr>
            <p:cNvPr id="19" name="Graphic 3">
              <a:extLst>
                <a:ext uri="{FF2B5EF4-FFF2-40B4-BE49-F238E27FC236}">
                  <a16:creationId xmlns:a16="http://schemas.microsoft.com/office/drawing/2014/main" id="{13B0BE74-9232-43F8-90EC-9FD22B8ACCBD}"/>
                </a:ext>
              </a:extLst>
            </p:cNvPr>
            <p:cNvGrpSpPr/>
            <p:nvPr/>
          </p:nvGrpSpPr>
          <p:grpSpPr>
            <a:xfrm>
              <a:off x="2451513" y="5314516"/>
              <a:ext cx="1088992" cy="1047735"/>
              <a:chOff x="2451513" y="5314516"/>
              <a:chExt cx="1088992" cy="1047735"/>
            </a:xfrm>
            <a:solidFill>
              <a:srgbClr val="000000"/>
            </a:solidFill>
          </p:grpSpPr>
          <p:sp>
            <p:nvSpPr>
              <p:cNvPr id="21" name="Freeform 1312">
                <a:extLst>
                  <a:ext uri="{FF2B5EF4-FFF2-40B4-BE49-F238E27FC236}">
                    <a16:creationId xmlns:a16="http://schemas.microsoft.com/office/drawing/2014/main" id="{258C2AE2-56EE-4466-9F1B-121F61C6BE26}"/>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a:p>
            </p:txBody>
          </p:sp>
          <p:sp>
            <p:nvSpPr>
              <p:cNvPr id="22" name="Freeform 1313">
                <a:extLst>
                  <a:ext uri="{FF2B5EF4-FFF2-40B4-BE49-F238E27FC236}">
                    <a16:creationId xmlns:a16="http://schemas.microsoft.com/office/drawing/2014/main" id="{EBA6CA19-9E53-4AB5-A6EF-240758AE5C0B}"/>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a:p>
            </p:txBody>
          </p:sp>
          <p:sp>
            <p:nvSpPr>
              <p:cNvPr id="23" name="Freeform 1314">
                <a:extLst>
                  <a:ext uri="{FF2B5EF4-FFF2-40B4-BE49-F238E27FC236}">
                    <a16:creationId xmlns:a16="http://schemas.microsoft.com/office/drawing/2014/main" id="{51C094C1-26B1-4FB5-8AA4-82E5C6374F27}"/>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a:p>
            </p:txBody>
          </p:sp>
        </p:grpSp>
        <p:sp>
          <p:nvSpPr>
            <p:cNvPr id="20" name="Freeform 1311">
              <a:extLst>
                <a:ext uri="{FF2B5EF4-FFF2-40B4-BE49-F238E27FC236}">
                  <a16:creationId xmlns:a16="http://schemas.microsoft.com/office/drawing/2014/main" id="{89EA51DD-A9FD-469C-9870-34524114B2B3}"/>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1188A3"/>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4765478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p:txBody>
          <a:bodyPr/>
          <a:lstStyle/>
          <a:p>
            <a:pPr marL="0" indent="0"/>
            <a:r>
              <a:rPr lang="en-US" dirty="0"/>
              <a:t>Put pen to paper and list the </a:t>
            </a:r>
            <a:r>
              <a:rPr lang="en-US" b="1" dirty="0"/>
              <a:t>Top 5 things </a:t>
            </a:r>
            <a:r>
              <a:rPr lang="en-US" dirty="0"/>
              <a:t>that you believe need to be considered when designing a food product / service for Seniors.</a:t>
            </a:r>
          </a:p>
          <a:p>
            <a:endParaRPr lang="en-US" dirty="0"/>
          </a:p>
          <a:p>
            <a:pPr marL="342900" indent="-342900">
              <a:buFont typeface="Arial" panose="020B0604020202020204" pitchFamily="34" charset="0"/>
              <a:buChar char="•"/>
            </a:pPr>
            <a:r>
              <a:rPr lang="en-US" dirty="0"/>
              <a:t>Ask yourself </a:t>
            </a:r>
            <a:r>
              <a:rPr lang="en-US" b="1" dirty="0"/>
              <a:t>why</a:t>
            </a:r>
            <a:r>
              <a:rPr lang="en-US" dirty="0"/>
              <a:t>?</a:t>
            </a:r>
          </a:p>
          <a:p>
            <a:pPr marL="342900" indent="-342900">
              <a:buFont typeface="Arial" panose="020B0604020202020204" pitchFamily="34" charset="0"/>
              <a:buChar char="•"/>
            </a:pPr>
            <a:r>
              <a:rPr lang="en-US" dirty="0"/>
              <a:t>Then decide </a:t>
            </a:r>
            <a:r>
              <a:rPr lang="en-US" b="1" dirty="0"/>
              <a:t>if</a:t>
            </a:r>
            <a:r>
              <a:rPr lang="en-US" dirty="0"/>
              <a:t> and </a:t>
            </a:r>
            <a:r>
              <a:rPr lang="en-US" b="1" dirty="0"/>
              <a:t>how</a:t>
            </a:r>
            <a:r>
              <a:rPr lang="en-US" dirty="0"/>
              <a:t> you can incorporate any of things into your product design.</a:t>
            </a:r>
          </a:p>
          <a:p>
            <a:endParaRPr lang="en-US" dirty="0"/>
          </a:p>
          <a:p>
            <a:pPr marL="0" indent="0"/>
            <a:r>
              <a:rPr lang="en-IE" dirty="0"/>
              <a:t>You are on your way to New Product Development and are discovering empathy for your end-user (The Design Thinking Process has begun!!)</a:t>
            </a:r>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p:txBody>
          <a:bodyPr>
            <a:normAutofit lnSpcReduction="10000"/>
          </a:bodyPr>
          <a:lstStyle/>
          <a:p>
            <a:r>
              <a:rPr lang="en-US" dirty="0"/>
              <a:t>Company exercise:</a:t>
            </a:r>
            <a:endParaRPr lang="en-IE" dirty="0"/>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94691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7EEB7-0875-4CC1-87D5-F1AB1E284755}"/>
              </a:ext>
            </a:extLst>
          </p:cNvPr>
          <p:cNvSpPr>
            <a:spLocks noGrp="1"/>
          </p:cNvSpPr>
          <p:nvPr>
            <p:ph type="body" sz="quarter" idx="18"/>
          </p:nvPr>
        </p:nvSpPr>
        <p:spPr>
          <a:xfrm>
            <a:off x="454245" y="1509183"/>
            <a:ext cx="5651842" cy="4284866"/>
          </a:xfrm>
        </p:spPr>
        <p:txBody>
          <a:bodyPr>
            <a:normAutofit/>
          </a:bodyPr>
          <a:lstStyle/>
          <a:p>
            <a:pPr marL="2286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200" dirty="0">
                <a:latin typeface="Calibri" panose="020F0502020204030204"/>
              </a:rPr>
              <a:t>In Module 2, we discovered that there are many factors that </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may affect the development of age-related diseases. </a:t>
            </a:r>
          </a:p>
          <a:p>
            <a:pPr marL="2286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200" dirty="0">
                <a:latin typeface="Calibri" panose="020F0502020204030204"/>
              </a:rPr>
              <a:t>Within these factors there are </a:t>
            </a:r>
            <a:r>
              <a:rPr lang="en-US" sz="2200" b="1" dirty="0">
                <a:latin typeface="Calibri" panose="020F0502020204030204"/>
              </a:rPr>
              <a:t>several opportunities</a:t>
            </a:r>
            <a:r>
              <a:rPr lang="en-US" sz="2200" dirty="0">
                <a:latin typeface="Calibri" panose="020F0502020204030204"/>
              </a:rPr>
              <a:t> for you as Food Companies to service the needs of the elderly via </a:t>
            </a:r>
            <a:r>
              <a:rPr lang="en-US" sz="2200" b="1" dirty="0">
                <a:latin typeface="Calibri" panose="020F0502020204030204"/>
              </a:rPr>
              <a:t>good nutrition or improved nutrition</a:t>
            </a:r>
            <a:r>
              <a:rPr lang="en-US" sz="2200" dirty="0">
                <a:latin typeface="Calibri" panose="020F0502020204030204"/>
              </a:rPr>
              <a:t>, especially now that you have a better understanding of their needs and how food and diet can impact them.</a:t>
            </a: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endParaRPr lang="en-IE" dirty="0"/>
          </a:p>
        </p:txBody>
      </p:sp>
      <p:sp>
        <p:nvSpPr>
          <p:cNvPr id="3" name="Text Placeholder 2">
            <a:extLst>
              <a:ext uri="{FF2B5EF4-FFF2-40B4-BE49-F238E27FC236}">
                <a16:creationId xmlns:a16="http://schemas.microsoft.com/office/drawing/2014/main" id="{90D5F0B3-DF8F-4C52-9834-CBF5707CAE7C}"/>
              </a:ext>
            </a:extLst>
          </p:cNvPr>
          <p:cNvSpPr>
            <a:spLocks noGrp="1"/>
          </p:cNvSpPr>
          <p:nvPr>
            <p:ph type="body" sz="quarter" idx="16"/>
          </p:nvPr>
        </p:nvSpPr>
        <p:spPr/>
        <p:txBody>
          <a:bodyPr>
            <a:normAutofit lnSpcReduction="10000"/>
          </a:bodyPr>
          <a:lstStyle/>
          <a:p>
            <a:r>
              <a:rPr lang="en-US" dirty="0"/>
              <a:t>What we learned…</a:t>
            </a:r>
            <a:endParaRPr lang="en-IE" dirty="0"/>
          </a:p>
        </p:txBody>
      </p:sp>
      <p:pic>
        <p:nvPicPr>
          <p:cNvPr id="7" name="Picture Placeholder 6" descr="Old women in retirement home">
            <a:extLst>
              <a:ext uri="{FF2B5EF4-FFF2-40B4-BE49-F238E27FC236}">
                <a16:creationId xmlns:a16="http://schemas.microsoft.com/office/drawing/2014/main" id="{8BF551FB-7C74-459A-901D-579AF5B9432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C937167B-3F8B-4EBB-B945-1DA10EA0E826}"/>
              </a:ext>
            </a:extLst>
          </p:cNvPr>
          <p:cNvSpPr txBox="1"/>
          <p:nvPr/>
        </p:nvSpPr>
        <p:spPr>
          <a:xfrm>
            <a:off x="6195701" y="5416313"/>
            <a:ext cx="4007978" cy="1200329"/>
          </a:xfrm>
          <a:prstGeom prst="rect">
            <a:avLst/>
          </a:prstGeom>
          <a:solidFill>
            <a:srgbClr val="FED100"/>
          </a:solidFill>
        </p:spPr>
        <p:txBody>
          <a:bodyPr wrap="square" rtlCol="0" anchor="ctr">
            <a:spAutoFit/>
          </a:bodyPr>
          <a:lstStyle/>
          <a:p>
            <a:pPr algn="ctr"/>
            <a:endParaRPr lang="en-US" sz="2400" b="1" dirty="0">
              <a:solidFill>
                <a:srgbClr val="000000"/>
              </a:solidFill>
            </a:endParaRPr>
          </a:p>
          <a:p>
            <a:pPr algn="ctr"/>
            <a:r>
              <a:rPr lang="en-US" sz="2400" b="1" dirty="0">
                <a:solidFill>
                  <a:srgbClr val="000000"/>
                </a:solidFill>
              </a:rPr>
              <a:t>Let’s make their lives better!</a:t>
            </a:r>
          </a:p>
          <a:p>
            <a:pPr algn="ctr"/>
            <a:endParaRPr lang="en-IE" sz="2400" b="1" dirty="0">
              <a:solidFill>
                <a:srgbClr val="000000"/>
              </a:solidFill>
            </a:endParaRPr>
          </a:p>
        </p:txBody>
      </p:sp>
    </p:spTree>
    <p:extLst>
      <p:ext uri="{BB962C8B-B14F-4D97-AF65-F5344CB8AC3E}">
        <p14:creationId xmlns:p14="http://schemas.microsoft.com/office/powerpoint/2010/main" val="199420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dirty="0"/>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p:txBody>
          <a:bodyPr/>
          <a:lstStyle/>
          <a:p>
            <a:r>
              <a:rPr lang="en-US" dirty="0"/>
              <a:t>Thank You!</a:t>
            </a:r>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629D43-3218-4484-9A4B-015CBC00D606}"/>
              </a:ext>
            </a:extLst>
          </p:cNvPr>
          <p:cNvSpPr>
            <a:spLocks noGrp="1"/>
          </p:cNvSpPr>
          <p:nvPr>
            <p:ph type="body" sz="quarter" idx="18"/>
          </p:nvPr>
        </p:nvSpPr>
        <p:spPr>
          <a:xfrm>
            <a:off x="495300" y="1524000"/>
            <a:ext cx="11404600" cy="4241799"/>
          </a:xfrm>
        </p:spPr>
        <p:txBody>
          <a:bodyPr>
            <a:normAutofit fontScale="92500"/>
          </a:bodyPr>
          <a:lstStyle/>
          <a:p>
            <a:pPr indent="0"/>
            <a:r>
              <a:rPr lang="en-US" dirty="0">
                <a:latin typeface="+mj-lt"/>
              </a:rPr>
              <a:t>Some age-related bodily changes impacting the enjoyment of foods (aroma release and </a:t>
            </a:r>
            <a:r>
              <a:rPr lang="en-US" dirty="0" err="1">
                <a:latin typeface="+mj-lt"/>
              </a:rPr>
              <a:t>flavour</a:t>
            </a:r>
            <a:r>
              <a:rPr lang="en-US" dirty="0">
                <a:latin typeface="+mj-lt"/>
              </a:rPr>
              <a:t> perception) that lead to a risk of undernutrition include Oral and nasal cavity changes such as:</a:t>
            </a:r>
          </a:p>
          <a:p>
            <a:pPr indent="0"/>
            <a:endParaRPr lang="en-US" dirty="0">
              <a:latin typeface="+mj-lt"/>
            </a:endParaRPr>
          </a:p>
          <a:p>
            <a:pPr indent="0"/>
            <a:endParaRPr lang="en-US" dirty="0">
              <a:latin typeface="+mj-lt"/>
            </a:endParaRPr>
          </a:p>
          <a:p>
            <a:pPr indent="0"/>
            <a:endParaRPr lang="en-US" dirty="0">
              <a:latin typeface="+mj-lt"/>
            </a:endParaRPr>
          </a:p>
          <a:p>
            <a:pPr indent="0"/>
            <a:endParaRPr lang="en-US" dirty="0">
              <a:latin typeface="+mj-lt"/>
            </a:endParaRPr>
          </a:p>
          <a:p>
            <a:pPr indent="0"/>
            <a:r>
              <a:rPr lang="en-US" dirty="0">
                <a:latin typeface="+mj-lt"/>
              </a:rPr>
              <a:t>Dr. Sophie Lester, from the Division of Food, Nutrition and Dietetics, University of Nottingham has reviewed this subject and concluded that:</a:t>
            </a:r>
          </a:p>
          <a:p>
            <a:pPr indent="0"/>
            <a:r>
              <a:rPr lang="en-US" b="1" dirty="0">
                <a:solidFill>
                  <a:srgbClr val="1188A3"/>
                </a:solidFill>
              </a:rPr>
              <a:t>The development of food products meeting the sensory desires of the ageing population is a challenging task, but given the social and economic burden of undernutrition, it is worth to take the challenge. </a:t>
            </a:r>
            <a:endParaRPr lang="en-IE" b="1" dirty="0">
              <a:solidFill>
                <a:srgbClr val="1188A3"/>
              </a:solidFill>
              <a:highlight>
                <a:srgbClr val="FFFF00"/>
              </a:highlight>
            </a:endParaRPr>
          </a:p>
        </p:txBody>
      </p:sp>
      <p:sp>
        <p:nvSpPr>
          <p:cNvPr id="3" name="Text Placeholder 2">
            <a:extLst>
              <a:ext uri="{FF2B5EF4-FFF2-40B4-BE49-F238E27FC236}">
                <a16:creationId xmlns:a16="http://schemas.microsoft.com/office/drawing/2014/main" id="{723B8DBC-57A5-4DA5-A267-185F6BB1CF00}"/>
              </a:ext>
            </a:extLst>
          </p:cNvPr>
          <p:cNvSpPr>
            <a:spLocks noGrp="1"/>
          </p:cNvSpPr>
          <p:nvPr>
            <p:ph type="body" sz="quarter" idx="16"/>
          </p:nvPr>
        </p:nvSpPr>
        <p:spPr>
          <a:xfrm>
            <a:off x="734714" y="228600"/>
            <a:ext cx="11165186" cy="1185511"/>
          </a:xfrm>
        </p:spPr>
        <p:txBody>
          <a:bodyPr>
            <a:normAutofit fontScale="77500" lnSpcReduction="20000"/>
          </a:bodyPr>
          <a:lstStyle/>
          <a:p>
            <a:pPr>
              <a:lnSpc>
                <a:spcPct val="120000"/>
              </a:lnSpc>
            </a:pPr>
            <a:r>
              <a:rPr lang="en-US" b="1" dirty="0"/>
              <a:t>Example of Physiological changes: </a:t>
            </a:r>
            <a:r>
              <a:rPr lang="en-US" dirty="0"/>
              <a:t>“Age-related changes in oral and nasal physiology and their significance in aroma release and perception”</a:t>
            </a:r>
            <a:endParaRPr lang="en-IE" dirty="0"/>
          </a:p>
        </p:txBody>
      </p:sp>
      <p:graphicFrame>
        <p:nvGraphicFramePr>
          <p:cNvPr id="4" name="Object 3">
            <a:extLst>
              <a:ext uri="{FF2B5EF4-FFF2-40B4-BE49-F238E27FC236}">
                <a16:creationId xmlns:a16="http://schemas.microsoft.com/office/drawing/2014/main" id="{41F5D932-AA02-4CF2-B39A-959D13192256}"/>
              </a:ext>
            </a:extLst>
          </p:cNvPr>
          <p:cNvGraphicFramePr>
            <a:graphicFrameLocks noChangeAspect="1"/>
          </p:cNvGraphicFramePr>
          <p:nvPr>
            <p:extLst>
              <p:ext uri="{D42A27DB-BD31-4B8C-83A1-F6EECF244321}">
                <p14:modId xmlns:p14="http://schemas.microsoft.com/office/powerpoint/2010/main" val="775381601"/>
              </p:ext>
            </p:extLst>
          </p:nvPr>
        </p:nvGraphicFramePr>
        <p:xfrm>
          <a:off x="9424736" y="5635975"/>
          <a:ext cx="1411706" cy="479425"/>
        </p:xfrm>
        <a:graphic>
          <a:graphicData uri="http://schemas.openxmlformats.org/presentationml/2006/ole">
            <mc:AlternateContent xmlns:mc="http://schemas.openxmlformats.org/markup-compatibility/2006">
              <mc:Choice xmlns:v="urn:schemas-microsoft-com:vml" Requires="v">
                <p:oleObj name="Packager Shell Object" showAsIcon="1" r:id="rId2" imgW="3128760" imgH="478800" progId="Package">
                  <p:embed/>
                </p:oleObj>
              </mc:Choice>
              <mc:Fallback>
                <p:oleObj name="Packager Shell Object" showAsIcon="1" r:id="rId2" imgW="3128760" imgH="478800" progId="Package">
                  <p:embed/>
                  <p:pic>
                    <p:nvPicPr>
                      <p:cNvPr id="4" name="Object 3">
                        <a:extLst>
                          <a:ext uri="{FF2B5EF4-FFF2-40B4-BE49-F238E27FC236}">
                            <a16:creationId xmlns:a16="http://schemas.microsoft.com/office/drawing/2014/main" id="{41F5D932-AA02-4CF2-B39A-959D13192256}"/>
                          </a:ext>
                        </a:extLst>
                      </p:cNvPr>
                      <p:cNvPicPr/>
                      <p:nvPr/>
                    </p:nvPicPr>
                    <p:blipFill>
                      <a:blip r:embed="rId3"/>
                      <a:stretch>
                        <a:fillRect/>
                      </a:stretch>
                    </p:blipFill>
                    <p:spPr>
                      <a:xfrm>
                        <a:off x="9424736" y="5635975"/>
                        <a:ext cx="1411706" cy="479425"/>
                      </a:xfrm>
                      <a:prstGeom prst="rect">
                        <a:avLst/>
                      </a:prstGeom>
                    </p:spPr>
                  </p:pic>
                </p:oleObj>
              </mc:Fallback>
            </mc:AlternateContent>
          </a:graphicData>
        </a:graphic>
      </p:graphicFrame>
      <p:sp>
        <p:nvSpPr>
          <p:cNvPr id="5" name="Rectangle: Rounded Corners 4">
            <a:hlinkClick r:id="rId4"/>
            <a:extLst>
              <a:ext uri="{FF2B5EF4-FFF2-40B4-BE49-F238E27FC236}">
                <a16:creationId xmlns:a16="http://schemas.microsoft.com/office/drawing/2014/main" id="{92A3A826-99B3-49E0-88DC-3990FDAF2B8C}"/>
              </a:ext>
            </a:extLst>
          </p:cNvPr>
          <p:cNvSpPr/>
          <p:nvPr/>
        </p:nvSpPr>
        <p:spPr>
          <a:xfrm>
            <a:off x="9192125" y="5555589"/>
            <a:ext cx="1876927" cy="770021"/>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full report CLICK Here!</a:t>
            </a:r>
            <a:endParaRPr lang="en-IE" dirty="0"/>
          </a:p>
        </p:txBody>
      </p:sp>
      <p:sp>
        <p:nvSpPr>
          <p:cNvPr id="6" name="TextBox 5">
            <a:extLst>
              <a:ext uri="{FF2B5EF4-FFF2-40B4-BE49-F238E27FC236}">
                <a16:creationId xmlns:a16="http://schemas.microsoft.com/office/drawing/2014/main" id="{34F7F1C1-C0CA-4A51-85F1-7C87296D8781}"/>
              </a:ext>
            </a:extLst>
          </p:cNvPr>
          <p:cNvSpPr txBox="1"/>
          <p:nvPr/>
        </p:nvSpPr>
        <p:spPr>
          <a:xfrm>
            <a:off x="2660846" y="2394285"/>
            <a:ext cx="6870307" cy="1346010"/>
          </a:xfrm>
          <a:prstGeom prst="rect">
            <a:avLst/>
          </a:prstGeom>
          <a:solidFill>
            <a:schemeClr val="bg2"/>
          </a:solidFill>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a. The impaired sense of smell, known as olfactory</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b. Reduced salivary flow</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c. Compromised dental status and function.</a:t>
            </a:r>
          </a:p>
        </p:txBody>
      </p:sp>
    </p:spTree>
    <p:extLst>
      <p:ext uri="{BB962C8B-B14F-4D97-AF65-F5344CB8AC3E}">
        <p14:creationId xmlns:p14="http://schemas.microsoft.com/office/powerpoint/2010/main" val="337688398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16" ma:contentTypeDescription="Create a new document." ma:contentTypeScope="" ma:versionID="a33815bba22a291baf2f2d07ea465cc4">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7261e43b332063b1a6906cdfe7e0e2e3"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528721-5720-4685-9465-3DAD63865409}">
  <ds:schemaRefs>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 ds:uri="http://schemas.microsoft.com/office/2006/documentManagement/types"/>
    <ds:schemaRef ds:uri="41f5c9df-7cea-428a-8452-da6b62a57c0f"/>
    <ds:schemaRef ds:uri="539e4a8c-7e7c-4ea1-8c2e-f9bf51a8ca20"/>
  </ds:schemaRefs>
</ds:datastoreItem>
</file>

<file path=customXml/itemProps2.xml><?xml version="1.0" encoding="utf-8"?>
<ds:datastoreItem xmlns:ds="http://schemas.openxmlformats.org/officeDocument/2006/customXml" ds:itemID="{F90D628B-2EF7-46D8-B2DB-A5FCB32BA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3F211F-C700-4503-83B8-ABED53BB67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23781</TotalTime>
  <Words>7604</Words>
  <Application>Microsoft Macintosh PowerPoint</Application>
  <PresentationFormat>Widescreen</PresentationFormat>
  <Paragraphs>673</Paragraphs>
  <Slides>85</Slides>
  <Notes>0</Notes>
  <HiddenSlides>0</HiddenSlides>
  <MMClips>3</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101" baseType="lpstr">
      <vt:lpstr>Arial</vt:lpstr>
      <vt:lpstr>Calibri</vt:lpstr>
      <vt:lpstr>Calibri Light</vt:lpstr>
      <vt:lpstr>Comic Sans MS</vt:lpstr>
      <vt:lpstr>Gilroy</vt:lpstr>
      <vt:lpstr>Gilroy Bold</vt:lpstr>
      <vt:lpstr>Lato Regular</vt:lpstr>
      <vt:lpstr>Montserrat</vt:lpstr>
      <vt:lpstr>Montserrat Light</vt:lpstr>
      <vt:lpstr>Montserrat Medium</vt:lpstr>
      <vt:lpstr>Quattrocento Sans</vt:lpstr>
      <vt:lpstr>Roboto</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188</cp:revision>
  <dcterms:created xsi:type="dcterms:W3CDTF">2020-10-14T13:32:04Z</dcterms:created>
  <dcterms:modified xsi:type="dcterms:W3CDTF">2022-07-21T13:07:16Z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