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300" r:id="rId5"/>
    <p:sldId id="4308" r:id="rId6"/>
    <p:sldId id="4309" r:id="rId7"/>
    <p:sldId id="4310" r:id="rId8"/>
    <p:sldId id="4270" r:id="rId9"/>
    <p:sldId id="4388" r:id="rId10"/>
    <p:sldId id="4272" r:id="rId11"/>
    <p:sldId id="4301" r:id="rId12"/>
    <p:sldId id="4303" r:id="rId13"/>
    <p:sldId id="4370" r:id="rId14"/>
    <p:sldId id="4312" r:id="rId15"/>
    <p:sldId id="4311" r:id="rId16"/>
    <p:sldId id="4386" r:id="rId17"/>
    <p:sldId id="4314" r:id="rId18"/>
    <p:sldId id="4389" r:id="rId19"/>
    <p:sldId id="4373" r:id="rId20"/>
    <p:sldId id="4375" r:id="rId21"/>
    <p:sldId id="4374" r:id="rId22"/>
    <p:sldId id="4376" r:id="rId23"/>
    <p:sldId id="4377" r:id="rId24"/>
    <p:sldId id="4378" r:id="rId25"/>
    <p:sldId id="4379" r:id="rId26"/>
    <p:sldId id="4315" r:id="rId27"/>
    <p:sldId id="4316" r:id="rId28"/>
    <p:sldId id="4306" r:id="rId29"/>
    <p:sldId id="4319" r:id="rId30"/>
    <p:sldId id="4318" r:id="rId31"/>
    <p:sldId id="4320" r:id="rId32"/>
    <p:sldId id="4317" r:id="rId33"/>
    <p:sldId id="4326" r:id="rId34"/>
    <p:sldId id="4325" r:id="rId35"/>
    <p:sldId id="4327" r:id="rId36"/>
    <p:sldId id="4321" r:id="rId37"/>
    <p:sldId id="4322" r:id="rId38"/>
    <p:sldId id="4323" r:id="rId39"/>
    <p:sldId id="4324" r:id="rId40"/>
    <p:sldId id="4328" r:id="rId41"/>
    <p:sldId id="4329" r:id="rId42"/>
    <p:sldId id="4330" r:id="rId43"/>
    <p:sldId id="4331" r:id="rId44"/>
    <p:sldId id="4332" r:id="rId45"/>
    <p:sldId id="4334" r:id="rId46"/>
    <p:sldId id="4335" r:id="rId47"/>
    <p:sldId id="4343" r:id="rId48"/>
    <p:sldId id="4338" r:id="rId49"/>
    <p:sldId id="4346" r:id="rId50"/>
    <p:sldId id="4305" r:id="rId51"/>
    <p:sldId id="4350" r:id="rId52"/>
    <p:sldId id="4351" r:id="rId53"/>
    <p:sldId id="4352" r:id="rId54"/>
    <p:sldId id="4390" r:id="rId55"/>
    <p:sldId id="4349" r:id="rId56"/>
    <p:sldId id="4357" r:id="rId57"/>
    <p:sldId id="4364" r:id="rId58"/>
    <p:sldId id="4353" r:id="rId59"/>
    <p:sldId id="4358" r:id="rId60"/>
    <p:sldId id="4348" r:id="rId61"/>
    <p:sldId id="4347" r:id="rId62"/>
    <p:sldId id="4360" r:id="rId63"/>
    <p:sldId id="4359" r:id="rId64"/>
    <p:sldId id="4401" r:id="rId65"/>
    <p:sldId id="4354" r:id="rId66"/>
    <p:sldId id="4361" r:id="rId67"/>
    <p:sldId id="4391" r:id="rId68"/>
    <p:sldId id="4392" r:id="rId69"/>
    <p:sldId id="4393" r:id="rId70"/>
    <p:sldId id="4394" r:id="rId71"/>
    <p:sldId id="4395" r:id="rId72"/>
    <p:sldId id="4396" r:id="rId73"/>
    <p:sldId id="4402" r:id="rId74"/>
    <p:sldId id="4362" r:id="rId75"/>
    <p:sldId id="4355" r:id="rId76"/>
    <p:sldId id="4363" r:id="rId77"/>
    <p:sldId id="4397" r:id="rId78"/>
    <p:sldId id="4366" r:id="rId79"/>
    <p:sldId id="4356" r:id="rId80"/>
    <p:sldId id="4365" r:id="rId81"/>
    <p:sldId id="4367" r:id="rId82"/>
    <p:sldId id="4368" r:id="rId83"/>
    <p:sldId id="4369" r:id="rId84"/>
    <p:sldId id="4371" r:id="rId85"/>
    <p:sldId id="4382" r:id="rId86"/>
    <p:sldId id="4384" r:id="rId87"/>
    <p:sldId id="4400" r:id="rId88"/>
    <p:sldId id="4398" r:id="rId89"/>
    <p:sldId id="4399" r:id="rId90"/>
    <p:sldId id="4385" r:id="rId91"/>
    <p:sldId id="4387" r:id="rId92"/>
    <p:sldId id="426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90511B58-02FD-6C94-014C-9151877396E6}" name="jose.gimenez" initials="jo" userId="S::jose.gimenez_ageinglab.org#ext#@fhmuenster183.onmicrosoft.com::3b48b8cc-5da6-4cc1-aa1d-9ccff84f653f"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FFD100"/>
    <a:srgbClr val="85D2E1"/>
    <a:srgbClr val="000000"/>
    <a:srgbClr val="E78E0B"/>
    <a:srgbClr val="1D599B"/>
    <a:srgbClr val="1BA19A"/>
    <a:srgbClr val="C32F79"/>
    <a:srgbClr val="FA6AEC"/>
    <a:srgbClr val="8CB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16C2F-9FDC-4B80-BF1F-27ABB32B5CDB}" v="2" dt="2022-06-28T12:59:14.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a1b8e930-d272-4933-b1a2-fcb29f5bf117" providerId="ADAL" clId="{0B216C2F-9FDC-4B80-BF1F-27ABB32B5CDB}"/>
    <pc:docChg chg="undo custSel modSld">
      <pc:chgData name="Paula Whyte ( Momentum Consulting )" userId="a1b8e930-d272-4933-b1a2-fcb29f5bf117" providerId="ADAL" clId="{0B216C2F-9FDC-4B80-BF1F-27ABB32B5CDB}" dt="2022-06-28T12:59:16.991" v="12" actId="207"/>
      <pc:docMkLst>
        <pc:docMk/>
      </pc:docMkLst>
      <pc:sldChg chg="modSp mod">
        <pc:chgData name="Paula Whyte ( Momentum Consulting )" userId="a1b8e930-d272-4933-b1a2-fcb29f5bf117" providerId="ADAL" clId="{0B216C2F-9FDC-4B80-BF1F-27ABB32B5CDB}" dt="2022-06-28T12:58:00.895" v="11" actId="207"/>
        <pc:sldMkLst>
          <pc:docMk/>
          <pc:sldMk cId="1620243526" sldId="4319"/>
        </pc:sldMkLst>
        <pc:spChg chg="mod">
          <ac:chgData name="Paula Whyte ( Momentum Consulting )" userId="a1b8e930-d272-4933-b1a2-fcb29f5bf117" providerId="ADAL" clId="{0B216C2F-9FDC-4B80-BF1F-27ABB32B5CDB}" dt="2022-06-28T12:58:00.895" v="11" actId="207"/>
          <ac:spMkLst>
            <pc:docMk/>
            <pc:sldMk cId="1620243526" sldId="4319"/>
            <ac:spMk id="3" creationId="{940F5B38-FAD3-4D81-BEA7-946BAEFBE9E0}"/>
          </ac:spMkLst>
        </pc:spChg>
      </pc:sldChg>
      <pc:sldChg chg="modSp mod">
        <pc:chgData name="Paula Whyte ( Momentum Consulting )" userId="a1b8e930-d272-4933-b1a2-fcb29f5bf117" providerId="ADAL" clId="{0B216C2F-9FDC-4B80-BF1F-27ABB32B5CDB}" dt="2022-06-28T12:59:16.991" v="12" actId="207"/>
        <pc:sldMkLst>
          <pc:docMk/>
          <pc:sldMk cId="3275948933" sldId="4343"/>
        </pc:sldMkLst>
        <pc:spChg chg="mod">
          <ac:chgData name="Paula Whyte ( Momentum Consulting )" userId="a1b8e930-d272-4933-b1a2-fcb29f5bf117" providerId="ADAL" clId="{0B216C2F-9FDC-4B80-BF1F-27ABB32B5CDB}" dt="2022-06-28T12:59:16.991" v="12" actId="207"/>
          <ac:spMkLst>
            <pc:docMk/>
            <pc:sldMk cId="3275948933" sldId="4343"/>
            <ac:spMk id="9" creationId="{2F15F467-A98A-4F52-8F0B-E09AE66B5866}"/>
          </ac:spMkLst>
        </pc:spChg>
      </pc:sldChg>
      <pc:sldChg chg="modSp mod">
        <pc:chgData name="Paula Whyte ( Momentum Consulting )" userId="a1b8e930-d272-4933-b1a2-fcb29f5bf117" providerId="ADAL" clId="{0B216C2F-9FDC-4B80-BF1F-27ABB32B5CDB}" dt="2022-06-28T12:56:47.120" v="10" actId="6549"/>
        <pc:sldMkLst>
          <pc:docMk/>
          <pc:sldMk cId="3485045264" sldId="4376"/>
        </pc:sldMkLst>
        <pc:spChg chg="mod">
          <ac:chgData name="Paula Whyte ( Momentum Consulting )" userId="a1b8e930-d272-4933-b1a2-fcb29f5bf117" providerId="ADAL" clId="{0B216C2F-9FDC-4B80-BF1F-27ABB32B5CDB}" dt="2022-06-28T12:56:47.120" v="10" actId="6549"/>
          <ac:spMkLst>
            <pc:docMk/>
            <pc:sldMk cId="3485045264" sldId="4376"/>
            <ac:spMk id="2" creationId="{1F8EE678-8437-4031-8593-82E342C2ABEC}"/>
          </ac:spMkLst>
        </pc:spChg>
      </pc:sldChg>
      <pc:sldChg chg="modSp mod">
        <pc:chgData name="Paula Whyte ( Momentum Consulting )" userId="a1b8e930-d272-4933-b1a2-fcb29f5bf117" providerId="ADAL" clId="{0B216C2F-9FDC-4B80-BF1F-27ABB32B5CDB}" dt="2022-06-28T12:53:59.502" v="9" actId="20577"/>
        <pc:sldMkLst>
          <pc:docMk/>
          <pc:sldMk cId="511880489" sldId="4399"/>
        </pc:sldMkLst>
        <pc:spChg chg="mod">
          <ac:chgData name="Paula Whyte ( Momentum Consulting )" userId="a1b8e930-d272-4933-b1a2-fcb29f5bf117" providerId="ADAL" clId="{0B216C2F-9FDC-4B80-BF1F-27ABB32B5CDB}" dt="2022-06-28T12:53:59.502" v="9" actId="20577"/>
          <ac:spMkLst>
            <pc:docMk/>
            <pc:sldMk cId="511880489" sldId="4399"/>
            <ac:spMk id="3" creationId="{ED51867E-7DEA-4DE7-9648-C57F63B93488}"/>
          </ac:spMkLst>
        </pc:spChg>
      </pc:sldChg>
      <pc:sldChg chg="modSp mod">
        <pc:chgData name="Paula Whyte ( Momentum Consulting )" userId="a1b8e930-d272-4933-b1a2-fcb29f5bf117" providerId="ADAL" clId="{0B216C2F-9FDC-4B80-BF1F-27ABB32B5CDB}" dt="2022-06-28T12:52:03.024" v="1"/>
        <pc:sldMkLst>
          <pc:docMk/>
          <pc:sldMk cId="1333103764" sldId="4400"/>
        </pc:sldMkLst>
        <pc:spChg chg="mod">
          <ac:chgData name="Paula Whyte ( Momentum Consulting )" userId="a1b8e930-d272-4933-b1a2-fcb29f5bf117" providerId="ADAL" clId="{0B216C2F-9FDC-4B80-BF1F-27ABB32B5CDB}" dt="2022-06-28T12:52:03.024" v="1"/>
          <ac:spMkLst>
            <pc:docMk/>
            <pc:sldMk cId="1333103764" sldId="4400"/>
            <ac:spMk id="7" creationId="{6B13636D-8195-4415-BD42-EBAF37CF86BC}"/>
          </ac:spMkLst>
        </pc:spChg>
      </pc:sldChg>
    </pc:docChg>
  </pc:docChgLst>
  <pc:docChgLst>
    <pc:chgData name="paula" userId="S::paula_momentumconsulting.ie#ext#@fhmuenster183.onmicrosoft.com::fc69c271-b269-4cfc-b647-ef8bba578a68" providerId="AD" clId="Web-{F6313E10-277A-47A0-97C1-917B28316548}"/>
    <pc:docChg chg="">
      <pc:chgData name="paula" userId="S::paula_momentumconsulting.ie#ext#@fhmuenster183.onmicrosoft.com::fc69c271-b269-4cfc-b647-ef8bba578a68" providerId="AD" clId="Web-{F6313E10-277A-47A0-97C1-917B28316548}" dt="2022-06-14T13:50:29.498" v="0"/>
      <pc:docMkLst>
        <pc:docMk/>
      </pc:docMkLst>
      <pc:sldChg chg="delCm">
        <pc:chgData name="paula" userId="S::paula_momentumconsulting.ie#ext#@fhmuenster183.onmicrosoft.com::fc69c271-b269-4cfc-b647-ef8bba578a68" providerId="AD" clId="Web-{F6313E10-277A-47A0-97C1-917B28316548}" dt="2022-06-14T13:50:29.498" v="0"/>
        <pc:sldMkLst>
          <pc:docMk/>
          <pc:sldMk cId="1904700022" sldId="43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632EB-E4F1-4CFF-B171-FF62B7240F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IE"/>
        </a:p>
      </dgm:t>
    </dgm:pt>
    <dgm:pt modelId="{34A8022D-A02D-4845-9D0C-8EF597C162B1}">
      <dgm:prSet phldrT="[Text]"/>
      <dgm:spPr/>
      <dgm:t>
        <a:bodyPr/>
        <a:lstStyle/>
        <a:p>
          <a:r>
            <a:rPr lang="en-US" b="1">
              <a:solidFill>
                <a:srgbClr val="1BA19A"/>
              </a:solidFill>
            </a:rPr>
            <a:t>Raw materials</a:t>
          </a:r>
          <a:endParaRPr lang="en-IE" b="1">
            <a:solidFill>
              <a:srgbClr val="1BA19A"/>
            </a:solidFill>
          </a:endParaRPr>
        </a:p>
      </dgm:t>
    </dgm:pt>
    <dgm:pt modelId="{134DEB9A-9044-4A4E-88ED-2D86C7177F88}" type="parTrans" cxnId="{724E1E96-8D50-47B6-9DA4-2F7CB110C5CD}">
      <dgm:prSet/>
      <dgm:spPr/>
      <dgm:t>
        <a:bodyPr/>
        <a:lstStyle/>
        <a:p>
          <a:endParaRPr lang="en-IE"/>
        </a:p>
      </dgm:t>
    </dgm:pt>
    <dgm:pt modelId="{C72AA101-B806-474D-846A-DCFBA64D2BD6}" type="sibTrans" cxnId="{724E1E96-8D50-47B6-9DA4-2F7CB110C5CD}">
      <dgm:prSet/>
      <dgm:spPr/>
      <dgm:t>
        <a:bodyPr/>
        <a:lstStyle/>
        <a:p>
          <a:endParaRPr lang="en-IE"/>
        </a:p>
      </dgm:t>
    </dgm:pt>
    <dgm:pt modelId="{A79EA46E-A83D-4900-A475-53B38A7FDA5E}">
      <dgm:prSet phldrT="[Text]"/>
      <dgm:spPr/>
      <dgm:t>
        <a:bodyPr/>
        <a:lstStyle/>
        <a:p>
          <a:r>
            <a:rPr lang="en-US" b="1">
              <a:solidFill>
                <a:srgbClr val="E78E0B"/>
              </a:solidFill>
            </a:rPr>
            <a:t>Processing Technology</a:t>
          </a:r>
          <a:endParaRPr lang="en-IE" b="1">
            <a:solidFill>
              <a:srgbClr val="E78E0B"/>
            </a:solidFill>
          </a:endParaRPr>
        </a:p>
      </dgm:t>
    </dgm:pt>
    <dgm:pt modelId="{83B73369-5880-465D-8B6D-AB12BEB2A48A}" type="parTrans" cxnId="{E9A0456E-0AC2-4E8D-9DC5-8446F386848A}">
      <dgm:prSet/>
      <dgm:spPr/>
      <dgm:t>
        <a:bodyPr/>
        <a:lstStyle/>
        <a:p>
          <a:endParaRPr lang="en-IE"/>
        </a:p>
      </dgm:t>
    </dgm:pt>
    <dgm:pt modelId="{F4FA2D7C-2C09-4B43-9314-5C682A226891}" type="sibTrans" cxnId="{E9A0456E-0AC2-4E8D-9DC5-8446F386848A}">
      <dgm:prSet/>
      <dgm:spPr>
        <a:solidFill>
          <a:srgbClr val="FFC000"/>
        </a:solidFill>
      </dgm:spPr>
      <dgm:t>
        <a:bodyPr/>
        <a:lstStyle/>
        <a:p>
          <a:endParaRPr lang="en-IE"/>
        </a:p>
      </dgm:t>
    </dgm:pt>
    <dgm:pt modelId="{BF95E7E1-7F2F-4F06-8A73-39BA1A9297D4}">
      <dgm:prSet phldrT="[Text]"/>
      <dgm:spPr/>
      <dgm:t>
        <a:bodyPr/>
        <a:lstStyle/>
        <a:p>
          <a:r>
            <a:rPr lang="en-US" b="1">
              <a:solidFill>
                <a:srgbClr val="85D2E1"/>
              </a:solidFill>
            </a:rPr>
            <a:t>Application</a:t>
          </a:r>
          <a:endParaRPr lang="en-IE" b="1">
            <a:solidFill>
              <a:srgbClr val="85D2E1"/>
            </a:solidFill>
          </a:endParaRPr>
        </a:p>
      </dgm:t>
    </dgm:pt>
    <dgm:pt modelId="{8321C278-C65C-49C4-8057-1B5FB377F149}" type="parTrans" cxnId="{3B831442-0A6E-4287-8FC9-2EF2F42BE17D}">
      <dgm:prSet/>
      <dgm:spPr/>
      <dgm:t>
        <a:bodyPr/>
        <a:lstStyle/>
        <a:p>
          <a:endParaRPr lang="en-IE"/>
        </a:p>
      </dgm:t>
    </dgm:pt>
    <dgm:pt modelId="{9E7EA3B6-BD65-4F73-8ECF-8F34BE6F5B2D}" type="sibTrans" cxnId="{3B831442-0A6E-4287-8FC9-2EF2F42BE17D}">
      <dgm:prSet/>
      <dgm:spPr>
        <a:solidFill>
          <a:srgbClr val="1188A3"/>
        </a:solidFill>
      </dgm:spPr>
      <dgm:t>
        <a:bodyPr/>
        <a:lstStyle/>
        <a:p>
          <a:endParaRPr lang="en-IE"/>
        </a:p>
      </dgm:t>
    </dgm:pt>
    <dgm:pt modelId="{7D39DFFF-5AF9-48F2-98C3-E5BF388DC0A5}">
      <dgm:prSet phldrT="[Text]"/>
      <dgm:spPr/>
      <dgm:t>
        <a:bodyPr/>
        <a:lstStyle/>
        <a:p>
          <a:r>
            <a:rPr lang="en-US" b="1">
              <a:solidFill>
                <a:srgbClr val="1D599B"/>
              </a:solidFill>
            </a:rPr>
            <a:t>Regulations &amp; Limitations</a:t>
          </a:r>
          <a:endParaRPr lang="en-IE" b="1">
            <a:solidFill>
              <a:srgbClr val="1D599B"/>
            </a:solidFill>
          </a:endParaRPr>
        </a:p>
      </dgm:t>
    </dgm:pt>
    <dgm:pt modelId="{30277618-CE93-4E55-95E9-98B359403E4C}" type="parTrans" cxnId="{20014205-B17A-495B-BAD5-9F1A57E55BCC}">
      <dgm:prSet/>
      <dgm:spPr/>
      <dgm:t>
        <a:bodyPr/>
        <a:lstStyle/>
        <a:p>
          <a:endParaRPr lang="en-IE"/>
        </a:p>
      </dgm:t>
    </dgm:pt>
    <dgm:pt modelId="{29C22455-1BCF-4C53-B8DE-FC4A3B61F438}" type="sibTrans" cxnId="{20014205-B17A-495B-BAD5-9F1A57E55BCC}">
      <dgm:prSet/>
      <dgm:spPr/>
      <dgm:t>
        <a:bodyPr/>
        <a:lstStyle/>
        <a:p>
          <a:endParaRPr lang="en-IE"/>
        </a:p>
      </dgm:t>
    </dgm:pt>
    <dgm:pt modelId="{3C5D96D4-B678-4BFD-81AB-CDB90A1C5C47}">
      <dgm:prSet phldrT="[Text]"/>
      <dgm:spPr/>
      <dgm:t>
        <a:bodyPr/>
        <a:lstStyle/>
        <a:p>
          <a:r>
            <a:rPr lang="en-US" b="1">
              <a:solidFill>
                <a:srgbClr val="1188A3"/>
              </a:solidFill>
            </a:rPr>
            <a:t>Sensory inspiration</a:t>
          </a:r>
          <a:endParaRPr lang="en-IE" b="1">
            <a:solidFill>
              <a:srgbClr val="1188A3"/>
            </a:solidFill>
          </a:endParaRPr>
        </a:p>
      </dgm:t>
    </dgm:pt>
    <dgm:pt modelId="{A7296189-4F04-4903-9077-1C97F2D6B295}" type="parTrans" cxnId="{5847FB2E-F927-4B84-9AB5-A741681FECB4}">
      <dgm:prSet/>
      <dgm:spPr/>
      <dgm:t>
        <a:bodyPr/>
        <a:lstStyle/>
        <a:p>
          <a:endParaRPr lang="en-IE"/>
        </a:p>
      </dgm:t>
    </dgm:pt>
    <dgm:pt modelId="{D8B329FE-0E38-4551-BE95-ACD076BDDB66}" type="sibTrans" cxnId="{5847FB2E-F927-4B84-9AB5-A741681FECB4}">
      <dgm:prSet/>
      <dgm:spPr>
        <a:solidFill>
          <a:srgbClr val="FFC000"/>
        </a:solidFill>
      </dgm:spPr>
      <dgm:t>
        <a:bodyPr/>
        <a:lstStyle/>
        <a:p>
          <a:endParaRPr lang="en-IE"/>
        </a:p>
      </dgm:t>
    </dgm:pt>
    <dgm:pt modelId="{E3531216-DE1B-4D37-9AF0-0513EA532E27}" type="pres">
      <dgm:prSet presAssocID="{8C9632EB-E4F1-4CFF-B171-FF62B7240F19}" presName="cycle" presStyleCnt="0">
        <dgm:presLayoutVars>
          <dgm:dir/>
          <dgm:resizeHandles val="exact"/>
        </dgm:presLayoutVars>
      </dgm:prSet>
      <dgm:spPr/>
    </dgm:pt>
    <dgm:pt modelId="{6FD1DBB4-B05F-4D6A-BA84-E58A08B54F37}" type="pres">
      <dgm:prSet presAssocID="{34A8022D-A02D-4845-9D0C-8EF597C162B1}" presName="dummy" presStyleCnt="0"/>
      <dgm:spPr/>
    </dgm:pt>
    <dgm:pt modelId="{055903FC-DFE5-46A3-8D01-B19087A2D918}" type="pres">
      <dgm:prSet presAssocID="{34A8022D-A02D-4845-9D0C-8EF597C162B1}" presName="node" presStyleLbl="revTx" presStyleIdx="0" presStyleCnt="5">
        <dgm:presLayoutVars>
          <dgm:bulletEnabled val="1"/>
        </dgm:presLayoutVars>
      </dgm:prSet>
      <dgm:spPr/>
    </dgm:pt>
    <dgm:pt modelId="{38E1D2FC-4FF8-4D7C-8C93-156C9B36016B}" type="pres">
      <dgm:prSet presAssocID="{C72AA101-B806-474D-846A-DCFBA64D2BD6}" presName="sibTrans" presStyleLbl="node1" presStyleIdx="0" presStyleCnt="5"/>
      <dgm:spPr/>
    </dgm:pt>
    <dgm:pt modelId="{FBE5531F-F81A-4107-801B-DD7F6C0EF90B}" type="pres">
      <dgm:prSet presAssocID="{A79EA46E-A83D-4900-A475-53B38A7FDA5E}" presName="dummy" presStyleCnt="0"/>
      <dgm:spPr/>
    </dgm:pt>
    <dgm:pt modelId="{92173E38-36CC-4494-81D0-A6CF07420BEC}" type="pres">
      <dgm:prSet presAssocID="{A79EA46E-A83D-4900-A475-53B38A7FDA5E}" presName="node" presStyleLbl="revTx" presStyleIdx="1" presStyleCnt="5">
        <dgm:presLayoutVars>
          <dgm:bulletEnabled val="1"/>
        </dgm:presLayoutVars>
      </dgm:prSet>
      <dgm:spPr/>
    </dgm:pt>
    <dgm:pt modelId="{E885429F-05D3-4A39-B43A-B4659535DE3D}" type="pres">
      <dgm:prSet presAssocID="{F4FA2D7C-2C09-4B43-9314-5C682A226891}" presName="sibTrans" presStyleLbl="node1" presStyleIdx="1" presStyleCnt="5"/>
      <dgm:spPr/>
    </dgm:pt>
    <dgm:pt modelId="{D758E0E6-D5FA-4E0A-8671-27DDC8E209F8}" type="pres">
      <dgm:prSet presAssocID="{BF95E7E1-7F2F-4F06-8A73-39BA1A9297D4}" presName="dummy" presStyleCnt="0"/>
      <dgm:spPr/>
    </dgm:pt>
    <dgm:pt modelId="{139B1868-CF45-4A7E-BE28-D0A3655F9D44}" type="pres">
      <dgm:prSet presAssocID="{BF95E7E1-7F2F-4F06-8A73-39BA1A9297D4}" presName="node" presStyleLbl="revTx" presStyleIdx="2" presStyleCnt="5">
        <dgm:presLayoutVars>
          <dgm:bulletEnabled val="1"/>
        </dgm:presLayoutVars>
      </dgm:prSet>
      <dgm:spPr/>
    </dgm:pt>
    <dgm:pt modelId="{63660EC7-4E42-46D3-885B-AD193B0B804A}" type="pres">
      <dgm:prSet presAssocID="{9E7EA3B6-BD65-4F73-8ECF-8F34BE6F5B2D}" presName="sibTrans" presStyleLbl="node1" presStyleIdx="2" presStyleCnt="5"/>
      <dgm:spPr/>
    </dgm:pt>
    <dgm:pt modelId="{161EC7EF-8C12-4331-90BA-7D4221D582D3}" type="pres">
      <dgm:prSet presAssocID="{7D39DFFF-5AF9-48F2-98C3-E5BF388DC0A5}" presName="dummy" presStyleCnt="0"/>
      <dgm:spPr/>
    </dgm:pt>
    <dgm:pt modelId="{FFFC7329-718F-489D-BD9B-BB2094DF4601}" type="pres">
      <dgm:prSet presAssocID="{7D39DFFF-5AF9-48F2-98C3-E5BF388DC0A5}" presName="node" presStyleLbl="revTx" presStyleIdx="3" presStyleCnt="5">
        <dgm:presLayoutVars>
          <dgm:bulletEnabled val="1"/>
        </dgm:presLayoutVars>
      </dgm:prSet>
      <dgm:spPr/>
    </dgm:pt>
    <dgm:pt modelId="{EF7359D0-7567-429A-89BF-BA828D59C9A4}" type="pres">
      <dgm:prSet presAssocID="{29C22455-1BCF-4C53-B8DE-FC4A3B61F438}" presName="sibTrans" presStyleLbl="node1" presStyleIdx="3" presStyleCnt="5"/>
      <dgm:spPr/>
    </dgm:pt>
    <dgm:pt modelId="{6665E5C6-3AA2-4BCB-9880-3629BDE84F9D}" type="pres">
      <dgm:prSet presAssocID="{3C5D96D4-B678-4BFD-81AB-CDB90A1C5C47}" presName="dummy" presStyleCnt="0"/>
      <dgm:spPr/>
    </dgm:pt>
    <dgm:pt modelId="{63BB031E-9F03-4717-9C7C-73D8BD1A2F72}" type="pres">
      <dgm:prSet presAssocID="{3C5D96D4-B678-4BFD-81AB-CDB90A1C5C47}" presName="node" presStyleLbl="revTx" presStyleIdx="4" presStyleCnt="5">
        <dgm:presLayoutVars>
          <dgm:bulletEnabled val="1"/>
        </dgm:presLayoutVars>
      </dgm:prSet>
      <dgm:spPr/>
    </dgm:pt>
    <dgm:pt modelId="{BA204AC6-4E57-49FC-87B1-79D69F5FCA26}" type="pres">
      <dgm:prSet presAssocID="{D8B329FE-0E38-4551-BE95-ACD076BDDB66}" presName="sibTrans" presStyleLbl="node1" presStyleIdx="4" presStyleCnt="5"/>
      <dgm:spPr/>
    </dgm:pt>
  </dgm:ptLst>
  <dgm:cxnLst>
    <dgm:cxn modelId="{20014205-B17A-495B-BAD5-9F1A57E55BCC}" srcId="{8C9632EB-E4F1-4CFF-B171-FF62B7240F19}" destId="{7D39DFFF-5AF9-48F2-98C3-E5BF388DC0A5}" srcOrd="3" destOrd="0" parTransId="{30277618-CE93-4E55-95E9-98B359403E4C}" sibTransId="{29C22455-1BCF-4C53-B8DE-FC4A3B61F438}"/>
    <dgm:cxn modelId="{61747F21-DB7A-402E-A03E-F3976EC4B7DA}" type="presOf" srcId="{8C9632EB-E4F1-4CFF-B171-FF62B7240F19}" destId="{E3531216-DE1B-4D37-9AF0-0513EA532E27}" srcOrd="0" destOrd="0" presId="urn:microsoft.com/office/officeart/2005/8/layout/cycle1"/>
    <dgm:cxn modelId="{5847FB2E-F927-4B84-9AB5-A741681FECB4}" srcId="{8C9632EB-E4F1-4CFF-B171-FF62B7240F19}" destId="{3C5D96D4-B678-4BFD-81AB-CDB90A1C5C47}" srcOrd="4" destOrd="0" parTransId="{A7296189-4F04-4903-9077-1C97F2D6B295}" sibTransId="{D8B329FE-0E38-4551-BE95-ACD076BDDB66}"/>
    <dgm:cxn modelId="{A8D0C63B-873A-4C5D-8580-9B27E6148C45}" type="presOf" srcId="{BF95E7E1-7F2F-4F06-8A73-39BA1A9297D4}" destId="{139B1868-CF45-4A7E-BE28-D0A3655F9D44}" srcOrd="0" destOrd="0" presId="urn:microsoft.com/office/officeart/2005/8/layout/cycle1"/>
    <dgm:cxn modelId="{A6852C3C-AD20-4F2B-BB04-17633BC83768}" type="presOf" srcId="{7D39DFFF-5AF9-48F2-98C3-E5BF388DC0A5}" destId="{FFFC7329-718F-489D-BD9B-BB2094DF4601}" srcOrd="0" destOrd="0" presId="urn:microsoft.com/office/officeart/2005/8/layout/cycle1"/>
    <dgm:cxn modelId="{3B831442-0A6E-4287-8FC9-2EF2F42BE17D}" srcId="{8C9632EB-E4F1-4CFF-B171-FF62B7240F19}" destId="{BF95E7E1-7F2F-4F06-8A73-39BA1A9297D4}" srcOrd="2" destOrd="0" parTransId="{8321C278-C65C-49C4-8057-1B5FB377F149}" sibTransId="{9E7EA3B6-BD65-4F73-8ECF-8F34BE6F5B2D}"/>
    <dgm:cxn modelId="{99FFA552-179C-44FB-9D40-6DD51AE00845}" type="presOf" srcId="{29C22455-1BCF-4C53-B8DE-FC4A3B61F438}" destId="{EF7359D0-7567-429A-89BF-BA828D59C9A4}" srcOrd="0" destOrd="0" presId="urn:microsoft.com/office/officeart/2005/8/layout/cycle1"/>
    <dgm:cxn modelId="{86FB6456-FB89-494B-8241-8CEE10982947}" type="presOf" srcId="{34A8022D-A02D-4845-9D0C-8EF597C162B1}" destId="{055903FC-DFE5-46A3-8D01-B19087A2D918}" srcOrd="0" destOrd="0" presId="urn:microsoft.com/office/officeart/2005/8/layout/cycle1"/>
    <dgm:cxn modelId="{3A52515D-533C-4526-8116-A3B40DE09F99}" type="presOf" srcId="{3C5D96D4-B678-4BFD-81AB-CDB90A1C5C47}" destId="{63BB031E-9F03-4717-9C7C-73D8BD1A2F72}" srcOrd="0" destOrd="0" presId="urn:microsoft.com/office/officeart/2005/8/layout/cycle1"/>
    <dgm:cxn modelId="{E9A0456E-0AC2-4E8D-9DC5-8446F386848A}" srcId="{8C9632EB-E4F1-4CFF-B171-FF62B7240F19}" destId="{A79EA46E-A83D-4900-A475-53B38A7FDA5E}" srcOrd="1" destOrd="0" parTransId="{83B73369-5880-465D-8B6D-AB12BEB2A48A}" sibTransId="{F4FA2D7C-2C09-4B43-9314-5C682A226891}"/>
    <dgm:cxn modelId="{5D3F0A7B-2B34-4A27-9443-4E7FF02F5D7A}" type="presOf" srcId="{D8B329FE-0E38-4551-BE95-ACD076BDDB66}" destId="{BA204AC6-4E57-49FC-87B1-79D69F5FCA26}" srcOrd="0" destOrd="0" presId="urn:microsoft.com/office/officeart/2005/8/layout/cycle1"/>
    <dgm:cxn modelId="{FB471680-B7E6-46A6-B4BA-BE8733856D19}" type="presOf" srcId="{9E7EA3B6-BD65-4F73-8ECF-8F34BE6F5B2D}" destId="{63660EC7-4E42-46D3-885B-AD193B0B804A}" srcOrd="0" destOrd="0" presId="urn:microsoft.com/office/officeart/2005/8/layout/cycle1"/>
    <dgm:cxn modelId="{724E1E96-8D50-47B6-9DA4-2F7CB110C5CD}" srcId="{8C9632EB-E4F1-4CFF-B171-FF62B7240F19}" destId="{34A8022D-A02D-4845-9D0C-8EF597C162B1}" srcOrd="0" destOrd="0" parTransId="{134DEB9A-9044-4A4E-88ED-2D86C7177F88}" sibTransId="{C72AA101-B806-474D-846A-DCFBA64D2BD6}"/>
    <dgm:cxn modelId="{9A591599-FF0B-4C11-ADA9-42B5EADA6940}" type="presOf" srcId="{C72AA101-B806-474D-846A-DCFBA64D2BD6}" destId="{38E1D2FC-4FF8-4D7C-8C93-156C9B36016B}" srcOrd="0" destOrd="0" presId="urn:microsoft.com/office/officeart/2005/8/layout/cycle1"/>
    <dgm:cxn modelId="{DE3D2B9B-DFFC-4DBC-8943-0948D2725355}" type="presOf" srcId="{A79EA46E-A83D-4900-A475-53B38A7FDA5E}" destId="{92173E38-36CC-4494-81D0-A6CF07420BEC}" srcOrd="0" destOrd="0" presId="urn:microsoft.com/office/officeart/2005/8/layout/cycle1"/>
    <dgm:cxn modelId="{637374A3-5ADD-4E92-9554-E33F5E5075D6}" type="presOf" srcId="{F4FA2D7C-2C09-4B43-9314-5C682A226891}" destId="{E885429F-05D3-4A39-B43A-B4659535DE3D}" srcOrd="0" destOrd="0" presId="urn:microsoft.com/office/officeart/2005/8/layout/cycle1"/>
    <dgm:cxn modelId="{46FD91DC-1FDB-4008-A0E4-1BA6EBDE0094}" type="presParOf" srcId="{E3531216-DE1B-4D37-9AF0-0513EA532E27}" destId="{6FD1DBB4-B05F-4D6A-BA84-E58A08B54F37}" srcOrd="0" destOrd="0" presId="urn:microsoft.com/office/officeart/2005/8/layout/cycle1"/>
    <dgm:cxn modelId="{3B8026F4-021A-40F6-B8E8-9BB7A8AD83E3}" type="presParOf" srcId="{E3531216-DE1B-4D37-9AF0-0513EA532E27}" destId="{055903FC-DFE5-46A3-8D01-B19087A2D918}" srcOrd="1" destOrd="0" presId="urn:microsoft.com/office/officeart/2005/8/layout/cycle1"/>
    <dgm:cxn modelId="{00046C87-271C-4671-A57E-93D1344E1FD4}" type="presParOf" srcId="{E3531216-DE1B-4D37-9AF0-0513EA532E27}" destId="{38E1D2FC-4FF8-4D7C-8C93-156C9B36016B}" srcOrd="2" destOrd="0" presId="urn:microsoft.com/office/officeart/2005/8/layout/cycle1"/>
    <dgm:cxn modelId="{A521697D-4E9F-4EAF-B623-93FA8902FFE9}" type="presParOf" srcId="{E3531216-DE1B-4D37-9AF0-0513EA532E27}" destId="{FBE5531F-F81A-4107-801B-DD7F6C0EF90B}" srcOrd="3" destOrd="0" presId="urn:microsoft.com/office/officeart/2005/8/layout/cycle1"/>
    <dgm:cxn modelId="{B8421E25-7943-4A44-8941-4B33E27C63D7}" type="presParOf" srcId="{E3531216-DE1B-4D37-9AF0-0513EA532E27}" destId="{92173E38-36CC-4494-81D0-A6CF07420BEC}" srcOrd="4" destOrd="0" presId="urn:microsoft.com/office/officeart/2005/8/layout/cycle1"/>
    <dgm:cxn modelId="{C55A8860-DFC6-4F91-9862-A551FBC37C35}" type="presParOf" srcId="{E3531216-DE1B-4D37-9AF0-0513EA532E27}" destId="{E885429F-05D3-4A39-B43A-B4659535DE3D}" srcOrd="5" destOrd="0" presId="urn:microsoft.com/office/officeart/2005/8/layout/cycle1"/>
    <dgm:cxn modelId="{C092E249-1C4C-4424-ACA6-6EF827FF9C2C}" type="presParOf" srcId="{E3531216-DE1B-4D37-9AF0-0513EA532E27}" destId="{D758E0E6-D5FA-4E0A-8671-27DDC8E209F8}" srcOrd="6" destOrd="0" presId="urn:microsoft.com/office/officeart/2005/8/layout/cycle1"/>
    <dgm:cxn modelId="{EEED8A85-E731-4EDF-8201-4DCA509CACCC}" type="presParOf" srcId="{E3531216-DE1B-4D37-9AF0-0513EA532E27}" destId="{139B1868-CF45-4A7E-BE28-D0A3655F9D44}" srcOrd="7" destOrd="0" presId="urn:microsoft.com/office/officeart/2005/8/layout/cycle1"/>
    <dgm:cxn modelId="{3D32AD5B-AF80-41DF-8E73-D30BD0BFF161}" type="presParOf" srcId="{E3531216-DE1B-4D37-9AF0-0513EA532E27}" destId="{63660EC7-4E42-46D3-885B-AD193B0B804A}" srcOrd="8" destOrd="0" presId="urn:microsoft.com/office/officeart/2005/8/layout/cycle1"/>
    <dgm:cxn modelId="{7DCA7F6C-38EB-461C-90E0-59CC71CA4DD6}" type="presParOf" srcId="{E3531216-DE1B-4D37-9AF0-0513EA532E27}" destId="{161EC7EF-8C12-4331-90BA-7D4221D582D3}" srcOrd="9" destOrd="0" presId="urn:microsoft.com/office/officeart/2005/8/layout/cycle1"/>
    <dgm:cxn modelId="{E360DCA1-8204-4F75-B904-92FE895CC57D}" type="presParOf" srcId="{E3531216-DE1B-4D37-9AF0-0513EA532E27}" destId="{FFFC7329-718F-489D-BD9B-BB2094DF4601}" srcOrd="10" destOrd="0" presId="urn:microsoft.com/office/officeart/2005/8/layout/cycle1"/>
    <dgm:cxn modelId="{0836708E-0F9D-40F1-B3B2-4A3612B1848F}" type="presParOf" srcId="{E3531216-DE1B-4D37-9AF0-0513EA532E27}" destId="{EF7359D0-7567-429A-89BF-BA828D59C9A4}" srcOrd="11" destOrd="0" presId="urn:microsoft.com/office/officeart/2005/8/layout/cycle1"/>
    <dgm:cxn modelId="{B64E4ED8-6F92-43FC-A8B2-8C9FC0986563}" type="presParOf" srcId="{E3531216-DE1B-4D37-9AF0-0513EA532E27}" destId="{6665E5C6-3AA2-4BCB-9880-3629BDE84F9D}" srcOrd="12" destOrd="0" presId="urn:microsoft.com/office/officeart/2005/8/layout/cycle1"/>
    <dgm:cxn modelId="{34CFBA28-44E1-450E-B631-AF06E66E87B5}" type="presParOf" srcId="{E3531216-DE1B-4D37-9AF0-0513EA532E27}" destId="{63BB031E-9F03-4717-9C7C-73D8BD1A2F72}" srcOrd="13" destOrd="0" presId="urn:microsoft.com/office/officeart/2005/8/layout/cycle1"/>
    <dgm:cxn modelId="{FE21FE6A-B2CE-4289-B7ED-70717B867F8D}" type="presParOf" srcId="{E3531216-DE1B-4D37-9AF0-0513EA532E27}" destId="{BA204AC6-4E57-49FC-87B1-79D69F5FCA2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03FC-DFE5-46A3-8D01-B19087A2D918}">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1BA19A"/>
              </a:solidFill>
            </a:rPr>
            <a:t>Raw materials</a:t>
          </a:r>
          <a:endParaRPr lang="en-IE" sz="2000" b="1" kern="1200">
            <a:solidFill>
              <a:srgbClr val="1BA19A"/>
            </a:solidFill>
          </a:endParaRPr>
        </a:p>
      </dsp:txBody>
      <dsp:txXfrm>
        <a:off x="4704665" y="39140"/>
        <a:ext cx="1341437" cy="1341437"/>
      </dsp:txXfrm>
    </dsp:sp>
    <dsp:sp modelId="{38E1D2FC-4FF8-4D7C-8C93-156C9B36016B}">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3E38-36CC-4494-81D0-A6CF07420BEC}">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E78E0B"/>
              </a:solidFill>
            </a:rPr>
            <a:t>Processing Technology</a:t>
          </a:r>
          <a:endParaRPr lang="en-IE" sz="2000" b="1" kern="1200">
            <a:solidFill>
              <a:srgbClr val="E78E0B"/>
            </a:solidFill>
          </a:endParaRPr>
        </a:p>
      </dsp:txBody>
      <dsp:txXfrm>
        <a:off x="5515145" y="2533541"/>
        <a:ext cx="1341437" cy="1341437"/>
      </dsp:txXfrm>
    </dsp:sp>
    <dsp:sp modelId="{E885429F-05D3-4A39-B43A-B4659535DE3D}">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B1868-CF45-4A7E-BE28-D0A3655F9D44}">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85D2E1"/>
              </a:solidFill>
            </a:rPr>
            <a:t>Application</a:t>
          </a:r>
          <a:endParaRPr lang="en-IE" sz="2000" b="1" kern="1200">
            <a:solidFill>
              <a:srgbClr val="85D2E1"/>
            </a:solidFill>
          </a:endParaRPr>
        </a:p>
      </dsp:txBody>
      <dsp:txXfrm>
        <a:off x="3393281" y="4075166"/>
        <a:ext cx="1341437" cy="1341437"/>
      </dsp:txXfrm>
    </dsp:sp>
    <dsp:sp modelId="{63660EC7-4E42-46D3-885B-AD193B0B804A}">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rgbClr val="1188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C7329-718F-489D-BD9B-BB2094DF4601}">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1D599B"/>
              </a:solidFill>
            </a:rPr>
            <a:t>Regulations &amp; Limitations</a:t>
          </a:r>
          <a:endParaRPr lang="en-IE" sz="2000" b="1" kern="1200">
            <a:solidFill>
              <a:srgbClr val="1D599B"/>
            </a:solidFill>
          </a:endParaRPr>
        </a:p>
      </dsp:txBody>
      <dsp:txXfrm>
        <a:off x="1271416" y="2533541"/>
        <a:ext cx="1341437" cy="1341437"/>
      </dsp:txXfrm>
    </dsp:sp>
    <dsp:sp modelId="{EF7359D0-7567-429A-89BF-BA828D59C9A4}">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B031E-9F03-4717-9C7C-73D8BD1A2F72}">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1188A3"/>
              </a:solidFill>
            </a:rPr>
            <a:t>Sensory inspiration</a:t>
          </a:r>
          <a:endParaRPr lang="en-IE" sz="2000" b="1" kern="1200">
            <a:solidFill>
              <a:srgbClr val="1188A3"/>
            </a:solidFill>
          </a:endParaRPr>
        </a:p>
      </dsp:txBody>
      <dsp:txXfrm>
        <a:off x="2081896" y="39140"/>
        <a:ext cx="1341437" cy="1341437"/>
      </dsp:txXfrm>
    </dsp:sp>
    <dsp:sp modelId="{BA204AC6-4E57-49FC-87B1-79D69F5FCA26}">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708128" y="1773241"/>
            <a:ext cx="4716424" cy="4525954"/>
          </a:xfrm>
        </p:spPr>
        <p:txBody>
          <a:bodyPr/>
          <a:lstStyle>
            <a:lvl1pPr marL="7200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4" y="1243914"/>
            <a:ext cx="5530205" cy="1954177"/>
          </a:xfrm>
        </p:spPr>
        <p:txBody>
          <a:bodyPr/>
          <a:lstStyle>
            <a:lvl1pPr marL="7200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878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736408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938445" y="4410998"/>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938445" y="3896302"/>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74966" y="4410998"/>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91430" y="3896302"/>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9244415" y="4424771"/>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244415" y="389877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61240" y="1569200"/>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9509614" y="159247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1208255" y="1569201"/>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104397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790663" y="4247581"/>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10064" y="424655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26886" y="422420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91489" y="163624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592812" y="856791"/>
            <a:ext cx="11025353"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1458868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 point icon graph">
    <p:spTree>
      <p:nvGrpSpPr>
        <p:cNvPr id="1" name=""/>
        <p:cNvGrpSpPr/>
        <p:nvPr/>
      </p:nvGrpSpPr>
      <p:grpSpPr>
        <a:xfrm>
          <a:off x="0" y="0"/>
          <a:ext cx="0" cy="0"/>
          <a:chOff x="0" y="0"/>
          <a:chExt cx="0" cy="0"/>
        </a:xfrm>
      </p:grpSpPr>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790663" y="4247581"/>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10064" y="424655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26886" y="422420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91489" y="163624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592812" y="856791"/>
            <a:ext cx="11025353"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59003"/>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 name="TextBox 1">
            <a:extLst>
              <a:ext uri="{FF2B5EF4-FFF2-40B4-BE49-F238E27FC236}">
                <a16:creationId xmlns:a16="http://schemas.microsoft.com/office/drawing/2014/main" id="{92CFF5C9-5448-4E2F-8B19-9AC97F3B3781}"/>
              </a:ext>
            </a:extLst>
          </p:cNvPr>
          <p:cNvSpPr txBox="1"/>
          <p:nvPr userDrawn="1"/>
        </p:nvSpPr>
        <p:spPr>
          <a:xfrm>
            <a:off x="2840477" y="3268494"/>
            <a:ext cx="330740" cy="759413"/>
          </a:xfrm>
          <a:prstGeom prst="rect">
            <a:avLst/>
          </a:prstGeom>
          <a:solidFill>
            <a:schemeClr val="bg1"/>
          </a:solidFill>
        </p:spPr>
        <p:txBody>
          <a:bodyPr wrap="square" rtlCol="0">
            <a:spAutoFit/>
          </a:bodyPr>
          <a:lstStyle/>
          <a:p>
            <a:endParaRPr lang="en-IE"/>
          </a:p>
        </p:txBody>
      </p:sp>
      <p:sp>
        <p:nvSpPr>
          <p:cNvPr id="13" name="TextBox 12">
            <a:extLst>
              <a:ext uri="{FF2B5EF4-FFF2-40B4-BE49-F238E27FC236}">
                <a16:creationId xmlns:a16="http://schemas.microsoft.com/office/drawing/2014/main" id="{EEE719A5-D536-4D94-82C6-533C40948E0C}"/>
              </a:ext>
            </a:extLst>
          </p:cNvPr>
          <p:cNvSpPr txBox="1"/>
          <p:nvPr userDrawn="1"/>
        </p:nvSpPr>
        <p:spPr>
          <a:xfrm>
            <a:off x="5810416" y="3311386"/>
            <a:ext cx="410213" cy="759413"/>
          </a:xfrm>
          <a:prstGeom prst="rect">
            <a:avLst/>
          </a:prstGeom>
          <a:solidFill>
            <a:schemeClr val="bg1"/>
          </a:solidFill>
        </p:spPr>
        <p:txBody>
          <a:bodyPr wrap="square" rtlCol="0">
            <a:spAutoFit/>
          </a:bodyPr>
          <a:lstStyle/>
          <a:p>
            <a:endParaRPr lang="en-IE"/>
          </a:p>
        </p:txBody>
      </p:sp>
      <p:sp>
        <p:nvSpPr>
          <p:cNvPr id="14" name="TextBox 13">
            <a:extLst>
              <a:ext uri="{FF2B5EF4-FFF2-40B4-BE49-F238E27FC236}">
                <a16:creationId xmlns:a16="http://schemas.microsoft.com/office/drawing/2014/main" id="{06928A9A-E9C1-4215-908D-270C055A5C1C}"/>
              </a:ext>
            </a:extLst>
          </p:cNvPr>
          <p:cNvSpPr txBox="1"/>
          <p:nvPr userDrawn="1"/>
        </p:nvSpPr>
        <p:spPr>
          <a:xfrm>
            <a:off x="9343657" y="3311385"/>
            <a:ext cx="330740" cy="759413"/>
          </a:xfrm>
          <a:prstGeom prst="rect">
            <a:avLst/>
          </a:prstGeom>
          <a:solidFill>
            <a:schemeClr val="bg1"/>
          </a:solidFill>
        </p:spPr>
        <p:txBody>
          <a:bodyPr wrap="square" rtlCol="0">
            <a:spAutoFit/>
          </a:bodyPr>
          <a:lstStyle/>
          <a:p>
            <a:endParaRPr lang="en-IE"/>
          </a:p>
        </p:txBody>
      </p:sp>
      <p:sp>
        <p:nvSpPr>
          <p:cNvPr id="15" name="TextBox 14">
            <a:extLst>
              <a:ext uri="{FF2B5EF4-FFF2-40B4-BE49-F238E27FC236}">
                <a16:creationId xmlns:a16="http://schemas.microsoft.com/office/drawing/2014/main" id="{66A245C1-A4E8-4871-92C7-FA7E98039DDB}"/>
              </a:ext>
            </a:extLst>
          </p:cNvPr>
          <p:cNvSpPr txBox="1"/>
          <p:nvPr userDrawn="1"/>
        </p:nvSpPr>
        <p:spPr>
          <a:xfrm>
            <a:off x="2992877" y="3420894"/>
            <a:ext cx="330740" cy="759413"/>
          </a:xfrm>
          <a:prstGeom prst="rect">
            <a:avLst/>
          </a:prstGeom>
          <a:solidFill>
            <a:schemeClr val="bg1"/>
          </a:solidFill>
        </p:spPr>
        <p:txBody>
          <a:bodyPr wrap="square" rtlCol="0">
            <a:spAutoFit/>
          </a:bodyPr>
          <a:lstStyle/>
          <a:p>
            <a:endParaRPr lang="en-IE"/>
          </a:p>
        </p:txBody>
      </p:sp>
      <p:pic>
        <p:nvPicPr>
          <p:cNvPr id="16" name="Picture 15" descr="Icon&#10;&#10;Description automatically generated with medium confidence">
            <a:extLst>
              <a:ext uri="{FF2B5EF4-FFF2-40B4-BE49-F238E27FC236}">
                <a16:creationId xmlns:a16="http://schemas.microsoft.com/office/drawing/2014/main" id="{D71ACC0C-66CB-4F48-979F-785CA698C805}"/>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39021" y="1592414"/>
            <a:ext cx="2050328" cy="2759225"/>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91FD4154-6179-436E-8EB1-4D8B26BD2C4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5033632" y="1592414"/>
            <a:ext cx="2107713" cy="2845840"/>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3991B584-3233-4C9B-BE0F-96833526B1C1}"/>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455170" y="1592414"/>
            <a:ext cx="2107713" cy="2845840"/>
          </a:xfrm>
          <a:prstGeom prst="rect">
            <a:avLst/>
          </a:prstGeom>
        </p:spPr>
      </p:pic>
    </p:spTree>
    <p:extLst>
      <p:ext uri="{BB962C8B-B14F-4D97-AF65-F5344CB8AC3E}">
        <p14:creationId xmlns:p14="http://schemas.microsoft.com/office/powerpoint/2010/main" val="2728753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32306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75"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77" r:id="rId14"/>
    <p:sldLayoutId id="2147483846" r:id="rId15"/>
    <p:sldLayoutId id="2147483873" r:id="rId16"/>
    <p:sldLayoutId id="2147483834" r:id="rId17"/>
    <p:sldLayoutId id="2147483845" r:id="rId18"/>
    <p:sldLayoutId id="2147483869" r:id="rId19"/>
    <p:sldLayoutId id="2147483866" r:id="rId20"/>
    <p:sldLayoutId id="2147483833" r:id="rId21"/>
    <p:sldLayoutId id="2147483876" r:id="rId22"/>
    <p:sldLayoutId id="2147483847" r:id="rId23"/>
    <p:sldLayoutId id="2147483871" r:id="rId24"/>
    <p:sldLayoutId id="2147483870" r:id="rId25"/>
    <p:sldLayoutId id="2147483872" r:id="rId26"/>
    <p:sldLayoutId id="2147483837" r:id="rId27"/>
    <p:sldLayoutId id="2147483838" r:id="rId28"/>
    <p:sldLayoutId id="2147483844" r:id="rId29"/>
    <p:sldLayoutId id="2147483848" r:id="rId30"/>
    <p:sldLayoutId id="2147483849" r:id="rId31"/>
    <p:sldLayoutId id="2147483851" r:id="rId32"/>
    <p:sldLayoutId id="2147483880" r:id="rId33"/>
    <p:sldLayoutId id="2147483878" r:id="rId34"/>
    <p:sldLayoutId id="2147483879" r:id="rId35"/>
    <p:sldLayoutId id="2147483854" r:id="rId36"/>
    <p:sldLayoutId id="2147483855" r:id="rId37"/>
    <p:sldLayoutId id="2147483856" r:id="rId38"/>
    <p:sldLayoutId id="2147483857" r:id="rId39"/>
    <p:sldLayoutId id="2147483864" r:id="rId40"/>
    <p:sldLayoutId id="2147483852" r:id="rId41"/>
    <p:sldLayoutId id="2147483858" r:id="rId42"/>
    <p:sldLayoutId id="2147483859" r:id="rId43"/>
    <p:sldLayoutId id="2147483860" r:id="rId44"/>
    <p:sldLayoutId id="2147483853" r:id="rId45"/>
    <p:sldLayoutId id="2147483874"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p.europa.eu/en/publication-detail/-/publication/a9efa929-3ec7-11e8-b5fe-01aa75ed71a1" TargetMode="External"/><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ia.nih.gov/"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who.int/"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yoractual.com/media/mayoractuals/files/2018/09/11/Silver-Economy.pdf" TargetMode="External"/><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apps.who.int/iris/bitstream/handle/10665/67215/WHO_NMH_NPH_02.8.pdf;jsessionid=DD57EF0B04D75C0E5CC70A78C78ABBAD?sequence=1"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c.europa.eu/health/dyna/echi/datatool/index.cfm?indlist=40a" TargetMode="External"/><Relationship Id="rId1" Type="http://schemas.openxmlformats.org/officeDocument/2006/relationships/slideLayout" Target="../slideLayouts/slideLayout18.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thevisionworks.brilliantassessments.com/Home/Index/?responseCode=ed1ml0StBglMavaonSfeBg%3d%3d" TargetMode="External"/><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2.xml"/><Relationship Id="rId1" Type="http://schemas.openxmlformats.org/officeDocument/2006/relationships/video" Target="https://www.youtube.com/embed/XjL6t6LlcHs?start=577&amp;feature=oembed" TargetMode="External"/><Relationship Id="rId4" Type="http://schemas.openxmlformats.org/officeDocument/2006/relationships/hyperlink" Target="https://www.youtube.com/watch?v=XjL6t6LlcHs&amp;t=577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2" Type="http://schemas.openxmlformats.org/officeDocument/2006/relationships/hyperlink" Target="https://www.viima.com/blog/disruptive-innovation" TargetMode="Externa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amazon.com/Innovators-Dilemma-Revolutionary-Change-Business/dp/006206024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hyperlink" Target="https://thevisionworks.brilliantassessments.com/Home/Index/?responseCode=ed1ml0StBglMavaonSfeBg%3d%3d" TargetMode="External"/><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34.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_r0VX-aU_T8" TargetMode="External"/><Relationship Id="rId2" Type="http://schemas.openxmlformats.org/officeDocument/2006/relationships/slideLayout" Target="../slideLayouts/slideLayout22.xml"/><Relationship Id="rId1" Type="http://schemas.openxmlformats.org/officeDocument/2006/relationships/video" Target="https://www.youtube.com/embed/_r0VX-aU_T8?feature=oembed" TargetMode="Externa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2.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2.xml"/><Relationship Id="rId1" Type="http://schemas.openxmlformats.org/officeDocument/2006/relationships/video" Target="https://www.youtube.com/embed/Qz7EwkprvFE?feature=oembed" TargetMode="External"/><Relationship Id="rId4" Type="http://schemas.openxmlformats.org/officeDocument/2006/relationships/hyperlink" Target="https://www.youtube.com/watch?v=Qz7EwkprvF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interaction-design.org/literature/article/learn-how-to-use-the-best-ideation-methods-brainstorming-braindumping-brainwriting-and-brainwalking" TargetMode="External"/><Relationship Id="rId2" Type="http://schemas.openxmlformats.org/officeDocument/2006/relationships/hyperlink" Target="https://miro.com/guides/online-brainstorming/techniques-methods" TargetMode="External"/><Relationship Id="rId1" Type="http://schemas.openxmlformats.org/officeDocument/2006/relationships/slideLayout" Target="../slideLayouts/slideLayout24.xml"/><Relationship Id="rId5" Type="http://schemas.openxmlformats.org/officeDocument/2006/relationships/hyperlink" Target="https://www.lucidchart.com/blog/swot-analysis-vs-pest-analysis" TargetMode="External"/><Relationship Id="rId4" Type="http://schemas.openxmlformats.org/officeDocument/2006/relationships/hyperlink" Target="http://www.edwarddebonofoundation.com/Creative-Thinking-Techniques/Six-Thinking-Hats.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22.xml"/><Relationship Id="rId1" Type="http://schemas.openxmlformats.org/officeDocument/2006/relationships/video" Target="https://www.youtube.com/embed/gjXYL-ysXrs?feature=oembed" TargetMode="Externa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2" Type="http://schemas.openxmlformats.org/officeDocument/2006/relationships/hyperlink" Target="https://www.figma.com/" TargetMode="External"/><Relationship Id="rId1" Type="http://schemas.openxmlformats.org/officeDocument/2006/relationships/slideLayout" Target="../slideLayouts/slideLayout24.xml"/><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2.xml"/><Relationship Id="rId1" Type="http://schemas.openxmlformats.org/officeDocument/2006/relationships/video" Target="https://www.youtube.com/embed/FoqUvDN8tFA?feature=oembed" TargetMode="External"/><Relationship Id="rId4" Type="http://schemas.openxmlformats.org/officeDocument/2006/relationships/hyperlink" Target="https://www.youtube.com/watch?v=FoqUvDN8tFA"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2.xml"/><Relationship Id="rId1" Type="http://schemas.openxmlformats.org/officeDocument/2006/relationships/video" Target="https://www.youtube.com/embed/OrYYdVyyc8s?feature=oembed" TargetMode="External"/><Relationship Id="rId4" Type="http://schemas.openxmlformats.org/officeDocument/2006/relationships/hyperlink" Target="https://www.youtube.com/watch?v=OrYYdVyyc8s"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hyperlink" Target="https://www.innovatingfoodforseniors.eu/good-practice-guide-for-smes/" TargetMode="External"/><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ventro.mx/ventro/"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nlg.nhs.uk/?s=fingerfood+to+encourage+better+eating+for+patients" TargetMode="Externa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meals4health.ie/meals4health/#/home"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5.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jpeg"/></Relationships>
</file>

<file path=ppt/slides/_rels/slide88.xml.rels><?xml version="1.0" encoding="UTF-8" standalone="yes"?>
<Relationships xmlns="http://schemas.openxmlformats.org/package/2006/relationships"><Relationship Id="rId3" Type="http://schemas.openxmlformats.org/officeDocument/2006/relationships/hyperlink" Target="https://www.fooddesignthinking.org/" TargetMode="External"/><Relationship Id="rId2" Type="http://schemas.openxmlformats.org/officeDocument/2006/relationships/hyperlink" Target="https://www.foodnavigator.com/Article/2019/03/07/Healthy-ageing-Innovate-to-meet-the-needs-of-elderly-consumers" TargetMode="External"/><Relationship Id="rId1" Type="http://schemas.openxmlformats.org/officeDocument/2006/relationships/slideLayout" Target="../slideLayouts/slideLayout15.xml"/><Relationship Id="rId5" Type="http://schemas.openxmlformats.org/officeDocument/2006/relationships/image" Target="../media/image78.jpeg"/><Relationship Id="rId4" Type="http://schemas.openxmlformats.org/officeDocument/2006/relationships/hyperlink" Target="http://centmapress.ilb.uni-bonn.de/ojs/index.php/proceedings/article/viewFile/385/382"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69E4B-DF5E-452F-BA57-E595AE6ED9F3}"/>
              </a:ext>
            </a:extLst>
          </p:cNvPr>
          <p:cNvSpPr>
            <a:spLocks noGrp="1"/>
          </p:cNvSpPr>
          <p:nvPr>
            <p:ph type="body" sz="quarter" idx="15"/>
          </p:nvPr>
        </p:nvSpPr>
        <p:spPr>
          <a:xfrm>
            <a:off x="512760" y="4172994"/>
            <a:ext cx="6378491" cy="697353"/>
          </a:xfrm>
        </p:spPr>
        <p:txBody>
          <a:bodyPr/>
          <a:lstStyle/>
          <a:p>
            <a:r>
              <a:rPr lang="en-US"/>
              <a:t>OER 1 – PIFS Course</a:t>
            </a:r>
            <a:endParaRPr lang="en-IE"/>
          </a:p>
        </p:txBody>
      </p:sp>
      <p:sp>
        <p:nvSpPr>
          <p:cNvPr id="3" name="Text Placeholder 2">
            <a:extLst>
              <a:ext uri="{FF2B5EF4-FFF2-40B4-BE49-F238E27FC236}">
                <a16:creationId xmlns:a16="http://schemas.microsoft.com/office/drawing/2014/main" id="{8BBC7079-051A-45C6-A393-C423D0323A46}"/>
              </a:ext>
            </a:extLst>
          </p:cNvPr>
          <p:cNvSpPr>
            <a:spLocks noGrp="1"/>
          </p:cNvSpPr>
          <p:nvPr>
            <p:ph type="body" sz="quarter" idx="16"/>
          </p:nvPr>
        </p:nvSpPr>
        <p:spPr>
          <a:xfrm>
            <a:off x="512760" y="3100647"/>
            <a:ext cx="6611247" cy="1151178"/>
          </a:xfrm>
        </p:spPr>
        <p:txBody>
          <a:bodyPr>
            <a:normAutofit fontScale="85000" lnSpcReduction="10000"/>
          </a:bodyPr>
          <a:lstStyle/>
          <a:p>
            <a:pPr>
              <a:lnSpc>
                <a:spcPct val="110000"/>
              </a:lnSpc>
            </a:pPr>
            <a:r>
              <a:rPr lang="en-US" b="1"/>
              <a:t>Welcome to the Pioneering Innovative Food for Seniors Training </a:t>
            </a:r>
            <a:r>
              <a:rPr lang="en-US" b="1" err="1"/>
              <a:t>Programme</a:t>
            </a:r>
            <a:endParaRPr lang="en-IE" b="1"/>
          </a:p>
        </p:txBody>
      </p:sp>
      <p:sp>
        <p:nvSpPr>
          <p:cNvPr id="4" name="TextBox 3">
            <a:extLst>
              <a:ext uri="{FF2B5EF4-FFF2-40B4-BE49-F238E27FC236}">
                <a16:creationId xmlns:a16="http://schemas.microsoft.com/office/drawing/2014/main" id="{A8B5C14A-B0AA-44D3-8BC4-4BDFD13A3F8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BF78378C-3711-4969-BF12-854D42BD37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4292" y="5838143"/>
            <a:ext cx="1524000" cy="740311"/>
          </a:xfrm>
          <a:prstGeom prst="rect">
            <a:avLst/>
          </a:prstGeom>
        </p:spPr>
      </p:pic>
    </p:spTree>
    <p:extLst>
      <p:ext uri="{BB962C8B-B14F-4D97-AF65-F5344CB8AC3E}">
        <p14:creationId xmlns:p14="http://schemas.microsoft.com/office/powerpoint/2010/main" val="40659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0F07D-0B80-4D84-B627-A0E12C4B6BC5}"/>
              </a:ext>
            </a:extLst>
          </p:cNvPr>
          <p:cNvSpPr>
            <a:spLocks noGrp="1"/>
          </p:cNvSpPr>
          <p:nvPr>
            <p:ph type="body" sz="quarter" idx="16"/>
          </p:nvPr>
        </p:nvSpPr>
        <p:spPr>
          <a:xfrm>
            <a:off x="2149154" y="934084"/>
            <a:ext cx="4235894" cy="2334633"/>
          </a:xfrm>
        </p:spPr>
        <p:txBody>
          <a:bodyPr>
            <a:normAutofit fontScale="92500" lnSpcReduction="10000"/>
          </a:bodyPr>
          <a:lstStyle/>
          <a:p>
            <a:r>
              <a:rPr lang="en-US"/>
              <a:t>The Senior Market Opportunity In Europe</a:t>
            </a:r>
          </a:p>
          <a:p>
            <a:endParaRPr lang="en-IE"/>
          </a:p>
        </p:txBody>
      </p:sp>
      <p:sp>
        <p:nvSpPr>
          <p:cNvPr id="4" name="Text Placeholder 2">
            <a:extLst>
              <a:ext uri="{FF2B5EF4-FFF2-40B4-BE49-F238E27FC236}">
                <a16:creationId xmlns:a16="http://schemas.microsoft.com/office/drawing/2014/main" id="{AB46EF17-ECA3-42EA-B306-497B411DE229}"/>
              </a:ext>
            </a:extLst>
          </p:cNvPr>
          <p:cNvSpPr>
            <a:spLocks noGrp="1"/>
          </p:cNvSpPr>
          <p:nvPr>
            <p:ph type="body" sz="quarter" idx="17"/>
          </p:nvPr>
        </p:nvSpPr>
        <p:spPr>
          <a:xfrm>
            <a:off x="704850" y="933450"/>
            <a:ext cx="904875" cy="582613"/>
          </a:xfrm>
        </p:spPr>
        <p:txBody>
          <a:bodyPr>
            <a:normAutofit fontScale="85000" lnSpcReduction="20000"/>
          </a:bodyPr>
          <a:lstStyle/>
          <a:p>
            <a:r>
              <a:rPr lang="en-US"/>
              <a:t>1</a:t>
            </a:r>
          </a:p>
          <a:p>
            <a:endParaRPr lang="en-IE"/>
          </a:p>
        </p:txBody>
      </p:sp>
    </p:spTree>
    <p:extLst>
      <p:ext uri="{BB962C8B-B14F-4D97-AF65-F5344CB8AC3E}">
        <p14:creationId xmlns:p14="http://schemas.microsoft.com/office/powerpoint/2010/main" val="212765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D841E-5A4A-4A85-8ECF-9931008C4DC9}"/>
              </a:ext>
            </a:extLst>
          </p:cNvPr>
          <p:cNvSpPr>
            <a:spLocks noGrp="1"/>
          </p:cNvSpPr>
          <p:nvPr>
            <p:ph type="body" sz="quarter" idx="14"/>
          </p:nvPr>
        </p:nvSpPr>
        <p:spPr>
          <a:xfrm>
            <a:off x="10700893" y="4249048"/>
            <a:ext cx="785328" cy="1056986"/>
          </a:xfrm>
        </p:spPr>
        <p:txBody>
          <a:bodyPr>
            <a:noAutofit/>
          </a:bodyPr>
          <a:lstStyle/>
          <a:p>
            <a:r>
              <a:rPr lang="en-US" sz="8000"/>
              <a:t>”</a:t>
            </a:r>
            <a:endParaRPr lang="en-IE" sz="8000"/>
          </a:p>
        </p:txBody>
      </p:sp>
      <p:sp>
        <p:nvSpPr>
          <p:cNvPr id="3" name="Text Placeholder 2">
            <a:extLst>
              <a:ext uri="{FF2B5EF4-FFF2-40B4-BE49-F238E27FC236}">
                <a16:creationId xmlns:a16="http://schemas.microsoft.com/office/drawing/2014/main" id="{DC14B8E7-2060-4EED-825E-9DA21813BD37}"/>
              </a:ext>
            </a:extLst>
          </p:cNvPr>
          <p:cNvSpPr>
            <a:spLocks noGrp="1"/>
          </p:cNvSpPr>
          <p:nvPr>
            <p:ph type="body" sz="quarter" idx="13"/>
          </p:nvPr>
        </p:nvSpPr>
        <p:spPr/>
        <p:txBody>
          <a:bodyPr/>
          <a:lstStyle/>
          <a:p>
            <a:r>
              <a:rPr lang="en-US"/>
              <a:t>the sum of all economic activity that serve the needs of people </a:t>
            </a:r>
            <a:r>
              <a:rPr lang="en-US" b="1"/>
              <a:t>aged 50 and over</a:t>
            </a:r>
            <a:r>
              <a:rPr lang="en-US"/>
              <a:t>, including the products and services they purchase directly and the further economic activity this spending generates. </a:t>
            </a:r>
            <a:endParaRPr lang="en-IE"/>
          </a:p>
        </p:txBody>
      </p:sp>
      <p:sp>
        <p:nvSpPr>
          <p:cNvPr id="4" name="Text Placeholder 3">
            <a:extLst>
              <a:ext uri="{FF2B5EF4-FFF2-40B4-BE49-F238E27FC236}">
                <a16:creationId xmlns:a16="http://schemas.microsoft.com/office/drawing/2014/main" id="{0ED3EBBB-A3F2-4673-A117-600A1B272C37}"/>
              </a:ext>
            </a:extLst>
          </p:cNvPr>
          <p:cNvSpPr>
            <a:spLocks noGrp="1"/>
          </p:cNvSpPr>
          <p:nvPr>
            <p:ph type="body" sz="quarter" idx="15"/>
          </p:nvPr>
        </p:nvSpPr>
        <p:spPr>
          <a:xfrm>
            <a:off x="6378890" y="1033310"/>
            <a:ext cx="2613204" cy="1221666"/>
          </a:xfrm>
        </p:spPr>
        <p:txBody>
          <a:bodyPr/>
          <a:lstStyle/>
          <a:p>
            <a:r>
              <a:rPr lang="en-US" sz="8000"/>
              <a:t>“</a:t>
            </a:r>
            <a:endParaRPr lang="en-IE" sz="8000"/>
          </a:p>
        </p:txBody>
      </p:sp>
      <p:sp>
        <p:nvSpPr>
          <p:cNvPr id="7" name="TextBox 6">
            <a:extLst>
              <a:ext uri="{FF2B5EF4-FFF2-40B4-BE49-F238E27FC236}">
                <a16:creationId xmlns:a16="http://schemas.microsoft.com/office/drawing/2014/main" id="{53B7D27E-FF34-494B-86C6-601035B55788}"/>
              </a:ext>
            </a:extLst>
          </p:cNvPr>
          <p:cNvSpPr txBox="1"/>
          <p:nvPr/>
        </p:nvSpPr>
        <p:spPr>
          <a:xfrm>
            <a:off x="1189608" y="1749947"/>
            <a:ext cx="4447713" cy="2585323"/>
          </a:xfrm>
          <a:prstGeom prst="rect">
            <a:avLst/>
          </a:prstGeom>
          <a:noFill/>
        </p:spPr>
        <p:txBody>
          <a:bodyPr wrap="square">
            <a:spAutoFit/>
          </a:bodyPr>
          <a:lstStyle/>
          <a:p>
            <a:r>
              <a:rPr lang="en-US" sz="5400" b="0" i="0" dirty="0">
                <a:solidFill>
                  <a:srgbClr val="000000"/>
                </a:solidFill>
                <a:effectLst/>
              </a:rPr>
              <a:t>The EU defines the </a:t>
            </a:r>
            <a:r>
              <a:rPr lang="en-US" sz="5400" b="1" i="1" dirty="0">
                <a:solidFill>
                  <a:srgbClr val="000000"/>
                </a:solidFill>
                <a:effectLst/>
              </a:rPr>
              <a:t>Silver Economy </a:t>
            </a:r>
            <a:r>
              <a:rPr lang="en-US" sz="5400" b="0" i="0" dirty="0">
                <a:solidFill>
                  <a:srgbClr val="000000"/>
                </a:solidFill>
                <a:effectLst/>
              </a:rPr>
              <a:t>as…</a:t>
            </a:r>
            <a:endParaRPr lang="en-IE" sz="5400" dirty="0"/>
          </a:p>
        </p:txBody>
      </p:sp>
    </p:spTree>
    <p:extLst>
      <p:ext uri="{BB962C8B-B14F-4D97-AF65-F5344CB8AC3E}">
        <p14:creationId xmlns:p14="http://schemas.microsoft.com/office/powerpoint/2010/main" val="41591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aper planes formed a triangle with one yellow paper plane on top">
            <a:extLst>
              <a:ext uri="{FF2B5EF4-FFF2-40B4-BE49-F238E27FC236}">
                <a16:creationId xmlns:a16="http://schemas.microsoft.com/office/drawing/2014/main" id="{943E2365-5FF6-4C9C-9528-C0859F03F90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B51C9F7A-DEF6-4C57-A61F-574B25A17878}"/>
              </a:ext>
            </a:extLst>
          </p:cNvPr>
          <p:cNvSpPr>
            <a:spLocks noGrp="1"/>
          </p:cNvSpPr>
          <p:nvPr>
            <p:ph type="body" sz="quarter" idx="18"/>
          </p:nvPr>
        </p:nvSpPr>
        <p:spPr>
          <a:xfrm>
            <a:off x="1570886" y="1566041"/>
            <a:ext cx="5105121" cy="4855780"/>
          </a:xfrm>
        </p:spPr>
        <p:txBody>
          <a:bodyPr>
            <a:normAutofit lnSpcReduction="10000"/>
          </a:bodyPr>
          <a:lstStyle/>
          <a:p>
            <a:pPr indent="0">
              <a:lnSpc>
                <a:spcPct val="100000"/>
              </a:lnSpc>
            </a:pPr>
            <a:r>
              <a:rPr lang="en-US"/>
              <a:t>The Silver economy stretches across all sectors of the economy, including health and nutrition, leisure and well-being, finance and transport, housing, education, and employment.</a:t>
            </a:r>
          </a:p>
          <a:p>
            <a:pPr indent="0">
              <a:lnSpc>
                <a:spcPct val="100000"/>
              </a:lnSpc>
            </a:pPr>
            <a:r>
              <a:rPr lang="en-US"/>
              <a:t>A European Commission </a:t>
            </a:r>
            <a:r>
              <a:rPr lang="en-US">
                <a:solidFill>
                  <a:srgbClr val="003366"/>
                </a:solidFill>
                <a:hlinkClick r:id="rId3">
                  <a:extLst>
                    <a:ext uri="{A12FA001-AC4F-418D-AE19-62706E023703}">
                      <ahyp:hlinkClr xmlns:ahyp="http://schemas.microsoft.com/office/drawing/2018/hyperlinkcolor" val="tx"/>
                    </a:ext>
                  </a:extLst>
                </a:hlinkClick>
              </a:rPr>
              <a:t>study</a:t>
            </a:r>
            <a:r>
              <a:rPr lang="en-US">
                <a:solidFill>
                  <a:srgbClr val="003366"/>
                </a:solidFill>
              </a:rPr>
              <a:t> </a:t>
            </a:r>
            <a:r>
              <a:rPr lang="en-US"/>
              <a:t>estimated a baseline value of €3.7 trillion for Europe’s Silver Economy in 2015, coming mainly from private expenditure by older people (50+) on various goods and services. This study predicted that this market would expand  by ~5% per year up to 2025, reaching €5.7 trillion.</a:t>
            </a:r>
            <a:endParaRPr lang="en-IE"/>
          </a:p>
        </p:txBody>
      </p:sp>
      <p:sp>
        <p:nvSpPr>
          <p:cNvPr id="4" name="Text Placeholder 3">
            <a:extLst>
              <a:ext uri="{FF2B5EF4-FFF2-40B4-BE49-F238E27FC236}">
                <a16:creationId xmlns:a16="http://schemas.microsoft.com/office/drawing/2014/main" id="{447FE2DA-B228-46ED-81D6-4F8AA17B6AAA}"/>
              </a:ext>
            </a:extLst>
          </p:cNvPr>
          <p:cNvSpPr>
            <a:spLocks noGrp="1"/>
          </p:cNvSpPr>
          <p:nvPr>
            <p:ph type="body" sz="quarter" idx="16"/>
          </p:nvPr>
        </p:nvSpPr>
        <p:spPr>
          <a:xfrm>
            <a:off x="1718561" y="595510"/>
            <a:ext cx="4957447" cy="582221"/>
          </a:xfrm>
        </p:spPr>
        <p:txBody>
          <a:bodyPr>
            <a:normAutofit/>
          </a:bodyPr>
          <a:lstStyle/>
          <a:p>
            <a:r>
              <a:rPr lang="en-US" sz="3300" b="1"/>
              <a:t>A Source of Opportunity</a:t>
            </a:r>
            <a:endParaRPr lang="en-IE" sz="3300" b="1"/>
          </a:p>
        </p:txBody>
      </p:sp>
    </p:spTree>
    <p:extLst>
      <p:ext uri="{BB962C8B-B14F-4D97-AF65-F5344CB8AC3E}">
        <p14:creationId xmlns:p14="http://schemas.microsoft.com/office/powerpoint/2010/main" val="339783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1D2A2B-E8B7-4906-B4FC-1BACC67DF5EE}"/>
              </a:ext>
            </a:extLst>
          </p:cNvPr>
          <p:cNvSpPr>
            <a:spLocks noGrp="1"/>
          </p:cNvSpPr>
          <p:nvPr>
            <p:ph type="body" sz="quarter" idx="18"/>
          </p:nvPr>
        </p:nvSpPr>
        <p:spPr>
          <a:xfrm>
            <a:off x="1589969" y="1339307"/>
            <a:ext cx="5105121" cy="5421091"/>
          </a:xfrm>
        </p:spPr>
        <p:txBody>
          <a:bodyPr>
            <a:noAutofit/>
          </a:bodyPr>
          <a:lstStyle/>
          <a:p>
            <a:pPr>
              <a:lnSpc>
                <a:spcPct val="100000"/>
              </a:lnSpc>
            </a:pPr>
            <a:r>
              <a:rPr lang="en-US" dirty="0"/>
              <a:t>Europe is home to the oldest population in the world, with one in four of all Europeans aged 60 and over. </a:t>
            </a:r>
          </a:p>
          <a:p>
            <a:pPr>
              <a:lnSpc>
                <a:spcPct val="100000"/>
              </a:lnSpc>
            </a:pPr>
            <a:r>
              <a:rPr lang="en-US" dirty="0"/>
              <a:t>According to the statistics from the </a:t>
            </a:r>
            <a:r>
              <a:rPr lang="en-US" dirty="0">
                <a:solidFill>
                  <a:srgbClr val="003366"/>
                </a:solidFill>
                <a:hlinkClick r:id="rId2">
                  <a:extLst>
                    <a:ext uri="{A12FA001-AC4F-418D-AE19-62706E023703}">
                      <ahyp:hlinkClr xmlns:ahyp="http://schemas.microsoft.com/office/drawing/2018/hyperlinkcolor" val="tx"/>
                    </a:ext>
                  </a:extLst>
                </a:hlinkClick>
              </a:rPr>
              <a:t>National Institute on Ageing</a:t>
            </a:r>
            <a:r>
              <a:rPr lang="en-US" dirty="0"/>
              <a:t>, in Europe by 2060..</a:t>
            </a:r>
          </a:p>
          <a:p>
            <a:pPr marL="414900" indent="-342900">
              <a:lnSpc>
                <a:spcPct val="100000"/>
              </a:lnSpc>
              <a:buFont typeface="Arial" panose="020B0604020202020204" pitchFamily="34" charset="0"/>
              <a:buChar char="•"/>
            </a:pPr>
            <a:r>
              <a:rPr lang="en-US" dirty="0"/>
              <a:t>the proportion of elderly aged over 65 will rise to 30% and</a:t>
            </a:r>
          </a:p>
          <a:p>
            <a:pPr marL="414900" indent="-342900">
              <a:lnSpc>
                <a:spcPct val="100000"/>
              </a:lnSpc>
              <a:buFont typeface="Arial" panose="020B0604020202020204" pitchFamily="34" charset="0"/>
              <a:buChar char="•"/>
            </a:pPr>
            <a:r>
              <a:rPr lang="en-US" dirty="0"/>
              <a:t>those aged 80+ will more than double from 5% to 12%.</a:t>
            </a:r>
          </a:p>
        </p:txBody>
      </p:sp>
      <p:sp>
        <p:nvSpPr>
          <p:cNvPr id="5" name="Text Placeholder 3">
            <a:extLst>
              <a:ext uri="{FF2B5EF4-FFF2-40B4-BE49-F238E27FC236}">
                <a16:creationId xmlns:a16="http://schemas.microsoft.com/office/drawing/2014/main" id="{F08BA2C4-9813-4BAD-9288-9A996A58FB8B}"/>
              </a:ext>
            </a:extLst>
          </p:cNvPr>
          <p:cNvSpPr>
            <a:spLocks noGrp="1"/>
          </p:cNvSpPr>
          <p:nvPr>
            <p:ph type="body" sz="quarter" idx="16"/>
          </p:nvPr>
        </p:nvSpPr>
        <p:spPr>
          <a:xfrm>
            <a:off x="1712109" y="362702"/>
            <a:ext cx="4716462" cy="582612"/>
          </a:xfrm>
        </p:spPr>
        <p:txBody>
          <a:bodyPr>
            <a:normAutofit/>
          </a:bodyPr>
          <a:lstStyle/>
          <a:p>
            <a:r>
              <a:rPr lang="en-US" sz="3300" b="1"/>
              <a:t>A Growing Market</a:t>
            </a:r>
            <a:endParaRPr lang="en-IE" sz="3300" b="1"/>
          </a:p>
        </p:txBody>
      </p:sp>
      <p:pic>
        <p:nvPicPr>
          <p:cNvPr id="8" name="Picture Placeholder 7" descr="Multi-colored graph blocks">
            <a:extLst>
              <a:ext uri="{FF2B5EF4-FFF2-40B4-BE49-F238E27FC236}">
                <a16:creationId xmlns:a16="http://schemas.microsoft.com/office/drawing/2014/main" id="{EA2CC4D8-45F7-4A93-B6A5-157860A12C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548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1D2A2B-E8B7-4906-B4FC-1BACC67DF5EE}"/>
              </a:ext>
            </a:extLst>
          </p:cNvPr>
          <p:cNvSpPr>
            <a:spLocks noGrp="1"/>
          </p:cNvSpPr>
          <p:nvPr>
            <p:ph type="body" sz="quarter" idx="18"/>
          </p:nvPr>
        </p:nvSpPr>
        <p:spPr>
          <a:xfrm>
            <a:off x="1548063" y="1436909"/>
            <a:ext cx="5303999" cy="5421091"/>
          </a:xfrm>
        </p:spPr>
        <p:txBody>
          <a:bodyPr>
            <a:noAutofit/>
          </a:bodyPr>
          <a:lstStyle/>
          <a:p>
            <a:pPr>
              <a:lnSpc>
                <a:spcPct val="100000"/>
              </a:lnSpc>
            </a:pPr>
            <a:r>
              <a:rPr lang="en-US"/>
              <a:t>In the Europe of 2060, one in three inhabitants will be over 65. A similar trend of increasing life expectancy and a reversal of the population pyramid will be followed by the rest of the developed countries on the planet. World Bank and </a:t>
            </a:r>
            <a:r>
              <a:rPr lang="en-US">
                <a:solidFill>
                  <a:srgbClr val="003366"/>
                </a:solidFill>
                <a:hlinkClick r:id="rId2">
                  <a:extLst>
                    <a:ext uri="{A12FA001-AC4F-418D-AE19-62706E023703}">
                      <ahyp:hlinkClr xmlns:ahyp="http://schemas.microsoft.com/office/drawing/2018/hyperlinkcolor" val="tx"/>
                    </a:ext>
                  </a:extLst>
                </a:hlinkClick>
              </a:rPr>
              <a:t>World Health </a:t>
            </a:r>
            <a:r>
              <a:rPr lang="en-US" err="1">
                <a:solidFill>
                  <a:srgbClr val="003366"/>
                </a:solidFill>
                <a:hlinkClick r:id="rId2">
                  <a:extLst>
                    <a:ext uri="{A12FA001-AC4F-418D-AE19-62706E023703}">
                      <ahyp:hlinkClr xmlns:ahyp="http://schemas.microsoft.com/office/drawing/2018/hyperlinkcolor" val="tx"/>
                    </a:ext>
                  </a:extLst>
                </a:hlinkClick>
              </a:rPr>
              <a:t>Organisation</a:t>
            </a:r>
            <a:r>
              <a:rPr lang="en-US">
                <a:solidFill>
                  <a:srgbClr val="003366"/>
                </a:solidFill>
                <a:hlinkClick r:id="rId2">
                  <a:extLst>
                    <a:ext uri="{A12FA001-AC4F-418D-AE19-62706E023703}">
                      <ahyp:hlinkClr xmlns:ahyp="http://schemas.microsoft.com/office/drawing/2018/hyperlinkcolor" val="tx"/>
                    </a:ext>
                  </a:extLst>
                </a:hlinkClick>
              </a:rPr>
              <a:t> (WHO) </a:t>
            </a:r>
            <a:r>
              <a:rPr lang="en-US"/>
              <a:t>statistics indicate that:</a:t>
            </a:r>
          </a:p>
          <a:p>
            <a:pPr marL="414900" indent="-342900">
              <a:lnSpc>
                <a:spcPct val="100000"/>
              </a:lnSpc>
              <a:buFont typeface="Arial" panose="020B0604020202020204" pitchFamily="34" charset="0"/>
              <a:buChar char="•"/>
            </a:pPr>
            <a:r>
              <a:rPr lang="en-US"/>
              <a:t>in 2020, people lived an average of 72.5 years, 20 years more than in 1960, </a:t>
            </a:r>
          </a:p>
          <a:p>
            <a:pPr marL="414900" indent="-342900">
              <a:lnSpc>
                <a:spcPct val="100000"/>
              </a:lnSpc>
              <a:buFont typeface="Arial" panose="020B0604020202020204" pitchFamily="34" charset="0"/>
              <a:buChar char="•"/>
            </a:pPr>
            <a:r>
              <a:rPr lang="en-US"/>
              <a:t>the total population over 60 will have doubled by 2050 compared to 2000.</a:t>
            </a:r>
            <a:endParaRPr lang="en-IE"/>
          </a:p>
        </p:txBody>
      </p:sp>
      <p:sp>
        <p:nvSpPr>
          <p:cNvPr id="5" name="Text Placeholder 3">
            <a:extLst>
              <a:ext uri="{FF2B5EF4-FFF2-40B4-BE49-F238E27FC236}">
                <a16:creationId xmlns:a16="http://schemas.microsoft.com/office/drawing/2014/main" id="{F08BA2C4-9813-4BAD-9288-9A996A58FB8B}"/>
              </a:ext>
            </a:extLst>
          </p:cNvPr>
          <p:cNvSpPr>
            <a:spLocks noGrp="1"/>
          </p:cNvSpPr>
          <p:nvPr>
            <p:ph type="body" sz="quarter" idx="16"/>
          </p:nvPr>
        </p:nvSpPr>
        <p:spPr>
          <a:xfrm>
            <a:off x="1719263" y="595313"/>
            <a:ext cx="4716462" cy="582612"/>
          </a:xfrm>
        </p:spPr>
        <p:txBody>
          <a:bodyPr>
            <a:normAutofit/>
          </a:bodyPr>
          <a:lstStyle/>
          <a:p>
            <a:r>
              <a:rPr lang="en-US" sz="3300" b="1"/>
              <a:t>A Growing Market</a:t>
            </a:r>
            <a:endParaRPr lang="en-IE" sz="3300" b="1"/>
          </a:p>
        </p:txBody>
      </p:sp>
      <p:pic>
        <p:nvPicPr>
          <p:cNvPr id="8" name="Picture Placeholder 7" descr="Field of white flowers">
            <a:extLst>
              <a:ext uri="{FF2B5EF4-FFF2-40B4-BE49-F238E27FC236}">
                <a16:creationId xmlns:a16="http://schemas.microsoft.com/office/drawing/2014/main" id="{845D3E4F-3889-47F3-9DD6-6913575BB5E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70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 counting coins">
            <a:extLst>
              <a:ext uri="{FF2B5EF4-FFF2-40B4-BE49-F238E27FC236}">
                <a16:creationId xmlns:a16="http://schemas.microsoft.com/office/drawing/2014/main" id="{D49B694E-ADA3-49D9-B2CE-58AC5B6C7C4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879044AA-DCF5-4228-BAF0-72D39248354A}"/>
              </a:ext>
            </a:extLst>
          </p:cNvPr>
          <p:cNvSpPr>
            <a:spLocks noGrp="1"/>
          </p:cNvSpPr>
          <p:nvPr>
            <p:ph type="body" sz="quarter" idx="18"/>
          </p:nvPr>
        </p:nvSpPr>
        <p:spPr>
          <a:xfrm>
            <a:off x="1592036" y="1502229"/>
            <a:ext cx="5105120" cy="4796966"/>
          </a:xfrm>
        </p:spPr>
        <p:txBody>
          <a:bodyPr>
            <a:normAutofit/>
          </a:bodyPr>
          <a:lstStyle/>
          <a:p>
            <a:r>
              <a:rPr lang="en-US"/>
              <a:t>The Silver Economy still has many challenges to overcome today, to become a true driver of the economy, but the economy of the future will be led by older people.  The Silver Economy is a major consumer of health services accounting for over </a:t>
            </a:r>
            <a:r>
              <a:rPr lang="en-US">
                <a:solidFill>
                  <a:srgbClr val="1D599B"/>
                </a:solidFill>
                <a:hlinkClick r:id="rId3">
                  <a:extLst>
                    <a:ext uri="{A12FA001-AC4F-418D-AE19-62706E023703}">
                      <ahyp:hlinkClr xmlns:ahyp="http://schemas.microsoft.com/office/drawing/2018/hyperlinkcolor" val="tx"/>
                    </a:ext>
                  </a:extLst>
                </a:hlinkClick>
              </a:rPr>
              <a:t>53% of all health expenditure </a:t>
            </a:r>
            <a:r>
              <a:rPr lang="en-US"/>
              <a:t>across the EU. In terms of scale and therefore opportunity, </a:t>
            </a:r>
            <a:r>
              <a:rPr lang="en-US" b="1"/>
              <a:t>food and beverage consumption is the second-largest product group and is consumed disproportionately more by the Silver Economy than by younger age groups. </a:t>
            </a:r>
          </a:p>
          <a:p>
            <a:endParaRPr lang="en-IE"/>
          </a:p>
        </p:txBody>
      </p:sp>
      <p:sp>
        <p:nvSpPr>
          <p:cNvPr id="5" name="Text Placeholder 2">
            <a:extLst>
              <a:ext uri="{FF2B5EF4-FFF2-40B4-BE49-F238E27FC236}">
                <a16:creationId xmlns:a16="http://schemas.microsoft.com/office/drawing/2014/main" id="{5D7D80B1-35DD-40F6-9908-9635756BDE5C}"/>
              </a:ext>
            </a:extLst>
          </p:cNvPr>
          <p:cNvSpPr>
            <a:spLocks noGrp="1"/>
          </p:cNvSpPr>
          <p:nvPr>
            <p:ph type="body" sz="quarter" idx="16"/>
          </p:nvPr>
        </p:nvSpPr>
        <p:spPr>
          <a:xfrm>
            <a:off x="1719263" y="595313"/>
            <a:ext cx="4716462" cy="582612"/>
          </a:xfrm>
        </p:spPr>
        <p:txBody>
          <a:bodyPr>
            <a:normAutofit fontScale="85000" lnSpcReduction="10000"/>
          </a:bodyPr>
          <a:lstStyle/>
          <a:p>
            <a:r>
              <a:rPr lang="en-US" b="1"/>
              <a:t>The Economy of the Future</a:t>
            </a:r>
            <a:endParaRPr lang="en-IE" b="1"/>
          </a:p>
        </p:txBody>
      </p:sp>
    </p:spTree>
    <p:extLst>
      <p:ext uri="{BB962C8B-B14F-4D97-AF65-F5344CB8AC3E}">
        <p14:creationId xmlns:p14="http://schemas.microsoft.com/office/powerpoint/2010/main" val="372977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5FECD-8B32-4DFF-A13E-7F05C7A89182}"/>
              </a:ext>
            </a:extLst>
          </p:cNvPr>
          <p:cNvSpPr>
            <a:spLocks noGrp="1"/>
          </p:cNvSpPr>
          <p:nvPr>
            <p:ph type="body" sz="quarter" idx="18"/>
          </p:nvPr>
        </p:nvSpPr>
        <p:spPr>
          <a:xfrm>
            <a:off x="346840" y="1534510"/>
            <a:ext cx="5749159" cy="4330262"/>
          </a:xfrm>
        </p:spPr>
        <p:txBody>
          <a:bodyPr>
            <a:normAutofit lnSpcReduction="10000"/>
          </a:bodyPr>
          <a:lstStyle/>
          <a:p>
            <a:pPr indent="0">
              <a:lnSpc>
                <a:spcPct val="100000"/>
              </a:lnSpc>
            </a:pPr>
            <a:r>
              <a:rPr lang="en-GB" b="1" u="sng">
                <a:latin typeface="Avenir Black" panose="02000503020000020003" pitchFamily="2" charset="0"/>
                <a:hlinkClick r:id="rId2">
                  <a:extLst>
                    <a:ext uri="{A12FA001-AC4F-418D-AE19-62706E023703}">
                      <ahyp:hlinkClr xmlns:ahyp="http://schemas.microsoft.com/office/drawing/2018/hyperlinkcolor" val="tx"/>
                    </a:ext>
                  </a:extLst>
                </a:hlinkClick>
              </a:rPr>
              <a:t>The World Health Organisation (WHO) developed a framework</a:t>
            </a:r>
            <a:r>
              <a:rPr lang="en-GB" b="1">
                <a:latin typeface="Avenir Black" panose="02000503020000020003" pitchFamily="2" charset="0"/>
              </a:rPr>
              <a:t> </a:t>
            </a:r>
            <a:r>
              <a:rPr lang="en-GB"/>
              <a:t>for understanding the determinants of Active Ageing and six dimensions of this framework are used to introduce the challenges and opportunities for growing the EU Silver Economy. As these six dimensions are connected, the challenges and opportunities for growing the Silver Economy are also interrelated. Gender and culture are also seen as cross-cutting determinants of Active Ageing.</a:t>
            </a:r>
            <a:endParaRPr lang="en-IE"/>
          </a:p>
        </p:txBody>
      </p:sp>
      <p:sp>
        <p:nvSpPr>
          <p:cNvPr id="3" name="Text Placeholder 2">
            <a:extLst>
              <a:ext uri="{FF2B5EF4-FFF2-40B4-BE49-F238E27FC236}">
                <a16:creationId xmlns:a16="http://schemas.microsoft.com/office/drawing/2014/main" id="{A36A309B-7E0B-4F6C-AA35-8DBE2BF01FFE}"/>
              </a:ext>
            </a:extLst>
          </p:cNvPr>
          <p:cNvSpPr>
            <a:spLocks noGrp="1"/>
          </p:cNvSpPr>
          <p:nvPr>
            <p:ph type="body" sz="quarter" idx="16"/>
          </p:nvPr>
        </p:nvSpPr>
        <p:spPr>
          <a:xfrm>
            <a:off x="678839" y="516848"/>
            <a:ext cx="5085159" cy="582221"/>
          </a:xfrm>
        </p:spPr>
        <p:txBody>
          <a:bodyPr>
            <a:normAutofit/>
          </a:bodyPr>
          <a:lstStyle/>
          <a:p>
            <a:r>
              <a:rPr lang="en-US" sz="3300" b="1"/>
              <a:t>Active Ageing Framework</a:t>
            </a:r>
            <a:endParaRPr lang="en-IE" sz="3300" b="1"/>
          </a:p>
        </p:txBody>
      </p:sp>
      <p:grpSp>
        <p:nvGrpSpPr>
          <p:cNvPr id="5" name="Group 4">
            <a:extLst>
              <a:ext uri="{FF2B5EF4-FFF2-40B4-BE49-F238E27FC236}">
                <a16:creationId xmlns:a16="http://schemas.microsoft.com/office/drawing/2014/main" id="{1C704150-9D55-4EBE-8967-0DAB4A566DDE}"/>
              </a:ext>
            </a:extLst>
          </p:cNvPr>
          <p:cNvGrpSpPr/>
          <p:nvPr/>
        </p:nvGrpSpPr>
        <p:grpSpPr>
          <a:xfrm>
            <a:off x="7062952" y="1261241"/>
            <a:ext cx="4655989" cy="3515487"/>
            <a:chOff x="2544706" y="2975843"/>
            <a:chExt cx="4358060" cy="3104575"/>
          </a:xfrm>
        </p:grpSpPr>
        <p:grpSp>
          <p:nvGrpSpPr>
            <p:cNvPr id="6" name="Graphic 1533">
              <a:extLst>
                <a:ext uri="{FF2B5EF4-FFF2-40B4-BE49-F238E27FC236}">
                  <a16:creationId xmlns:a16="http://schemas.microsoft.com/office/drawing/2014/main" id="{2267310E-3960-4B79-983F-3FC19277BCF0}"/>
                </a:ext>
              </a:extLst>
            </p:cNvPr>
            <p:cNvGrpSpPr/>
            <p:nvPr/>
          </p:nvGrpSpPr>
          <p:grpSpPr>
            <a:xfrm>
              <a:off x="3664666" y="3433894"/>
              <a:ext cx="2119791" cy="2096793"/>
              <a:chOff x="3664666" y="3433894"/>
              <a:chExt cx="2119791" cy="2096793"/>
            </a:xfrm>
          </p:grpSpPr>
          <p:grpSp>
            <p:nvGrpSpPr>
              <p:cNvPr id="147" name="Graphic 1533">
                <a:extLst>
                  <a:ext uri="{FF2B5EF4-FFF2-40B4-BE49-F238E27FC236}">
                    <a16:creationId xmlns:a16="http://schemas.microsoft.com/office/drawing/2014/main" id="{28B65114-B6ED-409C-8AAB-D578808E74E2}"/>
                  </a:ext>
                </a:extLst>
              </p:cNvPr>
              <p:cNvGrpSpPr/>
              <p:nvPr/>
            </p:nvGrpSpPr>
            <p:grpSpPr>
              <a:xfrm>
                <a:off x="3664666" y="3438020"/>
                <a:ext cx="2119791" cy="2086476"/>
                <a:chOff x="3664666" y="3438020"/>
                <a:chExt cx="2119791" cy="2086476"/>
              </a:xfrm>
              <a:solidFill>
                <a:srgbClr val="FFFFFF"/>
              </a:solidFill>
            </p:grpSpPr>
            <p:sp>
              <p:nvSpPr>
                <p:cNvPr id="152" name="Freeform 311">
                  <a:extLst>
                    <a:ext uri="{FF2B5EF4-FFF2-40B4-BE49-F238E27FC236}">
                      <a16:creationId xmlns:a16="http://schemas.microsoft.com/office/drawing/2014/main" id="{10D975CB-7B77-4F00-A029-CBB74EAF31D3}"/>
                    </a:ext>
                  </a:extLst>
                </p:cNvPr>
                <p:cNvSpPr/>
                <p:nvPr/>
              </p:nvSpPr>
              <p:spPr>
                <a:xfrm>
                  <a:off x="3664666" y="3693465"/>
                  <a:ext cx="771947" cy="1734053"/>
                </a:xfrm>
                <a:custGeom>
                  <a:avLst/>
                  <a:gdLst>
                    <a:gd name="connsiteX0" fmla="*/ 597339 w 771947"/>
                    <a:gd name="connsiteY0" fmla="*/ 1625520 h 1734053"/>
                    <a:gd name="connsiteX1" fmla="*/ 647702 w 771947"/>
                    <a:gd name="connsiteY1" fmla="*/ 1462927 h 1734053"/>
                    <a:gd name="connsiteX2" fmla="*/ 679902 w 771947"/>
                    <a:gd name="connsiteY2" fmla="*/ 1273097 h 1734053"/>
                    <a:gd name="connsiteX3" fmla="*/ 689397 w 771947"/>
                    <a:gd name="connsiteY3" fmla="*/ 1077490 h 1734053"/>
                    <a:gd name="connsiteX4" fmla="*/ 728614 w 771947"/>
                    <a:gd name="connsiteY4" fmla="*/ 1069237 h 1734053"/>
                    <a:gd name="connsiteX5" fmla="*/ 769895 w 771947"/>
                    <a:gd name="connsiteY5" fmla="*/ 978449 h 1734053"/>
                    <a:gd name="connsiteX6" fmla="*/ 756272 w 771947"/>
                    <a:gd name="connsiteY6" fmla="*/ 862074 h 1734053"/>
                    <a:gd name="connsiteX7" fmla="*/ 652244 w 771947"/>
                    <a:gd name="connsiteY7" fmla="*/ 664404 h 1734053"/>
                    <a:gd name="connsiteX8" fmla="*/ 525097 w 771947"/>
                    <a:gd name="connsiteY8" fmla="*/ 434132 h 1734053"/>
                    <a:gd name="connsiteX9" fmla="*/ 477212 w 771947"/>
                    <a:gd name="connsiteY9" fmla="*/ 305791 h 1734053"/>
                    <a:gd name="connsiteX10" fmla="*/ 423546 w 771947"/>
                    <a:gd name="connsiteY10" fmla="*/ 175386 h 1734053"/>
                    <a:gd name="connsiteX11" fmla="*/ 364926 w 771947"/>
                    <a:gd name="connsiteY11" fmla="*/ 0 h 1734053"/>
                    <a:gd name="connsiteX12" fmla="*/ 0 w 771947"/>
                    <a:gd name="connsiteY12" fmla="*/ 787793 h 1734053"/>
                    <a:gd name="connsiteX13" fmla="*/ 612201 w 771947"/>
                    <a:gd name="connsiteY13" fmla="*/ 1734053 h 1734053"/>
                    <a:gd name="connsiteX14" fmla="*/ 597339 w 771947"/>
                    <a:gd name="connsiteY14" fmla="*/ 1625520 h 17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947" h="1734053">
                      <a:moveTo>
                        <a:pt x="597339" y="1625520"/>
                      </a:moveTo>
                      <a:cubicBezTo>
                        <a:pt x="603119" y="1568571"/>
                        <a:pt x="629126" y="1516574"/>
                        <a:pt x="647702" y="1462927"/>
                      </a:cubicBezTo>
                      <a:cubicBezTo>
                        <a:pt x="668756" y="1402264"/>
                        <a:pt x="673710" y="1336649"/>
                        <a:pt x="679902" y="1273097"/>
                      </a:cubicBezTo>
                      <a:cubicBezTo>
                        <a:pt x="686094" y="1208307"/>
                        <a:pt x="689397" y="1143105"/>
                        <a:pt x="689397" y="1077490"/>
                      </a:cubicBezTo>
                      <a:cubicBezTo>
                        <a:pt x="689397" y="1053555"/>
                        <a:pt x="719944" y="1051492"/>
                        <a:pt x="728614" y="1069237"/>
                      </a:cubicBezTo>
                      <a:cubicBezTo>
                        <a:pt x="749668" y="1042825"/>
                        <a:pt x="764942" y="1012700"/>
                        <a:pt x="769895" y="978449"/>
                      </a:cubicBezTo>
                      <a:cubicBezTo>
                        <a:pt x="775674" y="939245"/>
                        <a:pt x="768656" y="899215"/>
                        <a:pt x="756272" y="862074"/>
                      </a:cubicBezTo>
                      <a:cubicBezTo>
                        <a:pt x="733155" y="791095"/>
                        <a:pt x="691874" y="727543"/>
                        <a:pt x="652244" y="664404"/>
                      </a:cubicBezTo>
                      <a:cubicBezTo>
                        <a:pt x="605183" y="589710"/>
                        <a:pt x="558535" y="516254"/>
                        <a:pt x="525097" y="434132"/>
                      </a:cubicBezTo>
                      <a:cubicBezTo>
                        <a:pt x="507759" y="392039"/>
                        <a:pt x="494136" y="348296"/>
                        <a:pt x="477212" y="305791"/>
                      </a:cubicBezTo>
                      <a:cubicBezTo>
                        <a:pt x="459873" y="262047"/>
                        <a:pt x="441296" y="219130"/>
                        <a:pt x="423546" y="175386"/>
                      </a:cubicBezTo>
                      <a:cubicBezTo>
                        <a:pt x="400428" y="118025"/>
                        <a:pt x="378962" y="60250"/>
                        <a:pt x="364926" y="0"/>
                      </a:cubicBezTo>
                      <a:cubicBezTo>
                        <a:pt x="141595" y="191480"/>
                        <a:pt x="0" y="473336"/>
                        <a:pt x="0" y="787793"/>
                      </a:cubicBezTo>
                      <a:cubicBezTo>
                        <a:pt x="0" y="1206657"/>
                        <a:pt x="250577" y="1567746"/>
                        <a:pt x="612201" y="1734053"/>
                      </a:cubicBezTo>
                      <a:cubicBezTo>
                        <a:pt x="603119" y="1698976"/>
                        <a:pt x="593211" y="1663899"/>
                        <a:pt x="597339" y="1625520"/>
                      </a:cubicBezTo>
                      <a:close/>
                    </a:path>
                  </a:pathLst>
                </a:custGeom>
                <a:solidFill>
                  <a:srgbClr val="FFFFFF"/>
                </a:solidFill>
                <a:ln w="4127" cap="flat">
                  <a:noFill/>
                  <a:prstDash val="solid"/>
                  <a:miter/>
                </a:ln>
              </p:spPr>
              <p:txBody>
                <a:bodyPr rtlCol="0" anchor="ctr"/>
                <a:lstStyle/>
                <a:p>
                  <a:endParaRPr lang="en-US"/>
                </a:p>
              </p:txBody>
            </p:sp>
            <p:sp>
              <p:nvSpPr>
                <p:cNvPr id="153" name="Freeform 312">
                  <a:extLst>
                    <a:ext uri="{FF2B5EF4-FFF2-40B4-BE49-F238E27FC236}">
                      <a16:creationId xmlns:a16="http://schemas.microsoft.com/office/drawing/2014/main" id="{2F43B8FB-B617-4AC1-9247-89A1DEE9C274}"/>
                    </a:ext>
                  </a:extLst>
                </p:cNvPr>
                <p:cNvSpPr/>
                <p:nvPr/>
              </p:nvSpPr>
              <p:spPr>
                <a:xfrm>
                  <a:off x="5174451" y="3735145"/>
                  <a:ext cx="610006" cy="1674627"/>
                </a:xfrm>
                <a:custGeom>
                  <a:avLst/>
                  <a:gdLst>
                    <a:gd name="connsiteX0" fmla="*/ 289664 w 610006"/>
                    <a:gd name="connsiteY0" fmla="*/ 0 h 1674627"/>
                    <a:gd name="connsiteX1" fmla="*/ 272326 w 610006"/>
                    <a:gd name="connsiteY1" fmla="*/ 14444 h 1674627"/>
                    <a:gd name="connsiteX2" fmla="*/ 243843 w 610006"/>
                    <a:gd name="connsiteY2" fmla="*/ 148149 h 1674627"/>
                    <a:gd name="connsiteX3" fmla="*/ 80368 w 610006"/>
                    <a:gd name="connsiteY3" fmla="*/ 491494 h 1674627"/>
                    <a:gd name="connsiteX4" fmla="*/ 23400 w 610006"/>
                    <a:gd name="connsiteY4" fmla="*/ 697830 h 1674627"/>
                    <a:gd name="connsiteX5" fmla="*/ 54774 w 610006"/>
                    <a:gd name="connsiteY5" fmla="*/ 760969 h 1674627"/>
                    <a:gd name="connsiteX6" fmla="*/ 19272 w 610006"/>
                    <a:gd name="connsiteY6" fmla="*/ 781603 h 1674627"/>
                    <a:gd name="connsiteX7" fmla="*/ 13493 w 610006"/>
                    <a:gd name="connsiteY7" fmla="*/ 770873 h 1674627"/>
                    <a:gd name="connsiteX8" fmla="*/ 3173 w 610006"/>
                    <a:gd name="connsiteY8" fmla="*/ 895914 h 1674627"/>
                    <a:gd name="connsiteX9" fmla="*/ 36611 w 610006"/>
                    <a:gd name="connsiteY9" fmla="*/ 1674628 h 1674627"/>
                    <a:gd name="connsiteX10" fmla="*/ 610007 w 610006"/>
                    <a:gd name="connsiteY10" fmla="*/ 747351 h 1674627"/>
                    <a:gd name="connsiteX11" fmla="*/ 289664 w 610006"/>
                    <a:gd name="connsiteY11" fmla="*/ 0 h 167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006" h="1674627">
                      <a:moveTo>
                        <a:pt x="289664" y="0"/>
                      </a:moveTo>
                      <a:cubicBezTo>
                        <a:pt x="288013" y="8253"/>
                        <a:pt x="280170" y="13205"/>
                        <a:pt x="272326" y="14444"/>
                      </a:cubicBezTo>
                      <a:cubicBezTo>
                        <a:pt x="267786" y="59838"/>
                        <a:pt x="259116" y="105232"/>
                        <a:pt x="243843" y="148149"/>
                      </a:cubicBezTo>
                      <a:cubicBezTo>
                        <a:pt x="200909" y="268238"/>
                        <a:pt x="129494" y="374294"/>
                        <a:pt x="80368" y="491494"/>
                      </a:cubicBezTo>
                      <a:cubicBezTo>
                        <a:pt x="52710" y="557109"/>
                        <a:pt x="34959" y="626850"/>
                        <a:pt x="23400" y="697830"/>
                      </a:cubicBezTo>
                      <a:cubicBezTo>
                        <a:pt x="32895" y="719289"/>
                        <a:pt x="43215" y="740336"/>
                        <a:pt x="54774" y="760969"/>
                      </a:cubicBezTo>
                      <a:cubicBezTo>
                        <a:pt x="67984" y="784079"/>
                        <a:pt x="32483" y="804713"/>
                        <a:pt x="19272" y="781603"/>
                      </a:cubicBezTo>
                      <a:cubicBezTo>
                        <a:pt x="17208" y="777889"/>
                        <a:pt x="15144" y="774588"/>
                        <a:pt x="13493" y="770873"/>
                      </a:cubicBezTo>
                      <a:cubicBezTo>
                        <a:pt x="8539" y="812553"/>
                        <a:pt x="5650" y="854646"/>
                        <a:pt x="3173" y="895914"/>
                      </a:cubicBezTo>
                      <a:cubicBezTo>
                        <a:pt x="-10450" y="1155898"/>
                        <a:pt x="23400" y="1415056"/>
                        <a:pt x="36611" y="1674628"/>
                      </a:cubicBezTo>
                      <a:cubicBezTo>
                        <a:pt x="377181" y="1500893"/>
                        <a:pt x="610007" y="1150945"/>
                        <a:pt x="610007" y="747351"/>
                      </a:cubicBezTo>
                      <a:cubicBezTo>
                        <a:pt x="609594" y="454353"/>
                        <a:pt x="486989" y="189417"/>
                        <a:pt x="289664" y="0"/>
                      </a:cubicBezTo>
                      <a:close/>
                    </a:path>
                  </a:pathLst>
                </a:custGeom>
                <a:solidFill>
                  <a:srgbClr val="FFFFFF"/>
                </a:solidFill>
                <a:ln w="4127" cap="flat">
                  <a:noFill/>
                  <a:prstDash val="solid"/>
                  <a:miter/>
                </a:ln>
              </p:spPr>
              <p:txBody>
                <a:bodyPr rtlCol="0" anchor="ctr"/>
                <a:lstStyle/>
                <a:p>
                  <a:endParaRPr lang="en-US"/>
                </a:p>
              </p:txBody>
            </p:sp>
            <p:sp>
              <p:nvSpPr>
                <p:cNvPr id="154" name="Freeform 313">
                  <a:extLst>
                    <a:ext uri="{FF2B5EF4-FFF2-40B4-BE49-F238E27FC236}">
                      <a16:creationId xmlns:a16="http://schemas.microsoft.com/office/drawing/2014/main" id="{9EF12386-C440-4EBF-93D8-B384EE150794}"/>
                    </a:ext>
                  </a:extLst>
                </p:cNvPr>
                <p:cNvSpPr/>
                <p:nvPr/>
              </p:nvSpPr>
              <p:spPr>
                <a:xfrm>
                  <a:off x="4079543" y="3438020"/>
                  <a:ext cx="1086935" cy="2086476"/>
                </a:xfrm>
                <a:custGeom>
                  <a:avLst/>
                  <a:gdLst>
                    <a:gd name="connsiteX0" fmla="*/ 1086935 w 1086935"/>
                    <a:gd name="connsiteY0" fmla="*/ 1919344 h 2086476"/>
                    <a:gd name="connsiteX1" fmla="*/ 1062166 w 1086935"/>
                    <a:gd name="connsiteY1" fmla="*/ 1564032 h 2086476"/>
                    <a:gd name="connsiteX2" fmla="*/ 1059689 w 1086935"/>
                    <a:gd name="connsiteY2" fmla="*/ 1147232 h 2086476"/>
                    <a:gd name="connsiteX3" fmla="*/ 1076202 w 1086935"/>
                    <a:gd name="connsiteY3" fmla="*/ 1001146 h 2086476"/>
                    <a:gd name="connsiteX4" fmla="*/ 1031206 w 1086935"/>
                    <a:gd name="connsiteY4" fmla="*/ 855472 h 2086476"/>
                    <a:gd name="connsiteX5" fmla="*/ 999419 w 1086935"/>
                    <a:gd name="connsiteY5" fmla="*/ 423816 h 2086476"/>
                    <a:gd name="connsiteX6" fmla="*/ 1008088 w 1086935"/>
                    <a:gd name="connsiteY6" fmla="*/ 63139 h 2086476"/>
                    <a:gd name="connsiteX7" fmla="*/ 645226 w 1086935"/>
                    <a:gd name="connsiteY7" fmla="*/ 0 h 2086476"/>
                    <a:gd name="connsiteX8" fmla="*/ 0 w 1086935"/>
                    <a:gd name="connsiteY8" fmla="*/ 215828 h 2086476"/>
                    <a:gd name="connsiteX9" fmla="*/ 71829 w 1086935"/>
                    <a:gd name="connsiteY9" fmla="*/ 418864 h 2086476"/>
                    <a:gd name="connsiteX10" fmla="*/ 238606 w 1086935"/>
                    <a:gd name="connsiteY10" fmla="*/ 718052 h 2086476"/>
                    <a:gd name="connsiteX11" fmla="*/ 203103 w 1086935"/>
                    <a:gd name="connsiteY11" fmla="*/ 738685 h 2086476"/>
                    <a:gd name="connsiteX12" fmla="*/ 124669 w 1086935"/>
                    <a:gd name="connsiteY12" fmla="*/ 607868 h 2086476"/>
                    <a:gd name="connsiteX13" fmla="*/ 178748 w 1086935"/>
                    <a:gd name="connsiteY13" fmla="*/ 739923 h 2086476"/>
                    <a:gd name="connsiteX14" fmla="*/ 309609 w 1086935"/>
                    <a:gd name="connsiteY14" fmla="*/ 956989 h 2086476"/>
                    <a:gd name="connsiteX15" fmla="*/ 395887 w 1086935"/>
                    <a:gd name="connsiteY15" fmla="*/ 1169929 h 2086476"/>
                    <a:gd name="connsiteX16" fmla="*/ 319104 w 1086935"/>
                    <a:gd name="connsiteY16" fmla="*/ 1379567 h 2086476"/>
                    <a:gd name="connsiteX17" fmla="*/ 314976 w 1086935"/>
                    <a:gd name="connsiteY17" fmla="*/ 1382456 h 2086476"/>
                    <a:gd name="connsiteX18" fmla="*/ 306307 w 1086935"/>
                    <a:gd name="connsiteY18" fmla="*/ 1527717 h 2086476"/>
                    <a:gd name="connsiteX19" fmla="*/ 276998 w 1086935"/>
                    <a:gd name="connsiteY19" fmla="*/ 1715483 h 2086476"/>
                    <a:gd name="connsiteX20" fmla="*/ 223744 w 1086935"/>
                    <a:gd name="connsiteY20" fmla="*/ 1879727 h 2086476"/>
                    <a:gd name="connsiteX21" fmla="*/ 241908 w 1086935"/>
                    <a:gd name="connsiteY21" fmla="*/ 2001878 h 2086476"/>
                    <a:gd name="connsiteX22" fmla="*/ 246449 w 1086935"/>
                    <a:gd name="connsiteY22" fmla="*/ 1972991 h 2086476"/>
                    <a:gd name="connsiteX23" fmla="*/ 276171 w 1086935"/>
                    <a:gd name="connsiteY23" fmla="*/ 1954833 h 2086476"/>
                    <a:gd name="connsiteX24" fmla="*/ 379374 w 1086935"/>
                    <a:gd name="connsiteY24" fmla="*/ 1800081 h 2086476"/>
                    <a:gd name="connsiteX25" fmla="*/ 414876 w 1086935"/>
                    <a:gd name="connsiteY25" fmla="*/ 1820715 h 2086476"/>
                    <a:gd name="connsiteX26" fmla="*/ 282776 w 1086935"/>
                    <a:gd name="connsiteY26" fmla="*/ 2023750 h 2086476"/>
                    <a:gd name="connsiteX27" fmla="*/ 644813 w 1086935"/>
                    <a:gd name="connsiteY27" fmla="*/ 2086476 h 2086476"/>
                    <a:gd name="connsiteX28" fmla="*/ 1083219 w 1086935"/>
                    <a:gd name="connsiteY28" fmla="*/ 1993212 h 2086476"/>
                    <a:gd name="connsiteX29" fmla="*/ 1058038 w 1086935"/>
                    <a:gd name="connsiteY29" fmla="*/ 1946167 h 2086476"/>
                    <a:gd name="connsiteX30" fmla="*/ 1086935 w 1086935"/>
                    <a:gd name="connsiteY30" fmla="*/ 1919344 h 208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6935" h="2086476">
                      <a:moveTo>
                        <a:pt x="1086935" y="1919344"/>
                      </a:moveTo>
                      <a:cubicBezTo>
                        <a:pt x="1079918" y="1800906"/>
                        <a:pt x="1069184" y="1682469"/>
                        <a:pt x="1062166" y="1564032"/>
                      </a:cubicBezTo>
                      <a:cubicBezTo>
                        <a:pt x="1053497" y="1425373"/>
                        <a:pt x="1048957" y="1285890"/>
                        <a:pt x="1059689" y="1147232"/>
                      </a:cubicBezTo>
                      <a:cubicBezTo>
                        <a:pt x="1063405" y="1098536"/>
                        <a:pt x="1068771" y="1049841"/>
                        <a:pt x="1076202" y="1001146"/>
                      </a:cubicBezTo>
                      <a:cubicBezTo>
                        <a:pt x="1056800" y="954101"/>
                        <a:pt x="1041938" y="905405"/>
                        <a:pt x="1031206" y="855472"/>
                      </a:cubicBezTo>
                      <a:cubicBezTo>
                        <a:pt x="1000657" y="713925"/>
                        <a:pt x="999419" y="567839"/>
                        <a:pt x="999419" y="423816"/>
                      </a:cubicBezTo>
                      <a:cubicBezTo>
                        <a:pt x="999831" y="303728"/>
                        <a:pt x="997767" y="182814"/>
                        <a:pt x="1008088" y="63139"/>
                      </a:cubicBezTo>
                      <a:cubicBezTo>
                        <a:pt x="894977" y="22284"/>
                        <a:pt x="772785" y="0"/>
                        <a:pt x="645226" y="0"/>
                      </a:cubicBezTo>
                      <a:cubicBezTo>
                        <a:pt x="402492" y="0"/>
                        <a:pt x="178748" y="80471"/>
                        <a:pt x="0" y="215828"/>
                      </a:cubicBezTo>
                      <a:cubicBezTo>
                        <a:pt x="15274" y="285983"/>
                        <a:pt x="42107" y="354074"/>
                        <a:pt x="71829" y="418864"/>
                      </a:cubicBezTo>
                      <a:cubicBezTo>
                        <a:pt x="119716" y="522445"/>
                        <a:pt x="178748" y="620661"/>
                        <a:pt x="238606" y="718052"/>
                      </a:cubicBezTo>
                      <a:cubicBezTo>
                        <a:pt x="252641" y="740749"/>
                        <a:pt x="216726" y="761382"/>
                        <a:pt x="203103" y="738685"/>
                      </a:cubicBezTo>
                      <a:cubicBezTo>
                        <a:pt x="176684" y="695355"/>
                        <a:pt x="149851" y="652024"/>
                        <a:pt x="124669" y="607868"/>
                      </a:cubicBezTo>
                      <a:cubicBezTo>
                        <a:pt x="140769" y="652849"/>
                        <a:pt x="157282" y="697418"/>
                        <a:pt x="178748" y="739923"/>
                      </a:cubicBezTo>
                      <a:cubicBezTo>
                        <a:pt x="216726" y="815443"/>
                        <a:pt x="266264" y="884359"/>
                        <a:pt x="309609" y="956989"/>
                      </a:cubicBezTo>
                      <a:cubicBezTo>
                        <a:pt x="348826" y="1022604"/>
                        <a:pt x="385980" y="1093171"/>
                        <a:pt x="395887" y="1169929"/>
                      </a:cubicBezTo>
                      <a:cubicBezTo>
                        <a:pt x="406207" y="1250400"/>
                        <a:pt x="377310" y="1323443"/>
                        <a:pt x="319104" y="1379567"/>
                      </a:cubicBezTo>
                      <a:cubicBezTo>
                        <a:pt x="317866" y="1380805"/>
                        <a:pt x="316627" y="1381630"/>
                        <a:pt x="314976" y="1382456"/>
                      </a:cubicBezTo>
                      <a:cubicBezTo>
                        <a:pt x="313737" y="1431151"/>
                        <a:pt x="310848" y="1479434"/>
                        <a:pt x="306307" y="1527717"/>
                      </a:cubicBezTo>
                      <a:cubicBezTo>
                        <a:pt x="300528" y="1590030"/>
                        <a:pt x="295986" y="1656058"/>
                        <a:pt x="276998" y="1715483"/>
                      </a:cubicBezTo>
                      <a:cubicBezTo>
                        <a:pt x="259659" y="1769956"/>
                        <a:pt x="230350" y="1822778"/>
                        <a:pt x="223744" y="1879727"/>
                      </a:cubicBezTo>
                      <a:cubicBezTo>
                        <a:pt x="218791" y="1921820"/>
                        <a:pt x="232000" y="1961436"/>
                        <a:pt x="241908" y="2001878"/>
                      </a:cubicBezTo>
                      <a:cubicBezTo>
                        <a:pt x="244798" y="1992799"/>
                        <a:pt x="246037" y="1982895"/>
                        <a:pt x="246449" y="1972991"/>
                      </a:cubicBezTo>
                      <a:cubicBezTo>
                        <a:pt x="246862" y="1955659"/>
                        <a:pt x="264200" y="1949882"/>
                        <a:pt x="276171" y="1954833"/>
                      </a:cubicBezTo>
                      <a:cubicBezTo>
                        <a:pt x="308784" y="1902424"/>
                        <a:pt x="345524" y="1851665"/>
                        <a:pt x="379374" y="1800081"/>
                      </a:cubicBezTo>
                      <a:cubicBezTo>
                        <a:pt x="393823" y="1777797"/>
                        <a:pt x="429738" y="1798430"/>
                        <a:pt x="414876" y="1820715"/>
                      </a:cubicBezTo>
                      <a:cubicBezTo>
                        <a:pt x="371118" y="1887981"/>
                        <a:pt x="321168" y="1952770"/>
                        <a:pt x="282776" y="2023750"/>
                      </a:cubicBezTo>
                      <a:cubicBezTo>
                        <a:pt x="395887" y="2064192"/>
                        <a:pt x="517666" y="2086476"/>
                        <a:pt x="644813" y="2086476"/>
                      </a:cubicBezTo>
                      <a:cubicBezTo>
                        <a:pt x="801269" y="2086476"/>
                        <a:pt x="949468" y="2053050"/>
                        <a:pt x="1083219" y="1993212"/>
                      </a:cubicBezTo>
                      <a:cubicBezTo>
                        <a:pt x="1074963" y="1977531"/>
                        <a:pt x="1066707" y="1961849"/>
                        <a:pt x="1058038" y="1946167"/>
                      </a:cubicBezTo>
                      <a:cubicBezTo>
                        <a:pt x="1047305" y="1928010"/>
                        <a:pt x="1071661" y="1909852"/>
                        <a:pt x="1086935" y="1919344"/>
                      </a:cubicBezTo>
                      <a:close/>
                    </a:path>
                  </a:pathLst>
                </a:custGeom>
                <a:solidFill>
                  <a:srgbClr val="FFFFFF"/>
                </a:solidFill>
                <a:ln w="4127" cap="flat">
                  <a:noFill/>
                  <a:prstDash val="solid"/>
                  <a:miter/>
                </a:ln>
              </p:spPr>
              <p:txBody>
                <a:bodyPr rtlCol="0" anchor="ctr"/>
                <a:lstStyle/>
                <a:p>
                  <a:endParaRPr lang="en-US" b="1"/>
                </a:p>
              </p:txBody>
            </p:sp>
            <p:sp>
              <p:nvSpPr>
                <p:cNvPr id="155" name="Freeform 314">
                  <a:extLst>
                    <a:ext uri="{FF2B5EF4-FFF2-40B4-BE49-F238E27FC236}">
                      <a16:creationId xmlns:a16="http://schemas.microsoft.com/office/drawing/2014/main" id="{A9D4D846-9A60-40AC-B71E-709EE426D31C}"/>
                    </a:ext>
                  </a:extLst>
                </p:cNvPr>
                <p:cNvSpPr/>
                <p:nvPr/>
              </p:nvSpPr>
              <p:spPr>
                <a:xfrm>
                  <a:off x="5118815" y="3516428"/>
                  <a:ext cx="290808" cy="843504"/>
                </a:xfrm>
                <a:custGeom>
                  <a:avLst/>
                  <a:gdLst>
                    <a:gd name="connsiteX0" fmla="*/ 282966 w 290808"/>
                    <a:gd name="connsiteY0" fmla="*/ 189004 h 843504"/>
                    <a:gd name="connsiteX1" fmla="*/ 249528 w 290808"/>
                    <a:gd name="connsiteY1" fmla="*/ 242652 h 843504"/>
                    <a:gd name="connsiteX2" fmla="*/ 211962 w 290808"/>
                    <a:gd name="connsiteY2" fmla="*/ 226557 h 843504"/>
                    <a:gd name="connsiteX3" fmla="*/ 225998 w 290808"/>
                    <a:gd name="connsiteY3" fmla="*/ 119675 h 843504"/>
                    <a:gd name="connsiteX4" fmla="*/ 8446 w 290808"/>
                    <a:gd name="connsiteY4" fmla="*/ 0 h 843504"/>
                    <a:gd name="connsiteX5" fmla="*/ 2253 w 290808"/>
                    <a:gd name="connsiteY5" fmla="*/ 146499 h 843504"/>
                    <a:gd name="connsiteX6" fmla="*/ 6794 w 290808"/>
                    <a:gd name="connsiteY6" fmla="*/ 578981 h 843504"/>
                    <a:gd name="connsiteX7" fmla="*/ 51791 w 290808"/>
                    <a:gd name="connsiteY7" fmla="*/ 843504 h 843504"/>
                    <a:gd name="connsiteX8" fmla="*/ 106695 w 290808"/>
                    <a:gd name="connsiteY8" fmla="*/ 674721 h 843504"/>
                    <a:gd name="connsiteX9" fmla="*/ 265628 w 290808"/>
                    <a:gd name="connsiteY9" fmla="*/ 337154 h 843504"/>
                    <a:gd name="connsiteX10" fmla="*/ 290809 w 290808"/>
                    <a:gd name="connsiteY10" fmla="*/ 196433 h 843504"/>
                    <a:gd name="connsiteX11" fmla="*/ 282966 w 290808"/>
                    <a:gd name="connsiteY11" fmla="*/ 189004 h 84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808" h="843504">
                      <a:moveTo>
                        <a:pt x="282966" y="189004"/>
                      </a:moveTo>
                      <a:cubicBezTo>
                        <a:pt x="268104" y="203861"/>
                        <a:pt x="259023" y="224494"/>
                        <a:pt x="249528" y="242652"/>
                      </a:cubicBezTo>
                      <a:cubicBezTo>
                        <a:pt x="238382" y="264936"/>
                        <a:pt x="207834" y="248429"/>
                        <a:pt x="211962" y="226557"/>
                      </a:cubicBezTo>
                      <a:cubicBezTo>
                        <a:pt x="218567" y="192718"/>
                        <a:pt x="221044" y="155990"/>
                        <a:pt x="225998" y="119675"/>
                      </a:cubicBezTo>
                      <a:cubicBezTo>
                        <a:pt x="158709" y="71805"/>
                        <a:pt x="86055" y="31776"/>
                        <a:pt x="8446" y="0"/>
                      </a:cubicBezTo>
                      <a:cubicBezTo>
                        <a:pt x="4730" y="48695"/>
                        <a:pt x="3079" y="97391"/>
                        <a:pt x="2253" y="146499"/>
                      </a:cubicBezTo>
                      <a:cubicBezTo>
                        <a:pt x="-224" y="290109"/>
                        <a:pt x="-2700" y="435371"/>
                        <a:pt x="6794" y="578981"/>
                      </a:cubicBezTo>
                      <a:cubicBezTo>
                        <a:pt x="12574" y="668118"/>
                        <a:pt x="25370" y="758081"/>
                        <a:pt x="51791" y="843504"/>
                      </a:cubicBezTo>
                      <a:cubicBezTo>
                        <a:pt x="65001" y="785730"/>
                        <a:pt x="82339" y="729194"/>
                        <a:pt x="106695" y="674721"/>
                      </a:cubicBezTo>
                      <a:cubicBezTo>
                        <a:pt x="157058" y="560823"/>
                        <a:pt x="229300" y="456829"/>
                        <a:pt x="265628" y="337154"/>
                      </a:cubicBezTo>
                      <a:cubicBezTo>
                        <a:pt x="279250" y="292998"/>
                        <a:pt x="287919" y="245128"/>
                        <a:pt x="290809" y="196433"/>
                      </a:cubicBezTo>
                      <a:cubicBezTo>
                        <a:pt x="288333" y="193956"/>
                        <a:pt x="285855" y="191481"/>
                        <a:pt x="282966" y="189004"/>
                      </a:cubicBezTo>
                      <a:close/>
                    </a:path>
                  </a:pathLst>
                </a:custGeom>
                <a:solidFill>
                  <a:srgbClr val="FFFFFF"/>
                </a:solidFill>
                <a:ln w="4127" cap="flat">
                  <a:noFill/>
                  <a:prstDash val="solid"/>
                  <a:miter/>
                </a:ln>
              </p:spPr>
              <p:txBody>
                <a:bodyPr rtlCol="0" anchor="ctr"/>
                <a:lstStyle/>
                <a:p>
                  <a:endParaRPr lang="en-US"/>
                </a:p>
              </p:txBody>
            </p:sp>
          </p:grpSp>
          <p:grpSp>
            <p:nvGrpSpPr>
              <p:cNvPr id="148" name="Graphic 1533">
                <a:extLst>
                  <a:ext uri="{FF2B5EF4-FFF2-40B4-BE49-F238E27FC236}">
                    <a16:creationId xmlns:a16="http://schemas.microsoft.com/office/drawing/2014/main" id="{7B5BBF78-9F59-4B03-8A2B-86C8A3E994D9}"/>
                  </a:ext>
                </a:extLst>
              </p:cNvPr>
              <p:cNvGrpSpPr/>
              <p:nvPr/>
            </p:nvGrpSpPr>
            <p:grpSpPr>
              <a:xfrm>
                <a:off x="4214945" y="3433894"/>
                <a:ext cx="1131105" cy="2096793"/>
                <a:chOff x="4214945" y="3433894"/>
                <a:chExt cx="1131105" cy="2096793"/>
              </a:xfrm>
              <a:solidFill>
                <a:srgbClr val="000000"/>
              </a:solidFill>
            </p:grpSpPr>
            <p:sp>
              <p:nvSpPr>
                <p:cNvPr id="149" name="Freeform 308">
                  <a:extLst>
                    <a:ext uri="{FF2B5EF4-FFF2-40B4-BE49-F238E27FC236}">
                      <a16:creationId xmlns:a16="http://schemas.microsoft.com/office/drawing/2014/main" id="{D0C86E20-06EF-41A1-82EC-9FF070F650E3}"/>
                    </a:ext>
                  </a:extLst>
                </p:cNvPr>
                <p:cNvSpPr/>
                <p:nvPr/>
              </p:nvSpPr>
              <p:spPr>
                <a:xfrm>
                  <a:off x="4360255" y="5427931"/>
                  <a:ext cx="804570" cy="102755"/>
                </a:xfrm>
                <a:custGeom>
                  <a:avLst/>
                  <a:gdLst>
                    <a:gd name="connsiteX0" fmla="*/ 364100 w 804570"/>
                    <a:gd name="connsiteY0" fmla="*/ 93264 h 102755"/>
                    <a:gd name="connsiteX1" fmla="*/ 4541 w 804570"/>
                    <a:gd name="connsiteY1" fmla="*/ 30950 h 102755"/>
                    <a:gd name="connsiteX2" fmla="*/ 0 w 804570"/>
                    <a:gd name="connsiteY2" fmla="*/ 39617 h 102755"/>
                    <a:gd name="connsiteX3" fmla="*/ 364100 w 804570"/>
                    <a:gd name="connsiteY3" fmla="*/ 102756 h 102755"/>
                    <a:gd name="connsiteX4" fmla="*/ 804571 w 804570"/>
                    <a:gd name="connsiteY4" fmla="*/ 8666 h 102755"/>
                    <a:gd name="connsiteX5" fmla="*/ 800031 w 804570"/>
                    <a:gd name="connsiteY5" fmla="*/ 0 h 102755"/>
                    <a:gd name="connsiteX6" fmla="*/ 364100 w 804570"/>
                    <a:gd name="connsiteY6" fmla="*/ 93264 h 10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0" h="102755">
                      <a:moveTo>
                        <a:pt x="364100" y="93264"/>
                      </a:moveTo>
                      <a:cubicBezTo>
                        <a:pt x="237780" y="93264"/>
                        <a:pt x="116826" y="71393"/>
                        <a:pt x="4541" y="30950"/>
                      </a:cubicBezTo>
                      <a:cubicBezTo>
                        <a:pt x="2889" y="33839"/>
                        <a:pt x="1239" y="36728"/>
                        <a:pt x="0" y="39617"/>
                      </a:cubicBezTo>
                      <a:cubicBezTo>
                        <a:pt x="113523" y="80471"/>
                        <a:pt x="236128" y="102756"/>
                        <a:pt x="364100" y="102756"/>
                      </a:cubicBezTo>
                      <a:cubicBezTo>
                        <a:pt x="520969" y="102756"/>
                        <a:pt x="669995" y="68916"/>
                        <a:pt x="804571" y="8666"/>
                      </a:cubicBezTo>
                      <a:cubicBezTo>
                        <a:pt x="802920" y="5778"/>
                        <a:pt x="801681" y="2889"/>
                        <a:pt x="800031" y="0"/>
                      </a:cubicBezTo>
                      <a:cubicBezTo>
                        <a:pt x="667105" y="59838"/>
                        <a:pt x="519730" y="93264"/>
                        <a:pt x="364100" y="93264"/>
                      </a:cubicBezTo>
                      <a:close/>
                    </a:path>
                  </a:pathLst>
                </a:custGeom>
                <a:solidFill>
                  <a:srgbClr val="000000"/>
                </a:solidFill>
                <a:ln w="4127" cap="flat">
                  <a:noFill/>
                  <a:prstDash val="solid"/>
                  <a:miter/>
                </a:ln>
              </p:spPr>
              <p:txBody>
                <a:bodyPr rtlCol="0" anchor="ctr"/>
                <a:lstStyle/>
                <a:p>
                  <a:endParaRPr lang="en-US"/>
                </a:p>
              </p:txBody>
            </p:sp>
            <p:sp>
              <p:nvSpPr>
                <p:cNvPr id="150" name="Freeform 309">
                  <a:extLst>
                    <a:ext uri="{FF2B5EF4-FFF2-40B4-BE49-F238E27FC236}">
                      <a16:creationId xmlns:a16="http://schemas.microsoft.com/office/drawing/2014/main" id="{A00310EE-B69F-49E0-ABB7-C8D38D165121}"/>
                    </a:ext>
                  </a:extLst>
                </p:cNvPr>
                <p:cNvSpPr/>
                <p:nvPr/>
              </p:nvSpPr>
              <p:spPr>
                <a:xfrm>
                  <a:off x="4214945" y="3433894"/>
                  <a:ext cx="872684" cy="137832"/>
                </a:xfrm>
                <a:custGeom>
                  <a:avLst/>
                  <a:gdLst>
                    <a:gd name="connsiteX0" fmla="*/ 509410 w 872684"/>
                    <a:gd name="connsiteY0" fmla="*/ 0 h 137832"/>
                    <a:gd name="connsiteX1" fmla="*/ 0 w 872684"/>
                    <a:gd name="connsiteY1" fmla="*/ 128342 h 137832"/>
                    <a:gd name="connsiteX2" fmla="*/ 2889 w 872684"/>
                    <a:gd name="connsiteY2" fmla="*/ 137833 h 137832"/>
                    <a:gd name="connsiteX3" fmla="*/ 509410 w 872684"/>
                    <a:gd name="connsiteY3" fmla="*/ 9904 h 137832"/>
                    <a:gd name="connsiteX4" fmla="*/ 871860 w 872684"/>
                    <a:gd name="connsiteY4" fmla="*/ 73456 h 137832"/>
                    <a:gd name="connsiteX5" fmla="*/ 872685 w 872684"/>
                    <a:gd name="connsiteY5" fmla="*/ 63552 h 137832"/>
                    <a:gd name="connsiteX6" fmla="*/ 509410 w 872684"/>
                    <a:gd name="connsiteY6" fmla="*/ 0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684" h="137832">
                      <a:moveTo>
                        <a:pt x="509410" y="0"/>
                      </a:moveTo>
                      <a:cubicBezTo>
                        <a:pt x="324883" y="0"/>
                        <a:pt x="151089" y="46632"/>
                        <a:pt x="0" y="128342"/>
                      </a:cubicBezTo>
                      <a:cubicBezTo>
                        <a:pt x="1651" y="131230"/>
                        <a:pt x="2476" y="134532"/>
                        <a:pt x="2889" y="137833"/>
                      </a:cubicBezTo>
                      <a:cubicBezTo>
                        <a:pt x="153153" y="56124"/>
                        <a:pt x="326122" y="9904"/>
                        <a:pt x="509410" y="9904"/>
                      </a:cubicBezTo>
                      <a:cubicBezTo>
                        <a:pt x="636970" y="9904"/>
                        <a:pt x="758749" y="32188"/>
                        <a:pt x="871860" y="73456"/>
                      </a:cubicBezTo>
                      <a:cubicBezTo>
                        <a:pt x="872273" y="70154"/>
                        <a:pt x="872273" y="66853"/>
                        <a:pt x="872685" y="63552"/>
                      </a:cubicBezTo>
                      <a:cubicBezTo>
                        <a:pt x="759575" y="22284"/>
                        <a:pt x="636970" y="0"/>
                        <a:pt x="509410" y="0"/>
                      </a:cubicBezTo>
                      <a:close/>
                    </a:path>
                  </a:pathLst>
                </a:custGeom>
                <a:solidFill>
                  <a:srgbClr val="000000"/>
                </a:solidFill>
                <a:ln w="4127" cap="flat">
                  <a:noFill/>
                  <a:prstDash val="solid"/>
                  <a:miter/>
                </a:ln>
              </p:spPr>
              <p:txBody>
                <a:bodyPr rtlCol="0" anchor="ctr"/>
                <a:lstStyle/>
                <a:p>
                  <a:endParaRPr lang="en-US"/>
                </a:p>
              </p:txBody>
            </p:sp>
            <p:sp>
              <p:nvSpPr>
                <p:cNvPr id="151" name="Freeform 310">
                  <a:extLst>
                    <a:ext uri="{FF2B5EF4-FFF2-40B4-BE49-F238E27FC236}">
                      <a16:creationId xmlns:a16="http://schemas.microsoft.com/office/drawing/2014/main" id="{19513FF7-76F6-4889-B0EF-5074D00F3805}"/>
                    </a:ext>
                  </a:extLst>
                </p:cNvPr>
                <p:cNvSpPr/>
                <p:nvPr/>
              </p:nvSpPr>
              <p:spPr>
                <a:xfrm>
                  <a:off x="5126848" y="3511889"/>
                  <a:ext cx="219203" cy="130404"/>
                </a:xfrm>
                <a:custGeom>
                  <a:avLst/>
                  <a:gdLst>
                    <a:gd name="connsiteX0" fmla="*/ 825 w 219203"/>
                    <a:gd name="connsiteY0" fmla="*/ 0 h 130404"/>
                    <a:gd name="connsiteX1" fmla="*/ 0 w 219203"/>
                    <a:gd name="connsiteY1" fmla="*/ 10317 h 130404"/>
                    <a:gd name="connsiteX2" fmla="*/ 217552 w 219203"/>
                    <a:gd name="connsiteY2" fmla="*/ 130405 h 130404"/>
                    <a:gd name="connsiteX3" fmla="*/ 219204 w 219203"/>
                    <a:gd name="connsiteY3" fmla="*/ 119675 h 130404"/>
                    <a:gd name="connsiteX4" fmla="*/ 825 w 219203"/>
                    <a:gd name="connsiteY4" fmla="*/ 0 h 130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03" h="130404">
                      <a:moveTo>
                        <a:pt x="825" y="0"/>
                      </a:moveTo>
                      <a:cubicBezTo>
                        <a:pt x="413" y="3301"/>
                        <a:pt x="413" y="6603"/>
                        <a:pt x="0" y="10317"/>
                      </a:cubicBezTo>
                      <a:cubicBezTo>
                        <a:pt x="77609" y="42093"/>
                        <a:pt x="150264" y="82535"/>
                        <a:pt x="217552" y="130405"/>
                      </a:cubicBezTo>
                      <a:cubicBezTo>
                        <a:pt x="217965" y="126691"/>
                        <a:pt x="218378" y="122977"/>
                        <a:pt x="219204" y="119675"/>
                      </a:cubicBezTo>
                      <a:cubicBezTo>
                        <a:pt x="151502" y="71805"/>
                        <a:pt x="78434" y="31363"/>
                        <a:pt x="825" y="0"/>
                      </a:cubicBezTo>
                      <a:close/>
                    </a:path>
                  </a:pathLst>
                </a:custGeom>
                <a:solidFill>
                  <a:srgbClr val="000000"/>
                </a:solidFill>
                <a:ln w="4127" cap="flat">
                  <a:noFill/>
                  <a:prstDash val="solid"/>
                  <a:miter/>
                </a:ln>
              </p:spPr>
              <p:txBody>
                <a:bodyPr rtlCol="0" anchor="ctr"/>
                <a:lstStyle/>
                <a:p>
                  <a:endParaRPr lang="en-US"/>
                </a:p>
              </p:txBody>
            </p:sp>
          </p:grpSp>
        </p:grpSp>
        <p:grpSp>
          <p:nvGrpSpPr>
            <p:cNvPr id="7" name="Graphic 1533">
              <a:extLst>
                <a:ext uri="{FF2B5EF4-FFF2-40B4-BE49-F238E27FC236}">
                  <a16:creationId xmlns:a16="http://schemas.microsoft.com/office/drawing/2014/main" id="{64229245-04E1-46D2-9B6F-D0CEA1D64907}"/>
                </a:ext>
              </a:extLst>
            </p:cNvPr>
            <p:cNvGrpSpPr/>
            <p:nvPr/>
          </p:nvGrpSpPr>
          <p:grpSpPr>
            <a:xfrm>
              <a:off x="5381140" y="3047632"/>
              <a:ext cx="627474" cy="684436"/>
              <a:chOff x="5381140" y="3047632"/>
              <a:chExt cx="627474" cy="684436"/>
            </a:xfrm>
          </p:grpSpPr>
          <p:sp>
            <p:nvSpPr>
              <p:cNvPr id="145" name="Freeform 304">
                <a:extLst>
                  <a:ext uri="{FF2B5EF4-FFF2-40B4-BE49-F238E27FC236}">
                    <a16:creationId xmlns:a16="http://schemas.microsoft.com/office/drawing/2014/main" id="{ED0792AD-660D-4494-8211-2B31AD73C26F}"/>
                  </a:ext>
                </a:extLst>
              </p:cNvPr>
              <p:cNvSpPr/>
              <p:nvPr/>
            </p:nvSpPr>
            <p:spPr>
              <a:xfrm>
                <a:off x="5384855" y="3052996"/>
                <a:ext cx="622934" cy="679072"/>
              </a:xfrm>
              <a:custGeom>
                <a:avLst/>
                <a:gdLst>
                  <a:gd name="connsiteX0" fmla="*/ 340983 w 622934"/>
                  <a:gd name="connsiteY0" fmla="*/ 583933 h 679072"/>
                  <a:gd name="connsiteX1" fmla="*/ 336855 w 622934"/>
                  <a:gd name="connsiteY1" fmla="*/ 620661 h 679072"/>
                  <a:gd name="connsiteX2" fmla="*/ 366164 w 622934"/>
                  <a:gd name="connsiteY2" fmla="*/ 638406 h 679072"/>
                  <a:gd name="connsiteX3" fmla="*/ 459874 w 622934"/>
                  <a:gd name="connsiteY3" fmla="*/ 675546 h 679072"/>
                  <a:gd name="connsiteX4" fmla="*/ 520557 w 622934"/>
                  <a:gd name="connsiteY4" fmla="*/ 602503 h 679072"/>
                  <a:gd name="connsiteX5" fmla="*/ 554820 w 622934"/>
                  <a:gd name="connsiteY5" fmla="*/ 482002 h 679072"/>
                  <a:gd name="connsiteX6" fmla="*/ 587845 w 622934"/>
                  <a:gd name="connsiteY6" fmla="*/ 247191 h 679072"/>
                  <a:gd name="connsiteX7" fmla="*/ 622934 w 622934"/>
                  <a:gd name="connsiteY7" fmla="*/ 21872 h 679072"/>
                  <a:gd name="connsiteX8" fmla="*/ 474734 w 622934"/>
                  <a:gd name="connsiteY8" fmla="*/ 0 h 679072"/>
                  <a:gd name="connsiteX9" fmla="*/ 0 w 622934"/>
                  <a:gd name="connsiteY9" fmla="*/ 317758 h 679072"/>
                  <a:gd name="connsiteX10" fmla="*/ 340983 w 622934"/>
                  <a:gd name="connsiteY10" fmla="*/ 583933 h 67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934" h="679072">
                    <a:moveTo>
                      <a:pt x="340983" y="583933"/>
                    </a:moveTo>
                    <a:cubicBezTo>
                      <a:pt x="359147" y="592599"/>
                      <a:pt x="351716" y="614883"/>
                      <a:pt x="336855" y="620661"/>
                    </a:cubicBezTo>
                    <a:cubicBezTo>
                      <a:pt x="346762" y="626438"/>
                      <a:pt x="356257" y="632216"/>
                      <a:pt x="366164" y="638406"/>
                    </a:cubicBezTo>
                    <a:cubicBezTo>
                      <a:pt x="396300" y="656563"/>
                      <a:pt x="422720" y="689990"/>
                      <a:pt x="459874" y="675546"/>
                    </a:cubicBezTo>
                    <a:cubicBezTo>
                      <a:pt x="490008" y="663579"/>
                      <a:pt x="508172" y="630565"/>
                      <a:pt x="520557" y="602503"/>
                    </a:cubicBezTo>
                    <a:cubicBezTo>
                      <a:pt x="537482" y="564124"/>
                      <a:pt x="546976" y="522857"/>
                      <a:pt x="554820" y="482002"/>
                    </a:cubicBezTo>
                    <a:cubicBezTo>
                      <a:pt x="569681" y="404420"/>
                      <a:pt x="577112" y="325187"/>
                      <a:pt x="587845" y="247191"/>
                    </a:cubicBezTo>
                    <a:cubicBezTo>
                      <a:pt x="598166" y="172497"/>
                      <a:pt x="606009" y="95740"/>
                      <a:pt x="622934" y="21872"/>
                    </a:cubicBezTo>
                    <a:cubicBezTo>
                      <a:pt x="575873" y="7841"/>
                      <a:pt x="526336" y="0"/>
                      <a:pt x="474734" y="0"/>
                    </a:cubicBezTo>
                    <a:cubicBezTo>
                      <a:pt x="261724" y="0"/>
                      <a:pt x="78848" y="130817"/>
                      <a:pt x="0" y="317758"/>
                    </a:cubicBezTo>
                    <a:cubicBezTo>
                      <a:pt x="107744" y="414737"/>
                      <a:pt x="208883" y="520381"/>
                      <a:pt x="340983" y="583933"/>
                    </a:cubicBezTo>
                    <a:close/>
                  </a:path>
                </a:pathLst>
              </a:custGeom>
              <a:solidFill>
                <a:srgbClr val="FFFFFF"/>
              </a:solidFill>
              <a:ln w="4127" cap="flat">
                <a:noFill/>
                <a:prstDash val="solid"/>
                <a:miter/>
              </a:ln>
            </p:spPr>
            <p:txBody>
              <a:bodyPr rtlCol="0" anchor="ctr"/>
              <a:lstStyle/>
              <a:p>
                <a:endParaRPr lang="en-US"/>
              </a:p>
            </p:txBody>
          </p:sp>
          <p:sp>
            <p:nvSpPr>
              <p:cNvPr id="146" name="Freeform 305">
                <a:extLst>
                  <a:ext uri="{FF2B5EF4-FFF2-40B4-BE49-F238E27FC236}">
                    <a16:creationId xmlns:a16="http://schemas.microsoft.com/office/drawing/2014/main" id="{476B3003-B24A-41B4-A06E-E609CB855292}"/>
                  </a:ext>
                </a:extLst>
              </p:cNvPr>
              <p:cNvSpPr/>
              <p:nvPr/>
            </p:nvSpPr>
            <p:spPr>
              <a:xfrm>
                <a:off x="5381140" y="3047632"/>
                <a:ext cx="627474" cy="326424"/>
              </a:xfrm>
              <a:custGeom>
                <a:avLst/>
                <a:gdLst>
                  <a:gd name="connsiteX0" fmla="*/ 7843 w 627474"/>
                  <a:gd name="connsiteY0" fmla="*/ 326424 h 326424"/>
                  <a:gd name="connsiteX1" fmla="*/ 478449 w 627474"/>
                  <a:gd name="connsiteY1" fmla="*/ 9904 h 326424"/>
                  <a:gd name="connsiteX2" fmla="*/ 625411 w 627474"/>
                  <a:gd name="connsiteY2" fmla="*/ 31776 h 326424"/>
                  <a:gd name="connsiteX3" fmla="*/ 627475 w 627474"/>
                  <a:gd name="connsiteY3" fmla="*/ 22284 h 326424"/>
                  <a:gd name="connsiteX4" fmla="*/ 478449 w 627474"/>
                  <a:gd name="connsiteY4" fmla="*/ 0 h 326424"/>
                  <a:gd name="connsiteX5" fmla="*/ 0 w 627474"/>
                  <a:gd name="connsiteY5" fmla="*/ 319409 h 326424"/>
                  <a:gd name="connsiteX6" fmla="*/ 7843 w 627474"/>
                  <a:gd name="connsiteY6" fmla="*/ 326424 h 3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474" h="326424">
                    <a:moveTo>
                      <a:pt x="7843" y="326424"/>
                    </a:moveTo>
                    <a:cubicBezTo>
                      <a:pt x="85452" y="140721"/>
                      <a:pt x="267503" y="9904"/>
                      <a:pt x="478449" y="9904"/>
                    </a:cubicBezTo>
                    <a:cubicBezTo>
                      <a:pt x="529638" y="9904"/>
                      <a:pt x="578763" y="17745"/>
                      <a:pt x="625411" y="31776"/>
                    </a:cubicBezTo>
                    <a:cubicBezTo>
                      <a:pt x="626236" y="28474"/>
                      <a:pt x="627062" y="25586"/>
                      <a:pt x="627475" y="22284"/>
                    </a:cubicBezTo>
                    <a:cubicBezTo>
                      <a:pt x="580001" y="7841"/>
                      <a:pt x="530051" y="0"/>
                      <a:pt x="478449" y="0"/>
                    </a:cubicBezTo>
                    <a:cubicBezTo>
                      <a:pt x="264200" y="0"/>
                      <a:pt x="80085" y="131643"/>
                      <a:pt x="0" y="319409"/>
                    </a:cubicBezTo>
                    <a:cubicBezTo>
                      <a:pt x="2889" y="321885"/>
                      <a:pt x="5367" y="323949"/>
                      <a:pt x="7843" y="326424"/>
                    </a:cubicBezTo>
                    <a:close/>
                  </a:path>
                </a:pathLst>
              </a:custGeom>
              <a:solidFill>
                <a:srgbClr val="000000"/>
              </a:solidFill>
              <a:ln w="4127" cap="flat">
                <a:noFill/>
                <a:prstDash val="solid"/>
                <a:miter/>
              </a:ln>
            </p:spPr>
            <p:txBody>
              <a:bodyPr rtlCol="0" anchor="ctr"/>
              <a:lstStyle/>
              <a:p>
                <a:endParaRPr lang="en-US"/>
              </a:p>
            </p:txBody>
          </p:sp>
        </p:grpSp>
        <p:grpSp>
          <p:nvGrpSpPr>
            <p:cNvPr id="8" name="Graphic 1533">
              <a:extLst>
                <a:ext uri="{FF2B5EF4-FFF2-40B4-BE49-F238E27FC236}">
                  <a16:creationId xmlns:a16="http://schemas.microsoft.com/office/drawing/2014/main" id="{A503092C-538A-4A60-96A7-E08A0A64D525}"/>
                </a:ext>
              </a:extLst>
            </p:cNvPr>
            <p:cNvGrpSpPr/>
            <p:nvPr/>
          </p:nvGrpSpPr>
          <p:grpSpPr>
            <a:xfrm>
              <a:off x="2856793" y="3006364"/>
              <a:ext cx="1372188" cy="1351917"/>
              <a:chOff x="2856793" y="3006364"/>
              <a:chExt cx="1372188" cy="1351917"/>
            </a:xfrm>
          </p:grpSpPr>
          <p:sp>
            <p:nvSpPr>
              <p:cNvPr id="143" name="Freeform 302">
                <a:extLst>
                  <a:ext uri="{FF2B5EF4-FFF2-40B4-BE49-F238E27FC236}">
                    <a16:creationId xmlns:a16="http://schemas.microsoft.com/office/drawing/2014/main" id="{D167D299-288D-43BD-BCD3-BAA718E20E79}"/>
                  </a:ext>
                </a:extLst>
              </p:cNvPr>
              <p:cNvSpPr/>
              <p:nvPr/>
            </p:nvSpPr>
            <p:spPr>
              <a:xfrm>
                <a:off x="2856793" y="3006364"/>
                <a:ext cx="1372188" cy="1351917"/>
              </a:xfrm>
              <a:custGeom>
                <a:avLst/>
                <a:gdLst>
                  <a:gd name="connsiteX0" fmla="*/ 1372188 w 1372188"/>
                  <a:gd name="connsiteY0" fmla="*/ 675959 h 1351917"/>
                  <a:gd name="connsiteX1" fmla="*/ 686094 w 1372188"/>
                  <a:gd name="connsiteY1" fmla="*/ 1351918 h 1351917"/>
                  <a:gd name="connsiteX2" fmla="*/ 0 w 1372188"/>
                  <a:gd name="connsiteY2" fmla="*/ 675959 h 1351917"/>
                  <a:gd name="connsiteX3" fmla="*/ 686094 w 1372188"/>
                  <a:gd name="connsiteY3" fmla="*/ 0 h 1351917"/>
                  <a:gd name="connsiteX4" fmla="*/ 1372188 w 1372188"/>
                  <a:gd name="connsiteY4" fmla="*/ 675959 h 135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88" h="1351917">
                    <a:moveTo>
                      <a:pt x="1372188" y="675959"/>
                    </a:moveTo>
                    <a:cubicBezTo>
                      <a:pt x="1372188" y="1049281"/>
                      <a:pt x="1065014" y="1351918"/>
                      <a:pt x="686094" y="1351918"/>
                    </a:cubicBezTo>
                    <a:cubicBezTo>
                      <a:pt x="307175" y="1351918"/>
                      <a:pt x="0" y="1049281"/>
                      <a:pt x="0" y="675959"/>
                    </a:cubicBezTo>
                    <a:cubicBezTo>
                      <a:pt x="0" y="302637"/>
                      <a:pt x="307175" y="0"/>
                      <a:pt x="686094" y="0"/>
                    </a:cubicBezTo>
                    <a:cubicBezTo>
                      <a:pt x="1065014" y="0"/>
                      <a:pt x="1372188" y="302637"/>
                      <a:pt x="1372188" y="675959"/>
                    </a:cubicBezTo>
                    <a:close/>
                  </a:path>
                </a:pathLst>
              </a:custGeom>
              <a:solidFill>
                <a:srgbClr val="FFFFFF"/>
              </a:solidFill>
              <a:ln w="4127" cap="flat">
                <a:noFill/>
                <a:prstDash val="solid"/>
                <a:miter/>
              </a:ln>
            </p:spPr>
            <p:txBody>
              <a:bodyPr rtlCol="0" anchor="ctr"/>
              <a:lstStyle/>
              <a:p>
                <a:endParaRPr lang="en-US"/>
              </a:p>
            </p:txBody>
          </p:sp>
          <p:sp>
            <p:nvSpPr>
              <p:cNvPr id="144" name="Freeform 303">
                <a:extLst>
                  <a:ext uri="{FF2B5EF4-FFF2-40B4-BE49-F238E27FC236}">
                    <a16:creationId xmlns:a16="http://schemas.microsoft.com/office/drawing/2014/main" id="{A78F22CF-AC18-49FC-A24B-2ABEC5B6A0BA}"/>
                  </a:ext>
                </a:extLst>
              </p:cNvPr>
              <p:cNvSpPr/>
              <p:nvPr/>
            </p:nvSpPr>
            <p:spPr>
              <a:xfrm>
                <a:off x="2886102" y="3013792"/>
                <a:ext cx="599816" cy="489843"/>
              </a:xfrm>
              <a:custGeom>
                <a:avLst/>
                <a:gdLst>
                  <a:gd name="connsiteX0" fmla="*/ 599817 w 599816"/>
                  <a:gd name="connsiteY0" fmla="*/ 0 h 489843"/>
                  <a:gd name="connsiteX1" fmla="*/ 0 w 599816"/>
                  <a:gd name="connsiteY1" fmla="*/ 489843 h 489843"/>
                </a:gdLst>
                <a:ahLst/>
                <a:cxnLst>
                  <a:cxn ang="0">
                    <a:pos x="connsiteX0" y="connsiteY0"/>
                  </a:cxn>
                  <a:cxn ang="0">
                    <a:pos x="connsiteX1" y="connsiteY1"/>
                  </a:cxn>
                </a:cxnLst>
                <a:rect l="l" t="t" r="r" b="b"/>
                <a:pathLst>
                  <a:path w="599816" h="489843">
                    <a:moveTo>
                      <a:pt x="599817" y="0"/>
                    </a:moveTo>
                    <a:cubicBezTo>
                      <a:pt x="312087" y="23522"/>
                      <a:pt x="74719" y="223669"/>
                      <a:pt x="0" y="489843"/>
                    </a:cubicBezTo>
                  </a:path>
                </a:pathLst>
              </a:custGeom>
              <a:noFill/>
              <a:ln w="8774" cap="flat">
                <a:solidFill>
                  <a:srgbClr val="000000"/>
                </a:solidFill>
                <a:prstDash val="solid"/>
                <a:miter/>
              </a:ln>
            </p:spPr>
            <p:txBody>
              <a:bodyPr rtlCol="0" anchor="ctr"/>
              <a:lstStyle/>
              <a:p>
                <a:endParaRPr lang="en-US"/>
              </a:p>
            </p:txBody>
          </p:sp>
        </p:grpSp>
        <p:grpSp>
          <p:nvGrpSpPr>
            <p:cNvPr id="9" name="Graphic 1533">
              <a:extLst>
                <a:ext uri="{FF2B5EF4-FFF2-40B4-BE49-F238E27FC236}">
                  <a16:creationId xmlns:a16="http://schemas.microsoft.com/office/drawing/2014/main" id="{F1B00344-7DED-49CB-A858-D3C6FC23A08A}"/>
                </a:ext>
              </a:extLst>
            </p:cNvPr>
            <p:cNvGrpSpPr/>
            <p:nvPr/>
          </p:nvGrpSpPr>
          <p:grpSpPr>
            <a:xfrm>
              <a:off x="6170851" y="3994716"/>
              <a:ext cx="731915" cy="1119582"/>
              <a:chOff x="6170851" y="3994716"/>
              <a:chExt cx="731915" cy="1119582"/>
            </a:xfrm>
          </p:grpSpPr>
          <p:grpSp>
            <p:nvGrpSpPr>
              <p:cNvPr id="136" name="Graphic 1533">
                <a:extLst>
                  <a:ext uri="{FF2B5EF4-FFF2-40B4-BE49-F238E27FC236}">
                    <a16:creationId xmlns:a16="http://schemas.microsoft.com/office/drawing/2014/main" id="{E0B77144-823B-4131-8D5C-3DFB65119C2A}"/>
                  </a:ext>
                </a:extLst>
              </p:cNvPr>
              <p:cNvGrpSpPr/>
              <p:nvPr/>
            </p:nvGrpSpPr>
            <p:grpSpPr>
              <a:xfrm>
                <a:off x="6170851" y="3997605"/>
                <a:ext cx="726549" cy="1112567"/>
                <a:chOff x="6170851" y="3997605"/>
                <a:chExt cx="726549" cy="1112567"/>
              </a:xfrm>
              <a:solidFill>
                <a:srgbClr val="FFFFFF"/>
              </a:solidFill>
            </p:grpSpPr>
            <p:sp>
              <p:nvSpPr>
                <p:cNvPr id="140" name="Freeform 299">
                  <a:extLst>
                    <a:ext uri="{FF2B5EF4-FFF2-40B4-BE49-F238E27FC236}">
                      <a16:creationId xmlns:a16="http://schemas.microsoft.com/office/drawing/2014/main" id="{D0670C45-1791-4EC7-9680-5AF2A69C05E2}"/>
                    </a:ext>
                  </a:extLst>
                </p:cNvPr>
                <p:cNvSpPr/>
                <p:nvPr/>
              </p:nvSpPr>
              <p:spPr>
                <a:xfrm>
                  <a:off x="6170851" y="4358282"/>
                  <a:ext cx="726549" cy="751890"/>
                </a:xfrm>
                <a:custGeom>
                  <a:avLst/>
                  <a:gdLst>
                    <a:gd name="connsiteX0" fmla="*/ 674535 w 726549"/>
                    <a:gd name="connsiteY0" fmla="*/ 3301 h 751890"/>
                    <a:gd name="connsiteX1" fmla="*/ 673296 w 726549"/>
                    <a:gd name="connsiteY1" fmla="*/ 0 h 751890"/>
                    <a:gd name="connsiteX2" fmla="*/ 248513 w 726549"/>
                    <a:gd name="connsiteY2" fmla="*/ 54885 h 751890"/>
                    <a:gd name="connsiteX3" fmla="*/ 18163 w 726549"/>
                    <a:gd name="connsiteY3" fmla="*/ 92438 h 751890"/>
                    <a:gd name="connsiteX4" fmla="*/ 4540 w 726549"/>
                    <a:gd name="connsiteY4" fmla="*/ 87487 h 751890"/>
                    <a:gd name="connsiteX5" fmla="*/ 0 w 726549"/>
                    <a:gd name="connsiteY5" fmla="*/ 94502 h 751890"/>
                    <a:gd name="connsiteX6" fmla="*/ 356669 w 726549"/>
                    <a:gd name="connsiteY6" fmla="*/ 751891 h 751890"/>
                    <a:gd name="connsiteX7" fmla="*/ 726550 w 726549"/>
                    <a:gd name="connsiteY7" fmla="*/ 151863 h 751890"/>
                    <a:gd name="connsiteX8" fmla="*/ 709624 w 726549"/>
                    <a:gd name="connsiteY8" fmla="*/ 2476 h 751890"/>
                    <a:gd name="connsiteX9" fmla="*/ 674535 w 726549"/>
                    <a:gd name="connsiteY9" fmla="*/ 3301 h 7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549" h="751890">
                      <a:moveTo>
                        <a:pt x="674535" y="3301"/>
                      </a:moveTo>
                      <a:cubicBezTo>
                        <a:pt x="674122" y="2063"/>
                        <a:pt x="673710" y="1238"/>
                        <a:pt x="673296" y="0"/>
                      </a:cubicBezTo>
                      <a:cubicBezTo>
                        <a:pt x="533766" y="32188"/>
                        <a:pt x="391345" y="45807"/>
                        <a:pt x="248513" y="54885"/>
                      </a:cubicBezTo>
                      <a:cubicBezTo>
                        <a:pt x="173381" y="76345"/>
                        <a:pt x="97423" y="92026"/>
                        <a:pt x="18163" y="92438"/>
                      </a:cubicBezTo>
                      <a:cubicBezTo>
                        <a:pt x="12384" y="92438"/>
                        <a:pt x="7843" y="90375"/>
                        <a:pt x="4540" y="87487"/>
                      </a:cubicBezTo>
                      <a:cubicBezTo>
                        <a:pt x="3302" y="89962"/>
                        <a:pt x="1651" y="92026"/>
                        <a:pt x="0" y="94502"/>
                      </a:cubicBezTo>
                      <a:cubicBezTo>
                        <a:pt x="131274" y="306203"/>
                        <a:pt x="250989" y="525745"/>
                        <a:pt x="356669" y="751891"/>
                      </a:cubicBezTo>
                      <a:cubicBezTo>
                        <a:pt x="576699" y="639231"/>
                        <a:pt x="726550" y="412673"/>
                        <a:pt x="726550" y="151863"/>
                      </a:cubicBezTo>
                      <a:cubicBezTo>
                        <a:pt x="726550" y="100692"/>
                        <a:pt x="720770" y="50759"/>
                        <a:pt x="709624" y="2476"/>
                      </a:cubicBezTo>
                      <a:cubicBezTo>
                        <a:pt x="702193" y="14856"/>
                        <a:pt x="681553" y="18983"/>
                        <a:pt x="674535" y="3301"/>
                      </a:cubicBezTo>
                      <a:close/>
                    </a:path>
                  </a:pathLst>
                </a:custGeom>
                <a:solidFill>
                  <a:srgbClr val="FFFFFF"/>
                </a:solidFill>
                <a:ln w="4127" cap="flat">
                  <a:noFill/>
                  <a:prstDash val="solid"/>
                  <a:miter/>
                </a:ln>
              </p:spPr>
              <p:txBody>
                <a:bodyPr rtlCol="0" anchor="ctr"/>
                <a:lstStyle/>
                <a:p>
                  <a:endParaRPr lang="en-US"/>
                </a:p>
              </p:txBody>
            </p:sp>
            <p:sp>
              <p:nvSpPr>
                <p:cNvPr id="141" name="Freeform 300">
                  <a:extLst>
                    <a:ext uri="{FF2B5EF4-FFF2-40B4-BE49-F238E27FC236}">
                      <a16:creationId xmlns:a16="http://schemas.microsoft.com/office/drawing/2014/main" id="{F8F3D321-2346-4775-BEBA-71FE4889AF6F}"/>
                    </a:ext>
                  </a:extLst>
                </p:cNvPr>
                <p:cNvSpPr/>
                <p:nvPr/>
              </p:nvSpPr>
              <p:spPr>
                <a:xfrm>
                  <a:off x="6199747" y="3997605"/>
                  <a:ext cx="641923" cy="411435"/>
                </a:xfrm>
                <a:custGeom>
                  <a:avLst/>
                  <a:gdLst>
                    <a:gd name="connsiteX0" fmla="*/ 199801 w 641923"/>
                    <a:gd name="connsiteY0" fmla="*/ 379659 h 411435"/>
                    <a:gd name="connsiteX1" fmla="*/ 212185 w 641923"/>
                    <a:gd name="connsiteY1" fmla="*/ 374707 h 411435"/>
                    <a:gd name="connsiteX2" fmla="*/ 218791 w 641923"/>
                    <a:gd name="connsiteY2" fmla="*/ 374294 h 411435"/>
                    <a:gd name="connsiteX3" fmla="*/ 641923 w 641923"/>
                    <a:gd name="connsiteY3" fmla="*/ 245541 h 411435"/>
                    <a:gd name="connsiteX4" fmla="*/ 458634 w 641923"/>
                    <a:gd name="connsiteY4" fmla="*/ 0 h 411435"/>
                    <a:gd name="connsiteX5" fmla="*/ 365339 w 641923"/>
                    <a:gd name="connsiteY5" fmla="*/ 83772 h 411435"/>
                    <a:gd name="connsiteX6" fmla="*/ 220028 w 641923"/>
                    <a:gd name="connsiteY6" fmla="*/ 199734 h 411435"/>
                    <a:gd name="connsiteX7" fmla="*/ 0 w 641923"/>
                    <a:gd name="connsiteY7" fmla="*/ 411435 h 411435"/>
                    <a:gd name="connsiteX8" fmla="*/ 199801 w 641923"/>
                    <a:gd name="connsiteY8" fmla="*/ 379659 h 41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923" h="411435">
                      <a:moveTo>
                        <a:pt x="199801" y="379659"/>
                      </a:moveTo>
                      <a:cubicBezTo>
                        <a:pt x="203103" y="376770"/>
                        <a:pt x="207232" y="375120"/>
                        <a:pt x="212185" y="374707"/>
                      </a:cubicBezTo>
                      <a:cubicBezTo>
                        <a:pt x="214249" y="374707"/>
                        <a:pt x="216726" y="374294"/>
                        <a:pt x="218791" y="374294"/>
                      </a:cubicBezTo>
                      <a:cubicBezTo>
                        <a:pt x="360384" y="333440"/>
                        <a:pt x="497439" y="270301"/>
                        <a:pt x="641923" y="245541"/>
                      </a:cubicBezTo>
                      <a:cubicBezTo>
                        <a:pt x="600229" y="150626"/>
                        <a:pt x="537482" y="66853"/>
                        <a:pt x="458634" y="0"/>
                      </a:cubicBezTo>
                      <a:cubicBezTo>
                        <a:pt x="428498" y="28887"/>
                        <a:pt x="397538" y="56949"/>
                        <a:pt x="365339" y="83772"/>
                      </a:cubicBezTo>
                      <a:cubicBezTo>
                        <a:pt x="317452" y="123389"/>
                        <a:pt x="268328" y="160943"/>
                        <a:pt x="220028" y="199734"/>
                      </a:cubicBezTo>
                      <a:cubicBezTo>
                        <a:pt x="141594" y="262460"/>
                        <a:pt x="59858" y="329313"/>
                        <a:pt x="0" y="411435"/>
                      </a:cubicBezTo>
                      <a:cubicBezTo>
                        <a:pt x="68526" y="410197"/>
                        <a:pt x="134576" y="397404"/>
                        <a:pt x="199801" y="379659"/>
                      </a:cubicBezTo>
                      <a:close/>
                    </a:path>
                  </a:pathLst>
                </a:custGeom>
                <a:solidFill>
                  <a:srgbClr val="FFFFFF"/>
                </a:solidFill>
                <a:ln w="4127" cap="flat">
                  <a:noFill/>
                  <a:prstDash val="solid"/>
                  <a:miter/>
                </a:ln>
              </p:spPr>
              <p:txBody>
                <a:bodyPr rtlCol="0" anchor="ctr"/>
                <a:lstStyle/>
                <a:p>
                  <a:endParaRPr lang="en-US"/>
                </a:p>
              </p:txBody>
            </p:sp>
            <p:sp>
              <p:nvSpPr>
                <p:cNvPr id="142" name="Freeform 301">
                  <a:extLst>
                    <a:ext uri="{FF2B5EF4-FFF2-40B4-BE49-F238E27FC236}">
                      <a16:creationId xmlns:a16="http://schemas.microsoft.com/office/drawing/2014/main" id="{A836862B-36F2-40C2-8FCB-B8A1C1E9BC67}"/>
                    </a:ext>
                  </a:extLst>
                </p:cNvPr>
                <p:cNvSpPr/>
                <p:nvPr/>
              </p:nvSpPr>
              <p:spPr>
                <a:xfrm>
                  <a:off x="6584488" y="4282763"/>
                  <a:ext cx="267914" cy="75931"/>
                </a:xfrm>
                <a:custGeom>
                  <a:avLst/>
                  <a:gdLst>
                    <a:gd name="connsiteX0" fmla="*/ 267915 w 267914"/>
                    <a:gd name="connsiteY0" fmla="*/ 0 h 75931"/>
                    <a:gd name="connsiteX1" fmla="*/ 0 w 267914"/>
                    <a:gd name="connsiteY1" fmla="*/ 75932 h 75931"/>
                    <a:gd name="connsiteX2" fmla="*/ 252228 w 267914"/>
                    <a:gd name="connsiteY2" fmla="*/ 35077 h 75931"/>
                    <a:gd name="connsiteX3" fmla="*/ 267915 w 267914"/>
                    <a:gd name="connsiteY3" fmla="*/ 0 h 75931"/>
                  </a:gdLst>
                  <a:ahLst/>
                  <a:cxnLst>
                    <a:cxn ang="0">
                      <a:pos x="connsiteX0" y="connsiteY0"/>
                    </a:cxn>
                    <a:cxn ang="0">
                      <a:pos x="connsiteX1" y="connsiteY1"/>
                    </a:cxn>
                    <a:cxn ang="0">
                      <a:pos x="connsiteX2" y="connsiteY2"/>
                    </a:cxn>
                    <a:cxn ang="0">
                      <a:pos x="connsiteX3" y="connsiteY3"/>
                    </a:cxn>
                  </a:cxnLst>
                  <a:rect l="l" t="t" r="r" b="b"/>
                  <a:pathLst>
                    <a:path w="267914" h="75931">
                      <a:moveTo>
                        <a:pt x="267915" y="0"/>
                      </a:moveTo>
                      <a:cubicBezTo>
                        <a:pt x="176684" y="14444"/>
                        <a:pt x="88341" y="44981"/>
                        <a:pt x="0" y="75932"/>
                      </a:cubicBezTo>
                      <a:cubicBezTo>
                        <a:pt x="84627" y="66853"/>
                        <a:pt x="169253" y="54473"/>
                        <a:pt x="252228" y="35077"/>
                      </a:cubicBezTo>
                      <a:cubicBezTo>
                        <a:pt x="253466" y="21872"/>
                        <a:pt x="258420" y="9904"/>
                        <a:pt x="267915" y="0"/>
                      </a:cubicBezTo>
                      <a:close/>
                    </a:path>
                  </a:pathLst>
                </a:custGeom>
                <a:solidFill>
                  <a:srgbClr val="FFFFFF"/>
                </a:solidFill>
                <a:ln w="4127" cap="flat">
                  <a:noFill/>
                  <a:prstDash val="solid"/>
                  <a:miter/>
                </a:ln>
              </p:spPr>
              <p:txBody>
                <a:bodyPr rtlCol="0" anchor="ctr"/>
                <a:lstStyle/>
                <a:p>
                  <a:endParaRPr lang="en-US"/>
                </a:p>
              </p:txBody>
            </p:sp>
          </p:grpSp>
          <p:grpSp>
            <p:nvGrpSpPr>
              <p:cNvPr id="137" name="Graphic 1533">
                <a:extLst>
                  <a:ext uri="{FF2B5EF4-FFF2-40B4-BE49-F238E27FC236}">
                    <a16:creationId xmlns:a16="http://schemas.microsoft.com/office/drawing/2014/main" id="{E5D3A5C9-DEDF-4CC2-A34A-7E691938F5E1}"/>
                  </a:ext>
                </a:extLst>
              </p:cNvPr>
              <p:cNvGrpSpPr/>
              <p:nvPr/>
            </p:nvGrpSpPr>
            <p:grpSpPr>
              <a:xfrm>
                <a:off x="6525456" y="3994716"/>
                <a:ext cx="377310" cy="1119582"/>
                <a:chOff x="6525456" y="3994716"/>
                <a:chExt cx="377310" cy="1119582"/>
              </a:xfrm>
              <a:solidFill>
                <a:srgbClr val="000000"/>
              </a:solidFill>
            </p:grpSpPr>
            <p:sp>
              <p:nvSpPr>
                <p:cNvPr id="138" name="Freeform 297">
                  <a:extLst>
                    <a:ext uri="{FF2B5EF4-FFF2-40B4-BE49-F238E27FC236}">
                      <a16:creationId xmlns:a16="http://schemas.microsoft.com/office/drawing/2014/main" id="{DE6110F7-0DF0-4E33-8ECF-5675DE80AF47}"/>
                    </a:ext>
                  </a:extLst>
                </p:cNvPr>
                <p:cNvSpPr/>
                <p:nvPr/>
              </p:nvSpPr>
              <p:spPr>
                <a:xfrm>
                  <a:off x="6525456" y="4352092"/>
                  <a:ext cx="377310" cy="762207"/>
                </a:xfrm>
                <a:custGeom>
                  <a:avLst/>
                  <a:gdLst>
                    <a:gd name="connsiteX0" fmla="*/ 351304 w 377310"/>
                    <a:gd name="connsiteY0" fmla="*/ 13618 h 762207"/>
                    <a:gd name="connsiteX1" fmla="*/ 367403 w 377310"/>
                    <a:gd name="connsiteY1" fmla="*/ 158054 h 762207"/>
                    <a:gd name="connsiteX2" fmla="*/ 0 w 377310"/>
                    <a:gd name="connsiteY2" fmla="*/ 753541 h 762207"/>
                    <a:gd name="connsiteX3" fmla="*/ 4128 w 377310"/>
                    <a:gd name="connsiteY3" fmla="*/ 762207 h 762207"/>
                    <a:gd name="connsiteX4" fmla="*/ 377310 w 377310"/>
                    <a:gd name="connsiteY4" fmla="*/ 158054 h 762207"/>
                    <a:gd name="connsiteX5" fmla="*/ 358321 w 377310"/>
                    <a:gd name="connsiteY5" fmla="*/ 0 h 762207"/>
                    <a:gd name="connsiteX6" fmla="*/ 351304 w 377310"/>
                    <a:gd name="connsiteY6" fmla="*/ 13618 h 7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10" h="762207">
                      <a:moveTo>
                        <a:pt x="351304" y="13618"/>
                      </a:moveTo>
                      <a:cubicBezTo>
                        <a:pt x="361624" y="60250"/>
                        <a:pt x="367403" y="108533"/>
                        <a:pt x="367403" y="158054"/>
                      </a:cubicBezTo>
                      <a:cubicBezTo>
                        <a:pt x="367403" y="416800"/>
                        <a:pt x="217965" y="641294"/>
                        <a:pt x="0" y="753541"/>
                      </a:cubicBezTo>
                      <a:cubicBezTo>
                        <a:pt x="1239" y="756430"/>
                        <a:pt x="2889" y="759319"/>
                        <a:pt x="4128" y="762207"/>
                      </a:cubicBezTo>
                      <a:cubicBezTo>
                        <a:pt x="225396" y="648722"/>
                        <a:pt x="377310" y="420514"/>
                        <a:pt x="377310" y="158054"/>
                      </a:cubicBezTo>
                      <a:cubicBezTo>
                        <a:pt x="377310" y="103581"/>
                        <a:pt x="370706" y="50759"/>
                        <a:pt x="358321" y="0"/>
                      </a:cubicBezTo>
                      <a:cubicBezTo>
                        <a:pt x="357908" y="5364"/>
                        <a:pt x="355432" y="9904"/>
                        <a:pt x="351304" y="13618"/>
                      </a:cubicBezTo>
                      <a:close/>
                    </a:path>
                  </a:pathLst>
                </a:custGeom>
                <a:solidFill>
                  <a:srgbClr val="000000"/>
                </a:solidFill>
                <a:ln w="4127" cap="flat">
                  <a:noFill/>
                  <a:prstDash val="solid"/>
                  <a:miter/>
                </a:ln>
              </p:spPr>
              <p:txBody>
                <a:bodyPr rtlCol="0" anchor="ctr"/>
                <a:lstStyle/>
                <a:p>
                  <a:endParaRPr lang="en-US"/>
                </a:p>
              </p:txBody>
            </p:sp>
            <p:sp>
              <p:nvSpPr>
                <p:cNvPr id="139" name="Freeform 298">
                  <a:extLst>
                    <a:ext uri="{FF2B5EF4-FFF2-40B4-BE49-F238E27FC236}">
                      <a16:creationId xmlns:a16="http://schemas.microsoft.com/office/drawing/2014/main" id="{DFF3C0F2-4095-4576-B65B-EE5308E04683}"/>
                    </a:ext>
                  </a:extLst>
                </p:cNvPr>
                <p:cNvSpPr/>
                <p:nvPr/>
              </p:nvSpPr>
              <p:spPr>
                <a:xfrm>
                  <a:off x="6655079" y="3994716"/>
                  <a:ext cx="191545" cy="249254"/>
                </a:xfrm>
                <a:custGeom>
                  <a:avLst/>
                  <a:gdLst>
                    <a:gd name="connsiteX0" fmla="*/ 181637 w 191545"/>
                    <a:gd name="connsiteY0" fmla="*/ 249255 h 249254"/>
                    <a:gd name="connsiteX1" fmla="*/ 191546 w 191545"/>
                    <a:gd name="connsiteY1" fmla="*/ 247604 h 249254"/>
                    <a:gd name="connsiteX2" fmla="*/ 7019 w 191545"/>
                    <a:gd name="connsiteY2" fmla="*/ 0 h 249254"/>
                    <a:gd name="connsiteX3" fmla="*/ 0 w 191545"/>
                    <a:gd name="connsiteY3" fmla="*/ 6603 h 249254"/>
                    <a:gd name="connsiteX4" fmla="*/ 181637 w 191545"/>
                    <a:gd name="connsiteY4" fmla="*/ 249255 h 24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45" h="249254">
                      <a:moveTo>
                        <a:pt x="181637" y="249255"/>
                      </a:moveTo>
                      <a:cubicBezTo>
                        <a:pt x="184940" y="248842"/>
                        <a:pt x="188243" y="248017"/>
                        <a:pt x="191546" y="247604"/>
                      </a:cubicBezTo>
                      <a:cubicBezTo>
                        <a:pt x="149851" y="151864"/>
                        <a:pt x="86278" y="66853"/>
                        <a:pt x="7019" y="0"/>
                      </a:cubicBezTo>
                      <a:cubicBezTo>
                        <a:pt x="4541" y="2063"/>
                        <a:pt x="2477" y="4540"/>
                        <a:pt x="0" y="6603"/>
                      </a:cubicBezTo>
                      <a:cubicBezTo>
                        <a:pt x="77609" y="72218"/>
                        <a:pt x="140356" y="155166"/>
                        <a:pt x="181637" y="249255"/>
                      </a:cubicBezTo>
                      <a:close/>
                    </a:path>
                  </a:pathLst>
                </a:custGeom>
                <a:solidFill>
                  <a:srgbClr val="000000"/>
                </a:solidFill>
                <a:ln w="4127" cap="flat">
                  <a:noFill/>
                  <a:prstDash val="solid"/>
                  <a:miter/>
                </a:ln>
              </p:spPr>
              <p:txBody>
                <a:bodyPr rtlCol="0" anchor="ctr"/>
                <a:lstStyle/>
                <a:p>
                  <a:endParaRPr lang="en-US"/>
                </a:p>
              </p:txBody>
            </p:sp>
          </p:grpSp>
        </p:grpSp>
        <p:grpSp>
          <p:nvGrpSpPr>
            <p:cNvPr id="10" name="Graphic 1533">
              <a:extLst>
                <a:ext uri="{FF2B5EF4-FFF2-40B4-BE49-F238E27FC236}">
                  <a16:creationId xmlns:a16="http://schemas.microsoft.com/office/drawing/2014/main" id="{8F22866E-21A3-4C9F-99C9-E75B4C79CE0E}"/>
                </a:ext>
              </a:extLst>
            </p:cNvPr>
            <p:cNvGrpSpPr/>
            <p:nvPr/>
          </p:nvGrpSpPr>
          <p:grpSpPr>
            <a:xfrm>
              <a:off x="4997683" y="4576800"/>
              <a:ext cx="1475509" cy="1456845"/>
              <a:chOff x="4997683" y="4576800"/>
              <a:chExt cx="1475509" cy="1456845"/>
            </a:xfrm>
          </p:grpSpPr>
          <p:sp>
            <p:nvSpPr>
              <p:cNvPr id="134" name="Freeform 293">
                <a:extLst>
                  <a:ext uri="{FF2B5EF4-FFF2-40B4-BE49-F238E27FC236}">
                    <a16:creationId xmlns:a16="http://schemas.microsoft.com/office/drawing/2014/main" id="{708521BC-B72B-4E03-9805-622F883DFD28}"/>
                  </a:ext>
                </a:extLst>
              </p:cNvPr>
              <p:cNvSpPr/>
              <p:nvPr/>
            </p:nvSpPr>
            <p:spPr>
              <a:xfrm rot="-274103">
                <a:off x="5049359" y="4629279"/>
                <a:ext cx="1372156" cy="1351886"/>
              </a:xfrm>
              <a:custGeom>
                <a:avLst/>
                <a:gdLst>
                  <a:gd name="connsiteX0" fmla="*/ 1372156 w 1372156"/>
                  <a:gd name="connsiteY0" fmla="*/ 675943 h 1351886"/>
                  <a:gd name="connsiteX1" fmla="*/ 686078 w 1372156"/>
                  <a:gd name="connsiteY1" fmla="*/ 1351887 h 1351886"/>
                  <a:gd name="connsiteX2" fmla="*/ 0 w 1372156"/>
                  <a:gd name="connsiteY2" fmla="*/ 675943 h 1351886"/>
                  <a:gd name="connsiteX3" fmla="*/ 686078 w 1372156"/>
                  <a:gd name="connsiteY3" fmla="*/ 0 h 1351886"/>
                  <a:gd name="connsiteX4" fmla="*/ 1372156 w 1372156"/>
                  <a:gd name="connsiteY4" fmla="*/ 675943 h 13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56" h="1351886">
                    <a:moveTo>
                      <a:pt x="1372156" y="675943"/>
                    </a:moveTo>
                    <a:cubicBezTo>
                      <a:pt x="1372156" y="1049257"/>
                      <a:pt x="1064989" y="1351887"/>
                      <a:pt x="686078" y="1351887"/>
                    </a:cubicBezTo>
                    <a:cubicBezTo>
                      <a:pt x="307167" y="1351887"/>
                      <a:pt x="0" y="1049257"/>
                      <a:pt x="0" y="675943"/>
                    </a:cubicBezTo>
                    <a:cubicBezTo>
                      <a:pt x="0" y="302630"/>
                      <a:pt x="307167" y="0"/>
                      <a:pt x="686078" y="0"/>
                    </a:cubicBezTo>
                    <a:cubicBezTo>
                      <a:pt x="1064989" y="0"/>
                      <a:pt x="1372156" y="302630"/>
                      <a:pt x="1372156" y="675943"/>
                    </a:cubicBezTo>
                    <a:close/>
                  </a:path>
                </a:pathLst>
              </a:custGeom>
              <a:solidFill>
                <a:srgbClr val="FFFFFF"/>
              </a:solidFill>
              <a:ln w="4127" cap="flat">
                <a:noFill/>
                <a:prstDash val="solid"/>
                <a:miter/>
              </a:ln>
            </p:spPr>
            <p:txBody>
              <a:bodyPr rtlCol="0" anchor="ctr"/>
              <a:lstStyle/>
              <a:p>
                <a:endParaRPr lang="en-US"/>
              </a:p>
            </p:txBody>
          </p:sp>
          <p:sp>
            <p:nvSpPr>
              <p:cNvPr id="135" name="Freeform 294">
                <a:extLst>
                  <a:ext uri="{FF2B5EF4-FFF2-40B4-BE49-F238E27FC236}">
                    <a16:creationId xmlns:a16="http://schemas.microsoft.com/office/drawing/2014/main" id="{02E2901B-FB60-44D2-9013-DA5E6AA6D8B5}"/>
                  </a:ext>
                </a:extLst>
              </p:cNvPr>
              <p:cNvSpPr/>
              <p:nvPr/>
            </p:nvSpPr>
            <p:spPr>
              <a:xfrm>
                <a:off x="5845554" y="5431645"/>
                <a:ext cx="558947" cy="536062"/>
              </a:xfrm>
              <a:custGeom>
                <a:avLst/>
                <a:gdLst>
                  <a:gd name="connsiteX0" fmla="*/ 0 w 558947"/>
                  <a:gd name="connsiteY0" fmla="*/ 536063 h 536062"/>
                  <a:gd name="connsiteX1" fmla="*/ 558948 w 558947"/>
                  <a:gd name="connsiteY1" fmla="*/ 0 h 536062"/>
                </a:gdLst>
                <a:ahLst/>
                <a:cxnLst>
                  <a:cxn ang="0">
                    <a:pos x="connsiteX0" y="connsiteY0"/>
                  </a:cxn>
                  <a:cxn ang="0">
                    <a:pos x="connsiteX1" y="connsiteY1"/>
                  </a:cxn>
                </a:cxnLst>
                <a:rect l="l" t="t" r="r" b="b"/>
                <a:pathLst>
                  <a:path w="558947" h="536062">
                    <a:moveTo>
                      <a:pt x="0" y="536063"/>
                    </a:moveTo>
                    <a:cubicBezTo>
                      <a:pt x="284841" y="489843"/>
                      <a:pt x="505695" y="271126"/>
                      <a:pt x="558948" y="0"/>
                    </a:cubicBezTo>
                  </a:path>
                </a:pathLst>
              </a:custGeom>
              <a:noFill/>
              <a:ln w="8774" cap="flat">
                <a:solidFill>
                  <a:srgbClr val="000000"/>
                </a:solidFill>
                <a:prstDash val="solid"/>
                <a:miter/>
              </a:ln>
            </p:spPr>
            <p:txBody>
              <a:bodyPr rtlCol="0" anchor="ctr"/>
              <a:lstStyle/>
              <a:p>
                <a:endParaRPr lang="en-US"/>
              </a:p>
            </p:txBody>
          </p:sp>
        </p:grpSp>
        <p:sp>
          <p:nvSpPr>
            <p:cNvPr id="11" name="Freeform 170">
              <a:extLst>
                <a:ext uri="{FF2B5EF4-FFF2-40B4-BE49-F238E27FC236}">
                  <a16:creationId xmlns:a16="http://schemas.microsoft.com/office/drawing/2014/main" id="{A0345DC1-5EE9-4188-B813-059C1D12D42D}"/>
                </a:ext>
              </a:extLst>
            </p:cNvPr>
            <p:cNvSpPr/>
            <p:nvPr/>
          </p:nvSpPr>
          <p:spPr>
            <a:xfrm>
              <a:off x="3844240" y="3606391"/>
              <a:ext cx="1779221" cy="1752210"/>
            </a:xfrm>
            <a:custGeom>
              <a:avLst/>
              <a:gdLst>
                <a:gd name="connsiteX0" fmla="*/ 889611 w 1779221"/>
                <a:gd name="connsiteY0" fmla="*/ 1752211 h 1752210"/>
                <a:gd name="connsiteX1" fmla="*/ 0 w 1779221"/>
                <a:gd name="connsiteY1" fmla="*/ 876106 h 1752210"/>
                <a:gd name="connsiteX2" fmla="*/ 889611 w 1779221"/>
                <a:gd name="connsiteY2" fmla="*/ 0 h 1752210"/>
                <a:gd name="connsiteX3" fmla="*/ 1779221 w 1779221"/>
                <a:gd name="connsiteY3" fmla="*/ 876106 h 1752210"/>
                <a:gd name="connsiteX4" fmla="*/ 889611 w 1779221"/>
                <a:gd name="connsiteY4" fmla="*/ 1752211 h 175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21" h="1752210">
                  <a:moveTo>
                    <a:pt x="889611" y="1752211"/>
                  </a:moveTo>
                  <a:cubicBezTo>
                    <a:pt x="399189" y="1752211"/>
                    <a:pt x="0" y="1359346"/>
                    <a:pt x="0" y="876106"/>
                  </a:cubicBezTo>
                  <a:cubicBezTo>
                    <a:pt x="0" y="392865"/>
                    <a:pt x="399189" y="0"/>
                    <a:pt x="889611" y="0"/>
                  </a:cubicBezTo>
                  <a:cubicBezTo>
                    <a:pt x="1380032" y="0"/>
                    <a:pt x="1779221" y="392865"/>
                    <a:pt x="1779221" y="876106"/>
                  </a:cubicBezTo>
                  <a:cubicBezTo>
                    <a:pt x="1778808" y="1358933"/>
                    <a:pt x="1380032" y="1752211"/>
                    <a:pt x="889611" y="1752211"/>
                  </a:cubicBezTo>
                  <a:close/>
                </a:path>
              </a:pathLst>
            </a:custGeom>
            <a:noFill/>
            <a:ln w="8774" cap="flat">
              <a:solidFill>
                <a:srgbClr val="000000"/>
              </a:solidFill>
              <a:prstDash val="solid"/>
              <a:miter/>
            </a:ln>
          </p:spPr>
          <p:txBody>
            <a:bodyPr rtlCol="0" anchor="ctr"/>
            <a:lstStyle/>
            <a:p>
              <a:endParaRPr lang="en-US"/>
            </a:p>
          </p:txBody>
        </p:sp>
        <p:grpSp>
          <p:nvGrpSpPr>
            <p:cNvPr id="12" name="Graphic 1533">
              <a:extLst>
                <a:ext uri="{FF2B5EF4-FFF2-40B4-BE49-F238E27FC236}">
                  <a16:creationId xmlns:a16="http://schemas.microsoft.com/office/drawing/2014/main" id="{7ED3E22B-CD89-41DF-B1CA-B50252A8DE2C}"/>
                </a:ext>
              </a:extLst>
            </p:cNvPr>
            <p:cNvGrpSpPr/>
            <p:nvPr/>
          </p:nvGrpSpPr>
          <p:grpSpPr>
            <a:xfrm>
              <a:off x="4101422" y="3399229"/>
              <a:ext cx="146961" cy="68916"/>
              <a:chOff x="4101422" y="3399229"/>
              <a:chExt cx="146961" cy="68916"/>
            </a:xfrm>
            <a:solidFill>
              <a:srgbClr val="000000"/>
            </a:solidFill>
          </p:grpSpPr>
          <p:grpSp>
            <p:nvGrpSpPr>
              <p:cNvPr id="125" name="Graphic 1533">
                <a:extLst>
                  <a:ext uri="{FF2B5EF4-FFF2-40B4-BE49-F238E27FC236}">
                    <a16:creationId xmlns:a16="http://schemas.microsoft.com/office/drawing/2014/main" id="{D21F991A-CA47-4F71-A896-6EFC09B80969}"/>
                  </a:ext>
                </a:extLst>
              </p:cNvPr>
              <p:cNvGrpSpPr/>
              <p:nvPr/>
            </p:nvGrpSpPr>
            <p:grpSpPr>
              <a:xfrm>
                <a:off x="4101422" y="3458654"/>
                <a:ext cx="49124" cy="9491"/>
                <a:chOff x="4101422" y="3458654"/>
                <a:chExt cx="49124" cy="9491"/>
              </a:xfrm>
              <a:solidFill>
                <a:srgbClr val="000000"/>
              </a:solidFill>
            </p:grpSpPr>
            <p:sp>
              <p:nvSpPr>
                <p:cNvPr id="132" name="Freeform 291">
                  <a:extLst>
                    <a:ext uri="{FF2B5EF4-FFF2-40B4-BE49-F238E27FC236}">
                      <a16:creationId xmlns:a16="http://schemas.microsoft.com/office/drawing/2014/main" id="{3026B324-7264-4A49-AA28-AC2997C2D5F7}"/>
                    </a:ext>
                  </a:extLst>
                </p:cNvPr>
                <p:cNvSpPr/>
                <p:nvPr/>
              </p:nvSpPr>
              <p:spPr>
                <a:xfrm>
                  <a:off x="4101422" y="3463193"/>
                  <a:ext cx="49124" cy="4126"/>
                </a:xfrm>
                <a:custGeom>
                  <a:avLst/>
                  <a:gdLst>
                    <a:gd name="connsiteX0" fmla="*/ 0 w 49124"/>
                    <a:gd name="connsiteY0" fmla="*/ 0 h 4126"/>
                    <a:gd name="connsiteX1" fmla="*/ 49124 w 49124"/>
                    <a:gd name="connsiteY1" fmla="*/ 0 h 4126"/>
                  </a:gdLst>
                  <a:ahLst/>
                  <a:cxnLst>
                    <a:cxn ang="0">
                      <a:pos x="connsiteX0" y="connsiteY0"/>
                    </a:cxn>
                    <a:cxn ang="0">
                      <a:pos x="connsiteX1" y="connsiteY1"/>
                    </a:cxn>
                  </a:cxnLst>
                  <a:rect l="l" t="t" r="r" b="b"/>
                  <a:pathLst>
                    <a:path w="49124" h="4126">
                      <a:moveTo>
                        <a:pt x="0" y="0"/>
                      </a:moveTo>
                      <a:lnTo>
                        <a:pt x="49124" y="0"/>
                      </a:lnTo>
                    </a:path>
                  </a:pathLst>
                </a:custGeom>
                <a:ln w="4127" cap="flat">
                  <a:noFill/>
                  <a:prstDash val="solid"/>
                  <a:miter/>
                </a:ln>
              </p:spPr>
              <p:txBody>
                <a:bodyPr rtlCol="0" anchor="ctr"/>
                <a:lstStyle/>
                <a:p>
                  <a:endParaRPr lang="en-US"/>
                </a:p>
              </p:txBody>
            </p:sp>
            <p:sp>
              <p:nvSpPr>
                <p:cNvPr id="133" name="Freeform 292">
                  <a:extLst>
                    <a:ext uri="{FF2B5EF4-FFF2-40B4-BE49-F238E27FC236}">
                      <a16:creationId xmlns:a16="http://schemas.microsoft.com/office/drawing/2014/main" id="{78DD411A-B92C-4C30-9A6E-A48754B0D692}"/>
                    </a:ext>
                  </a:extLst>
                </p:cNvPr>
                <p:cNvSpPr/>
                <p:nvPr/>
              </p:nvSpPr>
              <p:spPr>
                <a:xfrm>
                  <a:off x="4101422" y="3458654"/>
                  <a:ext cx="49124" cy="9491"/>
                </a:xfrm>
                <a:custGeom>
                  <a:avLst/>
                  <a:gdLst>
                    <a:gd name="connsiteX0" fmla="*/ 0 w 49124"/>
                    <a:gd name="connsiteY0" fmla="*/ 0 h 9491"/>
                    <a:gd name="connsiteX1" fmla="*/ 49124 w 49124"/>
                    <a:gd name="connsiteY1" fmla="*/ 0 h 9491"/>
                    <a:gd name="connsiteX2" fmla="*/ 49124 w 49124"/>
                    <a:gd name="connsiteY2" fmla="*/ 9491 h 9491"/>
                    <a:gd name="connsiteX3" fmla="*/ 0 w 49124"/>
                    <a:gd name="connsiteY3" fmla="*/ 9491 h 9491"/>
                  </a:gdLst>
                  <a:ahLst/>
                  <a:cxnLst>
                    <a:cxn ang="0">
                      <a:pos x="connsiteX0" y="connsiteY0"/>
                    </a:cxn>
                    <a:cxn ang="0">
                      <a:pos x="connsiteX1" y="connsiteY1"/>
                    </a:cxn>
                    <a:cxn ang="0">
                      <a:pos x="connsiteX2" y="connsiteY2"/>
                    </a:cxn>
                    <a:cxn ang="0">
                      <a:pos x="connsiteX3" y="connsiteY3"/>
                    </a:cxn>
                  </a:cxnLst>
                  <a:rect l="l" t="t" r="r" b="b"/>
                  <a:pathLst>
                    <a:path w="49124" h="9491">
                      <a:moveTo>
                        <a:pt x="0" y="0"/>
                      </a:moveTo>
                      <a:lnTo>
                        <a:pt x="49124" y="0"/>
                      </a:lnTo>
                      <a:lnTo>
                        <a:pt x="49124" y="9491"/>
                      </a:lnTo>
                      <a:lnTo>
                        <a:pt x="0" y="9491"/>
                      </a:lnTo>
                      <a:close/>
                    </a:path>
                  </a:pathLst>
                </a:custGeom>
                <a:solidFill>
                  <a:srgbClr val="000000"/>
                </a:solidFill>
                <a:ln w="4127" cap="flat">
                  <a:noFill/>
                  <a:prstDash val="solid"/>
                  <a:miter/>
                </a:ln>
              </p:spPr>
              <p:txBody>
                <a:bodyPr rtlCol="0" anchor="ctr"/>
                <a:lstStyle/>
                <a:p>
                  <a:endParaRPr lang="en-US"/>
                </a:p>
              </p:txBody>
            </p:sp>
          </p:grpSp>
          <p:grpSp>
            <p:nvGrpSpPr>
              <p:cNvPr id="126" name="Graphic 1533">
                <a:extLst>
                  <a:ext uri="{FF2B5EF4-FFF2-40B4-BE49-F238E27FC236}">
                    <a16:creationId xmlns:a16="http://schemas.microsoft.com/office/drawing/2014/main" id="{11017ABB-57E4-4030-92F8-BC6AAF363B35}"/>
                  </a:ext>
                </a:extLst>
              </p:cNvPr>
              <p:cNvGrpSpPr/>
              <p:nvPr/>
            </p:nvGrpSpPr>
            <p:grpSpPr>
              <a:xfrm>
                <a:off x="4101422" y="3428942"/>
                <a:ext cx="98249" cy="9491"/>
                <a:chOff x="4101422" y="3428942"/>
                <a:chExt cx="98249" cy="9491"/>
              </a:xfrm>
              <a:solidFill>
                <a:srgbClr val="000000"/>
              </a:solidFill>
            </p:grpSpPr>
            <p:sp>
              <p:nvSpPr>
                <p:cNvPr id="130" name="Freeform 289">
                  <a:extLst>
                    <a:ext uri="{FF2B5EF4-FFF2-40B4-BE49-F238E27FC236}">
                      <a16:creationId xmlns:a16="http://schemas.microsoft.com/office/drawing/2014/main" id="{BFB00CFF-9923-4BC2-8A2F-AC35DBCEBDC1}"/>
                    </a:ext>
                  </a:extLst>
                </p:cNvPr>
                <p:cNvSpPr/>
                <p:nvPr/>
              </p:nvSpPr>
              <p:spPr>
                <a:xfrm>
                  <a:off x="4101422" y="3433894"/>
                  <a:ext cx="97836" cy="4126"/>
                </a:xfrm>
                <a:custGeom>
                  <a:avLst/>
                  <a:gdLst>
                    <a:gd name="connsiteX0" fmla="*/ 0 w 97836"/>
                    <a:gd name="connsiteY0" fmla="*/ 0 h 4126"/>
                    <a:gd name="connsiteX1" fmla="*/ 97837 w 97836"/>
                    <a:gd name="connsiteY1" fmla="*/ 0 h 4126"/>
                  </a:gdLst>
                  <a:ahLst/>
                  <a:cxnLst>
                    <a:cxn ang="0">
                      <a:pos x="connsiteX0" y="connsiteY0"/>
                    </a:cxn>
                    <a:cxn ang="0">
                      <a:pos x="connsiteX1" y="connsiteY1"/>
                    </a:cxn>
                  </a:cxnLst>
                  <a:rect l="l" t="t" r="r" b="b"/>
                  <a:pathLst>
                    <a:path w="97836" h="4126">
                      <a:moveTo>
                        <a:pt x="0" y="0"/>
                      </a:moveTo>
                      <a:lnTo>
                        <a:pt x="97837" y="0"/>
                      </a:lnTo>
                    </a:path>
                  </a:pathLst>
                </a:custGeom>
                <a:ln w="4127" cap="flat">
                  <a:noFill/>
                  <a:prstDash val="solid"/>
                  <a:miter/>
                </a:ln>
              </p:spPr>
              <p:txBody>
                <a:bodyPr rtlCol="0" anchor="ctr"/>
                <a:lstStyle/>
                <a:p>
                  <a:endParaRPr lang="en-US"/>
                </a:p>
              </p:txBody>
            </p:sp>
            <p:sp>
              <p:nvSpPr>
                <p:cNvPr id="131" name="Freeform 290">
                  <a:extLst>
                    <a:ext uri="{FF2B5EF4-FFF2-40B4-BE49-F238E27FC236}">
                      <a16:creationId xmlns:a16="http://schemas.microsoft.com/office/drawing/2014/main" id="{B6EAEC50-E989-4022-9069-03B98AE560E1}"/>
                    </a:ext>
                  </a:extLst>
                </p:cNvPr>
                <p:cNvSpPr/>
                <p:nvPr/>
              </p:nvSpPr>
              <p:spPr>
                <a:xfrm>
                  <a:off x="4101422" y="3428942"/>
                  <a:ext cx="98249" cy="9491"/>
                </a:xfrm>
                <a:custGeom>
                  <a:avLst/>
                  <a:gdLst>
                    <a:gd name="connsiteX0" fmla="*/ 0 w 98249"/>
                    <a:gd name="connsiteY0" fmla="*/ 0 h 9491"/>
                    <a:gd name="connsiteX1" fmla="*/ 98250 w 98249"/>
                    <a:gd name="connsiteY1" fmla="*/ 0 h 9491"/>
                    <a:gd name="connsiteX2" fmla="*/ 98250 w 98249"/>
                    <a:gd name="connsiteY2" fmla="*/ 9491 h 9491"/>
                    <a:gd name="connsiteX3" fmla="*/ 0 w 98249"/>
                    <a:gd name="connsiteY3" fmla="*/ 9491 h 9491"/>
                  </a:gdLst>
                  <a:ahLst/>
                  <a:cxnLst>
                    <a:cxn ang="0">
                      <a:pos x="connsiteX0" y="connsiteY0"/>
                    </a:cxn>
                    <a:cxn ang="0">
                      <a:pos x="connsiteX1" y="connsiteY1"/>
                    </a:cxn>
                    <a:cxn ang="0">
                      <a:pos x="connsiteX2" y="connsiteY2"/>
                    </a:cxn>
                    <a:cxn ang="0">
                      <a:pos x="connsiteX3" y="connsiteY3"/>
                    </a:cxn>
                  </a:cxnLst>
                  <a:rect l="l" t="t" r="r" b="b"/>
                  <a:pathLst>
                    <a:path w="98249" h="9491">
                      <a:moveTo>
                        <a:pt x="0" y="0"/>
                      </a:moveTo>
                      <a:lnTo>
                        <a:pt x="98250" y="0"/>
                      </a:lnTo>
                      <a:lnTo>
                        <a:pt x="98250" y="9491"/>
                      </a:lnTo>
                      <a:lnTo>
                        <a:pt x="0" y="9491"/>
                      </a:lnTo>
                      <a:close/>
                    </a:path>
                  </a:pathLst>
                </a:custGeom>
                <a:solidFill>
                  <a:srgbClr val="000000"/>
                </a:solidFill>
                <a:ln w="4127" cap="flat">
                  <a:noFill/>
                  <a:prstDash val="solid"/>
                  <a:miter/>
                </a:ln>
              </p:spPr>
              <p:txBody>
                <a:bodyPr rtlCol="0" anchor="ctr"/>
                <a:lstStyle/>
                <a:p>
                  <a:endParaRPr lang="en-US"/>
                </a:p>
              </p:txBody>
            </p:sp>
          </p:grpSp>
          <p:grpSp>
            <p:nvGrpSpPr>
              <p:cNvPr id="127" name="Graphic 1533">
                <a:extLst>
                  <a:ext uri="{FF2B5EF4-FFF2-40B4-BE49-F238E27FC236}">
                    <a16:creationId xmlns:a16="http://schemas.microsoft.com/office/drawing/2014/main" id="{356E9BE9-0908-4D10-9CF0-E1A3DD8C8251}"/>
                  </a:ext>
                </a:extLst>
              </p:cNvPr>
              <p:cNvGrpSpPr/>
              <p:nvPr/>
            </p:nvGrpSpPr>
            <p:grpSpPr>
              <a:xfrm>
                <a:off x="4101422" y="3399229"/>
                <a:ext cx="146961" cy="9491"/>
                <a:chOff x="4101422" y="3399229"/>
                <a:chExt cx="146961" cy="9491"/>
              </a:xfrm>
              <a:solidFill>
                <a:srgbClr val="000000"/>
              </a:solidFill>
            </p:grpSpPr>
            <p:sp>
              <p:nvSpPr>
                <p:cNvPr id="128" name="Freeform 287">
                  <a:extLst>
                    <a:ext uri="{FF2B5EF4-FFF2-40B4-BE49-F238E27FC236}">
                      <a16:creationId xmlns:a16="http://schemas.microsoft.com/office/drawing/2014/main" id="{7005D7D4-7F03-49CE-BB9D-2B8A6F932E1C}"/>
                    </a:ext>
                  </a:extLst>
                </p:cNvPr>
                <p:cNvSpPr/>
                <p:nvPr/>
              </p:nvSpPr>
              <p:spPr>
                <a:xfrm>
                  <a:off x="4101422" y="3404181"/>
                  <a:ext cx="146961" cy="4126"/>
                </a:xfrm>
                <a:custGeom>
                  <a:avLst/>
                  <a:gdLst>
                    <a:gd name="connsiteX0" fmla="*/ 0 w 146961"/>
                    <a:gd name="connsiteY0" fmla="*/ 0 h 4126"/>
                    <a:gd name="connsiteX1" fmla="*/ 146961 w 146961"/>
                    <a:gd name="connsiteY1" fmla="*/ 0 h 4126"/>
                  </a:gdLst>
                  <a:ahLst/>
                  <a:cxnLst>
                    <a:cxn ang="0">
                      <a:pos x="connsiteX0" y="connsiteY0"/>
                    </a:cxn>
                    <a:cxn ang="0">
                      <a:pos x="connsiteX1" y="connsiteY1"/>
                    </a:cxn>
                  </a:cxnLst>
                  <a:rect l="l" t="t" r="r" b="b"/>
                  <a:pathLst>
                    <a:path w="146961" h="4126">
                      <a:moveTo>
                        <a:pt x="0" y="0"/>
                      </a:moveTo>
                      <a:lnTo>
                        <a:pt x="146961" y="0"/>
                      </a:lnTo>
                    </a:path>
                  </a:pathLst>
                </a:custGeom>
                <a:ln w="4127" cap="flat">
                  <a:noFill/>
                  <a:prstDash val="solid"/>
                  <a:miter/>
                </a:ln>
              </p:spPr>
              <p:txBody>
                <a:bodyPr rtlCol="0" anchor="ctr"/>
                <a:lstStyle/>
                <a:p>
                  <a:endParaRPr lang="en-US"/>
                </a:p>
              </p:txBody>
            </p:sp>
            <p:sp>
              <p:nvSpPr>
                <p:cNvPr id="129" name="Freeform 288">
                  <a:extLst>
                    <a:ext uri="{FF2B5EF4-FFF2-40B4-BE49-F238E27FC236}">
                      <a16:creationId xmlns:a16="http://schemas.microsoft.com/office/drawing/2014/main" id="{EF8E293C-17A5-423F-A2EA-6D84F85E3E60}"/>
                    </a:ext>
                  </a:extLst>
                </p:cNvPr>
                <p:cNvSpPr/>
                <p:nvPr/>
              </p:nvSpPr>
              <p:spPr>
                <a:xfrm>
                  <a:off x="4101422" y="3399229"/>
                  <a:ext cx="146961" cy="9491"/>
                </a:xfrm>
                <a:custGeom>
                  <a:avLst/>
                  <a:gdLst>
                    <a:gd name="connsiteX0" fmla="*/ 0 w 146961"/>
                    <a:gd name="connsiteY0" fmla="*/ 0 h 9491"/>
                    <a:gd name="connsiteX1" fmla="*/ 146962 w 146961"/>
                    <a:gd name="connsiteY1" fmla="*/ 0 h 9491"/>
                    <a:gd name="connsiteX2" fmla="*/ 146962 w 146961"/>
                    <a:gd name="connsiteY2" fmla="*/ 9492 h 9491"/>
                    <a:gd name="connsiteX3" fmla="*/ 0 w 146961"/>
                    <a:gd name="connsiteY3" fmla="*/ 9492 h 9491"/>
                  </a:gdLst>
                  <a:ahLst/>
                  <a:cxnLst>
                    <a:cxn ang="0">
                      <a:pos x="connsiteX0" y="connsiteY0"/>
                    </a:cxn>
                    <a:cxn ang="0">
                      <a:pos x="connsiteX1" y="connsiteY1"/>
                    </a:cxn>
                    <a:cxn ang="0">
                      <a:pos x="connsiteX2" y="connsiteY2"/>
                    </a:cxn>
                    <a:cxn ang="0">
                      <a:pos x="connsiteX3" y="connsiteY3"/>
                    </a:cxn>
                  </a:cxnLst>
                  <a:rect l="l" t="t" r="r" b="b"/>
                  <a:pathLst>
                    <a:path w="146961" h="9491">
                      <a:moveTo>
                        <a:pt x="0" y="0"/>
                      </a:moveTo>
                      <a:lnTo>
                        <a:pt x="146962" y="0"/>
                      </a:lnTo>
                      <a:lnTo>
                        <a:pt x="146962" y="9492"/>
                      </a:lnTo>
                      <a:lnTo>
                        <a:pt x="0" y="9492"/>
                      </a:lnTo>
                      <a:close/>
                    </a:path>
                  </a:pathLst>
                </a:custGeom>
                <a:solidFill>
                  <a:srgbClr val="000000"/>
                </a:solidFill>
                <a:ln w="4127" cap="flat">
                  <a:noFill/>
                  <a:prstDash val="solid"/>
                  <a:miter/>
                </a:ln>
              </p:spPr>
              <p:txBody>
                <a:bodyPr rtlCol="0" anchor="ctr"/>
                <a:lstStyle/>
                <a:p>
                  <a:endParaRPr lang="en-US"/>
                </a:p>
              </p:txBody>
            </p:sp>
          </p:grpSp>
        </p:grpSp>
        <p:sp>
          <p:nvSpPr>
            <p:cNvPr id="13" name="TextBox 12">
              <a:extLst>
                <a:ext uri="{FF2B5EF4-FFF2-40B4-BE49-F238E27FC236}">
                  <a16:creationId xmlns:a16="http://schemas.microsoft.com/office/drawing/2014/main" id="{71EF804C-51CD-4A78-B6F0-B410C6BF3FB9}"/>
                </a:ext>
              </a:extLst>
            </p:cNvPr>
            <p:cNvSpPr txBox="1"/>
            <p:nvPr/>
          </p:nvSpPr>
          <p:spPr>
            <a:xfrm>
              <a:off x="4240166" y="4167466"/>
              <a:ext cx="821035" cy="328880"/>
            </a:xfrm>
            <a:prstGeom prst="rect">
              <a:avLst/>
            </a:prstGeom>
            <a:noFill/>
          </p:spPr>
          <p:txBody>
            <a:bodyPr wrap="none" rtlCol="0">
              <a:spAutoFit/>
            </a:bodyPr>
            <a:lstStyle/>
            <a:p>
              <a:pPr algn="l"/>
              <a:r>
                <a:rPr lang="en-US" sz="1820" b="1" spc="0" baseline="0">
                  <a:solidFill>
                    <a:srgbClr val="000000"/>
                  </a:solidFill>
                  <a:latin typeface="Avenir-Medium"/>
                  <a:sym typeface="Avenir-Medium"/>
                  <a:rtl val="0"/>
                </a:rPr>
                <a:t>ACTIVE</a:t>
              </a:r>
            </a:p>
          </p:txBody>
        </p:sp>
        <p:sp>
          <p:nvSpPr>
            <p:cNvPr id="14" name="TextBox 13">
              <a:extLst>
                <a:ext uri="{FF2B5EF4-FFF2-40B4-BE49-F238E27FC236}">
                  <a16:creationId xmlns:a16="http://schemas.microsoft.com/office/drawing/2014/main" id="{B1523858-607D-4C22-BB00-936D5958D6B1}"/>
                </a:ext>
              </a:extLst>
            </p:cNvPr>
            <p:cNvSpPr txBox="1"/>
            <p:nvPr/>
          </p:nvSpPr>
          <p:spPr>
            <a:xfrm>
              <a:off x="4188977" y="4410943"/>
              <a:ext cx="890415" cy="328880"/>
            </a:xfrm>
            <a:prstGeom prst="rect">
              <a:avLst/>
            </a:prstGeom>
            <a:noFill/>
          </p:spPr>
          <p:txBody>
            <a:bodyPr wrap="none" rtlCol="0">
              <a:spAutoFit/>
            </a:bodyPr>
            <a:lstStyle/>
            <a:p>
              <a:pPr algn="l"/>
              <a:r>
                <a:rPr lang="en-US" sz="1820" b="1" spc="0" baseline="0">
                  <a:solidFill>
                    <a:srgbClr val="000000"/>
                  </a:solidFill>
                  <a:latin typeface="Avenir-Medium"/>
                  <a:sym typeface="Avenir-Medium"/>
                  <a:rtl val="0"/>
                </a:rPr>
                <a:t>AGEING</a:t>
              </a:r>
            </a:p>
          </p:txBody>
        </p:sp>
        <p:grpSp>
          <p:nvGrpSpPr>
            <p:cNvPr id="15" name="Graphic 1533">
              <a:extLst>
                <a:ext uri="{FF2B5EF4-FFF2-40B4-BE49-F238E27FC236}">
                  <a16:creationId xmlns:a16="http://schemas.microsoft.com/office/drawing/2014/main" id="{CB3CD9CF-D1ED-44E8-B9CB-1A17C2105D84}"/>
                </a:ext>
              </a:extLst>
            </p:cNvPr>
            <p:cNvGrpSpPr/>
            <p:nvPr/>
          </p:nvGrpSpPr>
          <p:grpSpPr>
            <a:xfrm>
              <a:off x="5683319" y="3990177"/>
              <a:ext cx="1056799" cy="1040762"/>
              <a:chOff x="5683319" y="3990177"/>
              <a:chExt cx="1056799" cy="1040762"/>
            </a:xfrm>
          </p:grpSpPr>
          <p:sp>
            <p:nvSpPr>
              <p:cNvPr id="123" name="Freeform 282">
                <a:extLst>
                  <a:ext uri="{FF2B5EF4-FFF2-40B4-BE49-F238E27FC236}">
                    <a16:creationId xmlns:a16="http://schemas.microsoft.com/office/drawing/2014/main" id="{A6E97D9D-C9E8-4BCF-8ABA-0DB36B553964}"/>
                  </a:ext>
                </a:extLst>
              </p:cNvPr>
              <p:cNvSpPr/>
              <p:nvPr/>
            </p:nvSpPr>
            <p:spPr>
              <a:xfrm>
                <a:off x="5688273" y="3994304"/>
                <a:ext cx="1046892" cy="1031683"/>
              </a:xfrm>
              <a:custGeom>
                <a:avLst/>
                <a:gdLst>
                  <a:gd name="connsiteX0" fmla="*/ 1046892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8" y="1031683"/>
                      <a:pt x="523446" y="1031683"/>
                    </a:cubicBezTo>
                    <a:cubicBezTo>
                      <a:pt x="234354" y="1031683"/>
                      <a:pt x="0" y="800733"/>
                      <a:pt x="0" y="515842"/>
                    </a:cubicBezTo>
                    <a:cubicBezTo>
                      <a:pt x="0" y="230950"/>
                      <a:pt x="234354" y="0"/>
                      <a:pt x="523446" y="0"/>
                    </a:cubicBezTo>
                    <a:cubicBezTo>
                      <a:pt x="812538"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4" name="Freeform 283">
                <a:extLst>
                  <a:ext uri="{FF2B5EF4-FFF2-40B4-BE49-F238E27FC236}">
                    <a16:creationId xmlns:a16="http://schemas.microsoft.com/office/drawing/2014/main" id="{6B36CA9A-061A-45A9-B4E5-CEE9A0AD9FE4}"/>
                  </a:ext>
                </a:extLst>
              </p:cNvPr>
              <p:cNvSpPr/>
              <p:nvPr/>
            </p:nvSpPr>
            <p:spPr>
              <a:xfrm>
                <a:off x="5683319" y="3990177"/>
                <a:ext cx="1056799" cy="1040762"/>
              </a:xfrm>
              <a:custGeom>
                <a:avLst/>
                <a:gdLst>
                  <a:gd name="connsiteX0" fmla="*/ 528400 w 1056799"/>
                  <a:gd name="connsiteY0" fmla="*/ 1040762 h 1040762"/>
                  <a:gd name="connsiteX1" fmla="*/ 0 w 1056799"/>
                  <a:gd name="connsiteY1" fmla="*/ 520381 h 1040762"/>
                  <a:gd name="connsiteX2" fmla="*/ 528400 w 1056799"/>
                  <a:gd name="connsiteY2" fmla="*/ 0 h 1040762"/>
                  <a:gd name="connsiteX3" fmla="*/ 1056800 w 1056799"/>
                  <a:gd name="connsiteY3" fmla="*/ 520381 h 1040762"/>
                  <a:gd name="connsiteX4" fmla="*/ 528400 w 1056799"/>
                  <a:gd name="connsiteY4" fmla="*/ 1040762 h 1040762"/>
                  <a:gd name="connsiteX5" fmla="*/ 528400 w 1056799"/>
                  <a:gd name="connsiteY5" fmla="*/ 9079 h 1040762"/>
                  <a:gd name="connsiteX6" fmla="*/ 9907 w 1056799"/>
                  <a:gd name="connsiteY6" fmla="*/ 519968 h 1040762"/>
                  <a:gd name="connsiteX7" fmla="*/ 528400 w 1056799"/>
                  <a:gd name="connsiteY7" fmla="*/ 1030858 h 1040762"/>
                  <a:gd name="connsiteX8" fmla="*/ 1046893 w 1056799"/>
                  <a:gd name="connsiteY8" fmla="*/ 519968 h 1040762"/>
                  <a:gd name="connsiteX9" fmla="*/ 528400 w 1056799"/>
                  <a:gd name="connsiteY9" fmla="*/ 9079 h 104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2">
                    <a:moveTo>
                      <a:pt x="528400" y="1040762"/>
                    </a:moveTo>
                    <a:cubicBezTo>
                      <a:pt x="236954" y="1040762"/>
                      <a:pt x="0" y="807189"/>
                      <a:pt x="0" y="520381"/>
                    </a:cubicBezTo>
                    <a:cubicBezTo>
                      <a:pt x="0" y="233160"/>
                      <a:pt x="236954" y="0"/>
                      <a:pt x="528400" y="0"/>
                    </a:cubicBezTo>
                    <a:cubicBezTo>
                      <a:pt x="819846" y="0"/>
                      <a:pt x="1056800" y="233573"/>
                      <a:pt x="1056800" y="520381"/>
                    </a:cubicBezTo>
                    <a:cubicBezTo>
                      <a:pt x="1056800" y="807189"/>
                      <a:pt x="819433" y="1040762"/>
                      <a:pt x="528400" y="1040762"/>
                    </a:cubicBezTo>
                    <a:close/>
                    <a:moveTo>
                      <a:pt x="528400" y="9079"/>
                    </a:moveTo>
                    <a:cubicBezTo>
                      <a:pt x="242321" y="9079"/>
                      <a:pt x="9907" y="238113"/>
                      <a:pt x="9907" y="519968"/>
                    </a:cubicBezTo>
                    <a:cubicBezTo>
                      <a:pt x="9907" y="801824"/>
                      <a:pt x="242734" y="1030858"/>
                      <a:pt x="528400" y="1030858"/>
                    </a:cubicBezTo>
                    <a:cubicBezTo>
                      <a:pt x="814479" y="1030858"/>
                      <a:pt x="1046893" y="801824"/>
                      <a:pt x="1046893" y="519968"/>
                    </a:cubicBezTo>
                    <a:cubicBezTo>
                      <a:pt x="1046893" y="238525"/>
                      <a:pt x="814066"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55593385-0BE4-4D50-988F-58F7008EB598}"/>
                </a:ext>
              </a:extLst>
            </p:cNvPr>
            <p:cNvSpPr txBox="1"/>
            <p:nvPr/>
          </p:nvSpPr>
          <p:spPr>
            <a:xfrm>
              <a:off x="5707012" y="4352092"/>
              <a:ext cx="918841"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BEHAVIOURAL</a:t>
              </a:r>
            </a:p>
          </p:txBody>
        </p:sp>
        <p:sp>
          <p:nvSpPr>
            <p:cNvPr id="17" name="TextBox 16">
              <a:extLst>
                <a:ext uri="{FF2B5EF4-FFF2-40B4-BE49-F238E27FC236}">
                  <a16:creationId xmlns:a16="http://schemas.microsoft.com/office/drawing/2014/main" id="{7E290E3F-3131-4929-A716-4EA127526234}"/>
                </a:ext>
              </a:extLst>
            </p:cNvPr>
            <p:cNvSpPr txBox="1"/>
            <p:nvPr/>
          </p:nvSpPr>
          <p:spPr>
            <a:xfrm>
              <a:off x="5845884" y="4516724"/>
              <a:ext cx="995785"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DETERMINANTS</a:t>
              </a:r>
            </a:p>
          </p:txBody>
        </p:sp>
        <p:grpSp>
          <p:nvGrpSpPr>
            <p:cNvPr id="18" name="Graphic 1533">
              <a:extLst>
                <a:ext uri="{FF2B5EF4-FFF2-40B4-BE49-F238E27FC236}">
                  <a16:creationId xmlns:a16="http://schemas.microsoft.com/office/drawing/2014/main" id="{D6E13B3A-5D9A-441E-AE5B-14C4477A5606}"/>
                </a:ext>
              </a:extLst>
            </p:cNvPr>
            <p:cNvGrpSpPr/>
            <p:nvPr/>
          </p:nvGrpSpPr>
          <p:grpSpPr>
            <a:xfrm>
              <a:off x="5412513" y="3172671"/>
              <a:ext cx="1056799" cy="1040761"/>
              <a:chOff x="5412513" y="3172671"/>
              <a:chExt cx="1056799" cy="1040761"/>
            </a:xfrm>
          </p:grpSpPr>
          <p:sp>
            <p:nvSpPr>
              <p:cNvPr id="121" name="Freeform 280">
                <a:extLst>
                  <a:ext uri="{FF2B5EF4-FFF2-40B4-BE49-F238E27FC236}">
                    <a16:creationId xmlns:a16="http://schemas.microsoft.com/office/drawing/2014/main" id="{5F461655-17BA-44BA-8321-3BC8F2E9A39F}"/>
                  </a:ext>
                </a:extLst>
              </p:cNvPr>
              <p:cNvSpPr/>
              <p:nvPr/>
            </p:nvSpPr>
            <p:spPr>
              <a:xfrm>
                <a:off x="5417468" y="3176798"/>
                <a:ext cx="1046892" cy="1031683"/>
              </a:xfrm>
              <a:custGeom>
                <a:avLst/>
                <a:gdLst>
                  <a:gd name="connsiteX0" fmla="*/ 1046892 w 1046892"/>
                  <a:gd name="connsiteY0" fmla="*/ 515842 h 1031683"/>
                  <a:gd name="connsiteX1" fmla="*/ 523446 w 1046892"/>
                  <a:gd name="connsiteY1" fmla="*/ 1031683 h 1031683"/>
                  <a:gd name="connsiteX2" fmla="*/ -1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7" y="1031683"/>
                      <a:pt x="523446" y="1031683"/>
                    </a:cubicBezTo>
                    <a:cubicBezTo>
                      <a:pt x="234354" y="1031683"/>
                      <a:pt x="-1" y="800733"/>
                      <a:pt x="-1" y="515842"/>
                    </a:cubicBezTo>
                    <a:cubicBezTo>
                      <a:pt x="-1" y="230950"/>
                      <a:pt x="234354" y="0"/>
                      <a:pt x="523446" y="0"/>
                    </a:cubicBezTo>
                    <a:cubicBezTo>
                      <a:pt x="812537"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2" name="Freeform 281">
                <a:extLst>
                  <a:ext uri="{FF2B5EF4-FFF2-40B4-BE49-F238E27FC236}">
                    <a16:creationId xmlns:a16="http://schemas.microsoft.com/office/drawing/2014/main" id="{890EEFC5-C591-4838-9F64-EC2CF4E0D4C1}"/>
                  </a:ext>
                </a:extLst>
              </p:cNvPr>
              <p:cNvSpPr/>
              <p:nvPr/>
            </p:nvSpPr>
            <p:spPr>
              <a:xfrm>
                <a:off x="5412513" y="3172671"/>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8 w 1056799"/>
                  <a:gd name="connsiteY6" fmla="*/ 519968 h 1040761"/>
                  <a:gd name="connsiteX7" fmla="*/ 528400 w 1056799"/>
                  <a:gd name="connsiteY7" fmla="*/ 1030858 h 1040761"/>
                  <a:gd name="connsiteX8" fmla="*/ 1046893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5" y="1040762"/>
                      <a:pt x="0" y="807189"/>
                      <a:pt x="0" y="520381"/>
                    </a:cubicBezTo>
                    <a:cubicBezTo>
                      <a:pt x="0" y="233160"/>
                      <a:pt x="236955" y="0"/>
                      <a:pt x="528400" y="0"/>
                    </a:cubicBezTo>
                    <a:cubicBezTo>
                      <a:pt x="819846" y="0"/>
                      <a:pt x="1056800" y="233573"/>
                      <a:pt x="1056800" y="520381"/>
                    </a:cubicBezTo>
                    <a:cubicBezTo>
                      <a:pt x="1056800" y="807189"/>
                      <a:pt x="819846" y="1040762"/>
                      <a:pt x="528400" y="1040762"/>
                    </a:cubicBezTo>
                    <a:close/>
                    <a:moveTo>
                      <a:pt x="528400" y="9079"/>
                    </a:moveTo>
                    <a:cubicBezTo>
                      <a:pt x="242322" y="9079"/>
                      <a:pt x="9908" y="238113"/>
                      <a:pt x="9908" y="519968"/>
                    </a:cubicBezTo>
                    <a:cubicBezTo>
                      <a:pt x="9908" y="801824"/>
                      <a:pt x="242734" y="1030858"/>
                      <a:pt x="528400" y="1030858"/>
                    </a:cubicBezTo>
                    <a:cubicBezTo>
                      <a:pt x="814479" y="1030858"/>
                      <a:pt x="1046893" y="801824"/>
                      <a:pt x="1046893" y="519968"/>
                    </a:cubicBezTo>
                    <a:cubicBezTo>
                      <a:pt x="1046893" y="238113"/>
                      <a:pt x="814479"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19" name="TextBox 18">
              <a:extLst>
                <a:ext uri="{FF2B5EF4-FFF2-40B4-BE49-F238E27FC236}">
                  <a16:creationId xmlns:a16="http://schemas.microsoft.com/office/drawing/2014/main" id="{FA39155E-6886-4C03-B238-D30E315540EA}"/>
                </a:ext>
              </a:extLst>
            </p:cNvPr>
            <p:cNvSpPr txBox="1"/>
            <p:nvPr/>
          </p:nvSpPr>
          <p:spPr>
            <a:xfrm>
              <a:off x="5562817" y="3411436"/>
              <a:ext cx="670376"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HEALTH</a:t>
              </a:r>
              <a:r>
                <a:rPr lang="en-US" sz="942" spc="0" baseline="0">
                  <a:solidFill>
                    <a:srgbClr val="000000"/>
                  </a:solidFill>
                  <a:latin typeface="Avenir-Medium"/>
                  <a:sym typeface="Avenir-Medium"/>
                  <a:rtl val="0"/>
                </a:rPr>
                <a:t> +</a:t>
              </a:r>
            </a:p>
          </p:txBody>
        </p:sp>
        <p:sp>
          <p:nvSpPr>
            <p:cNvPr id="20" name="TextBox 19">
              <a:extLst>
                <a:ext uri="{FF2B5EF4-FFF2-40B4-BE49-F238E27FC236}">
                  <a16:creationId xmlns:a16="http://schemas.microsoft.com/office/drawing/2014/main" id="{892CD658-F8F1-49C3-A86F-E6335613C50D}"/>
                </a:ext>
              </a:extLst>
            </p:cNvPr>
            <p:cNvSpPr txBox="1"/>
            <p:nvPr/>
          </p:nvSpPr>
          <p:spPr>
            <a:xfrm>
              <a:off x="5636297" y="3553808"/>
              <a:ext cx="545342"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SOCIAL</a:t>
              </a:r>
            </a:p>
          </p:txBody>
        </p:sp>
        <p:sp>
          <p:nvSpPr>
            <p:cNvPr id="21" name="TextBox 20">
              <a:extLst>
                <a:ext uri="{FF2B5EF4-FFF2-40B4-BE49-F238E27FC236}">
                  <a16:creationId xmlns:a16="http://schemas.microsoft.com/office/drawing/2014/main" id="{D6CC6292-B729-48E8-9F07-6FB98CBA6E63}"/>
                </a:ext>
              </a:extLst>
            </p:cNvPr>
            <p:cNvSpPr txBox="1"/>
            <p:nvPr/>
          </p:nvSpPr>
          <p:spPr>
            <a:xfrm>
              <a:off x="5794965" y="3696181"/>
              <a:ext cx="654346"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SERVICES</a:t>
              </a:r>
            </a:p>
          </p:txBody>
        </p:sp>
        <p:grpSp>
          <p:nvGrpSpPr>
            <p:cNvPr id="22" name="Graphic 1533">
              <a:extLst>
                <a:ext uri="{FF2B5EF4-FFF2-40B4-BE49-F238E27FC236}">
                  <a16:creationId xmlns:a16="http://schemas.microsoft.com/office/drawing/2014/main" id="{76C592F2-6716-4C27-8B14-A8DF6EA4050B}"/>
                </a:ext>
              </a:extLst>
            </p:cNvPr>
            <p:cNvGrpSpPr/>
            <p:nvPr/>
          </p:nvGrpSpPr>
          <p:grpSpPr>
            <a:xfrm>
              <a:off x="2707355" y="4020303"/>
              <a:ext cx="1056799" cy="1040761"/>
              <a:chOff x="2707355" y="4020303"/>
              <a:chExt cx="1056799" cy="1040761"/>
            </a:xfrm>
          </p:grpSpPr>
          <p:sp>
            <p:nvSpPr>
              <p:cNvPr id="119" name="Freeform 278">
                <a:extLst>
                  <a:ext uri="{FF2B5EF4-FFF2-40B4-BE49-F238E27FC236}">
                    <a16:creationId xmlns:a16="http://schemas.microsoft.com/office/drawing/2014/main" id="{00A22655-9368-461A-A547-B97F476D20C8}"/>
                  </a:ext>
                </a:extLst>
              </p:cNvPr>
              <p:cNvSpPr/>
              <p:nvPr/>
            </p:nvSpPr>
            <p:spPr>
              <a:xfrm>
                <a:off x="2712308" y="4024842"/>
                <a:ext cx="1046892" cy="1031683"/>
              </a:xfrm>
              <a:custGeom>
                <a:avLst/>
                <a:gdLst>
                  <a:gd name="connsiteX0" fmla="*/ 1046892 w 1046892"/>
                  <a:gd name="connsiteY0" fmla="*/ 515842 h 1031683"/>
                  <a:gd name="connsiteX1" fmla="*/ 523445 w 1046892"/>
                  <a:gd name="connsiteY1" fmla="*/ 1031683 h 1031683"/>
                  <a:gd name="connsiteX2" fmla="*/ -1 w 1046892"/>
                  <a:gd name="connsiteY2" fmla="*/ 515842 h 1031683"/>
                  <a:gd name="connsiteX3" fmla="*/ 523445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7" y="1031683"/>
                      <a:pt x="523445" y="1031683"/>
                    </a:cubicBezTo>
                    <a:cubicBezTo>
                      <a:pt x="234354" y="1031683"/>
                      <a:pt x="-1" y="800733"/>
                      <a:pt x="-1" y="515842"/>
                    </a:cubicBezTo>
                    <a:cubicBezTo>
                      <a:pt x="-1" y="230950"/>
                      <a:pt x="234354" y="0"/>
                      <a:pt x="523445" y="0"/>
                    </a:cubicBezTo>
                    <a:cubicBezTo>
                      <a:pt x="812537"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0" name="Freeform 279">
                <a:extLst>
                  <a:ext uri="{FF2B5EF4-FFF2-40B4-BE49-F238E27FC236}">
                    <a16:creationId xmlns:a16="http://schemas.microsoft.com/office/drawing/2014/main" id="{09EE3B3A-C707-40A0-A271-F98B8DF57436}"/>
                  </a:ext>
                </a:extLst>
              </p:cNvPr>
              <p:cNvSpPr/>
              <p:nvPr/>
            </p:nvSpPr>
            <p:spPr>
              <a:xfrm>
                <a:off x="2707355" y="4020303"/>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491 h 1040761"/>
                  <a:gd name="connsiteX6" fmla="*/ 9907 w 1056799"/>
                  <a:gd name="connsiteY6" fmla="*/ 520381 h 1040761"/>
                  <a:gd name="connsiteX7" fmla="*/ 528400 w 1056799"/>
                  <a:gd name="connsiteY7" fmla="*/ 1031271 h 1040761"/>
                  <a:gd name="connsiteX8" fmla="*/ 1046892 w 1056799"/>
                  <a:gd name="connsiteY8" fmla="*/ 520381 h 1040761"/>
                  <a:gd name="connsiteX9" fmla="*/ 528400 w 1056799"/>
                  <a:gd name="connsiteY9" fmla="*/ 9491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5" y="0"/>
                      <a:pt x="1056800" y="233573"/>
                      <a:pt x="1056800" y="520381"/>
                    </a:cubicBezTo>
                    <a:cubicBezTo>
                      <a:pt x="1056800" y="807189"/>
                      <a:pt x="819845" y="1040762"/>
                      <a:pt x="528400" y="1040762"/>
                    </a:cubicBezTo>
                    <a:close/>
                    <a:moveTo>
                      <a:pt x="528400" y="9491"/>
                    </a:moveTo>
                    <a:cubicBezTo>
                      <a:pt x="242321" y="9491"/>
                      <a:pt x="9907" y="238525"/>
                      <a:pt x="9907" y="520381"/>
                    </a:cubicBezTo>
                    <a:cubicBezTo>
                      <a:pt x="9907" y="802237"/>
                      <a:pt x="242733" y="1031271"/>
                      <a:pt x="528400" y="1031271"/>
                    </a:cubicBezTo>
                    <a:cubicBezTo>
                      <a:pt x="814478" y="1031271"/>
                      <a:pt x="1046892" y="802237"/>
                      <a:pt x="1046892" y="520381"/>
                    </a:cubicBezTo>
                    <a:cubicBezTo>
                      <a:pt x="1047305" y="238525"/>
                      <a:pt x="814478" y="9491"/>
                      <a:pt x="528400" y="9491"/>
                    </a:cubicBezTo>
                    <a:close/>
                  </a:path>
                </a:pathLst>
              </a:custGeom>
              <a:solidFill>
                <a:srgbClr val="000000"/>
              </a:solidFill>
              <a:ln w="4127" cap="flat">
                <a:no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0FFC593E-5745-480F-A2EC-5E81F8B75807}"/>
                </a:ext>
              </a:extLst>
            </p:cNvPr>
            <p:cNvSpPr txBox="1"/>
            <p:nvPr/>
          </p:nvSpPr>
          <p:spPr>
            <a:xfrm>
              <a:off x="2931303" y="4330472"/>
              <a:ext cx="545342"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SOCIAL</a:t>
              </a:r>
            </a:p>
          </p:txBody>
        </p:sp>
        <p:sp>
          <p:nvSpPr>
            <p:cNvPr id="24" name="TextBox 23">
              <a:extLst>
                <a:ext uri="{FF2B5EF4-FFF2-40B4-BE49-F238E27FC236}">
                  <a16:creationId xmlns:a16="http://schemas.microsoft.com/office/drawing/2014/main" id="{03BFD864-0EFE-4168-99DF-3B8FF2AF332F}"/>
                </a:ext>
              </a:extLst>
            </p:cNvPr>
            <p:cNvSpPr txBox="1"/>
            <p:nvPr/>
          </p:nvSpPr>
          <p:spPr>
            <a:xfrm>
              <a:off x="2684441" y="4472844"/>
              <a:ext cx="995785"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DETERMINANTS</a:t>
              </a:r>
            </a:p>
          </p:txBody>
        </p:sp>
        <p:grpSp>
          <p:nvGrpSpPr>
            <p:cNvPr id="25" name="Graphic 1533">
              <a:extLst>
                <a:ext uri="{FF2B5EF4-FFF2-40B4-BE49-F238E27FC236}">
                  <a16:creationId xmlns:a16="http://schemas.microsoft.com/office/drawing/2014/main" id="{C44310D5-E134-488E-8313-1B68C5AA8149}"/>
                </a:ext>
              </a:extLst>
            </p:cNvPr>
            <p:cNvGrpSpPr/>
            <p:nvPr/>
          </p:nvGrpSpPr>
          <p:grpSpPr>
            <a:xfrm>
              <a:off x="3014487" y="3162355"/>
              <a:ext cx="1056799" cy="1040761"/>
              <a:chOff x="3014487" y="3162355"/>
              <a:chExt cx="1056799" cy="1040761"/>
            </a:xfrm>
          </p:grpSpPr>
          <p:sp>
            <p:nvSpPr>
              <p:cNvPr id="117" name="Freeform 276">
                <a:extLst>
                  <a:ext uri="{FF2B5EF4-FFF2-40B4-BE49-F238E27FC236}">
                    <a16:creationId xmlns:a16="http://schemas.microsoft.com/office/drawing/2014/main" id="{52D3D852-9783-47DB-8CCE-6C1E9FDA85D4}"/>
                  </a:ext>
                </a:extLst>
              </p:cNvPr>
              <p:cNvSpPr/>
              <p:nvPr/>
            </p:nvSpPr>
            <p:spPr>
              <a:xfrm>
                <a:off x="3019441" y="3166481"/>
                <a:ext cx="1046892" cy="1031683"/>
              </a:xfrm>
              <a:custGeom>
                <a:avLst/>
                <a:gdLst>
                  <a:gd name="connsiteX0" fmla="*/ 1046892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8" y="1031683"/>
                      <a:pt x="523446" y="1031683"/>
                    </a:cubicBezTo>
                    <a:cubicBezTo>
                      <a:pt x="234354" y="1031683"/>
                      <a:pt x="0" y="800733"/>
                      <a:pt x="0" y="515842"/>
                    </a:cubicBezTo>
                    <a:cubicBezTo>
                      <a:pt x="0" y="230950"/>
                      <a:pt x="234354" y="0"/>
                      <a:pt x="523446" y="0"/>
                    </a:cubicBezTo>
                    <a:cubicBezTo>
                      <a:pt x="812538"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18" name="Freeform 277">
                <a:extLst>
                  <a:ext uri="{FF2B5EF4-FFF2-40B4-BE49-F238E27FC236}">
                    <a16:creationId xmlns:a16="http://schemas.microsoft.com/office/drawing/2014/main" id="{46330C69-C778-4474-BEF2-D13DAACD2F41}"/>
                  </a:ext>
                </a:extLst>
              </p:cNvPr>
              <p:cNvSpPr/>
              <p:nvPr/>
            </p:nvSpPr>
            <p:spPr>
              <a:xfrm>
                <a:off x="3014487" y="3162355"/>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7 w 1056799"/>
                  <a:gd name="connsiteY6" fmla="*/ 519968 h 1040761"/>
                  <a:gd name="connsiteX7" fmla="*/ 528400 w 1056799"/>
                  <a:gd name="connsiteY7" fmla="*/ 1030858 h 1040761"/>
                  <a:gd name="connsiteX8" fmla="*/ 1046893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6" y="0"/>
                      <a:pt x="1056800" y="233573"/>
                      <a:pt x="1056800" y="520381"/>
                    </a:cubicBezTo>
                    <a:cubicBezTo>
                      <a:pt x="1056800" y="807189"/>
                      <a:pt x="819433" y="1040762"/>
                      <a:pt x="528400" y="1040762"/>
                    </a:cubicBezTo>
                    <a:close/>
                    <a:moveTo>
                      <a:pt x="528400" y="9079"/>
                    </a:moveTo>
                    <a:cubicBezTo>
                      <a:pt x="242321" y="9079"/>
                      <a:pt x="9907" y="238113"/>
                      <a:pt x="9907" y="519968"/>
                    </a:cubicBezTo>
                    <a:cubicBezTo>
                      <a:pt x="9907" y="801824"/>
                      <a:pt x="242734" y="1030858"/>
                      <a:pt x="528400" y="1030858"/>
                    </a:cubicBezTo>
                    <a:cubicBezTo>
                      <a:pt x="814479" y="1030858"/>
                      <a:pt x="1046893" y="801824"/>
                      <a:pt x="1046893" y="519968"/>
                    </a:cubicBezTo>
                    <a:cubicBezTo>
                      <a:pt x="1046893" y="238113"/>
                      <a:pt x="814066"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04C664ED-37E6-4937-B90A-5A4E8BE1ABFB}"/>
                </a:ext>
              </a:extLst>
            </p:cNvPr>
            <p:cNvSpPr txBox="1"/>
            <p:nvPr/>
          </p:nvSpPr>
          <p:spPr>
            <a:xfrm>
              <a:off x="3126867" y="3435154"/>
              <a:ext cx="753732"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ECONOMIC</a:t>
              </a:r>
            </a:p>
          </p:txBody>
        </p:sp>
        <p:sp>
          <p:nvSpPr>
            <p:cNvPr id="27" name="TextBox 26">
              <a:extLst>
                <a:ext uri="{FF2B5EF4-FFF2-40B4-BE49-F238E27FC236}">
                  <a16:creationId xmlns:a16="http://schemas.microsoft.com/office/drawing/2014/main" id="{3516880F-F9A7-4503-9161-A974F6E59499}"/>
                </a:ext>
              </a:extLst>
            </p:cNvPr>
            <p:cNvSpPr txBox="1"/>
            <p:nvPr/>
          </p:nvSpPr>
          <p:spPr>
            <a:xfrm>
              <a:off x="2991078" y="3614608"/>
              <a:ext cx="995785" cy="237309"/>
            </a:xfrm>
            <a:prstGeom prst="rect">
              <a:avLst/>
            </a:prstGeom>
            <a:noFill/>
          </p:spPr>
          <p:txBody>
            <a:bodyPr wrap="none" rtlCol="0">
              <a:spAutoFit/>
            </a:bodyPr>
            <a:lstStyle/>
            <a:p>
              <a:pPr algn="l"/>
              <a:r>
                <a:rPr lang="en-US" sz="942" b="1" spc="0" baseline="0" dirty="0">
                  <a:solidFill>
                    <a:srgbClr val="000000"/>
                  </a:solidFill>
                  <a:latin typeface="Avenir-Medium"/>
                  <a:sym typeface="Avenir-Medium"/>
                  <a:rtl val="0"/>
                </a:rPr>
                <a:t>DETERMINANTS</a:t>
              </a:r>
            </a:p>
          </p:txBody>
        </p:sp>
        <p:grpSp>
          <p:nvGrpSpPr>
            <p:cNvPr id="28" name="Graphic 1533">
              <a:extLst>
                <a:ext uri="{FF2B5EF4-FFF2-40B4-BE49-F238E27FC236}">
                  <a16:creationId xmlns:a16="http://schemas.microsoft.com/office/drawing/2014/main" id="{1F374DCB-2C95-4E10-912C-642CDE71589A}"/>
                </a:ext>
              </a:extLst>
            </p:cNvPr>
            <p:cNvGrpSpPr/>
            <p:nvPr/>
          </p:nvGrpSpPr>
          <p:grpSpPr>
            <a:xfrm>
              <a:off x="2985900" y="3906405"/>
              <a:ext cx="246964" cy="246778"/>
              <a:chOff x="2985900" y="3906405"/>
              <a:chExt cx="246964" cy="246778"/>
            </a:xfrm>
          </p:grpSpPr>
          <p:sp>
            <p:nvSpPr>
              <p:cNvPr id="102" name="Freeform 261">
                <a:extLst>
                  <a:ext uri="{FF2B5EF4-FFF2-40B4-BE49-F238E27FC236}">
                    <a16:creationId xmlns:a16="http://schemas.microsoft.com/office/drawing/2014/main" id="{4AB3BD31-1BDD-47E2-9896-494ED93F1F69}"/>
                  </a:ext>
                </a:extLst>
              </p:cNvPr>
              <p:cNvSpPr/>
              <p:nvPr/>
            </p:nvSpPr>
            <p:spPr>
              <a:xfrm>
                <a:off x="3009946" y="3906405"/>
                <a:ext cx="222918" cy="219542"/>
              </a:xfrm>
              <a:custGeom>
                <a:avLst/>
                <a:gdLst>
                  <a:gd name="connsiteX0" fmla="*/ 222918 w 222918"/>
                  <a:gd name="connsiteY0" fmla="*/ 109771 h 219542"/>
                  <a:gd name="connsiteX1" fmla="*/ 111459 w 222918"/>
                  <a:gd name="connsiteY1" fmla="*/ 219542 h 219542"/>
                  <a:gd name="connsiteX2" fmla="*/ 0 w 222918"/>
                  <a:gd name="connsiteY2" fmla="*/ 109771 h 219542"/>
                  <a:gd name="connsiteX3" fmla="*/ 111459 w 222918"/>
                  <a:gd name="connsiteY3" fmla="*/ 0 h 219542"/>
                  <a:gd name="connsiteX4" fmla="*/ 222918 w 222918"/>
                  <a:gd name="connsiteY4" fmla="*/ 109771 h 21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18" h="219542">
                    <a:moveTo>
                      <a:pt x="222918" y="109771"/>
                    </a:moveTo>
                    <a:cubicBezTo>
                      <a:pt x="222918" y="170396"/>
                      <a:pt x="173016" y="219542"/>
                      <a:pt x="111459" y="219542"/>
                    </a:cubicBezTo>
                    <a:cubicBezTo>
                      <a:pt x="49902" y="219542"/>
                      <a:pt x="0" y="170396"/>
                      <a:pt x="0" y="109771"/>
                    </a:cubicBezTo>
                    <a:cubicBezTo>
                      <a:pt x="0" y="49146"/>
                      <a:pt x="49902" y="0"/>
                      <a:pt x="111459" y="0"/>
                    </a:cubicBezTo>
                    <a:cubicBezTo>
                      <a:pt x="173016" y="0"/>
                      <a:pt x="222918" y="49146"/>
                      <a:pt x="222918" y="109771"/>
                    </a:cubicBezTo>
                    <a:close/>
                  </a:path>
                </a:pathLst>
              </a:custGeom>
              <a:solidFill>
                <a:srgbClr val="85D2E1"/>
              </a:solidFill>
              <a:ln w="4127" cap="flat">
                <a:noFill/>
                <a:prstDash val="solid"/>
                <a:miter/>
              </a:ln>
            </p:spPr>
            <p:txBody>
              <a:bodyPr rtlCol="0" anchor="ctr"/>
              <a:lstStyle/>
              <a:p>
                <a:endParaRPr lang="en-US"/>
              </a:p>
            </p:txBody>
          </p:sp>
          <p:grpSp>
            <p:nvGrpSpPr>
              <p:cNvPr id="103" name="Graphic 1533">
                <a:extLst>
                  <a:ext uri="{FF2B5EF4-FFF2-40B4-BE49-F238E27FC236}">
                    <a16:creationId xmlns:a16="http://schemas.microsoft.com/office/drawing/2014/main" id="{1ED9867E-99B0-4613-BEF6-B34017BE520B}"/>
                  </a:ext>
                </a:extLst>
              </p:cNvPr>
              <p:cNvGrpSpPr/>
              <p:nvPr/>
            </p:nvGrpSpPr>
            <p:grpSpPr>
              <a:xfrm>
                <a:off x="2988479" y="3924149"/>
                <a:ext cx="229936" cy="226557"/>
                <a:chOff x="2988479" y="3924149"/>
                <a:chExt cx="229936" cy="226557"/>
              </a:xfrm>
              <a:solidFill>
                <a:srgbClr val="000000"/>
              </a:solidFill>
            </p:grpSpPr>
            <p:grpSp>
              <p:nvGrpSpPr>
                <p:cNvPr id="105" name="Graphic 1533">
                  <a:extLst>
                    <a:ext uri="{FF2B5EF4-FFF2-40B4-BE49-F238E27FC236}">
                      <a16:creationId xmlns:a16="http://schemas.microsoft.com/office/drawing/2014/main" id="{A9B18887-7A46-426C-A601-C8BCF64A0E8B}"/>
                    </a:ext>
                  </a:extLst>
                </p:cNvPr>
                <p:cNvGrpSpPr/>
                <p:nvPr/>
              </p:nvGrpSpPr>
              <p:grpSpPr>
                <a:xfrm>
                  <a:off x="2988479" y="3924149"/>
                  <a:ext cx="134164" cy="132055"/>
                  <a:chOff x="2988479" y="3924149"/>
                  <a:chExt cx="134164" cy="132055"/>
                </a:xfrm>
                <a:solidFill>
                  <a:srgbClr val="000000"/>
                </a:solidFill>
              </p:grpSpPr>
              <p:sp>
                <p:nvSpPr>
                  <p:cNvPr id="115" name="Freeform 274">
                    <a:extLst>
                      <a:ext uri="{FF2B5EF4-FFF2-40B4-BE49-F238E27FC236}">
                        <a16:creationId xmlns:a16="http://schemas.microsoft.com/office/drawing/2014/main" id="{34FFA271-6EF8-4816-8477-ECB563D716C0}"/>
                      </a:ext>
                    </a:extLst>
                  </p:cNvPr>
                  <p:cNvSpPr/>
                  <p:nvPr/>
                </p:nvSpPr>
                <p:spPr>
                  <a:xfrm>
                    <a:off x="2991782" y="3927864"/>
                    <a:ext cx="127146" cy="125040"/>
                  </a:xfrm>
                  <a:custGeom>
                    <a:avLst/>
                    <a:gdLst>
                      <a:gd name="connsiteX0" fmla="*/ 127146 w 127146"/>
                      <a:gd name="connsiteY0" fmla="*/ 0 h 125040"/>
                      <a:gd name="connsiteX1" fmla="*/ 0 w 127146"/>
                      <a:gd name="connsiteY1" fmla="*/ 125040 h 125040"/>
                    </a:gdLst>
                    <a:ahLst/>
                    <a:cxnLst>
                      <a:cxn ang="0">
                        <a:pos x="connsiteX0" y="connsiteY0"/>
                      </a:cxn>
                      <a:cxn ang="0">
                        <a:pos x="connsiteX1" y="connsiteY1"/>
                      </a:cxn>
                    </a:cxnLst>
                    <a:rect l="l" t="t" r="r" b="b"/>
                    <a:pathLst>
                      <a:path w="127146" h="125040">
                        <a:moveTo>
                          <a:pt x="127146" y="0"/>
                        </a:moveTo>
                        <a:lnTo>
                          <a:pt x="0" y="125040"/>
                        </a:lnTo>
                      </a:path>
                    </a:pathLst>
                  </a:custGeom>
                  <a:ln w="4127" cap="flat">
                    <a:noFill/>
                    <a:prstDash val="solid"/>
                    <a:miter/>
                  </a:ln>
                </p:spPr>
                <p:txBody>
                  <a:bodyPr rtlCol="0" anchor="ctr"/>
                  <a:lstStyle/>
                  <a:p>
                    <a:endParaRPr lang="en-US"/>
                  </a:p>
                </p:txBody>
              </p:sp>
              <p:sp>
                <p:nvSpPr>
                  <p:cNvPr id="116" name="Freeform 275">
                    <a:extLst>
                      <a:ext uri="{FF2B5EF4-FFF2-40B4-BE49-F238E27FC236}">
                        <a16:creationId xmlns:a16="http://schemas.microsoft.com/office/drawing/2014/main" id="{F7850F1A-32CA-4848-82A3-81718D39B744}"/>
                      </a:ext>
                    </a:extLst>
                  </p:cNvPr>
                  <p:cNvSpPr/>
                  <p:nvPr/>
                </p:nvSpPr>
                <p:spPr>
                  <a:xfrm>
                    <a:off x="2988479" y="3924149"/>
                    <a:ext cx="134164" cy="132055"/>
                  </a:xfrm>
                  <a:custGeom>
                    <a:avLst/>
                    <a:gdLst>
                      <a:gd name="connsiteX0" fmla="*/ 7018 w 134164"/>
                      <a:gd name="connsiteY0" fmla="*/ 132055 h 132055"/>
                      <a:gd name="connsiteX1" fmla="*/ 0 w 134164"/>
                      <a:gd name="connsiteY1" fmla="*/ 125453 h 132055"/>
                      <a:gd name="connsiteX2" fmla="*/ 127146 w 134164"/>
                      <a:gd name="connsiteY2" fmla="*/ 0 h 132055"/>
                      <a:gd name="connsiteX3" fmla="*/ 134164 w 134164"/>
                      <a:gd name="connsiteY3" fmla="*/ 7016 h 132055"/>
                    </a:gdLst>
                    <a:ahLst/>
                    <a:cxnLst>
                      <a:cxn ang="0">
                        <a:pos x="connsiteX0" y="connsiteY0"/>
                      </a:cxn>
                      <a:cxn ang="0">
                        <a:pos x="connsiteX1" y="connsiteY1"/>
                      </a:cxn>
                      <a:cxn ang="0">
                        <a:pos x="connsiteX2" y="connsiteY2"/>
                      </a:cxn>
                      <a:cxn ang="0">
                        <a:pos x="connsiteX3" y="connsiteY3"/>
                      </a:cxn>
                    </a:cxnLst>
                    <a:rect l="l" t="t" r="r" b="b"/>
                    <a:pathLst>
                      <a:path w="134164" h="132055">
                        <a:moveTo>
                          <a:pt x="7018" y="132055"/>
                        </a:moveTo>
                        <a:lnTo>
                          <a:pt x="0" y="125453"/>
                        </a:lnTo>
                        <a:lnTo>
                          <a:pt x="127146" y="0"/>
                        </a:lnTo>
                        <a:lnTo>
                          <a:pt x="134164" y="7016"/>
                        </a:lnTo>
                        <a:close/>
                      </a:path>
                    </a:pathLst>
                  </a:custGeom>
                  <a:solidFill>
                    <a:srgbClr val="000000"/>
                  </a:solidFill>
                  <a:ln w="4127" cap="flat">
                    <a:noFill/>
                    <a:prstDash val="solid"/>
                    <a:miter/>
                  </a:ln>
                </p:spPr>
                <p:txBody>
                  <a:bodyPr rtlCol="0" anchor="ctr"/>
                  <a:lstStyle/>
                  <a:p>
                    <a:endParaRPr lang="en-US"/>
                  </a:p>
                </p:txBody>
              </p:sp>
            </p:grpSp>
            <p:grpSp>
              <p:nvGrpSpPr>
                <p:cNvPr id="106" name="Graphic 1533">
                  <a:extLst>
                    <a:ext uri="{FF2B5EF4-FFF2-40B4-BE49-F238E27FC236}">
                      <a16:creationId xmlns:a16="http://schemas.microsoft.com/office/drawing/2014/main" id="{CF07872C-486B-46CF-8B48-8BC0D4F359B8}"/>
                    </a:ext>
                  </a:extLst>
                </p:cNvPr>
                <p:cNvGrpSpPr/>
                <p:nvPr/>
              </p:nvGrpSpPr>
              <p:grpSpPr>
                <a:xfrm>
                  <a:off x="3006231" y="3941482"/>
                  <a:ext cx="162647" cy="160529"/>
                  <a:chOff x="3006231" y="3941482"/>
                  <a:chExt cx="162647" cy="160529"/>
                </a:xfrm>
                <a:solidFill>
                  <a:srgbClr val="000000"/>
                </a:solidFill>
              </p:grpSpPr>
              <p:sp>
                <p:nvSpPr>
                  <p:cNvPr id="113" name="Freeform 272">
                    <a:extLst>
                      <a:ext uri="{FF2B5EF4-FFF2-40B4-BE49-F238E27FC236}">
                        <a16:creationId xmlns:a16="http://schemas.microsoft.com/office/drawing/2014/main" id="{A99AD57D-1802-4071-BC4D-15D5ED1AC39F}"/>
                      </a:ext>
                    </a:extLst>
                  </p:cNvPr>
                  <p:cNvSpPr/>
                  <p:nvPr/>
                </p:nvSpPr>
                <p:spPr>
                  <a:xfrm>
                    <a:off x="3009533" y="3944783"/>
                    <a:ext cx="156043" cy="153514"/>
                  </a:xfrm>
                  <a:custGeom>
                    <a:avLst/>
                    <a:gdLst>
                      <a:gd name="connsiteX0" fmla="*/ 156043 w 156043"/>
                      <a:gd name="connsiteY0" fmla="*/ 0 h 153514"/>
                      <a:gd name="connsiteX1" fmla="*/ 0 w 156043"/>
                      <a:gd name="connsiteY1" fmla="*/ 153515 h 153514"/>
                    </a:gdLst>
                    <a:ahLst/>
                    <a:cxnLst>
                      <a:cxn ang="0">
                        <a:pos x="connsiteX0" y="connsiteY0"/>
                      </a:cxn>
                      <a:cxn ang="0">
                        <a:pos x="connsiteX1" y="connsiteY1"/>
                      </a:cxn>
                    </a:cxnLst>
                    <a:rect l="l" t="t" r="r" b="b"/>
                    <a:pathLst>
                      <a:path w="156043" h="153514">
                        <a:moveTo>
                          <a:pt x="156043" y="0"/>
                        </a:moveTo>
                        <a:lnTo>
                          <a:pt x="0" y="153515"/>
                        </a:lnTo>
                      </a:path>
                    </a:pathLst>
                  </a:custGeom>
                  <a:ln w="4127" cap="flat">
                    <a:noFill/>
                    <a:prstDash val="solid"/>
                    <a:miter/>
                  </a:ln>
                </p:spPr>
                <p:txBody>
                  <a:bodyPr rtlCol="0" anchor="ctr"/>
                  <a:lstStyle/>
                  <a:p>
                    <a:endParaRPr lang="en-US"/>
                  </a:p>
                </p:txBody>
              </p:sp>
              <p:sp>
                <p:nvSpPr>
                  <p:cNvPr id="114" name="Freeform 273">
                    <a:extLst>
                      <a:ext uri="{FF2B5EF4-FFF2-40B4-BE49-F238E27FC236}">
                        <a16:creationId xmlns:a16="http://schemas.microsoft.com/office/drawing/2014/main" id="{14F9F555-45D4-42E0-AACB-B0F0787678DC}"/>
                      </a:ext>
                    </a:extLst>
                  </p:cNvPr>
                  <p:cNvSpPr/>
                  <p:nvPr/>
                </p:nvSpPr>
                <p:spPr>
                  <a:xfrm>
                    <a:off x="3006231" y="3941482"/>
                    <a:ext cx="162647" cy="160529"/>
                  </a:xfrm>
                  <a:custGeom>
                    <a:avLst/>
                    <a:gdLst>
                      <a:gd name="connsiteX0" fmla="*/ 6605 w 162647"/>
                      <a:gd name="connsiteY0" fmla="*/ 160530 h 160529"/>
                      <a:gd name="connsiteX1" fmla="*/ 0 w 162647"/>
                      <a:gd name="connsiteY1" fmla="*/ 153514 h 160529"/>
                      <a:gd name="connsiteX2" fmla="*/ 155630 w 162647"/>
                      <a:gd name="connsiteY2" fmla="*/ 0 h 160529"/>
                      <a:gd name="connsiteX3" fmla="*/ 162648 w 162647"/>
                      <a:gd name="connsiteY3" fmla="*/ 7015 h 160529"/>
                    </a:gdLst>
                    <a:ahLst/>
                    <a:cxnLst>
                      <a:cxn ang="0">
                        <a:pos x="connsiteX0" y="connsiteY0"/>
                      </a:cxn>
                      <a:cxn ang="0">
                        <a:pos x="connsiteX1" y="connsiteY1"/>
                      </a:cxn>
                      <a:cxn ang="0">
                        <a:pos x="connsiteX2" y="connsiteY2"/>
                      </a:cxn>
                      <a:cxn ang="0">
                        <a:pos x="connsiteX3" y="connsiteY3"/>
                      </a:cxn>
                    </a:cxnLst>
                    <a:rect l="l" t="t" r="r" b="b"/>
                    <a:pathLst>
                      <a:path w="162647" h="160529">
                        <a:moveTo>
                          <a:pt x="6605" y="160530"/>
                        </a:moveTo>
                        <a:lnTo>
                          <a:pt x="0" y="153514"/>
                        </a:lnTo>
                        <a:lnTo>
                          <a:pt x="155630" y="0"/>
                        </a:lnTo>
                        <a:lnTo>
                          <a:pt x="162648" y="7015"/>
                        </a:lnTo>
                        <a:close/>
                      </a:path>
                    </a:pathLst>
                  </a:custGeom>
                  <a:solidFill>
                    <a:srgbClr val="000000"/>
                  </a:solidFill>
                  <a:ln w="4127" cap="flat">
                    <a:noFill/>
                    <a:prstDash val="solid"/>
                    <a:miter/>
                  </a:ln>
                </p:spPr>
                <p:txBody>
                  <a:bodyPr rtlCol="0" anchor="ctr"/>
                  <a:lstStyle/>
                  <a:p>
                    <a:endParaRPr lang="en-US"/>
                  </a:p>
                </p:txBody>
              </p:sp>
            </p:grpSp>
            <p:grpSp>
              <p:nvGrpSpPr>
                <p:cNvPr id="107" name="Graphic 1533">
                  <a:extLst>
                    <a:ext uri="{FF2B5EF4-FFF2-40B4-BE49-F238E27FC236}">
                      <a16:creationId xmlns:a16="http://schemas.microsoft.com/office/drawing/2014/main" id="{84A0AE95-AB99-4042-AAFD-DBABF614506A}"/>
                    </a:ext>
                  </a:extLst>
                </p:cNvPr>
                <p:cNvGrpSpPr/>
                <p:nvPr/>
              </p:nvGrpSpPr>
              <p:grpSpPr>
                <a:xfrm>
                  <a:off x="3038017" y="3972845"/>
                  <a:ext cx="162648" cy="160530"/>
                  <a:chOff x="3038017" y="3972845"/>
                  <a:chExt cx="162648" cy="160530"/>
                </a:xfrm>
                <a:solidFill>
                  <a:srgbClr val="000000"/>
                </a:solidFill>
              </p:grpSpPr>
              <p:sp>
                <p:nvSpPr>
                  <p:cNvPr id="111" name="Freeform 270">
                    <a:extLst>
                      <a:ext uri="{FF2B5EF4-FFF2-40B4-BE49-F238E27FC236}">
                        <a16:creationId xmlns:a16="http://schemas.microsoft.com/office/drawing/2014/main" id="{81D9AE47-B2C7-464F-B97F-7A452D04A70E}"/>
                      </a:ext>
                    </a:extLst>
                  </p:cNvPr>
                  <p:cNvSpPr/>
                  <p:nvPr/>
                </p:nvSpPr>
                <p:spPr>
                  <a:xfrm>
                    <a:off x="3041320" y="3976146"/>
                    <a:ext cx="156043" cy="153927"/>
                  </a:xfrm>
                  <a:custGeom>
                    <a:avLst/>
                    <a:gdLst>
                      <a:gd name="connsiteX0" fmla="*/ 156043 w 156043"/>
                      <a:gd name="connsiteY0" fmla="*/ 0 h 153927"/>
                      <a:gd name="connsiteX1" fmla="*/ 0 w 156043"/>
                      <a:gd name="connsiteY1" fmla="*/ 153927 h 153927"/>
                    </a:gdLst>
                    <a:ahLst/>
                    <a:cxnLst>
                      <a:cxn ang="0">
                        <a:pos x="connsiteX0" y="connsiteY0"/>
                      </a:cxn>
                      <a:cxn ang="0">
                        <a:pos x="connsiteX1" y="connsiteY1"/>
                      </a:cxn>
                    </a:cxnLst>
                    <a:rect l="l" t="t" r="r" b="b"/>
                    <a:pathLst>
                      <a:path w="156043" h="153927">
                        <a:moveTo>
                          <a:pt x="156043" y="0"/>
                        </a:moveTo>
                        <a:lnTo>
                          <a:pt x="0" y="153927"/>
                        </a:lnTo>
                      </a:path>
                    </a:pathLst>
                  </a:custGeom>
                  <a:ln w="4127" cap="flat">
                    <a:noFill/>
                    <a:prstDash val="solid"/>
                    <a:miter/>
                  </a:ln>
                </p:spPr>
                <p:txBody>
                  <a:bodyPr rtlCol="0" anchor="ctr"/>
                  <a:lstStyle/>
                  <a:p>
                    <a:endParaRPr lang="en-US"/>
                  </a:p>
                </p:txBody>
              </p:sp>
              <p:sp>
                <p:nvSpPr>
                  <p:cNvPr id="112" name="Freeform 271">
                    <a:extLst>
                      <a:ext uri="{FF2B5EF4-FFF2-40B4-BE49-F238E27FC236}">
                        <a16:creationId xmlns:a16="http://schemas.microsoft.com/office/drawing/2014/main" id="{43EE58CC-EFEC-4682-B3CE-69ED1EAE38AA}"/>
                      </a:ext>
                    </a:extLst>
                  </p:cNvPr>
                  <p:cNvSpPr/>
                  <p:nvPr/>
                </p:nvSpPr>
                <p:spPr>
                  <a:xfrm>
                    <a:off x="3038017" y="3972845"/>
                    <a:ext cx="162648" cy="160530"/>
                  </a:xfrm>
                  <a:custGeom>
                    <a:avLst/>
                    <a:gdLst>
                      <a:gd name="connsiteX0" fmla="*/ 7018 w 162648"/>
                      <a:gd name="connsiteY0" fmla="*/ 160530 h 160530"/>
                      <a:gd name="connsiteX1" fmla="*/ 0 w 162648"/>
                      <a:gd name="connsiteY1" fmla="*/ 153514 h 160530"/>
                      <a:gd name="connsiteX2" fmla="*/ 156043 w 162648"/>
                      <a:gd name="connsiteY2" fmla="*/ 0 h 160530"/>
                      <a:gd name="connsiteX3" fmla="*/ 162649 w 162648"/>
                      <a:gd name="connsiteY3" fmla="*/ 7015 h 160530"/>
                    </a:gdLst>
                    <a:ahLst/>
                    <a:cxnLst>
                      <a:cxn ang="0">
                        <a:pos x="connsiteX0" y="connsiteY0"/>
                      </a:cxn>
                      <a:cxn ang="0">
                        <a:pos x="connsiteX1" y="connsiteY1"/>
                      </a:cxn>
                      <a:cxn ang="0">
                        <a:pos x="connsiteX2" y="connsiteY2"/>
                      </a:cxn>
                      <a:cxn ang="0">
                        <a:pos x="connsiteX3" y="connsiteY3"/>
                      </a:cxn>
                    </a:cxnLst>
                    <a:rect l="l" t="t" r="r" b="b"/>
                    <a:pathLst>
                      <a:path w="162648" h="160530">
                        <a:moveTo>
                          <a:pt x="7018" y="160530"/>
                        </a:moveTo>
                        <a:lnTo>
                          <a:pt x="0" y="153514"/>
                        </a:lnTo>
                        <a:lnTo>
                          <a:pt x="156043" y="0"/>
                        </a:lnTo>
                        <a:lnTo>
                          <a:pt x="162649" y="7015"/>
                        </a:lnTo>
                        <a:close/>
                      </a:path>
                    </a:pathLst>
                  </a:custGeom>
                  <a:solidFill>
                    <a:srgbClr val="000000"/>
                  </a:solidFill>
                  <a:ln w="4127" cap="flat">
                    <a:noFill/>
                    <a:prstDash val="solid"/>
                    <a:miter/>
                  </a:ln>
                </p:spPr>
                <p:txBody>
                  <a:bodyPr rtlCol="0" anchor="ctr"/>
                  <a:lstStyle/>
                  <a:p>
                    <a:endParaRPr lang="en-US"/>
                  </a:p>
                </p:txBody>
              </p:sp>
            </p:grpSp>
            <p:grpSp>
              <p:nvGrpSpPr>
                <p:cNvPr id="108" name="Graphic 1533">
                  <a:extLst>
                    <a:ext uri="{FF2B5EF4-FFF2-40B4-BE49-F238E27FC236}">
                      <a16:creationId xmlns:a16="http://schemas.microsoft.com/office/drawing/2014/main" id="{F259E41B-F6C5-442A-A505-5563913C608D}"/>
                    </a:ext>
                  </a:extLst>
                </p:cNvPr>
                <p:cNvGrpSpPr/>
                <p:nvPr/>
              </p:nvGrpSpPr>
              <p:grpSpPr>
                <a:xfrm>
                  <a:off x="3084252" y="4018652"/>
                  <a:ext cx="134164" cy="132055"/>
                  <a:chOff x="3084252" y="4018652"/>
                  <a:chExt cx="134164" cy="132055"/>
                </a:xfrm>
                <a:solidFill>
                  <a:srgbClr val="000000"/>
                </a:solidFill>
              </p:grpSpPr>
              <p:sp>
                <p:nvSpPr>
                  <p:cNvPr id="109" name="Freeform 268">
                    <a:extLst>
                      <a:ext uri="{FF2B5EF4-FFF2-40B4-BE49-F238E27FC236}">
                        <a16:creationId xmlns:a16="http://schemas.microsoft.com/office/drawing/2014/main" id="{A2EF86EA-A40D-428E-8D0E-83C61F49439E}"/>
                      </a:ext>
                    </a:extLst>
                  </p:cNvPr>
                  <p:cNvSpPr/>
                  <p:nvPr/>
                </p:nvSpPr>
                <p:spPr>
                  <a:xfrm>
                    <a:off x="3087555" y="4021953"/>
                    <a:ext cx="127146" cy="125040"/>
                  </a:xfrm>
                  <a:custGeom>
                    <a:avLst/>
                    <a:gdLst>
                      <a:gd name="connsiteX0" fmla="*/ 127146 w 127146"/>
                      <a:gd name="connsiteY0" fmla="*/ 0 h 125040"/>
                      <a:gd name="connsiteX1" fmla="*/ 0 w 127146"/>
                      <a:gd name="connsiteY1" fmla="*/ 125040 h 125040"/>
                    </a:gdLst>
                    <a:ahLst/>
                    <a:cxnLst>
                      <a:cxn ang="0">
                        <a:pos x="connsiteX0" y="connsiteY0"/>
                      </a:cxn>
                      <a:cxn ang="0">
                        <a:pos x="connsiteX1" y="connsiteY1"/>
                      </a:cxn>
                    </a:cxnLst>
                    <a:rect l="l" t="t" r="r" b="b"/>
                    <a:pathLst>
                      <a:path w="127146" h="125040">
                        <a:moveTo>
                          <a:pt x="127146" y="0"/>
                        </a:moveTo>
                        <a:lnTo>
                          <a:pt x="0" y="125040"/>
                        </a:lnTo>
                      </a:path>
                    </a:pathLst>
                  </a:custGeom>
                  <a:ln w="4127" cap="flat">
                    <a:noFill/>
                    <a:prstDash val="solid"/>
                    <a:miter/>
                  </a:ln>
                </p:spPr>
                <p:txBody>
                  <a:bodyPr rtlCol="0" anchor="ctr"/>
                  <a:lstStyle/>
                  <a:p>
                    <a:endParaRPr lang="en-US"/>
                  </a:p>
                </p:txBody>
              </p:sp>
              <p:sp>
                <p:nvSpPr>
                  <p:cNvPr id="110" name="Freeform 269">
                    <a:extLst>
                      <a:ext uri="{FF2B5EF4-FFF2-40B4-BE49-F238E27FC236}">
                        <a16:creationId xmlns:a16="http://schemas.microsoft.com/office/drawing/2014/main" id="{98E7AC45-A20F-4888-8598-9E71BB7CBC5A}"/>
                      </a:ext>
                    </a:extLst>
                  </p:cNvPr>
                  <p:cNvSpPr/>
                  <p:nvPr/>
                </p:nvSpPr>
                <p:spPr>
                  <a:xfrm>
                    <a:off x="3084252" y="4018652"/>
                    <a:ext cx="134164" cy="132055"/>
                  </a:xfrm>
                  <a:custGeom>
                    <a:avLst/>
                    <a:gdLst>
                      <a:gd name="connsiteX0" fmla="*/ 7019 w 134164"/>
                      <a:gd name="connsiteY0" fmla="*/ 132055 h 132055"/>
                      <a:gd name="connsiteX1" fmla="*/ 0 w 134164"/>
                      <a:gd name="connsiteY1" fmla="*/ 125040 h 132055"/>
                      <a:gd name="connsiteX2" fmla="*/ 127146 w 134164"/>
                      <a:gd name="connsiteY2" fmla="*/ 0 h 132055"/>
                      <a:gd name="connsiteX3" fmla="*/ 134164 w 134164"/>
                      <a:gd name="connsiteY3" fmla="*/ 6603 h 132055"/>
                    </a:gdLst>
                    <a:ahLst/>
                    <a:cxnLst>
                      <a:cxn ang="0">
                        <a:pos x="connsiteX0" y="connsiteY0"/>
                      </a:cxn>
                      <a:cxn ang="0">
                        <a:pos x="connsiteX1" y="connsiteY1"/>
                      </a:cxn>
                      <a:cxn ang="0">
                        <a:pos x="connsiteX2" y="connsiteY2"/>
                      </a:cxn>
                      <a:cxn ang="0">
                        <a:pos x="connsiteX3" y="connsiteY3"/>
                      </a:cxn>
                    </a:cxnLst>
                    <a:rect l="l" t="t" r="r" b="b"/>
                    <a:pathLst>
                      <a:path w="134164" h="132055">
                        <a:moveTo>
                          <a:pt x="7019" y="132055"/>
                        </a:moveTo>
                        <a:lnTo>
                          <a:pt x="0" y="125040"/>
                        </a:lnTo>
                        <a:lnTo>
                          <a:pt x="127146" y="0"/>
                        </a:lnTo>
                        <a:lnTo>
                          <a:pt x="134164" y="6603"/>
                        </a:lnTo>
                        <a:close/>
                      </a:path>
                    </a:pathLst>
                  </a:custGeom>
                  <a:solidFill>
                    <a:srgbClr val="000000"/>
                  </a:solidFill>
                  <a:ln w="4127" cap="flat">
                    <a:noFill/>
                    <a:prstDash val="solid"/>
                    <a:miter/>
                  </a:ln>
                </p:spPr>
                <p:txBody>
                  <a:bodyPr rtlCol="0" anchor="ctr"/>
                  <a:lstStyle/>
                  <a:p>
                    <a:endParaRPr lang="en-US"/>
                  </a:p>
                </p:txBody>
              </p:sp>
            </p:grpSp>
          </p:grpSp>
          <p:sp>
            <p:nvSpPr>
              <p:cNvPr id="104" name="Freeform 263">
                <a:extLst>
                  <a:ext uri="{FF2B5EF4-FFF2-40B4-BE49-F238E27FC236}">
                    <a16:creationId xmlns:a16="http://schemas.microsoft.com/office/drawing/2014/main" id="{20B6404B-D2AA-4824-AE26-6B8FB1438EEA}"/>
                  </a:ext>
                </a:extLst>
              </p:cNvPr>
              <p:cNvSpPr/>
              <p:nvPr/>
            </p:nvSpPr>
            <p:spPr>
              <a:xfrm>
                <a:off x="2985900" y="3922189"/>
                <a:ext cx="234683" cy="230993"/>
              </a:xfrm>
              <a:custGeom>
                <a:avLst/>
                <a:gdLst>
                  <a:gd name="connsiteX0" fmla="*/ 117342 w 234683"/>
                  <a:gd name="connsiteY0" fmla="*/ 230994 h 230993"/>
                  <a:gd name="connsiteX1" fmla="*/ 34366 w 234683"/>
                  <a:gd name="connsiteY1" fmla="*/ 197155 h 230993"/>
                  <a:gd name="connsiteX2" fmla="*/ 34366 w 234683"/>
                  <a:gd name="connsiteY2" fmla="*/ 33736 h 230993"/>
                  <a:gd name="connsiteX3" fmla="*/ 200318 w 234683"/>
                  <a:gd name="connsiteY3" fmla="*/ 33736 h 230993"/>
                  <a:gd name="connsiteX4" fmla="*/ 200318 w 234683"/>
                  <a:gd name="connsiteY4" fmla="*/ 197155 h 230993"/>
                  <a:gd name="connsiteX5" fmla="*/ 200318 w 234683"/>
                  <a:gd name="connsiteY5" fmla="*/ 197155 h 230993"/>
                  <a:gd name="connsiteX6" fmla="*/ 117342 w 234683"/>
                  <a:gd name="connsiteY6" fmla="*/ 230994 h 230993"/>
                  <a:gd name="connsiteX7" fmla="*/ 117342 w 234683"/>
                  <a:gd name="connsiteY7" fmla="*/ 9388 h 230993"/>
                  <a:gd name="connsiteX8" fmla="*/ 41385 w 234683"/>
                  <a:gd name="connsiteY8" fmla="*/ 40339 h 230993"/>
                  <a:gd name="connsiteX9" fmla="*/ 41385 w 234683"/>
                  <a:gd name="connsiteY9" fmla="*/ 190139 h 230993"/>
                  <a:gd name="connsiteX10" fmla="*/ 193712 w 234683"/>
                  <a:gd name="connsiteY10" fmla="*/ 190139 h 230993"/>
                  <a:gd name="connsiteX11" fmla="*/ 193712 w 234683"/>
                  <a:gd name="connsiteY11" fmla="*/ 40339 h 230993"/>
                  <a:gd name="connsiteX12" fmla="*/ 117342 w 234683"/>
                  <a:gd name="connsiteY12" fmla="*/ 9388 h 2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683" h="230993">
                    <a:moveTo>
                      <a:pt x="117342" y="230994"/>
                    </a:moveTo>
                    <a:cubicBezTo>
                      <a:pt x="87206" y="230994"/>
                      <a:pt x="57071" y="219852"/>
                      <a:pt x="34366" y="197155"/>
                    </a:cubicBezTo>
                    <a:cubicBezTo>
                      <a:pt x="-11455" y="152173"/>
                      <a:pt x="-11455" y="78717"/>
                      <a:pt x="34366" y="33736"/>
                    </a:cubicBezTo>
                    <a:cubicBezTo>
                      <a:pt x="80189" y="-11245"/>
                      <a:pt x="154495" y="-11245"/>
                      <a:pt x="200318" y="33736"/>
                    </a:cubicBezTo>
                    <a:cubicBezTo>
                      <a:pt x="246139" y="78717"/>
                      <a:pt x="246139" y="152173"/>
                      <a:pt x="200318" y="197155"/>
                    </a:cubicBezTo>
                    <a:lnTo>
                      <a:pt x="200318" y="197155"/>
                    </a:lnTo>
                    <a:cubicBezTo>
                      <a:pt x="177613" y="219439"/>
                      <a:pt x="147477" y="230994"/>
                      <a:pt x="117342" y="230994"/>
                    </a:cubicBezTo>
                    <a:close/>
                    <a:moveTo>
                      <a:pt x="117342" y="9388"/>
                    </a:moveTo>
                    <a:cubicBezTo>
                      <a:pt x="89684" y="9388"/>
                      <a:pt x="62025" y="19705"/>
                      <a:pt x="41385" y="40339"/>
                    </a:cubicBezTo>
                    <a:cubicBezTo>
                      <a:pt x="-723" y="81606"/>
                      <a:pt x="-723" y="148872"/>
                      <a:pt x="41385" y="190139"/>
                    </a:cubicBezTo>
                    <a:cubicBezTo>
                      <a:pt x="83491" y="231406"/>
                      <a:pt x="151605" y="231406"/>
                      <a:pt x="193712" y="190139"/>
                    </a:cubicBezTo>
                    <a:cubicBezTo>
                      <a:pt x="235819" y="148872"/>
                      <a:pt x="235819" y="81606"/>
                      <a:pt x="193712" y="40339"/>
                    </a:cubicBezTo>
                    <a:cubicBezTo>
                      <a:pt x="172658" y="19705"/>
                      <a:pt x="145000" y="9388"/>
                      <a:pt x="117342" y="9388"/>
                    </a:cubicBezTo>
                    <a:close/>
                  </a:path>
                </a:pathLst>
              </a:custGeom>
              <a:solidFill>
                <a:srgbClr val="000000"/>
              </a:solidFill>
              <a:ln w="4127" cap="flat">
                <a:noFill/>
                <a:prstDash val="solid"/>
                <a:miter/>
              </a:ln>
            </p:spPr>
            <p:txBody>
              <a:bodyPr rtlCol="0" anchor="ctr"/>
              <a:lstStyle/>
              <a:p>
                <a:endParaRPr lang="en-US"/>
              </a:p>
            </p:txBody>
          </p:sp>
        </p:grpSp>
        <p:grpSp>
          <p:nvGrpSpPr>
            <p:cNvPr id="29" name="Graphic 1533">
              <a:extLst>
                <a:ext uri="{FF2B5EF4-FFF2-40B4-BE49-F238E27FC236}">
                  <a16:creationId xmlns:a16="http://schemas.microsoft.com/office/drawing/2014/main" id="{4165509C-78BD-4B40-8FC8-0EEBAB5E15F0}"/>
                </a:ext>
              </a:extLst>
            </p:cNvPr>
            <p:cNvGrpSpPr/>
            <p:nvPr/>
          </p:nvGrpSpPr>
          <p:grpSpPr>
            <a:xfrm>
              <a:off x="3226260" y="4773019"/>
              <a:ext cx="1056799" cy="1040761"/>
              <a:chOff x="3226260" y="4773019"/>
              <a:chExt cx="1056799" cy="1040761"/>
            </a:xfrm>
          </p:grpSpPr>
          <p:sp>
            <p:nvSpPr>
              <p:cNvPr id="100" name="Freeform 259">
                <a:extLst>
                  <a:ext uri="{FF2B5EF4-FFF2-40B4-BE49-F238E27FC236}">
                    <a16:creationId xmlns:a16="http://schemas.microsoft.com/office/drawing/2014/main" id="{BA7C15B9-FC84-42E5-AD14-8B82B862E235}"/>
                  </a:ext>
                </a:extLst>
              </p:cNvPr>
              <p:cNvSpPr/>
              <p:nvPr/>
            </p:nvSpPr>
            <p:spPr>
              <a:xfrm>
                <a:off x="3231213" y="4777145"/>
                <a:ext cx="1046892" cy="1031683"/>
              </a:xfrm>
              <a:custGeom>
                <a:avLst/>
                <a:gdLst>
                  <a:gd name="connsiteX0" fmla="*/ 1046893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3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3" y="515842"/>
                    </a:moveTo>
                    <a:cubicBezTo>
                      <a:pt x="1046893" y="800734"/>
                      <a:pt x="812538" y="1031683"/>
                      <a:pt x="523446" y="1031683"/>
                    </a:cubicBezTo>
                    <a:cubicBezTo>
                      <a:pt x="234355" y="1031683"/>
                      <a:pt x="0" y="800734"/>
                      <a:pt x="0" y="515842"/>
                    </a:cubicBezTo>
                    <a:cubicBezTo>
                      <a:pt x="0" y="230950"/>
                      <a:pt x="234355" y="0"/>
                      <a:pt x="523446" y="0"/>
                    </a:cubicBezTo>
                    <a:cubicBezTo>
                      <a:pt x="812538" y="0"/>
                      <a:pt x="1046893" y="230950"/>
                      <a:pt x="1046893" y="515842"/>
                    </a:cubicBezTo>
                    <a:close/>
                  </a:path>
                </a:pathLst>
              </a:custGeom>
              <a:solidFill>
                <a:srgbClr val="FFFFFF"/>
              </a:solidFill>
              <a:ln w="4127" cap="flat">
                <a:noFill/>
                <a:prstDash val="solid"/>
                <a:miter/>
              </a:ln>
            </p:spPr>
            <p:txBody>
              <a:bodyPr rtlCol="0" anchor="ctr"/>
              <a:lstStyle/>
              <a:p>
                <a:endParaRPr lang="en-US"/>
              </a:p>
            </p:txBody>
          </p:sp>
          <p:sp>
            <p:nvSpPr>
              <p:cNvPr id="101" name="Freeform 260">
                <a:extLst>
                  <a:ext uri="{FF2B5EF4-FFF2-40B4-BE49-F238E27FC236}">
                    <a16:creationId xmlns:a16="http://schemas.microsoft.com/office/drawing/2014/main" id="{C71A915D-9310-458A-A4F1-163973B396A4}"/>
                  </a:ext>
                </a:extLst>
              </p:cNvPr>
              <p:cNvSpPr/>
              <p:nvPr/>
            </p:nvSpPr>
            <p:spPr>
              <a:xfrm>
                <a:off x="3226260" y="4773019"/>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7 w 1056799"/>
                  <a:gd name="connsiteY6" fmla="*/ 519968 h 1040761"/>
                  <a:gd name="connsiteX7" fmla="*/ 528400 w 1056799"/>
                  <a:gd name="connsiteY7" fmla="*/ 1030858 h 1040761"/>
                  <a:gd name="connsiteX8" fmla="*/ 1046892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5" y="0"/>
                      <a:pt x="1056800" y="233573"/>
                      <a:pt x="1056800" y="520381"/>
                    </a:cubicBezTo>
                    <a:cubicBezTo>
                      <a:pt x="1056800" y="807189"/>
                      <a:pt x="819845" y="1040762"/>
                      <a:pt x="528400" y="1040762"/>
                    </a:cubicBezTo>
                    <a:close/>
                    <a:moveTo>
                      <a:pt x="528400" y="9079"/>
                    </a:moveTo>
                    <a:cubicBezTo>
                      <a:pt x="242321" y="9079"/>
                      <a:pt x="9907" y="238112"/>
                      <a:pt x="9907" y="519968"/>
                    </a:cubicBezTo>
                    <a:cubicBezTo>
                      <a:pt x="9907" y="801824"/>
                      <a:pt x="242734" y="1030858"/>
                      <a:pt x="528400" y="1030858"/>
                    </a:cubicBezTo>
                    <a:cubicBezTo>
                      <a:pt x="814479" y="1030858"/>
                      <a:pt x="1046892" y="801824"/>
                      <a:pt x="1046892" y="519968"/>
                    </a:cubicBezTo>
                    <a:cubicBezTo>
                      <a:pt x="1046892" y="238112"/>
                      <a:pt x="814479"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30" name="TextBox 29">
              <a:extLst>
                <a:ext uri="{FF2B5EF4-FFF2-40B4-BE49-F238E27FC236}">
                  <a16:creationId xmlns:a16="http://schemas.microsoft.com/office/drawing/2014/main" id="{79E9350E-64FD-4848-A849-03CADA757ADD}"/>
                </a:ext>
              </a:extLst>
            </p:cNvPr>
            <p:cNvSpPr txBox="1"/>
            <p:nvPr/>
          </p:nvSpPr>
          <p:spPr>
            <a:xfrm>
              <a:off x="3383911" y="5083889"/>
              <a:ext cx="667170"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PHYSICAL</a:t>
              </a:r>
            </a:p>
          </p:txBody>
        </p:sp>
        <p:sp>
          <p:nvSpPr>
            <p:cNvPr id="31" name="TextBox 30">
              <a:extLst>
                <a:ext uri="{FF2B5EF4-FFF2-40B4-BE49-F238E27FC236}">
                  <a16:creationId xmlns:a16="http://schemas.microsoft.com/office/drawing/2014/main" id="{DEC99987-2C1A-404E-B569-DC952044D09E}"/>
                </a:ext>
              </a:extLst>
            </p:cNvPr>
            <p:cNvSpPr txBox="1"/>
            <p:nvPr/>
          </p:nvSpPr>
          <p:spPr>
            <a:xfrm>
              <a:off x="3221675" y="5226262"/>
              <a:ext cx="962123"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ENVIRONMENT</a:t>
              </a:r>
            </a:p>
          </p:txBody>
        </p:sp>
        <p:grpSp>
          <p:nvGrpSpPr>
            <p:cNvPr id="32" name="Graphic 1533">
              <a:extLst>
                <a:ext uri="{FF2B5EF4-FFF2-40B4-BE49-F238E27FC236}">
                  <a16:creationId xmlns:a16="http://schemas.microsoft.com/office/drawing/2014/main" id="{5A855F77-564D-4EB9-B8A2-A9D81723E57F}"/>
                </a:ext>
              </a:extLst>
            </p:cNvPr>
            <p:cNvGrpSpPr/>
            <p:nvPr/>
          </p:nvGrpSpPr>
          <p:grpSpPr>
            <a:xfrm>
              <a:off x="3033476" y="5644172"/>
              <a:ext cx="345111" cy="9491"/>
              <a:chOff x="3033476" y="5644172"/>
              <a:chExt cx="345111" cy="9491"/>
            </a:xfrm>
            <a:solidFill>
              <a:srgbClr val="000000"/>
            </a:solidFill>
          </p:grpSpPr>
          <p:sp>
            <p:nvSpPr>
              <p:cNvPr id="98" name="Freeform 257">
                <a:extLst>
                  <a:ext uri="{FF2B5EF4-FFF2-40B4-BE49-F238E27FC236}">
                    <a16:creationId xmlns:a16="http://schemas.microsoft.com/office/drawing/2014/main" id="{A014DE5D-E545-4C9C-BF06-54E88F04C464}"/>
                  </a:ext>
                </a:extLst>
              </p:cNvPr>
              <p:cNvSpPr/>
              <p:nvPr/>
            </p:nvSpPr>
            <p:spPr>
              <a:xfrm>
                <a:off x="3033476" y="5648711"/>
                <a:ext cx="345111" cy="4126"/>
              </a:xfrm>
              <a:custGeom>
                <a:avLst/>
                <a:gdLst>
                  <a:gd name="connsiteX0" fmla="*/ 0 w 345111"/>
                  <a:gd name="connsiteY0" fmla="*/ 0 h 4126"/>
                  <a:gd name="connsiteX1" fmla="*/ 345111 w 345111"/>
                  <a:gd name="connsiteY1" fmla="*/ 0 h 4126"/>
                </a:gdLst>
                <a:ahLst/>
                <a:cxnLst>
                  <a:cxn ang="0">
                    <a:pos x="connsiteX0" y="connsiteY0"/>
                  </a:cxn>
                  <a:cxn ang="0">
                    <a:pos x="connsiteX1" y="connsiteY1"/>
                  </a:cxn>
                </a:cxnLst>
                <a:rect l="l" t="t" r="r" b="b"/>
                <a:pathLst>
                  <a:path w="345111" h="4126">
                    <a:moveTo>
                      <a:pt x="0" y="0"/>
                    </a:moveTo>
                    <a:lnTo>
                      <a:pt x="345111" y="0"/>
                    </a:lnTo>
                  </a:path>
                </a:pathLst>
              </a:custGeom>
              <a:ln w="4127" cap="flat">
                <a:noFill/>
                <a:prstDash val="solid"/>
                <a:miter/>
              </a:ln>
            </p:spPr>
            <p:txBody>
              <a:bodyPr rtlCol="0" anchor="ctr"/>
              <a:lstStyle/>
              <a:p>
                <a:endParaRPr lang="en-US"/>
              </a:p>
            </p:txBody>
          </p:sp>
          <p:sp>
            <p:nvSpPr>
              <p:cNvPr id="99" name="Freeform 258">
                <a:extLst>
                  <a:ext uri="{FF2B5EF4-FFF2-40B4-BE49-F238E27FC236}">
                    <a16:creationId xmlns:a16="http://schemas.microsoft.com/office/drawing/2014/main" id="{B414202E-44AE-4D18-A372-AF46D5836A37}"/>
                  </a:ext>
                </a:extLst>
              </p:cNvPr>
              <p:cNvSpPr/>
              <p:nvPr/>
            </p:nvSpPr>
            <p:spPr>
              <a:xfrm>
                <a:off x="3033476" y="5644172"/>
                <a:ext cx="345111" cy="9491"/>
              </a:xfrm>
              <a:custGeom>
                <a:avLst/>
                <a:gdLst>
                  <a:gd name="connsiteX0" fmla="*/ 0 w 345111"/>
                  <a:gd name="connsiteY0" fmla="*/ 0 h 9491"/>
                  <a:gd name="connsiteX1" fmla="*/ 345112 w 345111"/>
                  <a:gd name="connsiteY1" fmla="*/ 0 h 9491"/>
                  <a:gd name="connsiteX2" fmla="*/ 345112 w 345111"/>
                  <a:gd name="connsiteY2" fmla="*/ 9492 h 9491"/>
                  <a:gd name="connsiteX3" fmla="*/ 0 w 345111"/>
                  <a:gd name="connsiteY3" fmla="*/ 9492 h 9491"/>
                </a:gdLst>
                <a:ahLst/>
                <a:cxnLst>
                  <a:cxn ang="0">
                    <a:pos x="connsiteX0" y="connsiteY0"/>
                  </a:cxn>
                  <a:cxn ang="0">
                    <a:pos x="connsiteX1" y="connsiteY1"/>
                  </a:cxn>
                  <a:cxn ang="0">
                    <a:pos x="connsiteX2" y="connsiteY2"/>
                  </a:cxn>
                  <a:cxn ang="0">
                    <a:pos x="connsiteX3" y="connsiteY3"/>
                  </a:cxn>
                </a:cxnLst>
                <a:rect l="l" t="t" r="r" b="b"/>
                <a:pathLst>
                  <a:path w="345111" h="9491">
                    <a:moveTo>
                      <a:pt x="0" y="0"/>
                    </a:moveTo>
                    <a:lnTo>
                      <a:pt x="345112" y="0"/>
                    </a:lnTo>
                    <a:lnTo>
                      <a:pt x="34511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33" name="Graphic 1533">
              <a:extLst>
                <a:ext uri="{FF2B5EF4-FFF2-40B4-BE49-F238E27FC236}">
                  <a16:creationId xmlns:a16="http://schemas.microsoft.com/office/drawing/2014/main" id="{DBDACEC8-A9F2-4566-A604-32D388F6A330}"/>
                </a:ext>
              </a:extLst>
            </p:cNvPr>
            <p:cNvGrpSpPr/>
            <p:nvPr/>
          </p:nvGrpSpPr>
          <p:grpSpPr>
            <a:xfrm>
              <a:off x="2893120" y="5583509"/>
              <a:ext cx="145412" cy="142372"/>
              <a:chOff x="2893120" y="5583509"/>
              <a:chExt cx="145412" cy="142372"/>
            </a:xfrm>
          </p:grpSpPr>
          <p:sp>
            <p:nvSpPr>
              <p:cNvPr id="85" name="Freeform 244">
                <a:extLst>
                  <a:ext uri="{FF2B5EF4-FFF2-40B4-BE49-F238E27FC236}">
                    <a16:creationId xmlns:a16="http://schemas.microsoft.com/office/drawing/2014/main" id="{195E9358-B683-4184-8D8B-2B4B13A8DC89}"/>
                  </a:ext>
                </a:extLst>
              </p:cNvPr>
              <p:cNvSpPr/>
              <p:nvPr/>
            </p:nvSpPr>
            <p:spPr>
              <a:xfrm>
                <a:off x="2893120" y="5600428"/>
                <a:ext cx="127146" cy="125452"/>
              </a:xfrm>
              <a:custGeom>
                <a:avLst/>
                <a:gdLst>
                  <a:gd name="connsiteX0" fmla="*/ 127146 w 127146"/>
                  <a:gd name="connsiteY0" fmla="*/ 62726 h 125452"/>
                  <a:gd name="connsiteX1" fmla="*/ 63573 w 127146"/>
                  <a:gd name="connsiteY1" fmla="*/ 125452 h 125452"/>
                  <a:gd name="connsiteX2" fmla="*/ 0 w 127146"/>
                  <a:gd name="connsiteY2" fmla="*/ 62726 h 125452"/>
                  <a:gd name="connsiteX3" fmla="*/ 63573 w 127146"/>
                  <a:gd name="connsiteY3" fmla="*/ 0 h 125452"/>
                  <a:gd name="connsiteX4" fmla="*/ 127146 w 127146"/>
                  <a:gd name="connsiteY4" fmla="*/ 62726 h 12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6" h="125452">
                    <a:moveTo>
                      <a:pt x="127146" y="62726"/>
                    </a:moveTo>
                    <a:cubicBezTo>
                      <a:pt x="127146" y="97369"/>
                      <a:pt x="98683" y="125452"/>
                      <a:pt x="63573" y="125452"/>
                    </a:cubicBezTo>
                    <a:cubicBezTo>
                      <a:pt x="28463" y="125452"/>
                      <a:pt x="0" y="97369"/>
                      <a:pt x="0" y="62726"/>
                    </a:cubicBezTo>
                    <a:cubicBezTo>
                      <a:pt x="0" y="28083"/>
                      <a:pt x="28463" y="0"/>
                      <a:pt x="63573" y="0"/>
                    </a:cubicBezTo>
                    <a:cubicBezTo>
                      <a:pt x="98683" y="0"/>
                      <a:pt x="127146" y="28084"/>
                      <a:pt x="127146" y="62726"/>
                    </a:cubicBezTo>
                    <a:close/>
                  </a:path>
                </a:pathLst>
              </a:custGeom>
              <a:solidFill>
                <a:srgbClr val="FFD100"/>
              </a:solidFill>
              <a:ln w="4127" cap="flat">
                <a:noFill/>
                <a:prstDash val="solid"/>
                <a:miter/>
              </a:ln>
            </p:spPr>
            <p:txBody>
              <a:bodyPr rtlCol="0" anchor="ctr"/>
              <a:lstStyle/>
              <a:p>
                <a:endParaRPr lang="en-US"/>
              </a:p>
            </p:txBody>
          </p:sp>
          <p:grpSp>
            <p:nvGrpSpPr>
              <p:cNvPr id="86" name="Graphic 1533">
                <a:extLst>
                  <a:ext uri="{FF2B5EF4-FFF2-40B4-BE49-F238E27FC236}">
                    <a16:creationId xmlns:a16="http://schemas.microsoft.com/office/drawing/2014/main" id="{B2AC1919-7511-404A-88D7-DACB6DA24873}"/>
                  </a:ext>
                </a:extLst>
              </p:cNvPr>
              <p:cNvGrpSpPr/>
              <p:nvPr/>
            </p:nvGrpSpPr>
            <p:grpSpPr>
              <a:xfrm>
                <a:off x="2905814" y="5583509"/>
                <a:ext cx="132718" cy="130611"/>
                <a:chOff x="2905814" y="5583509"/>
                <a:chExt cx="132718" cy="130611"/>
              </a:xfrm>
              <a:solidFill>
                <a:srgbClr val="000000"/>
              </a:solidFill>
            </p:grpSpPr>
            <p:sp>
              <p:nvSpPr>
                <p:cNvPr id="87" name="Freeform 246">
                  <a:extLst>
                    <a:ext uri="{FF2B5EF4-FFF2-40B4-BE49-F238E27FC236}">
                      <a16:creationId xmlns:a16="http://schemas.microsoft.com/office/drawing/2014/main" id="{58CC8BCB-0294-4044-9E8A-E2FADF01D634}"/>
                    </a:ext>
                  </a:extLst>
                </p:cNvPr>
                <p:cNvSpPr/>
                <p:nvPr/>
              </p:nvSpPr>
              <p:spPr>
                <a:xfrm>
                  <a:off x="2905814" y="5583509"/>
                  <a:ext cx="132718" cy="130611"/>
                </a:xfrm>
                <a:custGeom>
                  <a:avLst/>
                  <a:gdLst>
                    <a:gd name="connsiteX0" fmla="*/ 66153 w 132718"/>
                    <a:gd name="connsiteY0" fmla="*/ 0 h 130611"/>
                    <a:gd name="connsiteX1" fmla="*/ 113214 w 132718"/>
                    <a:gd name="connsiteY1" fmla="*/ 18983 h 130611"/>
                    <a:gd name="connsiteX2" fmla="*/ 113214 w 132718"/>
                    <a:gd name="connsiteY2" fmla="*/ 111422 h 130611"/>
                    <a:gd name="connsiteX3" fmla="*/ 19505 w 132718"/>
                    <a:gd name="connsiteY3" fmla="*/ 111422 h 130611"/>
                    <a:gd name="connsiteX4" fmla="*/ 19505 w 132718"/>
                    <a:gd name="connsiteY4" fmla="*/ 18983 h 130611"/>
                    <a:gd name="connsiteX5" fmla="*/ 66153 w 132718"/>
                    <a:gd name="connsiteY5" fmla="*/ 0 h 130611"/>
                    <a:gd name="connsiteX6" fmla="*/ 66153 w 132718"/>
                    <a:gd name="connsiteY6" fmla="*/ 120913 h 130611"/>
                    <a:gd name="connsiteX7" fmla="*/ 106195 w 132718"/>
                    <a:gd name="connsiteY7" fmla="*/ 104819 h 130611"/>
                    <a:gd name="connsiteX8" fmla="*/ 106195 w 132718"/>
                    <a:gd name="connsiteY8" fmla="*/ 25999 h 130611"/>
                    <a:gd name="connsiteX9" fmla="*/ 26110 w 132718"/>
                    <a:gd name="connsiteY9" fmla="*/ 25999 h 130611"/>
                    <a:gd name="connsiteX10" fmla="*/ 26110 w 132718"/>
                    <a:gd name="connsiteY10" fmla="*/ 104819 h 130611"/>
                    <a:gd name="connsiteX11" fmla="*/ 66153 w 132718"/>
                    <a:gd name="connsiteY11" fmla="*/ 120913 h 13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18" h="130611">
                      <a:moveTo>
                        <a:pt x="66153" y="0"/>
                      </a:moveTo>
                      <a:cubicBezTo>
                        <a:pt x="83078" y="0"/>
                        <a:pt x="100003" y="6190"/>
                        <a:pt x="113214" y="18983"/>
                      </a:cubicBezTo>
                      <a:cubicBezTo>
                        <a:pt x="139220" y="44569"/>
                        <a:pt x="139220" y="85836"/>
                        <a:pt x="113214" y="111422"/>
                      </a:cubicBezTo>
                      <a:cubicBezTo>
                        <a:pt x="87207" y="137008"/>
                        <a:pt x="45100" y="137008"/>
                        <a:pt x="19505" y="111422"/>
                      </a:cubicBezTo>
                      <a:cubicBezTo>
                        <a:pt x="-6502" y="85836"/>
                        <a:pt x="-6502" y="44569"/>
                        <a:pt x="19505" y="18983"/>
                      </a:cubicBezTo>
                      <a:cubicBezTo>
                        <a:pt x="32302" y="6190"/>
                        <a:pt x="49228" y="0"/>
                        <a:pt x="66153" y="0"/>
                      </a:cubicBezTo>
                      <a:close/>
                      <a:moveTo>
                        <a:pt x="66153" y="120913"/>
                      </a:moveTo>
                      <a:cubicBezTo>
                        <a:pt x="80601" y="120913"/>
                        <a:pt x="95050" y="115549"/>
                        <a:pt x="106195" y="104819"/>
                      </a:cubicBezTo>
                      <a:cubicBezTo>
                        <a:pt x="128075" y="82948"/>
                        <a:pt x="128075" y="47871"/>
                        <a:pt x="106195" y="25999"/>
                      </a:cubicBezTo>
                      <a:cubicBezTo>
                        <a:pt x="84317" y="4127"/>
                        <a:pt x="48402" y="4127"/>
                        <a:pt x="26110" y="25999"/>
                      </a:cubicBezTo>
                      <a:cubicBezTo>
                        <a:pt x="4231" y="47871"/>
                        <a:pt x="4231" y="82948"/>
                        <a:pt x="26110" y="104819"/>
                      </a:cubicBezTo>
                      <a:cubicBezTo>
                        <a:pt x="37256" y="115549"/>
                        <a:pt x="51704" y="120913"/>
                        <a:pt x="66153" y="120913"/>
                      </a:cubicBezTo>
                      <a:close/>
                    </a:path>
                  </a:pathLst>
                </a:custGeom>
                <a:solidFill>
                  <a:srgbClr val="000000"/>
                </a:solidFill>
                <a:ln w="4127" cap="flat">
                  <a:noFill/>
                  <a:prstDash val="solid"/>
                  <a:miter/>
                </a:ln>
              </p:spPr>
              <p:txBody>
                <a:bodyPr rtlCol="0" anchor="ctr"/>
                <a:lstStyle/>
                <a:p>
                  <a:endParaRPr lang="en-US"/>
                </a:p>
              </p:txBody>
            </p:sp>
            <p:grpSp>
              <p:nvGrpSpPr>
                <p:cNvPr id="88" name="Graphic 1533">
                  <a:extLst>
                    <a:ext uri="{FF2B5EF4-FFF2-40B4-BE49-F238E27FC236}">
                      <a16:creationId xmlns:a16="http://schemas.microsoft.com/office/drawing/2014/main" id="{67DF889B-B329-4AF5-A317-813C27E02404}"/>
                    </a:ext>
                  </a:extLst>
                </p:cNvPr>
                <p:cNvGrpSpPr/>
                <p:nvPr/>
              </p:nvGrpSpPr>
              <p:grpSpPr>
                <a:xfrm>
                  <a:off x="2907569" y="5585572"/>
                  <a:ext cx="129209" cy="125452"/>
                  <a:chOff x="2907569" y="5585572"/>
                  <a:chExt cx="129209" cy="125452"/>
                </a:xfrm>
                <a:solidFill>
                  <a:srgbClr val="000000"/>
                </a:solidFill>
              </p:grpSpPr>
              <p:grpSp>
                <p:nvGrpSpPr>
                  <p:cNvPr id="89" name="Graphic 1533">
                    <a:extLst>
                      <a:ext uri="{FF2B5EF4-FFF2-40B4-BE49-F238E27FC236}">
                        <a16:creationId xmlns:a16="http://schemas.microsoft.com/office/drawing/2014/main" id="{4D7818EE-750C-4ED1-88B0-4585988E2B14}"/>
                      </a:ext>
                    </a:extLst>
                  </p:cNvPr>
                  <p:cNvGrpSpPr/>
                  <p:nvPr/>
                </p:nvGrpSpPr>
                <p:grpSpPr>
                  <a:xfrm>
                    <a:off x="2958757" y="5633855"/>
                    <a:ext cx="78021" cy="77169"/>
                    <a:chOff x="2958757" y="5633855"/>
                    <a:chExt cx="78021" cy="77169"/>
                  </a:xfrm>
                  <a:solidFill>
                    <a:srgbClr val="000000"/>
                  </a:solidFill>
                </p:grpSpPr>
                <p:sp>
                  <p:nvSpPr>
                    <p:cNvPr id="96" name="Freeform 255">
                      <a:extLst>
                        <a:ext uri="{FF2B5EF4-FFF2-40B4-BE49-F238E27FC236}">
                          <a16:creationId xmlns:a16="http://schemas.microsoft.com/office/drawing/2014/main" id="{055E5D76-B419-4C59-B2E0-6B26520845DD}"/>
                        </a:ext>
                      </a:extLst>
                    </p:cNvPr>
                    <p:cNvSpPr/>
                    <p:nvPr/>
                  </p:nvSpPr>
                  <p:spPr>
                    <a:xfrm>
                      <a:off x="2962060" y="5637569"/>
                      <a:ext cx="71416" cy="70154"/>
                    </a:xfrm>
                    <a:custGeom>
                      <a:avLst/>
                      <a:gdLst>
                        <a:gd name="connsiteX0" fmla="*/ 0 w 71416"/>
                        <a:gd name="connsiteY0" fmla="*/ 70155 h 70154"/>
                        <a:gd name="connsiteX1" fmla="*/ 71417 w 71416"/>
                        <a:gd name="connsiteY1" fmla="*/ 0 h 70154"/>
                      </a:gdLst>
                      <a:ahLst/>
                      <a:cxnLst>
                        <a:cxn ang="0">
                          <a:pos x="connsiteX0" y="connsiteY0"/>
                        </a:cxn>
                        <a:cxn ang="0">
                          <a:pos x="connsiteX1" y="connsiteY1"/>
                        </a:cxn>
                      </a:cxnLst>
                      <a:rect l="l" t="t" r="r" b="b"/>
                      <a:pathLst>
                        <a:path w="71416" h="70154">
                          <a:moveTo>
                            <a:pt x="0" y="70155"/>
                          </a:moveTo>
                          <a:lnTo>
                            <a:pt x="71417" y="0"/>
                          </a:lnTo>
                        </a:path>
                      </a:pathLst>
                    </a:custGeom>
                    <a:ln w="4127" cap="flat">
                      <a:noFill/>
                      <a:prstDash val="solid"/>
                      <a:miter/>
                    </a:ln>
                  </p:spPr>
                  <p:txBody>
                    <a:bodyPr rtlCol="0" anchor="ctr"/>
                    <a:lstStyle/>
                    <a:p>
                      <a:endParaRPr lang="en-US"/>
                    </a:p>
                  </p:txBody>
                </p:sp>
                <p:sp>
                  <p:nvSpPr>
                    <p:cNvPr id="97" name="Freeform 256">
                      <a:extLst>
                        <a:ext uri="{FF2B5EF4-FFF2-40B4-BE49-F238E27FC236}">
                          <a16:creationId xmlns:a16="http://schemas.microsoft.com/office/drawing/2014/main" id="{DB150681-41E0-4D33-9B68-378646E2436C}"/>
                        </a:ext>
                      </a:extLst>
                    </p:cNvPr>
                    <p:cNvSpPr/>
                    <p:nvPr/>
                  </p:nvSpPr>
                  <p:spPr>
                    <a:xfrm>
                      <a:off x="2958757" y="5633855"/>
                      <a:ext cx="78021" cy="77169"/>
                    </a:xfrm>
                    <a:custGeom>
                      <a:avLst/>
                      <a:gdLst>
                        <a:gd name="connsiteX0" fmla="*/ 71417 w 78021"/>
                        <a:gd name="connsiteY0" fmla="*/ 0 h 77169"/>
                        <a:gd name="connsiteX1" fmla="*/ 78021 w 78021"/>
                        <a:gd name="connsiteY1" fmla="*/ 7015 h 77169"/>
                        <a:gd name="connsiteX2" fmla="*/ 7018 w 78021"/>
                        <a:gd name="connsiteY2" fmla="*/ 77170 h 77169"/>
                        <a:gd name="connsiteX3" fmla="*/ 0 w 78021"/>
                        <a:gd name="connsiteY3" fmla="*/ 70567 h 77169"/>
                      </a:gdLst>
                      <a:ahLst/>
                      <a:cxnLst>
                        <a:cxn ang="0">
                          <a:pos x="connsiteX0" y="connsiteY0"/>
                        </a:cxn>
                        <a:cxn ang="0">
                          <a:pos x="connsiteX1" y="connsiteY1"/>
                        </a:cxn>
                        <a:cxn ang="0">
                          <a:pos x="connsiteX2" y="connsiteY2"/>
                        </a:cxn>
                        <a:cxn ang="0">
                          <a:pos x="connsiteX3" y="connsiteY3"/>
                        </a:cxn>
                      </a:cxnLst>
                      <a:rect l="l" t="t" r="r" b="b"/>
                      <a:pathLst>
                        <a:path w="78021" h="77169">
                          <a:moveTo>
                            <a:pt x="71417" y="0"/>
                          </a:moveTo>
                          <a:lnTo>
                            <a:pt x="78021" y="7015"/>
                          </a:lnTo>
                          <a:lnTo>
                            <a:pt x="7018" y="77170"/>
                          </a:lnTo>
                          <a:lnTo>
                            <a:pt x="0" y="70567"/>
                          </a:lnTo>
                          <a:close/>
                        </a:path>
                      </a:pathLst>
                    </a:custGeom>
                    <a:solidFill>
                      <a:srgbClr val="000000"/>
                    </a:solidFill>
                    <a:ln w="4127" cap="flat">
                      <a:noFill/>
                      <a:prstDash val="solid"/>
                      <a:miter/>
                    </a:ln>
                  </p:spPr>
                  <p:txBody>
                    <a:bodyPr rtlCol="0" anchor="ctr"/>
                    <a:lstStyle/>
                    <a:p>
                      <a:endParaRPr lang="en-US"/>
                    </a:p>
                  </p:txBody>
                </p:sp>
              </p:grpSp>
              <p:grpSp>
                <p:nvGrpSpPr>
                  <p:cNvPr id="90" name="Graphic 1533">
                    <a:extLst>
                      <a:ext uri="{FF2B5EF4-FFF2-40B4-BE49-F238E27FC236}">
                        <a16:creationId xmlns:a16="http://schemas.microsoft.com/office/drawing/2014/main" id="{01C3CBF2-D033-4FB0-94E2-A9AF568B6BF2}"/>
                      </a:ext>
                    </a:extLst>
                  </p:cNvPr>
                  <p:cNvGrpSpPr/>
                  <p:nvPr/>
                </p:nvGrpSpPr>
                <p:grpSpPr>
                  <a:xfrm>
                    <a:off x="2925319" y="5602905"/>
                    <a:ext cx="92057" cy="90788"/>
                    <a:chOff x="2925319" y="5602905"/>
                    <a:chExt cx="92057" cy="90788"/>
                  </a:xfrm>
                  <a:solidFill>
                    <a:srgbClr val="000000"/>
                  </a:solidFill>
                </p:grpSpPr>
                <p:sp>
                  <p:nvSpPr>
                    <p:cNvPr id="94" name="Freeform 253">
                      <a:extLst>
                        <a:ext uri="{FF2B5EF4-FFF2-40B4-BE49-F238E27FC236}">
                          <a16:creationId xmlns:a16="http://schemas.microsoft.com/office/drawing/2014/main" id="{705A7518-9BD6-4B9E-BC55-8D4407DED661}"/>
                        </a:ext>
                      </a:extLst>
                    </p:cNvPr>
                    <p:cNvSpPr/>
                    <p:nvPr/>
                  </p:nvSpPr>
                  <p:spPr>
                    <a:xfrm>
                      <a:off x="2928622" y="5606206"/>
                      <a:ext cx="85452" cy="84185"/>
                    </a:xfrm>
                    <a:custGeom>
                      <a:avLst/>
                      <a:gdLst>
                        <a:gd name="connsiteX0" fmla="*/ 0 w 85452"/>
                        <a:gd name="connsiteY0" fmla="*/ 84185 h 84185"/>
                        <a:gd name="connsiteX1" fmla="*/ 85452 w 85452"/>
                        <a:gd name="connsiteY1" fmla="*/ 0 h 84185"/>
                      </a:gdLst>
                      <a:ahLst/>
                      <a:cxnLst>
                        <a:cxn ang="0">
                          <a:pos x="connsiteX0" y="connsiteY0"/>
                        </a:cxn>
                        <a:cxn ang="0">
                          <a:pos x="connsiteX1" y="connsiteY1"/>
                        </a:cxn>
                      </a:cxnLst>
                      <a:rect l="l" t="t" r="r" b="b"/>
                      <a:pathLst>
                        <a:path w="85452" h="84185">
                          <a:moveTo>
                            <a:pt x="0" y="84185"/>
                          </a:moveTo>
                          <a:lnTo>
                            <a:pt x="85452" y="0"/>
                          </a:lnTo>
                        </a:path>
                      </a:pathLst>
                    </a:custGeom>
                    <a:ln w="4127" cap="flat">
                      <a:noFill/>
                      <a:prstDash val="solid"/>
                      <a:miter/>
                    </a:ln>
                  </p:spPr>
                  <p:txBody>
                    <a:bodyPr rtlCol="0" anchor="ctr"/>
                    <a:lstStyle/>
                    <a:p>
                      <a:endParaRPr lang="en-US"/>
                    </a:p>
                  </p:txBody>
                </p:sp>
                <p:sp>
                  <p:nvSpPr>
                    <p:cNvPr id="95" name="Freeform 254">
                      <a:extLst>
                        <a:ext uri="{FF2B5EF4-FFF2-40B4-BE49-F238E27FC236}">
                          <a16:creationId xmlns:a16="http://schemas.microsoft.com/office/drawing/2014/main" id="{8464A12D-510A-4AE2-8598-E7A70100D349}"/>
                        </a:ext>
                      </a:extLst>
                    </p:cNvPr>
                    <p:cNvSpPr/>
                    <p:nvPr/>
                  </p:nvSpPr>
                  <p:spPr>
                    <a:xfrm>
                      <a:off x="2925319" y="5602905"/>
                      <a:ext cx="92057" cy="90788"/>
                    </a:xfrm>
                    <a:custGeom>
                      <a:avLst/>
                      <a:gdLst>
                        <a:gd name="connsiteX0" fmla="*/ 85040 w 92057"/>
                        <a:gd name="connsiteY0" fmla="*/ 0 h 90788"/>
                        <a:gd name="connsiteX1" fmla="*/ 92057 w 92057"/>
                        <a:gd name="connsiteY1" fmla="*/ 6603 h 90788"/>
                        <a:gd name="connsiteX2" fmla="*/ 7019 w 92057"/>
                        <a:gd name="connsiteY2" fmla="*/ 90788 h 90788"/>
                        <a:gd name="connsiteX3" fmla="*/ 0 w 92057"/>
                        <a:gd name="connsiteY3" fmla="*/ 83772 h 90788"/>
                      </a:gdLst>
                      <a:ahLst/>
                      <a:cxnLst>
                        <a:cxn ang="0">
                          <a:pos x="connsiteX0" y="connsiteY0"/>
                        </a:cxn>
                        <a:cxn ang="0">
                          <a:pos x="connsiteX1" y="connsiteY1"/>
                        </a:cxn>
                        <a:cxn ang="0">
                          <a:pos x="connsiteX2" y="connsiteY2"/>
                        </a:cxn>
                        <a:cxn ang="0">
                          <a:pos x="connsiteX3" y="connsiteY3"/>
                        </a:cxn>
                      </a:cxnLst>
                      <a:rect l="l" t="t" r="r" b="b"/>
                      <a:pathLst>
                        <a:path w="92057" h="90788">
                          <a:moveTo>
                            <a:pt x="85040" y="0"/>
                          </a:moveTo>
                          <a:lnTo>
                            <a:pt x="92057" y="6603"/>
                          </a:lnTo>
                          <a:lnTo>
                            <a:pt x="7019" y="90788"/>
                          </a:lnTo>
                          <a:lnTo>
                            <a:pt x="0" y="83772"/>
                          </a:lnTo>
                          <a:close/>
                        </a:path>
                      </a:pathLst>
                    </a:custGeom>
                    <a:solidFill>
                      <a:srgbClr val="000000"/>
                    </a:solidFill>
                    <a:ln w="4127" cap="flat">
                      <a:noFill/>
                      <a:prstDash val="solid"/>
                      <a:miter/>
                    </a:ln>
                  </p:spPr>
                  <p:txBody>
                    <a:bodyPr rtlCol="0" anchor="ctr"/>
                    <a:lstStyle/>
                    <a:p>
                      <a:endParaRPr lang="en-US"/>
                    </a:p>
                  </p:txBody>
                </p:sp>
              </p:grpSp>
              <p:grpSp>
                <p:nvGrpSpPr>
                  <p:cNvPr id="91" name="Graphic 1533">
                    <a:extLst>
                      <a:ext uri="{FF2B5EF4-FFF2-40B4-BE49-F238E27FC236}">
                        <a16:creationId xmlns:a16="http://schemas.microsoft.com/office/drawing/2014/main" id="{2606D474-69DB-4CCF-93B7-9D9C06C28693}"/>
                      </a:ext>
                    </a:extLst>
                  </p:cNvPr>
                  <p:cNvGrpSpPr/>
                  <p:nvPr/>
                </p:nvGrpSpPr>
                <p:grpSpPr>
                  <a:xfrm>
                    <a:off x="2907569" y="5585572"/>
                    <a:ext cx="76370" cy="75106"/>
                    <a:chOff x="2907569" y="5585572"/>
                    <a:chExt cx="76370" cy="75106"/>
                  </a:xfrm>
                  <a:solidFill>
                    <a:srgbClr val="000000"/>
                  </a:solidFill>
                </p:grpSpPr>
                <p:sp>
                  <p:nvSpPr>
                    <p:cNvPr id="92" name="Freeform 251">
                      <a:extLst>
                        <a:ext uri="{FF2B5EF4-FFF2-40B4-BE49-F238E27FC236}">
                          <a16:creationId xmlns:a16="http://schemas.microsoft.com/office/drawing/2014/main" id="{EDE28C7B-BBA0-4FFD-9FCE-9E6D62D9CC26}"/>
                        </a:ext>
                      </a:extLst>
                    </p:cNvPr>
                    <p:cNvSpPr/>
                    <p:nvPr/>
                  </p:nvSpPr>
                  <p:spPr>
                    <a:xfrm>
                      <a:off x="2910871" y="5588874"/>
                      <a:ext cx="69765" cy="68503"/>
                    </a:xfrm>
                    <a:custGeom>
                      <a:avLst/>
                      <a:gdLst>
                        <a:gd name="connsiteX0" fmla="*/ 0 w 69765"/>
                        <a:gd name="connsiteY0" fmla="*/ 68504 h 68503"/>
                        <a:gd name="connsiteX1" fmla="*/ 69765 w 69765"/>
                        <a:gd name="connsiteY1" fmla="*/ 0 h 68503"/>
                      </a:gdLst>
                      <a:ahLst/>
                      <a:cxnLst>
                        <a:cxn ang="0">
                          <a:pos x="connsiteX0" y="connsiteY0"/>
                        </a:cxn>
                        <a:cxn ang="0">
                          <a:pos x="connsiteX1" y="connsiteY1"/>
                        </a:cxn>
                      </a:cxnLst>
                      <a:rect l="l" t="t" r="r" b="b"/>
                      <a:pathLst>
                        <a:path w="69765" h="68503">
                          <a:moveTo>
                            <a:pt x="0" y="68504"/>
                          </a:moveTo>
                          <a:lnTo>
                            <a:pt x="69765" y="0"/>
                          </a:lnTo>
                        </a:path>
                      </a:pathLst>
                    </a:custGeom>
                    <a:ln w="4127" cap="flat">
                      <a:noFill/>
                      <a:prstDash val="solid"/>
                      <a:miter/>
                    </a:ln>
                  </p:spPr>
                  <p:txBody>
                    <a:bodyPr rtlCol="0" anchor="ctr"/>
                    <a:lstStyle/>
                    <a:p>
                      <a:endParaRPr lang="en-US"/>
                    </a:p>
                  </p:txBody>
                </p:sp>
                <p:sp>
                  <p:nvSpPr>
                    <p:cNvPr id="93" name="Freeform 252">
                      <a:extLst>
                        <a:ext uri="{FF2B5EF4-FFF2-40B4-BE49-F238E27FC236}">
                          <a16:creationId xmlns:a16="http://schemas.microsoft.com/office/drawing/2014/main" id="{F775B849-5C91-486E-8B67-750AF137211E}"/>
                        </a:ext>
                      </a:extLst>
                    </p:cNvPr>
                    <p:cNvSpPr/>
                    <p:nvPr/>
                  </p:nvSpPr>
                  <p:spPr>
                    <a:xfrm>
                      <a:off x="2907569" y="5585572"/>
                      <a:ext cx="76370" cy="75106"/>
                    </a:xfrm>
                    <a:custGeom>
                      <a:avLst/>
                      <a:gdLst>
                        <a:gd name="connsiteX0" fmla="*/ 69352 w 76370"/>
                        <a:gd name="connsiteY0" fmla="*/ 0 h 75106"/>
                        <a:gd name="connsiteX1" fmla="*/ 76370 w 76370"/>
                        <a:gd name="connsiteY1" fmla="*/ 6603 h 75106"/>
                        <a:gd name="connsiteX2" fmla="*/ 7018 w 76370"/>
                        <a:gd name="connsiteY2" fmla="*/ 75107 h 75106"/>
                        <a:gd name="connsiteX3" fmla="*/ 0 w 76370"/>
                        <a:gd name="connsiteY3" fmla="*/ 68091 h 75106"/>
                      </a:gdLst>
                      <a:ahLst/>
                      <a:cxnLst>
                        <a:cxn ang="0">
                          <a:pos x="connsiteX0" y="connsiteY0"/>
                        </a:cxn>
                        <a:cxn ang="0">
                          <a:pos x="connsiteX1" y="connsiteY1"/>
                        </a:cxn>
                        <a:cxn ang="0">
                          <a:pos x="connsiteX2" y="connsiteY2"/>
                        </a:cxn>
                        <a:cxn ang="0">
                          <a:pos x="connsiteX3" y="connsiteY3"/>
                        </a:cxn>
                      </a:cxnLst>
                      <a:rect l="l" t="t" r="r" b="b"/>
                      <a:pathLst>
                        <a:path w="76370" h="75106">
                          <a:moveTo>
                            <a:pt x="69352" y="0"/>
                          </a:moveTo>
                          <a:lnTo>
                            <a:pt x="76370" y="6603"/>
                          </a:lnTo>
                          <a:lnTo>
                            <a:pt x="7018" y="75107"/>
                          </a:lnTo>
                          <a:lnTo>
                            <a:pt x="0" y="68091"/>
                          </a:lnTo>
                          <a:close/>
                        </a:path>
                      </a:pathLst>
                    </a:custGeom>
                    <a:solidFill>
                      <a:srgbClr val="000000"/>
                    </a:solidFill>
                    <a:ln w="4127" cap="flat">
                      <a:noFill/>
                      <a:prstDash val="solid"/>
                      <a:miter/>
                    </a:ln>
                  </p:spPr>
                  <p:txBody>
                    <a:bodyPr rtlCol="0" anchor="ctr"/>
                    <a:lstStyle/>
                    <a:p>
                      <a:endParaRPr lang="en-US"/>
                    </a:p>
                  </p:txBody>
                </p:sp>
              </p:grpSp>
            </p:grpSp>
          </p:grpSp>
        </p:grpSp>
        <p:grpSp>
          <p:nvGrpSpPr>
            <p:cNvPr id="34" name="Graphic 1533">
              <a:extLst>
                <a:ext uri="{FF2B5EF4-FFF2-40B4-BE49-F238E27FC236}">
                  <a16:creationId xmlns:a16="http://schemas.microsoft.com/office/drawing/2014/main" id="{75DC7840-0653-4035-A953-9E1BFF0D8AEC}"/>
                </a:ext>
              </a:extLst>
            </p:cNvPr>
            <p:cNvGrpSpPr/>
            <p:nvPr/>
          </p:nvGrpSpPr>
          <p:grpSpPr>
            <a:xfrm>
              <a:off x="2717262" y="5341682"/>
              <a:ext cx="392171" cy="68916"/>
              <a:chOff x="2717262" y="5341682"/>
              <a:chExt cx="392171" cy="68916"/>
            </a:xfrm>
            <a:solidFill>
              <a:srgbClr val="000000"/>
            </a:solidFill>
          </p:grpSpPr>
          <p:grpSp>
            <p:nvGrpSpPr>
              <p:cNvPr id="76" name="Graphic 1533">
                <a:extLst>
                  <a:ext uri="{FF2B5EF4-FFF2-40B4-BE49-F238E27FC236}">
                    <a16:creationId xmlns:a16="http://schemas.microsoft.com/office/drawing/2014/main" id="{1DA15227-899B-4856-8A9E-4EBAED1AEA1E}"/>
                  </a:ext>
                </a:extLst>
              </p:cNvPr>
              <p:cNvGrpSpPr/>
              <p:nvPr/>
            </p:nvGrpSpPr>
            <p:grpSpPr>
              <a:xfrm>
                <a:off x="2815099" y="5341682"/>
                <a:ext cx="196498" cy="9491"/>
                <a:chOff x="2815099" y="5341682"/>
                <a:chExt cx="196498" cy="9491"/>
              </a:xfrm>
              <a:solidFill>
                <a:srgbClr val="000000"/>
              </a:solidFill>
            </p:grpSpPr>
            <p:sp>
              <p:nvSpPr>
                <p:cNvPr id="83" name="Freeform 242">
                  <a:extLst>
                    <a:ext uri="{FF2B5EF4-FFF2-40B4-BE49-F238E27FC236}">
                      <a16:creationId xmlns:a16="http://schemas.microsoft.com/office/drawing/2014/main" id="{F6EB4B43-5D77-4079-868C-15B276F369C8}"/>
                    </a:ext>
                  </a:extLst>
                </p:cNvPr>
                <p:cNvSpPr/>
                <p:nvPr/>
              </p:nvSpPr>
              <p:spPr>
                <a:xfrm>
                  <a:off x="2815099" y="5346634"/>
                  <a:ext cx="196498" cy="4126"/>
                </a:xfrm>
                <a:custGeom>
                  <a:avLst/>
                  <a:gdLst>
                    <a:gd name="connsiteX0" fmla="*/ 196499 w 196498"/>
                    <a:gd name="connsiteY0" fmla="*/ 0 h 4126"/>
                    <a:gd name="connsiteX1" fmla="*/ 0 w 196498"/>
                    <a:gd name="connsiteY1" fmla="*/ 0 h 4126"/>
                  </a:gdLst>
                  <a:ahLst/>
                  <a:cxnLst>
                    <a:cxn ang="0">
                      <a:pos x="connsiteX0" y="connsiteY0"/>
                    </a:cxn>
                    <a:cxn ang="0">
                      <a:pos x="connsiteX1" y="connsiteY1"/>
                    </a:cxn>
                  </a:cxnLst>
                  <a:rect l="l" t="t" r="r" b="b"/>
                  <a:pathLst>
                    <a:path w="196498" h="4126">
                      <a:moveTo>
                        <a:pt x="196499" y="0"/>
                      </a:moveTo>
                      <a:lnTo>
                        <a:pt x="0" y="0"/>
                      </a:lnTo>
                    </a:path>
                  </a:pathLst>
                </a:custGeom>
                <a:ln w="4127" cap="flat">
                  <a:noFill/>
                  <a:prstDash val="solid"/>
                  <a:miter/>
                </a:ln>
              </p:spPr>
              <p:txBody>
                <a:bodyPr rtlCol="0" anchor="ctr"/>
                <a:lstStyle/>
                <a:p>
                  <a:endParaRPr lang="en-US"/>
                </a:p>
              </p:txBody>
            </p:sp>
            <p:sp>
              <p:nvSpPr>
                <p:cNvPr id="84" name="Freeform 243">
                  <a:extLst>
                    <a:ext uri="{FF2B5EF4-FFF2-40B4-BE49-F238E27FC236}">
                      <a16:creationId xmlns:a16="http://schemas.microsoft.com/office/drawing/2014/main" id="{1D3BA229-E698-4BCB-896E-18004F311704}"/>
                    </a:ext>
                  </a:extLst>
                </p:cNvPr>
                <p:cNvSpPr/>
                <p:nvPr/>
              </p:nvSpPr>
              <p:spPr>
                <a:xfrm>
                  <a:off x="2815099" y="5341682"/>
                  <a:ext cx="196085" cy="9491"/>
                </a:xfrm>
                <a:custGeom>
                  <a:avLst/>
                  <a:gdLst>
                    <a:gd name="connsiteX0" fmla="*/ 0 w 196085"/>
                    <a:gd name="connsiteY0" fmla="*/ 0 h 9491"/>
                    <a:gd name="connsiteX1" fmla="*/ 196086 w 196085"/>
                    <a:gd name="connsiteY1" fmla="*/ 0 h 9491"/>
                    <a:gd name="connsiteX2" fmla="*/ 196086 w 196085"/>
                    <a:gd name="connsiteY2" fmla="*/ 9492 h 9491"/>
                    <a:gd name="connsiteX3" fmla="*/ 0 w 196085"/>
                    <a:gd name="connsiteY3" fmla="*/ 9492 h 9491"/>
                  </a:gdLst>
                  <a:ahLst/>
                  <a:cxnLst>
                    <a:cxn ang="0">
                      <a:pos x="connsiteX0" y="connsiteY0"/>
                    </a:cxn>
                    <a:cxn ang="0">
                      <a:pos x="connsiteX1" y="connsiteY1"/>
                    </a:cxn>
                    <a:cxn ang="0">
                      <a:pos x="connsiteX2" y="connsiteY2"/>
                    </a:cxn>
                    <a:cxn ang="0">
                      <a:pos x="connsiteX3" y="connsiteY3"/>
                    </a:cxn>
                  </a:cxnLst>
                  <a:rect l="l" t="t" r="r" b="b"/>
                  <a:pathLst>
                    <a:path w="196085" h="9491">
                      <a:moveTo>
                        <a:pt x="0" y="0"/>
                      </a:moveTo>
                      <a:lnTo>
                        <a:pt x="196086" y="0"/>
                      </a:lnTo>
                      <a:lnTo>
                        <a:pt x="196086"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77" name="Graphic 1533">
                <a:extLst>
                  <a:ext uri="{FF2B5EF4-FFF2-40B4-BE49-F238E27FC236}">
                    <a16:creationId xmlns:a16="http://schemas.microsoft.com/office/drawing/2014/main" id="{3D0688B9-91C1-4C11-97A7-2747E407B670}"/>
                  </a:ext>
                </a:extLst>
              </p:cNvPr>
              <p:cNvGrpSpPr/>
              <p:nvPr/>
            </p:nvGrpSpPr>
            <p:grpSpPr>
              <a:xfrm>
                <a:off x="2766387" y="5371395"/>
                <a:ext cx="294335" cy="9491"/>
                <a:chOff x="2766387" y="5371395"/>
                <a:chExt cx="294335" cy="9491"/>
              </a:xfrm>
              <a:solidFill>
                <a:srgbClr val="000000"/>
              </a:solidFill>
            </p:grpSpPr>
            <p:sp>
              <p:nvSpPr>
                <p:cNvPr id="81" name="Freeform 240">
                  <a:extLst>
                    <a:ext uri="{FF2B5EF4-FFF2-40B4-BE49-F238E27FC236}">
                      <a16:creationId xmlns:a16="http://schemas.microsoft.com/office/drawing/2014/main" id="{020494F4-C386-45DC-BF09-74807D0DDBD1}"/>
                    </a:ext>
                  </a:extLst>
                </p:cNvPr>
                <p:cNvSpPr/>
                <p:nvPr/>
              </p:nvSpPr>
              <p:spPr>
                <a:xfrm>
                  <a:off x="2766387" y="5376347"/>
                  <a:ext cx="293922" cy="4126"/>
                </a:xfrm>
                <a:custGeom>
                  <a:avLst/>
                  <a:gdLst>
                    <a:gd name="connsiteX0" fmla="*/ 293923 w 293922"/>
                    <a:gd name="connsiteY0" fmla="*/ 0 h 4126"/>
                    <a:gd name="connsiteX1" fmla="*/ 0 w 293922"/>
                    <a:gd name="connsiteY1" fmla="*/ 0 h 4126"/>
                  </a:gdLst>
                  <a:ahLst/>
                  <a:cxnLst>
                    <a:cxn ang="0">
                      <a:pos x="connsiteX0" y="connsiteY0"/>
                    </a:cxn>
                    <a:cxn ang="0">
                      <a:pos x="connsiteX1" y="connsiteY1"/>
                    </a:cxn>
                  </a:cxnLst>
                  <a:rect l="l" t="t" r="r" b="b"/>
                  <a:pathLst>
                    <a:path w="293922" h="4126">
                      <a:moveTo>
                        <a:pt x="293923" y="0"/>
                      </a:moveTo>
                      <a:lnTo>
                        <a:pt x="0" y="0"/>
                      </a:lnTo>
                    </a:path>
                  </a:pathLst>
                </a:custGeom>
                <a:ln w="4127" cap="flat">
                  <a:noFill/>
                  <a:prstDash val="solid"/>
                  <a:miter/>
                </a:ln>
              </p:spPr>
              <p:txBody>
                <a:bodyPr rtlCol="0" anchor="ctr"/>
                <a:lstStyle/>
                <a:p>
                  <a:endParaRPr lang="en-US"/>
                </a:p>
              </p:txBody>
            </p:sp>
            <p:sp>
              <p:nvSpPr>
                <p:cNvPr id="82" name="Freeform 241">
                  <a:extLst>
                    <a:ext uri="{FF2B5EF4-FFF2-40B4-BE49-F238E27FC236}">
                      <a16:creationId xmlns:a16="http://schemas.microsoft.com/office/drawing/2014/main" id="{0475EBC7-9A51-4A78-AD78-76E6DBA3C9A6}"/>
                    </a:ext>
                  </a:extLst>
                </p:cNvPr>
                <p:cNvSpPr/>
                <p:nvPr/>
              </p:nvSpPr>
              <p:spPr>
                <a:xfrm>
                  <a:off x="2766387" y="5371395"/>
                  <a:ext cx="294335" cy="9491"/>
                </a:xfrm>
                <a:custGeom>
                  <a:avLst/>
                  <a:gdLst>
                    <a:gd name="connsiteX0" fmla="*/ 0 w 294335"/>
                    <a:gd name="connsiteY0" fmla="*/ 0 h 9491"/>
                    <a:gd name="connsiteX1" fmla="*/ 294335 w 294335"/>
                    <a:gd name="connsiteY1" fmla="*/ 0 h 9491"/>
                    <a:gd name="connsiteX2" fmla="*/ 294335 w 294335"/>
                    <a:gd name="connsiteY2" fmla="*/ 9492 h 9491"/>
                    <a:gd name="connsiteX3" fmla="*/ 0 w 294335"/>
                    <a:gd name="connsiteY3" fmla="*/ 9492 h 9491"/>
                  </a:gdLst>
                  <a:ahLst/>
                  <a:cxnLst>
                    <a:cxn ang="0">
                      <a:pos x="connsiteX0" y="connsiteY0"/>
                    </a:cxn>
                    <a:cxn ang="0">
                      <a:pos x="connsiteX1" y="connsiteY1"/>
                    </a:cxn>
                    <a:cxn ang="0">
                      <a:pos x="connsiteX2" y="connsiteY2"/>
                    </a:cxn>
                    <a:cxn ang="0">
                      <a:pos x="connsiteX3" y="connsiteY3"/>
                    </a:cxn>
                  </a:cxnLst>
                  <a:rect l="l" t="t" r="r" b="b"/>
                  <a:pathLst>
                    <a:path w="294335" h="9491">
                      <a:moveTo>
                        <a:pt x="0" y="0"/>
                      </a:moveTo>
                      <a:lnTo>
                        <a:pt x="294335" y="0"/>
                      </a:lnTo>
                      <a:lnTo>
                        <a:pt x="294335"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78" name="Graphic 1533">
                <a:extLst>
                  <a:ext uri="{FF2B5EF4-FFF2-40B4-BE49-F238E27FC236}">
                    <a16:creationId xmlns:a16="http://schemas.microsoft.com/office/drawing/2014/main" id="{25820967-DEF2-462A-95C8-DFBDE144F8B3}"/>
                  </a:ext>
                </a:extLst>
              </p:cNvPr>
              <p:cNvGrpSpPr/>
              <p:nvPr/>
            </p:nvGrpSpPr>
            <p:grpSpPr>
              <a:xfrm>
                <a:off x="2717262" y="5401107"/>
                <a:ext cx="392171" cy="9491"/>
                <a:chOff x="2717262" y="5401107"/>
                <a:chExt cx="392171" cy="9491"/>
              </a:xfrm>
              <a:solidFill>
                <a:srgbClr val="000000"/>
              </a:solidFill>
            </p:grpSpPr>
            <p:sp>
              <p:nvSpPr>
                <p:cNvPr id="79" name="Freeform 238">
                  <a:extLst>
                    <a:ext uri="{FF2B5EF4-FFF2-40B4-BE49-F238E27FC236}">
                      <a16:creationId xmlns:a16="http://schemas.microsoft.com/office/drawing/2014/main" id="{3184D6CE-0809-42F9-B89C-A3F5EB009C34}"/>
                    </a:ext>
                  </a:extLst>
                </p:cNvPr>
                <p:cNvSpPr/>
                <p:nvPr/>
              </p:nvSpPr>
              <p:spPr>
                <a:xfrm>
                  <a:off x="2717262" y="5406059"/>
                  <a:ext cx="392171" cy="4126"/>
                </a:xfrm>
                <a:custGeom>
                  <a:avLst/>
                  <a:gdLst>
                    <a:gd name="connsiteX0" fmla="*/ 392172 w 392171"/>
                    <a:gd name="connsiteY0" fmla="*/ 0 h 4126"/>
                    <a:gd name="connsiteX1" fmla="*/ 0 w 392171"/>
                    <a:gd name="connsiteY1" fmla="*/ 0 h 4126"/>
                  </a:gdLst>
                  <a:ahLst/>
                  <a:cxnLst>
                    <a:cxn ang="0">
                      <a:pos x="connsiteX0" y="connsiteY0"/>
                    </a:cxn>
                    <a:cxn ang="0">
                      <a:pos x="connsiteX1" y="connsiteY1"/>
                    </a:cxn>
                  </a:cxnLst>
                  <a:rect l="l" t="t" r="r" b="b"/>
                  <a:pathLst>
                    <a:path w="392171" h="4126">
                      <a:moveTo>
                        <a:pt x="392172" y="0"/>
                      </a:moveTo>
                      <a:lnTo>
                        <a:pt x="0" y="0"/>
                      </a:lnTo>
                    </a:path>
                  </a:pathLst>
                </a:custGeom>
                <a:ln w="4127" cap="flat">
                  <a:noFill/>
                  <a:prstDash val="solid"/>
                  <a:miter/>
                </a:ln>
              </p:spPr>
              <p:txBody>
                <a:bodyPr rtlCol="0" anchor="ctr"/>
                <a:lstStyle/>
                <a:p>
                  <a:endParaRPr lang="en-US"/>
                </a:p>
              </p:txBody>
            </p:sp>
            <p:sp>
              <p:nvSpPr>
                <p:cNvPr id="80" name="Freeform 239">
                  <a:extLst>
                    <a:ext uri="{FF2B5EF4-FFF2-40B4-BE49-F238E27FC236}">
                      <a16:creationId xmlns:a16="http://schemas.microsoft.com/office/drawing/2014/main" id="{50FD3752-5BA5-4B2A-84FC-D369565501F7}"/>
                    </a:ext>
                  </a:extLst>
                </p:cNvPr>
                <p:cNvSpPr/>
                <p:nvPr/>
              </p:nvSpPr>
              <p:spPr>
                <a:xfrm>
                  <a:off x="2717262" y="5401107"/>
                  <a:ext cx="392171" cy="9491"/>
                </a:xfrm>
                <a:custGeom>
                  <a:avLst/>
                  <a:gdLst>
                    <a:gd name="connsiteX0" fmla="*/ 0 w 392171"/>
                    <a:gd name="connsiteY0" fmla="*/ 0 h 9491"/>
                    <a:gd name="connsiteX1" fmla="*/ 392172 w 392171"/>
                    <a:gd name="connsiteY1" fmla="*/ 0 h 9491"/>
                    <a:gd name="connsiteX2" fmla="*/ 392172 w 392171"/>
                    <a:gd name="connsiteY2" fmla="*/ 9492 h 9491"/>
                    <a:gd name="connsiteX3" fmla="*/ 0 w 392171"/>
                    <a:gd name="connsiteY3" fmla="*/ 9492 h 9491"/>
                  </a:gdLst>
                  <a:ahLst/>
                  <a:cxnLst>
                    <a:cxn ang="0">
                      <a:pos x="connsiteX0" y="connsiteY0"/>
                    </a:cxn>
                    <a:cxn ang="0">
                      <a:pos x="connsiteX1" y="connsiteY1"/>
                    </a:cxn>
                    <a:cxn ang="0">
                      <a:pos x="connsiteX2" y="connsiteY2"/>
                    </a:cxn>
                    <a:cxn ang="0">
                      <a:pos x="connsiteX3" y="connsiteY3"/>
                    </a:cxn>
                  </a:cxnLst>
                  <a:rect l="l" t="t" r="r" b="b"/>
                  <a:pathLst>
                    <a:path w="392171" h="9491">
                      <a:moveTo>
                        <a:pt x="0" y="0"/>
                      </a:moveTo>
                      <a:lnTo>
                        <a:pt x="392172" y="0"/>
                      </a:lnTo>
                      <a:lnTo>
                        <a:pt x="392172" y="9492"/>
                      </a:lnTo>
                      <a:lnTo>
                        <a:pt x="0" y="9492"/>
                      </a:lnTo>
                      <a:close/>
                    </a:path>
                  </a:pathLst>
                </a:custGeom>
                <a:solidFill>
                  <a:srgbClr val="000000"/>
                </a:solidFill>
                <a:ln w="4127" cap="flat">
                  <a:noFill/>
                  <a:prstDash val="solid"/>
                  <a:miter/>
                </a:ln>
              </p:spPr>
              <p:txBody>
                <a:bodyPr rtlCol="0" anchor="ctr"/>
                <a:lstStyle/>
                <a:p>
                  <a:endParaRPr lang="en-US"/>
                </a:p>
              </p:txBody>
            </p:sp>
          </p:grpSp>
        </p:grpSp>
        <p:grpSp>
          <p:nvGrpSpPr>
            <p:cNvPr id="35" name="Graphic 1533">
              <a:extLst>
                <a:ext uri="{FF2B5EF4-FFF2-40B4-BE49-F238E27FC236}">
                  <a16:creationId xmlns:a16="http://schemas.microsoft.com/office/drawing/2014/main" id="{7FF0E45A-9C20-4EAA-879B-6DBDE7D69C7A}"/>
                </a:ext>
              </a:extLst>
            </p:cNvPr>
            <p:cNvGrpSpPr/>
            <p:nvPr/>
          </p:nvGrpSpPr>
          <p:grpSpPr>
            <a:xfrm>
              <a:off x="5207346" y="4780447"/>
              <a:ext cx="1056799" cy="1040762"/>
              <a:chOff x="5207346" y="4780447"/>
              <a:chExt cx="1056799" cy="1040762"/>
            </a:xfrm>
          </p:grpSpPr>
          <p:sp>
            <p:nvSpPr>
              <p:cNvPr id="74" name="Freeform 233">
                <a:extLst>
                  <a:ext uri="{FF2B5EF4-FFF2-40B4-BE49-F238E27FC236}">
                    <a16:creationId xmlns:a16="http://schemas.microsoft.com/office/drawing/2014/main" id="{A03D750F-BB69-4A76-AF2B-32C6E4D62C61}"/>
                  </a:ext>
                </a:extLst>
              </p:cNvPr>
              <p:cNvSpPr/>
              <p:nvPr/>
            </p:nvSpPr>
            <p:spPr>
              <a:xfrm>
                <a:off x="5212300" y="4784986"/>
                <a:ext cx="1046892" cy="1031683"/>
              </a:xfrm>
              <a:custGeom>
                <a:avLst/>
                <a:gdLst>
                  <a:gd name="connsiteX0" fmla="*/ 1046892 w 1046892"/>
                  <a:gd name="connsiteY0" fmla="*/ 515841 h 1031683"/>
                  <a:gd name="connsiteX1" fmla="*/ 523446 w 1046892"/>
                  <a:gd name="connsiteY1" fmla="*/ 1031683 h 1031683"/>
                  <a:gd name="connsiteX2" fmla="*/ 0 w 1046892"/>
                  <a:gd name="connsiteY2" fmla="*/ 515841 h 1031683"/>
                  <a:gd name="connsiteX3" fmla="*/ 523446 w 1046892"/>
                  <a:gd name="connsiteY3" fmla="*/ 0 h 1031683"/>
                  <a:gd name="connsiteX4" fmla="*/ 1046892 w 1046892"/>
                  <a:gd name="connsiteY4" fmla="*/ 515841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1"/>
                    </a:moveTo>
                    <a:cubicBezTo>
                      <a:pt x="1046892" y="800733"/>
                      <a:pt x="812538" y="1031683"/>
                      <a:pt x="523446" y="1031683"/>
                    </a:cubicBezTo>
                    <a:cubicBezTo>
                      <a:pt x="234354" y="1031683"/>
                      <a:pt x="0" y="800733"/>
                      <a:pt x="0" y="515841"/>
                    </a:cubicBezTo>
                    <a:cubicBezTo>
                      <a:pt x="0" y="230950"/>
                      <a:pt x="234354" y="0"/>
                      <a:pt x="523446" y="0"/>
                    </a:cubicBezTo>
                    <a:cubicBezTo>
                      <a:pt x="812538" y="0"/>
                      <a:pt x="1046892" y="230950"/>
                      <a:pt x="1046892" y="515841"/>
                    </a:cubicBezTo>
                    <a:close/>
                  </a:path>
                </a:pathLst>
              </a:custGeom>
              <a:solidFill>
                <a:srgbClr val="FFFFFF"/>
              </a:solidFill>
              <a:ln w="4127" cap="flat">
                <a:noFill/>
                <a:prstDash val="solid"/>
                <a:miter/>
              </a:ln>
            </p:spPr>
            <p:txBody>
              <a:bodyPr rtlCol="0" anchor="ctr"/>
              <a:lstStyle/>
              <a:p>
                <a:endParaRPr lang="en-US"/>
              </a:p>
            </p:txBody>
          </p:sp>
          <p:sp>
            <p:nvSpPr>
              <p:cNvPr id="75" name="Freeform 234">
                <a:extLst>
                  <a:ext uri="{FF2B5EF4-FFF2-40B4-BE49-F238E27FC236}">
                    <a16:creationId xmlns:a16="http://schemas.microsoft.com/office/drawing/2014/main" id="{18518CD7-31C1-4105-8813-BE3C9F574572}"/>
                  </a:ext>
                </a:extLst>
              </p:cNvPr>
              <p:cNvSpPr/>
              <p:nvPr/>
            </p:nvSpPr>
            <p:spPr>
              <a:xfrm>
                <a:off x="5207346" y="4780447"/>
                <a:ext cx="1056799" cy="1040762"/>
              </a:xfrm>
              <a:custGeom>
                <a:avLst/>
                <a:gdLst>
                  <a:gd name="connsiteX0" fmla="*/ 528400 w 1056799"/>
                  <a:gd name="connsiteY0" fmla="*/ 1040762 h 1040762"/>
                  <a:gd name="connsiteX1" fmla="*/ 0 w 1056799"/>
                  <a:gd name="connsiteY1" fmla="*/ 520381 h 1040762"/>
                  <a:gd name="connsiteX2" fmla="*/ 528400 w 1056799"/>
                  <a:gd name="connsiteY2" fmla="*/ 0 h 1040762"/>
                  <a:gd name="connsiteX3" fmla="*/ 1056800 w 1056799"/>
                  <a:gd name="connsiteY3" fmla="*/ 520381 h 1040762"/>
                  <a:gd name="connsiteX4" fmla="*/ 528400 w 1056799"/>
                  <a:gd name="connsiteY4" fmla="*/ 1040762 h 1040762"/>
                  <a:gd name="connsiteX5" fmla="*/ 528400 w 1056799"/>
                  <a:gd name="connsiteY5" fmla="*/ 9492 h 1040762"/>
                  <a:gd name="connsiteX6" fmla="*/ 9908 w 1056799"/>
                  <a:gd name="connsiteY6" fmla="*/ 520381 h 1040762"/>
                  <a:gd name="connsiteX7" fmla="*/ 528400 w 1056799"/>
                  <a:gd name="connsiteY7" fmla="*/ 1031271 h 1040762"/>
                  <a:gd name="connsiteX8" fmla="*/ 1046893 w 1056799"/>
                  <a:gd name="connsiteY8" fmla="*/ 520381 h 1040762"/>
                  <a:gd name="connsiteX9" fmla="*/ 528400 w 1056799"/>
                  <a:gd name="connsiteY9" fmla="*/ 9492 h 104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2">
                    <a:moveTo>
                      <a:pt x="528400" y="1040762"/>
                    </a:moveTo>
                    <a:cubicBezTo>
                      <a:pt x="236955" y="1040762"/>
                      <a:pt x="0" y="807189"/>
                      <a:pt x="0" y="520381"/>
                    </a:cubicBezTo>
                    <a:cubicBezTo>
                      <a:pt x="0" y="233160"/>
                      <a:pt x="236955" y="0"/>
                      <a:pt x="528400" y="0"/>
                    </a:cubicBezTo>
                    <a:cubicBezTo>
                      <a:pt x="819846" y="0"/>
                      <a:pt x="1056800" y="233573"/>
                      <a:pt x="1056800" y="520381"/>
                    </a:cubicBezTo>
                    <a:cubicBezTo>
                      <a:pt x="1056800" y="807189"/>
                      <a:pt x="819846" y="1040762"/>
                      <a:pt x="528400" y="1040762"/>
                    </a:cubicBezTo>
                    <a:close/>
                    <a:moveTo>
                      <a:pt x="528400" y="9492"/>
                    </a:moveTo>
                    <a:cubicBezTo>
                      <a:pt x="242321" y="9492"/>
                      <a:pt x="9908" y="238525"/>
                      <a:pt x="9908" y="520381"/>
                    </a:cubicBezTo>
                    <a:cubicBezTo>
                      <a:pt x="9908" y="802237"/>
                      <a:pt x="242734" y="1031271"/>
                      <a:pt x="528400" y="1031271"/>
                    </a:cubicBezTo>
                    <a:cubicBezTo>
                      <a:pt x="814479" y="1031271"/>
                      <a:pt x="1046893" y="802237"/>
                      <a:pt x="1046893" y="520381"/>
                    </a:cubicBezTo>
                    <a:cubicBezTo>
                      <a:pt x="1046893" y="238525"/>
                      <a:pt x="814479" y="9492"/>
                      <a:pt x="528400" y="9492"/>
                    </a:cubicBezTo>
                    <a:close/>
                  </a:path>
                </a:pathLst>
              </a:custGeom>
              <a:solidFill>
                <a:srgbClr val="000000"/>
              </a:solidFill>
              <a:ln w="4127" cap="flat">
                <a:noFill/>
                <a:prstDash val="solid"/>
                <a:miter/>
              </a:ln>
            </p:spPr>
            <p:txBody>
              <a:bodyPr rtlCol="0" anchor="ctr"/>
              <a:lstStyle/>
              <a:p>
                <a:endParaRPr lang="en-US"/>
              </a:p>
            </p:txBody>
          </p:sp>
        </p:grpSp>
        <p:sp>
          <p:nvSpPr>
            <p:cNvPr id="36" name="TextBox 35">
              <a:extLst>
                <a:ext uri="{FF2B5EF4-FFF2-40B4-BE49-F238E27FC236}">
                  <a16:creationId xmlns:a16="http://schemas.microsoft.com/office/drawing/2014/main" id="{951C7188-D596-4F7F-9A32-2441A9836535}"/>
                </a:ext>
              </a:extLst>
            </p:cNvPr>
            <p:cNvSpPr txBox="1"/>
            <p:nvPr/>
          </p:nvSpPr>
          <p:spPr>
            <a:xfrm>
              <a:off x="5334449" y="5091441"/>
              <a:ext cx="720069"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PERSONAL</a:t>
              </a:r>
            </a:p>
          </p:txBody>
        </p:sp>
        <p:sp>
          <p:nvSpPr>
            <p:cNvPr id="37" name="TextBox 36">
              <a:extLst>
                <a:ext uri="{FF2B5EF4-FFF2-40B4-BE49-F238E27FC236}">
                  <a16:creationId xmlns:a16="http://schemas.microsoft.com/office/drawing/2014/main" id="{CB8F9A35-C6F4-4AC8-80A1-12EE2C7CA148}"/>
                </a:ext>
              </a:extLst>
            </p:cNvPr>
            <p:cNvSpPr txBox="1"/>
            <p:nvPr/>
          </p:nvSpPr>
          <p:spPr>
            <a:xfrm>
              <a:off x="5312305" y="5289274"/>
              <a:ext cx="995785" cy="237309"/>
            </a:xfrm>
            <a:prstGeom prst="rect">
              <a:avLst/>
            </a:prstGeom>
            <a:noFill/>
          </p:spPr>
          <p:txBody>
            <a:bodyPr wrap="none" rtlCol="0">
              <a:spAutoFit/>
            </a:bodyPr>
            <a:lstStyle/>
            <a:p>
              <a:pPr algn="l"/>
              <a:r>
                <a:rPr lang="en-US" sz="942" b="1" spc="0" baseline="0">
                  <a:solidFill>
                    <a:srgbClr val="000000"/>
                  </a:solidFill>
                  <a:latin typeface="Avenir-Medium"/>
                  <a:sym typeface="Avenir-Medium"/>
                  <a:rtl val="0"/>
                </a:rPr>
                <a:t>DETERMINANTS</a:t>
              </a:r>
            </a:p>
          </p:txBody>
        </p:sp>
        <p:grpSp>
          <p:nvGrpSpPr>
            <p:cNvPr id="38" name="Graphic 1533">
              <a:extLst>
                <a:ext uri="{FF2B5EF4-FFF2-40B4-BE49-F238E27FC236}">
                  <a16:creationId xmlns:a16="http://schemas.microsoft.com/office/drawing/2014/main" id="{80486E0E-6688-48A1-BA9A-3C948DA362D7}"/>
                </a:ext>
              </a:extLst>
            </p:cNvPr>
            <p:cNvGrpSpPr/>
            <p:nvPr/>
          </p:nvGrpSpPr>
          <p:grpSpPr>
            <a:xfrm>
              <a:off x="4759032" y="4982244"/>
              <a:ext cx="553581" cy="9491"/>
              <a:chOff x="4759032" y="4982244"/>
              <a:chExt cx="553581" cy="9491"/>
            </a:xfrm>
            <a:solidFill>
              <a:srgbClr val="000000"/>
            </a:solidFill>
          </p:grpSpPr>
          <p:sp>
            <p:nvSpPr>
              <p:cNvPr id="72" name="Freeform 231">
                <a:extLst>
                  <a:ext uri="{FF2B5EF4-FFF2-40B4-BE49-F238E27FC236}">
                    <a16:creationId xmlns:a16="http://schemas.microsoft.com/office/drawing/2014/main" id="{88973CA7-8DA8-4D6B-BCE1-CFEC27A60608}"/>
                  </a:ext>
                </a:extLst>
              </p:cNvPr>
              <p:cNvSpPr/>
              <p:nvPr/>
            </p:nvSpPr>
            <p:spPr>
              <a:xfrm>
                <a:off x="4759032" y="4987196"/>
                <a:ext cx="553581" cy="4126"/>
              </a:xfrm>
              <a:custGeom>
                <a:avLst/>
                <a:gdLst>
                  <a:gd name="connsiteX0" fmla="*/ 0 w 553581"/>
                  <a:gd name="connsiteY0" fmla="*/ 0 h 4126"/>
                  <a:gd name="connsiteX1" fmla="*/ 553581 w 553581"/>
                  <a:gd name="connsiteY1" fmla="*/ 0 h 4126"/>
                </a:gdLst>
                <a:ahLst/>
                <a:cxnLst>
                  <a:cxn ang="0">
                    <a:pos x="connsiteX0" y="connsiteY0"/>
                  </a:cxn>
                  <a:cxn ang="0">
                    <a:pos x="connsiteX1" y="connsiteY1"/>
                  </a:cxn>
                </a:cxnLst>
                <a:rect l="l" t="t" r="r" b="b"/>
                <a:pathLst>
                  <a:path w="553581" h="4126">
                    <a:moveTo>
                      <a:pt x="0" y="0"/>
                    </a:moveTo>
                    <a:lnTo>
                      <a:pt x="553581" y="0"/>
                    </a:lnTo>
                  </a:path>
                </a:pathLst>
              </a:custGeom>
              <a:ln w="4127" cap="flat">
                <a:noFill/>
                <a:prstDash val="solid"/>
                <a:miter/>
              </a:ln>
            </p:spPr>
            <p:txBody>
              <a:bodyPr rtlCol="0" anchor="ctr"/>
              <a:lstStyle/>
              <a:p>
                <a:endParaRPr lang="en-US"/>
              </a:p>
            </p:txBody>
          </p:sp>
          <p:sp>
            <p:nvSpPr>
              <p:cNvPr id="73" name="Freeform 232">
                <a:extLst>
                  <a:ext uri="{FF2B5EF4-FFF2-40B4-BE49-F238E27FC236}">
                    <a16:creationId xmlns:a16="http://schemas.microsoft.com/office/drawing/2014/main" id="{DC5C272F-02FB-4F97-BF58-816957823B47}"/>
                  </a:ext>
                </a:extLst>
              </p:cNvPr>
              <p:cNvSpPr/>
              <p:nvPr/>
            </p:nvSpPr>
            <p:spPr>
              <a:xfrm>
                <a:off x="4759032" y="4982244"/>
                <a:ext cx="553581" cy="9491"/>
              </a:xfrm>
              <a:custGeom>
                <a:avLst/>
                <a:gdLst>
                  <a:gd name="connsiteX0" fmla="*/ 0 w 553581"/>
                  <a:gd name="connsiteY0" fmla="*/ 0 h 9491"/>
                  <a:gd name="connsiteX1" fmla="*/ 553582 w 553581"/>
                  <a:gd name="connsiteY1" fmla="*/ 0 h 9491"/>
                  <a:gd name="connsiteX2" fmla="*/ 553582 w 553581"/>
                  <a:gd name="connsiteY2" fmla="*/ 9492 h 9491"/>
                  <a:gd name="connsiteX3" fmla="*/ 0 w 553581"/>
                  <a:gd name="connsiteY3" fmla="*/ 9492 h 9491"/>
                </a:gdLst>
                <a:ahLst/>
                <a:cxnLst>
                  <a:cxn ang="0">
                    <a:pos x="connsiteX0" y="connsiteY0"/>
                  </a:cxn>
                  <a:cxn ang="0">
                    <a:pos x="connsiteX1" y="connsiteY1"/>
                  </a:cxn>
                  <a:cxn ang="0">
                    <a:pos x="connsiteX2" y="connsiteY2"/>
                  </a:cxn>
                  <a:cxn ang="0">
                    <a:pos x="connsiteX3" y="connsiteY3"/>
                  </a:cxn>
                </a:cxnLst>
                <a:rect l="l" t="t" r="r" b="b"/>
                <a:pathLst>
                  <a:path w="553581" h="9491">
                    <a:moveTo>
                      <a:pt x="0" y="0"/>
                    </a:moveTo>
                    <a:lnTo>
                      <a:pt x="553582" y="0"/>
                    </a:lnTo>
                    <a:lnTo>
                      <a:pt x="55358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39" name="Graphic 1533">
              <a:extLst>
                <a:ext uri="{FF2B5EF4-FFF2-40B4-BE49-F238E27FC236}">
                  <a16:creationId xmlns:a16="http://schemas.microsoft.com/office/drawing/2014/main" id="{CA6AF451-C354-456E-9832-0EECFE9896FE}"/>
                </a:ext>
              </a:extLst>
            </p:cNvPr>
            <p:cNvGrpSpPr/>
            <p:nvPr/>
          </p:nvGrpSpPr>
          <p:grpSpPr>
            <a:xfrm>
              <a:off x="4674406" y="4943040"/>
              <a:ext cx="89992" cy="88312"/>
              <a:chOff x="4674406" y="4943040"/>
              <a:chExt cx="89992" cy="88312"/>
            </a:xfrm>
          </p:grpSpPr>
          <p:sp>
            <p:nvSpPr>
              <p:cNvPr id="70" name="Freeform 229">
                <a:extLst>
                  <a:ext uri="{FF2B5EF4-FFF2-40B4-BE49-F238E27FC236}">
                    <a16:creationId xmlns:a16="http://schemas.microsoft.com/office/drawing/2014/main" id="{E79481E0-95D5-4870-BF32-5EEBE74A0717}"/>
                  </a:ext>
                </a:extLst>
              </p:cNvPr>
              <p:cNvSpPr/>
              <p:nvPr/>
            </p:nvSpPr>
            <p:spPr>
              <a:xfrm>
                <a:off x="4679359" y="4947992"/>
                <a:ext cx="80085" cy="78407"/>
              </a:xfrm>
              <a:custGeom>
                <a:avLst/>
                <a:gdLst>
                  <a:gd name="connsiteX0" fmla="*/ 80085 w 80085"/>
                  <a:gd name="connsiteY0" fmla="*/ 39204 h 78407"/>
                  <a:gd name="connsiteX1" fmla="*/ 40043 w 80085"/>
                  <a:gd name="connsiteY1" fmla="*/ 78408 h 78407"/>
                  <a:gd name="connsiteX2" fmla="*/ 0 w 80085"/>
                  <a:gd name="connsiteY2" fmla="*/ 39204 h 78407"/>
                  <a:gd name="connsiteX3" fmla="*/ 40043 w 80085"/>
                  <a:gd name="connsiteY3" fmla="*/ 0 h 78407"/>
                  <a:gd name="connsiteX4" fmla="*/ 80085 w 80085"/>
                  <a:gd name="connsiteY4" fmla="*/ 39204 h 7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5" h="78407">
                    <a:moveTo>
                      <a:pt x="80085" y="39204"/>
                    </a:moveTo>
                    <a:cubicBezTo>
                      <a:pt x="80085" y="60856"/>
                      <a:pt x="62158" y="78408"/>
                      <a:pt x="40043" y="78408"/>
                    </a:cubicBezTo>
                    <a:cubicBezTo>
                      <a:pt x="17928" y="78408"/>
                      <a:pt x="0" y="60856"/>
                      <a:pt x="0" y="39204"/>
                    </a:cubicBezTo>
                    <a:cubicBezTo>
                      <a:pt x="0" y="17552"/>
                      <a:pt x="17928" y="0"/>
                      <a:pt x="40043" y="0"/>
                    </a:cubicBezTo>
                    <a:cubicBezTo>
                      <a:pt x="62158" y="0"/>
                      <a:pt x="80085" y="17552"/>
                      <a:pt x="80085" y="39204"/>
                    </a:cubicBezTo>
                    <a:close/>
                  </a:path>
                </a:pathLst>
              </a:custGeom>
              <a:solidFill>
                <a:srgbClr val="FFFFFF"/>
              </a:solidFill>
              <a:ln w="4127" cap="flat">
                <a:noFill/>
                <a:prstDash val="solid"/>
                <a:miter/>
              </a:ln>
            </p:spPr>
            <p:txBody>
              <a:bodyPr rtlCol="0" anchor="ctr"/>
              <a:lstStyle/>
              <a:p>
                <a:endParaRPr lang="en-US"/>
              </a:p>
            </p:txBody>
          </p:sp>
          <p:sp>
            <p:nvSpPr>
              <p:cNvPr id="71" name="Freeform 230">
                <a:extLst>
                  <a:ext uri="{FF2B5EF4-FFF2-40B4-BE49-F238E27FC236}">
                    <a16:creationId xmlns:a16="http://schemas.microsoft.com/office/drawing/2014/main" id="{AF5DC147-2F7E-458E-ACEC-CB21A9FB9652}"/>
                  </a:ext>
                </a:extLst>
              </p:cNvPr>
              <p:cNvSpPr/>
              <p:nvPr/>
            </p:nvSpPr>
            <p:spPr>
              <a:xfrm>
                <a:off x="4674406" y="4943040"/>
                <a:ext cx="89992" cy="88312"/>
              </a:xfrm>
              <a:custGeom>
                <a:avLst/>
                <a:gdLst>
                  <a:gd name="connsiteX0" fmla="*/ 44996 w 89992"/>
                  <a:gd name="connsiteY0" fmla="*/ 88312 h 88312"/>
                  <a:gd name="connsiteX1" fmla="*/ 0 w 89992"/>
                  <a:gd name="connsiteY1" fmla="*/ 44156 h 88312"/>
                  <a:gd name="connsiteX2" fmla="*/ 44996 w 89992"/>
                  <a:gd name="connsiteY2" fmla="*/ 0 h 88312"/>
                  <a:gd name="connsiteX3" fmla="*/ 89992 w 89992"/>
                  <a:gd name="connsiteY3" fmla="*/ 44156 h 88312"/>
                  <a:gd name="connsiteX4" fmla="*/ 44996 w 89992"/>
                  <a:gd name="connsiteY4" fmla="*/ 88312 h 88312"/>
                  <a:gd name="connsiteX5" fmla="*/ 44996 w 89992"/>
                  <a:gd name="connsiteY5" fmla="*/ 9492 h 88312"/>
                  <a:gd name="connsiteX6" fmla="*/ 9907 w 89992"/>
                  <a:gd name="connsiteY6" fmla="*/ 44156 h 88312"/>
                  <a:gd name="connsiteX7" fmla="*/ 44996 w 89992"/>
                  <a:gd name="connsiteY7" fmla="*/ 78821 h 88312"/>
                  <a:gd name="connsiteX8" fmla="*/ 80085 w 89992"/>
                  <a:gd name="connsiteY8" fmla="*/ 44156 h 88312"/>
                  <a:gd name="connsiteX9" fmla="*/ 44996 w 89992"/>
                  <a:gd name="connsiteY9" fmla="*/ 9492 h 8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92" h="88312">
                    <a:moveTo>
                      <a:pt x="44996" y="88312"/>
                    </a:moveTo>
                    <a:cubicBezTo>
                      <a:pt x="20227" y="88312"/>
                      <a:pt x="0" y="68504"/>
                      <a:pt x="0" y="44156"/>
                    </a:cubicBezTo>
                    <a:cubicBezTo>
                      <a:pt x="0" y="19809"/>
                      <a:pt x="20227" y="0"/>
                      <a:pt x="44996" y="0"/>
                    </a:cubicBezTo>
                    <a:cubicBezTo>
                      <a:pt x="69765" y="0"/>
                      <a:pt x="89992" y="19809"/>
                      <a:pt x="89992" y="44156"/>
                    </a:cubicBezTo>
                    <a:cubicBezTo>
                      <a:pt x="89992" y="68504"/>
                      <a:pt x="69352" y="88312"/>
                      <a:pt x="44996" y="88312"/>
                    </a:cubicBezTo>
                    <a:close/>
                    <a:moveTo>
                      <a:pt x="44996" y="9492"/>
                    </a:moveTo>
                    <a:cubicBezTo>
                      <a:pt x="25594" y="9492"/>
                      <a:pt x="9907" y="25173"/>
                      <a:pt x="9907" y="44156"/>
                    </a:cubicBezTo>
                    <a:cubicBezTo>
                      <a:pt x="9907" y="63139"/>
                      <a:pt x="25594" y="78821"/>
                      <a:pt x="44996" y="78821"/>
                    </a:cubicBezTo>
                    <a:cubicBezTo>
                      <a:pt x="64398" y="78821"/>
                      <a:pt x="80085" y="63139"/>
                      <a:pt x="80085" y="44156"/>
                    </a:cubicBezTo>
                    <a:cubicBezTo>
                      <a:pt x="80085" y="25173"/>
                      <a:pt x="63986" y="9492"/>
                      <a:pt x="44996" y="9492"/>
                    </a:cubicBezTo>
                    <a:close/>
                  </a:path>
                </a:pathLst>
              </a:custGeom>
              <a:solidFill>
                <a:srgbClr val="000000"/>
              </a:solidFill>
              <a:ln w="4127" cap="flat">
                <a:noFill/>
                <a:prstDash val="solid"/>
                <a:miter/>
              </a:ln>
            </p:spPr>
            <p:txBody>
              <a:bodyPr rtlCol="0" anchor="ctr"/>
              <a:lstStyle/>
              <a:p>
                <a:endParaRPr lang="en-US"/>
              </a:p>
            </p:txBody>
          </p:sp>
        </p:grpSp>
        <p:grpSp>
          <p:nvGrpSpPr>
            <p:cNvPr id="40" name="Graphic 1533">
              <a:extLst>
                <a:ext uri="{FF2B5EF4-FFF2-40B4-BE49-F238E27FC236}">
                  <a16:creationId xmlns:a16="http://schemas.microsoft.com/office/drawing/2014/main" id="{4E767C69-01EF-4503-9D21-E66AC51950ED}"/>
                </a:ext>
              </a:extLst>
            </p:cNvPr>
            <p:cNvGrpSpPr/>
            <p:nvPr/>
          </p:nvGrpSpPr>
          <p:grpSpPr>
            <a:xfrm>
              <a:off x="2544706" y="3930340"/>
              <a:ext cx="388869" cy="1217386"/>
              <a:chOff x="2544706" y="3930340"/>
              <a:chExt cx="388869" cy="1217386"/>
            </a:xfrm>
            <a:solidFill>
              <a:srgbClr val="000000"/>
            </a:solidFill>
          </p:grpSpPr>
          <p:sp>
            <p:nvSpPr>
              <p:cNvPr id="67" name="Freeform 226">
                <a:extLst>
                  <a:ext uri="{FF2B5EF4-FFF2-40B4-BE49-F238E27FC236}">
                    <a16:creationId xmlns:a16="http://schemas.microsoft.com/office/drawing/2014/main" id="{F37D99D8-17C9-41C6-8AE4-D1AF2B607891}"/>
                  </a:ext>
                </a:extLst>
              </p:cNvPr>
              <p:cNvSpPr/>
              <p:nvPr/>
            </p:nvSpPr>
            <p:spPr>
              <a:xfrm>
                <a:off x="2544706" y="4100361"/>
                <a:ext cx="348001" cy="1027143"/>
              </a:xfrm>
              <a:custGeom>
                <a:avLst/>
                <a:gdLst>
                  <a:gd name="connsiteX0" fmla="*/ 9908 w 348001"/>
                  <a:gd name="connsiteY0" fmla="*/ 440322 h 1027143"/>
                  <a:gd name="connsiteX1" fmla="*/ 170078 w 348001"/>
                  <a:gd name="connsiteY1" fmla="*/ 8253 h 1027143"/>
                  <a:gd name="connsiteX2" fmla="*/ 164300 w 348001"/>
                  <a:gd name="connsiteY2" fmla="*/ 0 h 1027143"/>
                  <a:gd name="connsiteX3" fmla="*/ 0 w 348001"/>
                  <a:gd name="connsiteY3" fmla="*/ 439910 h 1027143"/>
                  <a:gd name="connsiteX4" fmla="*/ 341809 w 348001"/>
                  <a:gd name="connsiteY4" fmla="*/ 1027143 h 1027143"/>
                  <a:gd name="connsiteX5" fmla="*/ 348001 w 348001"/>
                  <a:gd name="connsiteY5" fmla="*/ 1019716 h 1027143"/>
                  <a:gd name="connsiteX6" fmla="*/ 9908 w 348001"/>
                  <a:gd name="connsiteY6" fmla="*/ 440322 h 10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001" h="1027143">
                    <a:moveTo>
                      <a:pt x="9908" y="440322"/>
                    </a:moveTo>
                    <a:cubicBezTo>
                      <a:pt x="9908" y="276078"/>
                      <a:pt x="70178" y="125040"/>
                      <a:pt x="170078" y="8253"/>
                    </a:cubicBezTo>
                    <a:cubicBezTo>
                      <a:pt x="168014" y="5364"/>
                      <a:pt x="165950" y="2889"/>
                      <a:pt x="164300" y="0"/>
                    </a:cubicBezTo>
                    <a:cubicBezTo>
                      <a:pt x="61922" y="118850"/>
                      <a:pt x="0" y="272364"/>
                      <a:pt x="0" y="439910"/>
                    </a:cubicBezTo>
                    <a:cubicBezTo>
                      <a:pt x="0" y="689990"/>
                      <a:pt x="137467" y="908706"/>
                      <a:pt x="341809" y="1027143"/>
                    </a:cubicBezTo>
                    <a:cubicBezTo>
                      <a:pt x="343873" y="1024668"/>
                      <a:pt x="345937" y="1022192"/>
                      <a:pt x="348001" y="1019716"/>
                    </a:cubicBezTo>
                    <a:cubicBezTo>
                      <a:pt x="146136" y="903341"/>
                      <a:pt x="9908" y="687101"/>
                      <a:pt x="9908" y="440322"/>
                    </a:cubicBezTo>
                    <a:close/>
                  </a:path>
                </a:pathLst>
              </a:custGeom>
              <a:solidFill>
                <a:srgbClr val="000000"/>
              </a:solidFill>
              <a:ln w="4127" cap="flat">
                <a:noFill/>
                <a:prstDash val="solid"/>
                <a:miter/>
              </a:ln>
            </p:spPr>
            <p:txBody>
              <a:bodyPr rtlCol="0" anchor="ctr"/>
              <a:lstStyle/>
              <a:p>
                <a:endParaRPr lang="en-US"/>
              </a:p>
            </p:txBody>
          </p:sp>
          <p:sp>
            <p:nvSpPr>
              <p:cNvPr id="68" name="Freeform 227">
                <a:extLst>
                  <a:ext uri="{FF2B5EF4-FFF2-40B4-BE49-F238E27FC236}">
                    <a16:creationId xmlns:a16="http://schemas.microsoft.com/office/drawing/2014/main" id="{3E154660-395B-4C85-8A9C-8F9AB0A882A3}"/>
                  </a:ext>
                </a:extLst>
              </p:cNvPr>
              <p:cNvSpPr/>
              <p:nvPr/>
            </p:nvSpPr>
            <p:spPr>
              <a:xfrm>
                <a:off x="2737489" y="3930340"/>
                <a:ext cx="196085" cy="147324"/>
              </a:xfrm>
              <a:custGeom>
                <a:avLst/>
                <a:gdLst>
                  <a:gd name="connsiteX0" fmla="*/ 192371 w 196085"/>
                  <a:gd name="connsiteY0" fmla="*/ 0 h 147324"/>
                  <a:gd name="connsiteX1" fmla="*/ 0 w 196085"/>
                  <a:gd name="connsiteY1" fmla="*/ 139071 h 147324"/>
                  <a:gd name="connsiteX2" fmla="*/ 5780 w 196085"/>
                  <a:gd name="connsiteY2" fmla="*/ 147325 h 147324"/>
                  <a:gd name="connsiteX3" fmla="*/ 196086 w 196085"/>
                  <a:gd name="connsiteY3" fmla="*/ 9079 h 147324"/>
                  <a:gd name="connsiteX4" fmla="*/ 192371 w 196085"/>
                  <a:gd name="connsiteY4" fmla="*/ 0 h 14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85" h="147324">
                    <a:moveTo>
                      <a:pt x="192371" y="0"/>
                    </a:moveTo>
                    <a:cubicBezTo>
                      <a:pt x="120129" y="35077"/>
                      <a:pt x="55317" y="82535"/>
                      <a:pt x="0" y="139071"/>
                    </a:cubicBezTo>
                    <a:cubicBezTo>
                      <a:pt x="2064" y="141960"/>
                      <a:pt x="3716" y="144436"/>
                      <a:pt x="5780" y="147325"/>
                    </a:cubicBezTo>
                    <a:cubicBezTo>
                      <a:pt x="60271" y="91201"/>
                      <a:pt x="124670" y="44156"/>
                      <a:pt x="196086" y="9079"/>
                    </a:cubicBezTo>
                    <a:cubicBezTo>
                      <a:pt x="194848" y="5778"/>
                      <a:pt x="193610" y="2889"/>
                      <a:pt x="192371" y="0"/>
                    </a:cubicBezTo>
                    <a:close/>
                  </a:path>
                </a:pathLst>
              </a:custGeom>
              <a:solidFill>
                <a:srgbClr val="000000"/>
              </a:solidFill>
              <a:ln w="4127" cap="flat">
                <a:noFill/>
                <a:prstDash val="solid"/>
                <a:miter/>
              </a:ln>
            </p:spPr>
            <p:txBody>
              <a:bodyPr rtlCol="0" anchor="ctr"/>
              <a:lstStyle/>
              <a:p>
                <a:endParaRPr lang="en-US"/>
              </a:p>
            </p:txBody>
          </p:sp>
          <p:sp>
            <p:nvSpPr>
              <p:cNvPr id="69" name="Freeform 228">
                <a:extLst>
                  <a:ext uri="{FF2B5EF4-FFF2-40B4-BE49-F238E27FC236}">
                    <a16:creationId xmlns:a16="http://schemas.microsoft.com/office/drawing/2014/main" id="{4AE81C59-065B-4DC2-BBB2-48BDF8096042}"/>
                  </a:ext>
                </a:extLst>
              </p:cNvPr>
              <p:cNvSpPr/>
              <p:nvPr/>
            </p:nvSpPr>
            <p:spPr>
              <a:xfrm>
                <a:off x="2923255" y="5140298"/>
                <a:ext cx="6605" cy="7427"/>
              </a:xfrm>
              <a:custGeom>
                <a:avLst/>
                <a:gdLst>
                  <a:gd name="connsiteX0" fmla="*/ 6605 w 6605"/>
                  <a:gd name="connsiteY0" fmla="*/ 0 h 7427"/>
                  <a:gd name="connsiteX1" fmla="*/ 0 w 6605"/>
                  <a:gd name="connsiteY1" fmla="*/ 7428 h 7427"/>
                </a:gdLst>
                <a:ahLst/>
                <a:cxnLst>
                  <a:cxn ang="0">
                    <a:pos x="connsiteX0" y="connsiteY0"/>
                  </a:cxn>
                  <a:cxn ang="0">
                    <a:pos x="connsiteX1" y="connsiteY1"/>
                  </a:cxn>
                </a:cxnLst>
                <a:rect l="l" t="t" r="r" b="b"/>
                <a:pathLst>
                  <a:path w="6605" h="7427">
                    <a:moveTo>
                      <a:pt x="6605" y="0"/>
                    </a:moveTo>
                    <a:cubicBezTo>
                      <a:pt x="4541" y="2476"/>
                      <a:pt x="2064" y="4952"/>
                      <a:pt x="0" y="7428"/>
                    </a:cubicBezTo>
                  </a:path>
                </a:pathLst>
              </a:custGeom>
              <a:solidFill>
                <a:srgbClr val="000000"/>
              </a:solidFill>
              <a:ln w="4127" cap="flat">
                <a:noFill/>
                <a:prstDash val="solid"/>
                <a:miter/>
              </a:ln>
            </p:spPr>
            <p:txBody>
              <a:bodyPr rtlCol="0" anchor="ctr"/>
              <a:lstStyle/>
              <a:p>
                <a:endParaRPr lang="en-US"/>
              </a:p>
            </p:txBody>
          </p:sp>
        </p:grpSp>
        <p:grpSp>
          <p:nvGrpSpPr>
            <p:cNvPr id="41" name="Graphic 1533">
              <a:extLst>
                <a:ext uri="{FF2B5EF4-FFF2-40B4-BE49-F238E27FC236}">
                  <a16:creationId xmlns:a16="http://schemas.microsoft.com/office/drawing/2014/main" id="{D78B0E14-579A-4991-9135-A9D3CF5ABA66}"/>
                </a:ext>
              </a:extLst>
            </p:cNvPr>
            <p:cNvGrpSpPr/>
            <p:nvPr/>
          </p:nvGrpSpPr>
          <p:grpSpPr>
            <a:xfrm>
              <a:off x="6107071" y="4945929"/>
              <a:ext cx="190925" cy="190655"/>
              <a:chOff x="6107071" y="4945929"/>
              <a:chExt cx="190925" cy="190655"/>
            </a:xfrm>
          </p:grpSpPr>
          <p:sp>
            <p:nvSpPr>
              <p:cNvPr id="52" name="Freeform 211">
                <a:extLst>
                  <a:ext uri="{FF2B5EF4-FFF2-40B4-BE49-F238E27FC236}">
                    <a16:creationId xmlns:a16="http://schemas.microsoft.com/office/drawing/2014/main" id="{81DE73FB-3871-4AE2-BDCA-C30B551C49FE}"/>
                  </a:ext>
                </a:extLst>
              </p:cNvPr>
              <p:cNvSpPr/>
              <p:nvPr/>
            </p:nvSpPr>
            <p:spPr>
              <a:xfrm>
                <a:off x="6125441" y="4945929"/>
                <a:ext cx="172555" cy="170021"/>
              </a:xfrm>
              <a:custGeom>
                <a:avLst/>
                <a:gdLst>
                  <a:gd name="connsiteX0" fmla="*/ 172555 w 172555"/>
                  <a:gd name="connsiteY0" fmla="*/ 85011 h 170021"/>
                  <a:gd name="connsiteX1" fmla="*/ 86278 w 172555"/>
                  <a:gd name="connsiteY1" fmla="*/ 170022 h 170021"/>
                  <a:gd name="connsiteX2" fmla="*/ 0 w 172555"/>
                  <a:gd name="connsiteY2" fmla="*/ 85011 h 170021"/>
                  <a:gd name="connsiteX3" fmla="*/ 86278 w 172555"/>
                  <a:gd name="connsiteY3" fmla="*/ 0 h 170021"/>
                  <a:gd name="connsiteX4" fmla="*/ 172555 w 172555"/>
                  <a:gd name="connsiteY4" fmla="*/ 85011 h 17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55" h="170021">
                    <a:moveTo>
                      <a:pt x="172555" y="85011"/>
                    </a:moveTo>
                    <a:cubicBezTo>
                      <a:pt x="172555" y="131961"/>
                      <a:pt x="133928" y="170022"/>
                      <a:pt x="86278" y="170022"/>
                    </a:cubicBezTo>
                    <a:cubicBezTo>
                      <a:pt x="38628" y="170022"/>
                      <a:pt x="0" y="131961"/>
                      <a:pt x="0" y="85011"/>
                    </a:cubicBezTo>
                    <a:cubicBezTo>
                      <a:pt x="0" y="38061"/>
                      <a:pt x="38628" y="0"/>
                      <a:pt x="86278" y="0"/>
                    </a:cubicBezTo>
                    <a:cubicBezTo>
                      <a:pt x="133928" y="0"/>
                      <a:pt x="172555" y="38061"/>
                      <a:pt x="172555" y="85011"/>
                    </a:cubicBezTo>
                    <a:close/>
                  </a:path>
                </a:pathLst>
              </a:custGeom>
              <a:solidFill>
                <a:srgbClr val="85D2E1"/>
              </a:solidFill>
              <a:ln w="4127" cap="flat">
                <a:noFill/>
                <a:prstDash val="solid"/>
                <a:miter/>
              </a:ln>
            </p:spPr>
            <p:txBody>
              <a:bodyPr rtlCol="0" anchor="ctr"/>
              <a:lstStyle/>
              <a:p>
                <a:endParaRPr lang="en-US"/>
              </a:p>
            </p:txBody>
          </p:sp>
          <p:grpSp>
            <p:nvGrpSpPr>
              <p:cNvPr id="53" name="Graphic 1533">
                <a:extLst>
                  <a:ext uri="{FF2B5EF4-FFF2-40B4-BE49-F238E27FC236}">
                    <a16:creationId xmlns:a16="http://schemas.microsoft.com/office/drawing/2014/main" id="{0986C26A-95FF-451A-9701-BFA9D42E2029}"/>
                  </a:ext>
                </a:extLst>
              </p:cNvPr>
              <p:cNvGrpSpPr/>
              <p:nvPr/>
            </p:nvGrpSpPr>
            <p:grpSpPr>
              <a:xfrm>
                <a:off x="6108929" y="4959547"/>
                <a:ext cx="177509" cy="174973"/>
                <a:chOff x="6108929" y="4959547"/>
                <a:chExt cx="177509" cy="174973"/>
              </a:xfrm>
              <a:solidFill>
                <a:srgbClr val="000000"/>
              </a:solidFill>
            </p:grpSpPr>
            <p:grpSp>
              <p:nvGrpSpPr>
                <p:cNvPr id="55" name="Graphic 1533">
                  <a:extLst>
                    <a:ext uri="{FF2B5EF4-FFF2-40B4-BE49-F238E27FC236}">
                      <a16:creationId xmlns:a16="http://schemas.microsoft.com/office/drawing/2014/main" id="{D4C54FE3-2654-441D-91C3-1F7DE26763AF}"/>
                    </a:ext>
                  </a:extLst>
                </p:cNvPr>
                <p:cNvGrpSpPr/>
                <p:nvPr/>
              </p:nvGrpSpPr>
              <p:grpSpPr>
                <a:xfrm>
                  <a:off x="6108929" y="4959547"/>
                  <a:ext cx="103615" cy="102343"/>
                  <a:chOff x="6108929" y="4959547"/>
                  <a:chExt cx="103615" cy="102343"/>
                </a:xfrm>
                <a:solidFill>
                  <a:srgbClr val="000000"/>
                </a:solidFill>
              </p:grpSpPr>
              <p:sp>
                <p:nvSpPr>
                  <p:cNvPr id="65" name="Freeform 224">
                    <a:extLst>
                      <a:ext uri="{FF2B5EF4-FFF2-40B4-BE49-F238E27FC236}">
                        <a16:creationId xmlns:a16="http://schemas.microsoft.com/office/drawing/2014/main" id="{378C7193-890A-4B7F-8748-E8D610EDF1BD}"/>
                      </a:ext>
                    </a:extLst>
                  </p:cNvPr>
                  <p:cNvSpPr/>
                  <p:nvPr/>
                </p:nvSpPr>
                <p:spPr>
                  <a:xfrm>
                    <a:off x="6111405" y="4962436"/>
                    <a:ext cx="98249" cy="96565"/>
                  </a:xfrm>
                  <a:custGeom>
                    <a:avLst/>
                    <a:gdLst>
                      <a:gd name="connsiteX0" fmla="*/ 98249 w 98249"/>
                      <a:gd name="connsiteY0" fmla="*/ 0 h 96565"/>
                      <a:gd name="connsiteX1" fmla="*/ 0 w 98249"/>
                      <a:gd name="connsiteY1" fmla="*/ 96565 h 96565"/>
                    </a:gdLst>
                    <a:ahLst/>
                    <a:cxnLst>
                      <a:cxn ang="0">
                        <a:pos x="connsiteX0" y="connsiteY0"/>
                      </a:cxn>
                      <a:cxn ang="0">
                        <a:pos x="connsiteX1" y="connsiteY1"/>
                      </a:cxn>
                    </a:cxnLst>
                    <a:rect l="l" t="t" r="r" b="b"/>
                    <a:pathLst>
                      <a:path w="98249" h="96565">
                        <a:moveTo>
                          <a:pt x="98249" y="0"/>
                        </a:moveTo>
                        <a:lnTo>
                          <a:pt x="0" y="96565"/>
                        </a:lnTo>
                      </a:path>
                    </a:pathLst>
                  </a:custGeom>
                  <a:ln w="4127" cap="flat">
                    <a:noFill/>
                    <a:prstDash val="solid"/>
                    <a:miter/>
                  </a:ln>
                </p:spPr>
                <p:txBody>
                  <a:bodyPr rtlCol="0" anchor="ctr"/>
                  <a:lstStyle/>
                  <a:p>
                    <a:endParaRPr lang="en-US"/>
                  </a:p>
                </p:txBody>
              </p:sp>
              <p:sp>
                <p:nvSpPr>
                  <p:cNvPr id="66" name="Freeform 225">
                    <a:extLst>
                      <a:ext uri="{FF2B5EF4-FFF2-40B4-BE49-F238E27FC236}">
                        <a16:creationId xmlns:a16="http://schemas.microsoft.com/office/drawing/2014/main" id="{3075D0F3-3DA0-4803-8277-A8A18FF32A78}"/>
                      </a:ext>
                    </a:extLst>
                  </p:cNvPr>
                  <p:cNvSpPr/>
                  <p:nvPr/>
                </p:nvSpPr>
                <p:spPr>
                  <a:xfrm>
                    <a:off x="6108929" y="4959547"/>
                    <a:ext cx="103615" cy="102343"/>
                  </a:xfrm>
                  <a:custGeom>
                    <a:avLst/>
                    <a:gdLst>
                      <a:gd name="connsiteX0" fmla="*/ 5366 w 103615"/>
                      <a:gd name="connsiteY0" fmla="*/ 102343 h 102343"/>
                      <a:gd name="connsiteX1" fmla="*/ 0 w 103615"/>
                      <a:gd name="connsiteY1" fmla="*/ 96978 h 102343"/>
                      <a:gd name="connsiteX2" fmla="*/ 98249 w 103615"/>
                      <a:gd name="connsiteY2" fmla="*/ 0 h 102343"/>
                      <a:gd name="connsiteX3" fmla="*/ 103615 w 103615"/>
                      <a:gd name="connsiteY3" fmla="*/ 5365 h 102343"/>
                    </a:gdLst>
                    <a:ahLst/>
                    <a:cxnLst>
                      <a:cxn ang="0">
                        <a:pos x="connsiteX0" y="connsiteY0"/>
                      </a:cxn>
                      <a:cxn ang="0">
                        <a:pos x="connsiteX1" y="connsiteY1"/>
                      </a:cxn>
                      <a:cxn ang="0">
                        <a:pos x="connsiteX2" y="connsiteY2"/>
                      </a:cxn>
                      <a:cxn ang="0">
                        <a:pos x="connsiteX3" y="connsiteY3"/>
                      </a:cxn>
                    </a:cxnLst>
                    <a:rect l="l" t="t" r="r" b="b"/>
                    <a:pathLst>
                      <a:path w="103615" h="102343">
                        <a:moveTo>
                          <a:pt x="5366" y="102343"/>
                        </a:moveTo>
                        <a:lnTo>
                          <a:pt x="0" y="96978"/>
                        </a:lnTo>
                        <a:lnTo>
                          <a:pt x="98249" y="0"/>
                        </a:lnTo>
                        <a:lnTo>
                          <a:pt x="103615" y="5365"/>
                        </a:lnTo>
                        <a:close/>
                      </a:path>
                    </a:pathLst>
                  </a:custGeom>
                  <a:solidFill>
                    <a:srgbClr val="000000"/>
                  </a:solidFill>
                  <a:ln w="4127" cap="flat">
                    <a:noFill/>
                    <a:prstDash val="solid"/>
                    <a:miter/>
                  </a:ln>
                </p:spPr>
                <p:txBody>
                  <a:bodyPr rtlCol="0" anchor="ctr"/>
                  <a:lstStyle/>
                  <a:p>
                    <a:endParaRPr lang="en-US"/>
                  </a:p>
                </p:txBody>
              </p:sp>
            </p:grpSp>
            <p:grpSp>
              <p:nvGrpSpPr>
                <p:cNvPr id="56" name="Graphic 1533">
                  <a:extLst>
                    <a:ext uri="{FF2B5EF4-FFF2-40B4-BE49-F238E27FC236}">
                      <a16:creationId xmlns:a16="http://schemas.microsoft.com/office/drawing/2014/main" id="{62B33397-F7C6-4D32-B51B-A49248830C1C}"/>
                    </a:ext>
                  </a:extLst>
                </p:cNvPr>
                <p:cNvGrpSpPr/>
                <p:nvPr/>
              </p:nvGrpSpPr>
              <p:grpSpPr>
                <a:xfrm>
                  <a:off x="6122139" y="4973165"/>
                  <a:ext cx="125907" cy="123801"/>
                  <a:chOff x="6122139" y="4973165"/>
                  <a:chExt cx="125907" cy="123801"/>
                </a:xfrm>
                <a:solidFill>
                  <a:srgbClr val="000000"/>
                </a:solidFill>
              </p:grpSpPr>
              <p:sp>
                <p:nvSpPr>
                  <p:cNvPr id="63" name="Freeform 222">
                    <a:extLst>
                      <a:ext uri="{FF2B5EF4-FFF2-40B4-BE49-F238E27FC236}">
                        <a16:creationId xmlns:a16="http://schemas.microsoft.com/office/drawing/2014/main" id="{CB16EAD8-C37A-4C8A-954B-0385B4AAD55B}"/>
                      </a:ext>
                    </a:extLst>
                  </p:cNvPr>
                  <p:cNvSpPr/>
                  <p:nvPr/>
                </p:nvSpPr>
                <p:spPr>
                  <a:xfrm>
                    <a:off x="6125028" y="4975641"/>
                    <a:ext cx="120541" cy="118849"/>
                  </a:xfrm>
                  <a:custGeom>
                    <a:avLst/>
                    <a:gdLst>
                      <a:gd name="connsiteX0" fmla="*/ 120541 w 120541"/>
                      <a:gd name="connsiteY0" fmla="*/ 0 h 118849"/>
                      <a:gd name="connsiteX1" fmla="*/ 0 w 120541"/>
                      <a:gd name="connsiteY1" fmla="*/ 118850 h 118849"/>
                    </a:gdLst>
                    <a:ahLst/>
                    <a:cxnLst>
                      <a:cxn ang="0">
                        <a:pos x="connsiteX0" y="connsiteY0"/>
                      </a:cxn>
                      <a:cxn ang="0">
                        <a:pos x="connsiteX1" y="connsiteY1"/>
                      </a:cxn>
                    </a:cxnLst>
                    <a:rect l="l" t="t" r="r" b="b"/>
                    <a:pathLst>
                      <a:path w="120541" h="118849">
                        <a:moveTo>
                          <a:pt x="120541" y="0"/>
                        </a:moveTo>
                        <a:lnTo>
                          <a:pt x="0" y="118850"/>
                        </a:lnTo>
                      </a:path>
                    </a:pathLst>
                  </a:custGeom>
                  <a:ln w="4127" cap="flat">
                    <a:noFill/>
                    <a:prstDash val="solid"/>
                    <a:miter/>
                  </a:ln>
                </p:spPr>
                <p:txBody>
                  <a:bodyPr rtlCol="0" anchor="ctr"/>
                  <a:lstStyle/>
                  <a:p>
                    <a:endParaRPr lang="en-US"/>
                  </a:p>
                </p:txBody>
              </p:sp>
              <p:sp>
                <p:nvSpPr>
                  <p:cNvPr id="64" name="Freeform 223">
                    <a:extLst>
                      <a:ext uri="{FF2B5EF4-FFF2-40B4-BE49-F238E27FC236}">
                        <a16:creationId xmlns:a16="http://schemas.microsoft.com/office/drawing/2014/main" id="{95440D7E-A330-4238-9274-5C86CA9D7D93}"/>
                      </a:ext>
                    </a:extLst>
                  </p:cNvPr>
                  <p:cNvSpPr/>
                  <p:nvPr/>
                </p:nvSpPr>
                <p:spPr>
                  <a:xfrm>
                    <a:off x="6122139" y="4973165"/>
                    <a:ext cx="125907" cy="123801"/>
                  </a:xfrm>
                  <a:custGeom>
                    <a:avLst/>
                    <a:gdLst>
                      <a:gd name="connsiteX0" fmla="*/ 5367 w 125907"/>
                      <a:gd name="connsiteY0" fmla="*/ 123802 h 123801"/>
                      <a:gd name="connsiteX1" fmla="*/ 0 w 125907"/>
                      <a:gd name="connsiteY1" fmla="*/ 118437 h 123801"/>
                      <a:gd name="connsiteX2" fmla="*/ 120541 w 125907"/>
                      <a:gd name="connsiteY2" fmla="*/ 0 h 123801"/>
                      <a:gd name="connsiteX3" fmla="*/ 125908 w 125907"/>
                      <a:gd name="connsiteY3" fmla="*/ 5364 h 123801"/>
                    </a:gdLst>
                    <a:ahLst/>
                    <a:cxnLst>
                      <a:cxn ang="0">
                        <a:pos x="connsiteX0" y="connsiteY0"/>
                      </a:cxn>
                      <a:cxn ang="0">
                        <a:pos x="connsiteX1" y="connsiteY1"/>
                      </a:cxn>
                      <a:cxn ang="0">
                        <a:pos x="connsiteX2" y="connsiteY2"/>
                      </a:cxn>
                      <a:cxn ang="0">
                        <a:pos x="connsiteX3" y="connsiteY3"/>
                      </a:cxn>
                    </a:cxnLst>
                    <a:rect l="l" t="t" r="r" b="b"/>
                    <a:pathLst>
                      <a:path w="125907" h="123801">
                        <a:moveTo>
                          <a:pt x="5367" y="123802"/>
                        </a:moveTo>
                        <a:lnTo>
                          <a:pt x="0" y="118437"/>
                        </a:lnTo>
                        <a:lnTo>
                          <a:pt x="120541" y="0"/>
                        </a:lnTo>
                        <a:lnTo>
                          <a:pt x="125908" y="5364"/>
                        </a:lnTo>
                        <a:close/>
                      </a:path>
                    </a:pathLst>
                  </a:custGeom>
                  <a:solidFill>
                    <a:srgbClr val="000000"/>
                  </a:solidFill>
                  <a:ln w="4127" cap="flat">
                    <a:noFill/>
                    <a:prstDash val="solid"/>
                    <a:miter/>
                  </a:ln>
                </p:spPr>
                <p:txBody>
                  <a:bodyPr rtlCol="0" anchor="ctr"/>
                  <a:lstStyle/>
                  <a:p>
                    <a:endParaRPr lang="en-US"/>
                  </a:p>
                </p:txBody>
              </p:sp>
            </p:grpSp>
            <p:grpSp>
              <p:nvGrpSpPr>
                <p:cNvPr id="57" name="Graphic 1533">
                  <a:extLst>
                    <a:ext uri="{FF2B5EF4-FFF2-40B4-BE49-F238E27FC236}">
                      <a16:creationId xmlns:a16="http://schemas.microsoft.com/office/drawing/2014/main" id="{25762CAF-42BF-4A8A-82BD-47AFBC32869D}"/>
                    </a:ext>
                  </a:extLst>
                </p:cNvPr>
                <p:cNvGrpSpPr/>
                <p:nvPr/>
              </p:nvGrpSpPr>
              <p:grpSpPr>
                <a:xfrm>
                  <a:off x="6146907" y="4997513"/>
                  <a:ext cx="125907" cy="123801"/>
                  <a:chOff x="6146907" y="4997513"/>
                  <a:chExt cx="125907" cy="123801"/>
                </a:xfrm>
                <a:solidFill>
                  <a:srgbClr val="000000"/>
                </a:solidFill>
              </p:grpSpPr>
              <p:sp>
                <p:nvSpPr>
                  <p:cNvPr id="61" name="Freeform 220">
                    <a:extLst>
                      <a:ext uri="{FF2B5EF4-FFF2-40B4-BE49-F238E27FC236}">
                        <a16:creationId xmlns:a16="http://schemas.microsoft.com/office/drawing/2014/main" id="{CDAF1E63-607F-450A-8A4C-D81C35851EBC}"/>
                      </a:ext>
                    </a:extLst>
                  </p:cNvPr>
                  <p:cNvSpPr/>
                  <p:nvPr/>
                </p:nvSpPr>
                <p:spPr>
                  <a:xfrm>
                    <a:off x="6149797" y="4999989"/>
                    <a:ext cx="120541" cy="118849"/>
                  </a:xfrm>
                  <a:custGeom>
                    <a:avLst/>
                    <a:gdLst>
                      <a:gd name="connsiteX0" fmla="*/ 120541 w 120541"/>
                      <a:gd name="connsiteY0" fmla="*/ 0 h 118849"/>
                      <a:gd name="connsiteX1" fmla="*/ 0 w 120541"/>
                      <a:gd name="connsiteY1" fmla="*/ 118850 h 118849"/>
                    </a:gdLst>
                    <a:ahLst/>
                    <a:cxnLst>
                      <a:cxn ang="0">
                        <a:pos x="connsiteX0" y="connsiteY0"/>
                      </a:cxn>
                      <a:cxn ang="0">
                        <a:pos x="connsiteX1" y="connsiteY1"/>
                      </a:cxn>
                    </a:cxnLst>
                    <a:rect l="l" t="t" r="r" b="b"/>
                    <a:pathLst>
                      <a:path w="120541" h="118849">
                        <a:moveTo>
                          <a:pt x="120541" y="0"/>
                        </a:moveTo>
                        <a:lnTo>
                          <a:pt x="0" y="118850"/>
                        </a:lnTo>
                      </a:path>
                    </a:pathLst>
                  </a:custGeom>
                  <a:ln w="4127" cap="flat">
                    <a:noFill/>
                    <a:prstDash val="solid"/>
                    <a:miter/>
                  </a:ln>
                </p:spPr>
                <p:txBody>
                  <a:bodyPr rtlCol="0" anchor="ctr"/>
                  <a:lstStyle/>
                  <a:p>
                    <a:endParaRPr lang="en-US"/>
                  </a:p>
                </p:txBody>
              </p:sp>
              <p:sp>
                <p:nvSpPr>
                  <p:cNvPr id="62" name="Freeform 221">
                    <a:extLst>
                      <a:ext uri="{FF2B5EF4-FFF2-40B4-BE49-F238E27FC236}">
                        <a16:creationId xmlns:a16="http://schemas.microsoft.com/office/drawing/2014/main" id="{000BD2A9-8EC9-4BE2-AFBE-27E49906F734}"/>
                      </a:ext>
                    </a:extLst>
                  </p:cNvPr>
                  <p:cNvSpPr/>
                  <p:nvPr/>
                </p:nvSpPr>
                <p:spPr>
                  <a:xfrm>
                    <a:off x="6146907" y="4997513"/>
                    <a:ext cx="125907" cy="123801"/>
                  </a:xfrm>
                  <a:custGeom>
                    <a:avLst/>
                    <a:gdLst>
                      <a:gd name="connsiteX0" fmla="*/ 5367 w 125907"/>
                      <a:gd name="connsiteY0" fmla="*/ 123802 h 123801"/>
                      <a:gd name="connsiteX1" fmla="*/ 0 w 125907"/>
                      <a:gd name="connsiteY1" fmla="*/ 118438 h 123801"/>
                      <a:gd name="connsiteX2" fmla="*/ 120541 w 125907"/>
                      <a:gd name="connsiteY2" fmla="*/ 0 h 123801"/>
                      <a:gd name="connsiteX3" fmla="*/ 125908 w 125907"/>
                      <a:gd name="connsiteY3" fmla="*/ 4952 h 123801"/>
                    </a:gdLst>
                    <a:ahLst/>
                    <a:cxnLst>
                      <a:cxn ang="0">
                        <a:pos x="connsiteX0" y="connsiteY0"/>
                      </a:cxn>
                      <a:cxn ang="0">
                        <a:pos x="connsiteX1" y="connsiteY1"/>
                      </a:cxn>
                      <a:cxn ang="0">
                        <a:pos x="connsiteX2" y="connsiteY2"/>
                      </a:cxn>
                      <a:cxn ang="0">
                        <a:pos x="connsiteX3" y="connsiteY3"/>
                      </a:cxn>
                    </a:cxnLst>
                    <a:rect l="l" t="t" r="r" b="b"/>
                    <a:pathLst>
                      <a:path w="125907" h="123801">
                        <a:moveTo>
                          <a:pt x="5367" y="123802"/>
                        </a:moveTo>
                        <a:lnTo>
                          <a:pt x="0" y="118438"/>
                        </a:lnTo>
                        <a:lnTo>
                          <a:pt x="120541" y="0"/>
                        </a:lnTo>
                        <a:lnTo>
                          <a:pt x="125908" y="4952"/>
                        </a:lnTo>
                        <a:close/>
                      </a:path>
                    </a:pathLst>
                  </a:custGeom>
                  <a:solidFill>
                    <a:srgbClr val="000000"/>
                  </a:solidFill>
                  <a:ln w="4127" cap="flat">
                    <a:noFill/>
                    <a:prstDash val="solid"/>
                    <a:miter/>
                  </a:ln>
                </p:spPr>
                <p:txBody>
                  <a:bodyPr rtlCol="0" anchor="ctr"/>
                  <a:lstStyle/>
                  <a:p>
                    <a:endParaRPr lang="en-US"/>
                  </a:p>
                </p:txBody>
              </p:sp>
            </p:grpSp>
            <p:grpSp>
              <p:nvGrpSpPr>
                <p:cNvPr id="58" name="Graphic 1533">
                  <a:extLst>
                    <a:ext uri="{FF2B5EF4-FFF2-40B4-BE49-F238E27FC236}">
                      <a16:creationId xmlns:a16="http://schemas.microsoft.com/office/drawing/2014/main" id="{93FA270C-55DF-424C-A18F-16755D2D9908}"/>
                    </a:ext>
                  </a:extLst>
                </p:cNvPr>
                <p:cNvGrpSpPr/>
                <p:nvPr/>
              </p:nvGrpSpPr>
              <p:grpSpPr>
                <a:xfrm>
                  <a:off x="6182822" y="5032590"/>
                  <a:ext cx="103616" cy="101930"/>
                  <a:chOff x="6182822" y="5032590"/>
                  <a:chExt cx="103616" cy="101930"/>
                </a:xfrm>
                <a:solidFill>
                  <a:srgbClr val="000000"/>
                </a:solidFill>
              </p:grpSpPr>
              <p:sp>
                <p:nvSpPr>
                  <p:cNvPr id="59" name="Freeform 218">
                    <a:extLst>
                      <a:ext uri="{FF2B5EF4-FFF2-40B4-BE49-F238E27FC236}">
                        <a16:creationId xmlns:a16="http://schemas.microsoft.com/office/drawing/2014/main" id="{99B8FDE7-A9B2-4B4D-840B-602BADB26BC8}"/>
                      </a:ext>
                    </a:extLst>
                  </p:cNvPr>
                  <p:cNvSpPr/>
                  <p:nvPr/>
                </p:nvSpPr>
                <p:spPr>
                  <a:xfrm>
                    <a:off x="6185299" y="5035066"/>
                    <a:ext cx="98249" cy="96978"/>
                  </a:xfrm>
                  <a:custGeom>
                    <a:avLst/>
                    <a:gdLst>
                      <a:gd name="connsiteX0" fmla="*/ 98249 w 98249"/>
                      <a:gd name="connsiteY0" fmla="*/ 0 h 96978"/>
                      <a:gd name="connsiteX1" fmla="*/ 0 w 98249"/>
                      <a:gd name="connsiteY1" fmla="*/ 96978 h 96978"/>
                    </a:gdLst>
                    <a:ahLst/>
                    <a:cxnLst>
                      <a:cxn ang="0">
                        <a:pos x="connsiteX0" y="connsiteY0"/>
                      </a:cxn>
                      <a:cxn ang="0">
                        <a:pos x="connsiteX1" y="connsiteY1"/>
                      </a:cxn>
                    </a:cxnLst>
                    <a:rect l="l" t="t" r="r" b="b"/>
                    <a:pathLst>
                      <a:path w="98249" h="96978">
                        <a:moveTo>
                          <a:pt x="98249" y="0"/>
                        </a:moveTo>
                        <a:lnTo>
                          <a:pt x="0" y="96978"/>
                        </a:lnTo>
                      </a:path>
                    </a:pathLst>
                  </a:custGeom>
                  <a:ln w="4127" cap="flat">
                    <a:noFill/>
                    <a:prstDash val="solid"/>
                    <a:miter/>
                  </a:ln>
                </p:spPr>
                <p:txBody>
                  <a:bodyPr rtlCol="0" anchor="ctr"/>
                  <a:lstStyle/>
                  <a:p>
                    <a:endParaRPr lang="en-US"/>
                  </a:p>
                </p:txBody>
              </p:sp>
              <p:sp>
                <p:nvSpPr>
                  <p:cNvPr id="60" name="Freeform 219">
                    <a:extLst>
                      <a:ext uri="{FF2B5EF4-FFF2-40B4-BE49-F238E27FC236}">
                        <a16:creationId xmlns:a16="http://schemas.microsoft.com/office/drawing/2014/main" id="{21A8E752-7977-4971-8A03-2F13E444BF72}"/>
                      </a:ext>
                    </a:extLst>
                  </p:cNvPr>
                  <p:cNvSpPr/>
                  <p:nvPr/>
                </p:nvSpPr>
                <p:spPr>
                  <a:xfrm>
                    <a:off x="6182822" y="5032590"/>
                    <a:ext cx="103616" cy="101930"/>
                  </a:xfrm>
                  <a:custGeom>
                    <a:avLst/>
                    <a:gdLst>
                      <a:gd name="connsiteX0" fmla="*/ 5367 w 103616"/>
                      <a:gd name="connsiteY0" fmla="*/ 101931 h 101930"/>
                      <a:gd name="connsiteX1" fmla="*/ 0 w 103616"/>
                      <a:gd name="connsiteY1" fmla="*/ 96978 h 101930"/>
                      <a:gd name="connsiteX2" fmla="*/ 98250 w 103616"/>
                      <a:gd name="connsiteY2" fmla="*/ 0 h 101930"/>
                      <a:gd name="connsiteX3" fmla="*/ 103616 w 103616"/>
                      <a:gd name="connsiteY3" fmla="*/ 5365 h 101930"/>
                    </a:gdLst>
                    <a:ahLst/>
                    <a:cxnLst>
                      <a:cxn ang="0">
                        <a:pos x="connsiteX0" y="connsiteY0"/>
                      </a:cxn>
                      <a:cxn ang="0">
                        <a:pos x="connsiteX1" y="connsiteY1"/>
                      </a:cxn>
                      <a:cxn ang="0">
                        <a:pos x="connsiteX2" y="connsiteY2"/>
                      </a:cxn>
                      <a:cxn ang="0">
                        <a:pos x="connsiteX3" y="connsiteY3"/>
                      </a:cxn>
                    </a:cxnLst>
                    <a:rect l="l" t="t" r="r" b="b"/>
                    <a:pathLst>
                      <a:path w="103616" h="101930">
                        <a:moveTo>
                          <a:pt x="5367" y="101931"/>
                        </a:moveTo>
                        <a:lnTo>
                          <a:pt x="0" y="96978"/>
                        </a:lnTo>
                        <a:lnTo>
                          <a:pt x="98250" y="0"/>
                        </a:lnTo>
                        <a:lnTo>
                          <a:pt x="103616" y="5365"/>
                        </a:lnTo>
                        <a:close/>
                      </a:path>
                    </a:pathLst>
                  </a:custGeom>
                  <a:solidFill>
                    <a:srgbClr val="000000"/>
                  </a:solidFill>
                  <a:ln w="4127" cap="flat">
                    <a:noFill/>
                    <a:prstDash val="solid"/>
                    <a:miter/>
                  </a:ln>
                </p:spPr>
                <p:txBody>
                  <a:bodyPr rtlCol="0" anchor="ctr"/>
                  <a:lstStyle/>
                  <a:p>
                    <a:endParaRPr lang="en-US"/>
                  </a:p>
                </p:txBody>
              </p:sp>
            </p:grpSp>
          </p:grpSp>
          <p:sp>
            <p:nvSpPr>
              <p:cNvPr id="54" name="Freeform 213">
                <a:extLst>
                  <a:ext uri="{FF2B5EF4-FFF2-40B4-BE49-F238E27FC236}">
                    <a16:creationId xmlns:a16="http://schemas.microsoft.com/office/drawing/2014/main" id="{D561A895-234A-4A30-BD45-4622623A8BE5}"/>
                  </a:ext>
                </a:extLst>
              </p:cNvPr>
              <p:cNvSpPr/>
              <p:nvPr/>
            </p:nvSpPr>
            <p:spPr>
              <a:xfrm>
                <a:off x="6107071" y="4958309"/>
                <a:ext cx="181637" cy="178275"/>
              </a:xfrm>
              <a:custGeom>
                <a:avLst/>
                <a:gdLst>
                  <a:gd name="connsiteX0" fmla="*/ 90613 w 181637"/>
                  <a:gd name="connsiteY0" fmla="*/ 178275 h 178275"/>
                  <a:gd name="connsiteX1" fmla="*/ 26627 w 181637"/>
                  <a:gd name="connsiteY1" fmla="*/ 152276 h 178275"/>
                  <a:gd name="connsiteX2" fmla="*/ 26627 w 181637"/>
                  <a:gd name="connsiteY2" fmla="*/ 25998 h 178275"/>
                  <a:gd name="connsiteX3" fmla="*/ 155011 w 181637"/>
                  <a:gd name="connsiteY3" fmla="*/ 25998 h 178275"/>
                  <a:gd name="connsiteX4" fmla="*/ 155011 w 181637"/>
                  <a:gd name="connsiteY4" fmla="*/ 152276 h 178275"/>
                  <a:gd name="connsiteX5" fmla="*/ 155011 w 181637"/>
                  <a:gd name="connsiteY5" fmla="*/ 152276 h 178275"/>
                  <a:gd name="connsiteX6" fmla="*/ 90613 w 181637"/>
                  <a:gd name="connsiteY6" fmla="*/ 178275 h 178275"/>
                  <a:gd name="connsiteX7" fmla="*/ 90613 w 181637"/>
                  <a:gd name="connsiteY7" fmla="*/ 7016 h 178275"/>
                  <a:gd name="connsiteX8" fmla="*/ 31992 w 181637"/>
                  <a:gd name="connsiteY8" fmla="*/ 30950 h 178275"/>
                  <a:gd name="connsiteX9" fmla="*/ 31992 w 181637"/>
                  <a:gd name="connsiteY9" fmla="*/ 146912 h 178275"/>
                  <a:gd name="connsiteX10" fmla="*/ 149644 w 181637"/>
                  <a:gd name="connsiteY10" fmla="*/ 146912 h 178275"/>
                  <a:gd name="connsiteX11" fmla="*/ 149644 w 181637"/>
                  <a:gd name="connsiteY11" fmla="*/ 30950 h 178275"/>
                  <a:gd name="connsiteX12" fmla="*/ 90613 w 181637"/>
                  <a:gd name="connsiteY12" fmla="*/ 7016 h 17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37" h="178275">
                    <a:moveTo>
                      <a:pt x="90613" y="178275"/>
                    </a:moveTo>
                    <a:cubicBezTo>
                      <a:pt x="67495" y="178275"/>
                      <a:pt x="43965" y="169609"/>
                      <a:pt x="26627" y="152276"/>
                    </a:cubicBezTo>
                    <a:cubicBezTo>
                      <a:pt x="-8876" y="117612"/>
                      <a:pt x="-8876" y="60663"/>
                      <a:pt x="26627" y="25998"/>
                    </a:cubicBezTo>
                    <a:cubicBezTo>
                      <a:pt x="62128" y="-8666"/>
                      <a:pt x="119509" y="-8666"/>
                      <a:pt x="155011" y="25998"/>
                    </a:cubicBezTo>
                    <a:cubicBezTo>
                      <a:pt x="190513" y="60663"/>
                      <a:pt x="190513" y="117612"/>
                      <a:pt x="155011" y="152276"/>
                    </a:cubicBezTo>
                    <a:lnTo>
                      <a:pt x="155011" y="152276"/>
                    </a:lnTo>
                    <a:cubicBezTo>
                      <a:pt x="136847" y="169609"/>
                      <a:pt x="113730" y="178275"/>
                      <a:pt x="90613" y="178275"/>
                    </a:cubicBezTo>
                    <a:close/>
                    <a:moveTo>
                      <a:pt x="90613" y="7016"/>
                    </a:moveTo>
                    <a:cubicBezTo>
                      <a:pt x="69146" y="7016"/>
                      <a:pt x="48093" y="14857"/>
                      <a:pt x="31992" y="30950"/>
                    </a:cubicBezTo>
                    <a:cubicBezTo>
                      <a:pt x="-619" y="62727"/>
                      <a:pt x="-619" y="114723"/>
                      <a:pt x="31992" y="146912"/>
                    </a:cubicBezTo>
                    <a:cubicBezTo>
                      <a:pt x="64605" y="178688"/>
                      <a:pt x="117032" y="178688"/>
                      <a:pt x="149644" y="146912"/>
                    </a:cubicBezTo>
                    <a:cubicBezTo>
                      <a:pt x="182257" y="115136"/>
                      <a:pt x="182257" y="63139"/>
                      <a:pt x="149644" y="30950"/>
                    </a:cubicBezTo>
                    <a:cubicBezTo>
                      <a:pt x="133131" y="14857"/>
                      <a:pt x="111665" y="7016"/>
                      <a:pt x="90613" y="7016"/>
                    </a:cubicBezTo>
                    <a:close/>
                  </a:path>
                </a:pathLst>
              </a:custGeom>
              <a:solidFill>
                <a:srgbClr val="000000"/>
              </a:solidFill>
              <a:ln w="4127" cap="flat">
                <a:noFill/>
                <a:prstDash val="solid"/>
                <a:miter/>
              </a:ln>
            </p:spPr>
            <p:txBody>
              <a:bodyPr rtlCol="0" anchor="ctr"/>
              <a:lstStyle/>
              <a:p>
                <a:endParaRPr lang="en-US"/>
              </a:p>
            </p:txBody>
          </p:sp>
        </p:grpSp>
        <p:grpSp>
          <p:nvGrpSpPr>
            <p:cNvPr id="42" name="Graphic 1533">
              <a:extLst>
                <a:ext uri="{FF2B5EF4-FFF2-40B4-BE49-F238E27FC236}">
                  <a16:creationId xmlns:a16="http://schemas.microsoft.com/office/drawing/2014/main" id="{B60CA136-3661-4782-8AE3-E1B62DD3F3CE}"/>
                </a:ext>
              </a:extLst>
            </p:cNvPr>
            <p:cNvGrpSpPr/>
            <p:nvPr/>
          </p:nvGrpSpPr>
          <p:grpSpPr>
            <a:xfrm>
              <a:off x="4922093" y="4888567"/>
              <a:ext cx="345111" cy="9491"/>
              <a:chOff x="4922093" y="4888567"/>
              <a:chExt cx="345111" cy="9491"/>
            </a:xfrm>
            <a:solidFill>
              <a:srgbClr val="000000"/>
            </a:solidFill>
          </p:grpSpPr>
          <p:sp>
            <p:nvSpPr>
              <p:cNvPr id="50" name="Freeform 209">
                <a:extLst>
                  <a:ext uri="{FF2B5EF4-FFF2-40B4-BE49-F238E27FC236}">
                    <a16:creationId xmlns:a16="http://schemas.microsoft.com/office/drawing/2014/main" id="{400A19F3-C5A8-47C1-B2EC-5180823056FD}"/>
                  </a:ext>
                </a:extLst>
              </p:cNvPr>
              <p:cNvSpPr/>
              <p:nvPr/>
            </p:nvSpPr>
            <p:spPr>
              <a:xfrm>
                <a:off x="4922093" y="4893106"/>
                <a:ext cx="345111" cy="4126"/>
              </a:xfrm>
              <a:custGeom>
                <a:avLst/>
                <a:gdLst>
                  <a:gd name="connsiteX0" fmla="*/ 345111 w 345111"/>
                  <a:gd name="connsiteY0" fmla="*/ 0 h 4126"/>
                  <a:gd name="connsiteX1" fmla="*/ 0 w 345111"/>
                  <a:gd name="connsiteY1" fmla="*/ 0 h 4126"/>
                </a:gdLst>
                <a:ahLst/>
                <a:cxnLst>
                  <a:cxn ang="0">
                    <a:pos x="connsiteX0" y="connsiteY0"/>
                  </a:cxn>
                  <a:cxn ang="0">
                    <a:pos x="connsiteX1" y="connsiteY1"/>
                  </a:cxn>
                </a:cxnLst>
                <a:rect l="l" t="t" r="r" b="b"/>
                <a:pathLst>
                  <a:path w="345111" h="4126">
                    <a:moveTo>
                      <a:pt x="345111" y="0"/>
                    </a:moveTo>
                    <a:lnTo>
                      <a:pt x="0" y="0"/>
                    </a:lnTo>
                  </a:path>
                </a:pathLst>
              </a:custGeom>
              <a:ln w="4127" cap="flat">
                <a:noFill/>
                <a:prstDash val="solid"/>
                <a:miter/>
              </a:ln>
            </p:spPr>
            <p:txBody>
              <a:bodyPr rtlCol="0" anchor="ctr"/>
              <a:lstStyle/>
              <a:p>
                <a:endParaRPr lang="en-US"/>
              </a:p>
            </p:txBody>
          </p:sp>
          <p:sp>
            <p:nvSpPr>
              <p:cNvPr id="51" name="Freeform 210">
                <a:extLst>
                  <a:ext uri="{FF2B5EF4-FFF2-40B4-BE49-F238E27FC236}">
                    <a16:creationId xmlns:a16="http://schemas.microsoft.com/office/drawing/2014/main" id="{66F9AAAE-D333-4897-A085-478C1E07771B}"/>
                  </a:ext>
                </a:extLst>
              </p:cNvPr>
              <p:cNvSpPr/>
              <p:nvPr/>
            </p:nvSpPr>
            <p:spPr>
              <a:xfrm>
                <a:off x="4922093" y="4888567"/>
                <a:ext cx="345111" cy="9491"/>
              </a:xfrm>
              <a:custGeom>
                <a:avLst/>
                <a:gdLst>
                  <a:gd name="connsiteX0" fmla="*/ 0 w 345111"/>
                  <a:gd name="connsiteY0" fmla="*/ 0 h 9491"/>
                  <a:gd name="connsiteX1" fmla="*/ 345112 w 345111"/>
                  <a:gd name="connsiteY1" fmla="*/ 0 h 9491"/>
                  <a:gd name="connsiteX2" fmla="*/ 345112 w 345111"/>
                  <a:gd name="connsiteY2" fmla="*/ 9492 h 9491"/>
                  <a:gd name="connsiteX3" fmla="*/ 0 w 345111"/>
                  <a:gd name="connsiteY3" fmla="*/ 9492 h 9491"/>
                </a:gdLst>
                <a:ahLst/>
                <a:cxnLst>
                  <a:cxn ang="0">
                    <a:pos x="connsiteX0" y="connsiteY0"/>
                  </a:cxn>
                  <a:cxn ang="0">
                    <a:pos x="connsiteX1" y="connsiteY1"/>
                  </a:cxn>
                  <a:cxn ang="0">
                    <a:pos x="connsiteX2" y="connsiteY2"/>
                  </a:cxn>
                  <a:cxn ang="0">
                    <a:pos x="connsiteX3" y="connsiteY3"/>
                  </a:cxn>
                </a:cxnLst>
                <a:rect l="l" t="t" r="r" b="b"/>
                <a:pathLst>
                  <a:path w="345111" h="9491">
                    <a:moveTo>
                      <a:pt x="0" y="0"/>
                    </a:moveTo>
                    <a:lnTo>
                      <a:pt x="345112" y="0"/>
                    </a:lnTo>
                    <a:lnTo>
                      <a:pt x="34511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43" name="Graphic 1533">
              <a:extLst>
                <a:ext uri="{FF2B5EF4-FFF2-40B4-BE49-F238E27FC236}">
                  <a16:creationId xmlns:a16="http://schemas.microsoft.com/office/drawing/2014/main" id="{44859DEC-278C-47F5-8B70-C0891C1627EB}"/>
                </a:ext>
              </a:extLst>
            </p:cNvPr>
            <p:cNvGrpSpPr/>
            <p:nvPr/>
          </p:nvGrpSpPr>
          <p:grpSpPr>
            <a:xfrm>
              <a:off x="5253994" y="3510651"/>
              <a:ext cx="321168" cy="316932"/>
              <a:chOff x="5253994" y="3510651"/>
              <a:chExt cx="321168" cy="316932"/>
            </a:xfrm>
          </p:grpSpPr>
          <p:grpSp>
            <p:nvGrpSpPr>
              <p:cNvPr id="46" name="Graphic 1533">
                <a:extLst>
                  <a:ext uri="{FF2B5EF4-FFF2-40B4-BE49-F238E27FC236}">
                    <a16:creationId xmlns:a16="http://schemas.microsoft.com/office/drawing/2014/main" id="{3939B584-1E63-4914-B361-9F7A7CE6C410}"/>
                  </a:ext>
                </a:extLst>
              </p:cNvPr>
              <p:cNvGrpSpPr/>
              <p:nvPr/>
            </p:nvGrpSpPr>
            <p:grpSpPr>
              <a:xfrm>
                <a:off x="5253994" y="3510651"/>
                <a:ext cx="321168" cy="316932"/>
                <a:chOff x="5253994" y="3510651"/>
                <a:chExt cx="321168" cy="316932"/>
              </a:xfrm>
            </p:grpSpPr>
            <p:sp>
              <p:nvSpPr>
                <p:cNvPr id="48" name="Freeform 207">
                  <a:extLst>
                    <a:ext uri="{FF2B5EF4-FFF2-40B4-BE49-F238E27FC236}">
                      <a16:creationId xmlns:a16="http://schemas.microsoft.com/office/drawing/2014/main" id="{6A29BF8B-DE15-4FA3-8E97-1A180DAA311C}"/>
                    </a:ext>
                  </a:extLst>
                </p:cNvPr>
                <p:cNvSpPr/>
                <p:nvPr/>
              </p:nvSpPr>
              <p:spPr>
                <a:xfrm>
                  <a:off x="5258535" y="3515603"/>
                  <a:ext cx="312086" cy="307028"/>
                </a:xfrm>
                <a:custGeom>
                  <a:avLst/>
                  <a:gdLst>
                    <a:gd name="connsiteX0" fmla="*/ 312086 w 312086"/>
                    <a:gd name="connsiteY0" fmla="*/ 153514 h 307028"/>
                    <a:gd name="connsiteX1" fmla="*/ 156043 w 312086"/>
                    <a:gd name="connsiteY1" fmla="*/ 307029 h 307028"/>
                    <a:gd name="connsiteX2" fmla="*/ -1 w 312086"/>
                    <a:gd name="connsiteY2" fmla="*/ 153514 h 307028"/>
                    <a:gd name="connsiteX3" fmla="*/ 156043 w 312086"/>
                    <a:gd name="connsiteY3" fmla="*/ 0 h 307028"/>
                    <a:gd name="connsiteX4" fmla="*/ 312086 w 312086"/>
                    <a:gd name="connsiteY4" fmla="*/ 153514 h 30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86" h="307028">
                      <a:moveTo>
                        <a:pt x="312086" y="153514"/>
                      </a:moveTo>
                      <a:cubicBezTo>
                        <a:pt x="312086" y="238298"/>
                        <a:pt x="242223" y="307029"/>
                        <a:pt x="156043" y="307029"/>
                      </a:cubicBezTo>
                      <a:cubicBezTo>
                        <a:pt x="69862" y="307029"/>
                        <a:pt x="-1" y="238298"/>
                        <a:pt x="-1" y="153514"/>
                      </a:cubicBezTo>
                      <a:cubicBezTo>
                        <a:pt x="-1" y="68731"/>
                        <a:pt x="69862" y="0"/>
                        <a:pt x="156043" y="0"/>
                      </a:cubicBezTo>
                      <a:cubicBezTo>
                        <a:pt x="242223" y="0"/>
                        <a:pt x="312086" y="68731"/>
                        <a:pt x="312086" y="153514"/>
                      </a:cubicBezTo>
                      <a:close/>
                    </a:path>
                  </a:pathLst>
                </a:custGeom>
                <a:solidFill>
                  <a:srgbClr val="FFFFFF"/>
                </a:solidFill>
                <a:ln w="4127" cap="flat">
                  <a:noFill/>
                  <a:prstDash val="solid"/>
                  <a:miter/>
                </a:ln>
              </p:spPr>
              <p:txBody>
                <a:bodyPr rtlCol="0" anchor="ctr"/>
                <a:lstStyle/>
                <a:p>
                  <a:endParaRPr lang="en-US"/>
                </a:p>
              </p:txBody>
            </p:sp>
            <p:sp>
              <p:nvSpPr>
                <p:cNvPr id="49" name="Freeform 208">
                  <a:extLst>
                    <a:ext uri="{FF2B5EF4-FFF2-40B4-BE49-F238E27FC236}">
                      <a16:creationId xmlns:a16="http://schemas.microsoft.com/office/drawing/2014/main" id="{59DB8B0F-E61B-4E4E-86FC-E4ED370EDF4B}"/>
                    </a:ext>
                  </a:extLst>
                </p:cNvPr>
                <p:cNvSpPr/>
                <p:nvPr/>
              </p:nvSpPr>
              <p:spPr>
                <a:xfrm>
                  <a:off x="5253994" y="3510651"/>
                  <a:ext cx="321168" cy="316932"/>
                </a:xfrm>
                <a:custGeom>
                  <a:avLst/>
                  <a:gdLst>
                    <a:gd name="connsiteX0" fmla="*/ 160584 w 321168"/>
                    <a:gd name="connsiteY0" fmla="*/ 316933 h 316932"/>
                    <a:gd name="connsiteX1" fmla="*/ 0 w 321168"/>
                    <a:gd name="connsiteY1" fmla="*/ 158466 h 316932"/>
                    <a:gd name="connsiteX2" fmla="*/ 160584 w 321168"/>
                    <a:gd name="connsiteY2" fmla="*/ 0 h 316932"/>
                    <a:gd name="connsiteX3" fmla="*/ 321168 w 321168"/>
                    <a:gd name="connsiteY3" fmla="*/ 158466 h 316932"/>
                    <a:gd name="connsiteX4" fmla="*/ 160584 w 321168"/>
                    <a:gd name="connsiteY4" fmla="*/ 316933 h 316932"/>
                    <a:gd name="connsiteX5" fmla="*/ 160584 w 321168"/>
                    <a:gd name="connsiteY5" fmla="*/ 9904 h 316932"/>
                    <a:gd name="connsiteX6" fmla="*/ 9495 w 321168"/>
                    <a:gd name="connsiteY6" fmla="*/ 158466 h 316932"/>
                    <a:gd name="connsiteX7" fmla="*/ 160584 w 321168"/>
                    <a:gd name="connsiteY7" fmla="*/ 307029 h 316932"/>
                    <a:gd name="connsiteX8" fmla="*/ 311673 w 321168"/>
                    <a:gd name="connsiteY8" fmla="*/ 158466 h 316932"/>
                    <a:gd name="connsiteX9" fmla="*/ 160584 w 321168"/>
                    <a:gd name="connsiteY9" fmla="*/ 9904 h 31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168" h="316932">
                      <a:moveTo>
                        <a:pt x="160584" y="316933"/>
                      </a:moveTo>
                      <a:cubicBezTo>
                        <a:pt x="71829" y="316933"/>
                        <a:pt x="0" y="245953"/>
                        <a:pt x="0" y="158466"/>
                      </a:cubicBezTo>
                      <a:cubicBezTo>
                        <a:pt x="0" y="70980"/>
                        <a:pt x="72242" y="0"/>
                        <a:pt x="160584" y="0"/>
                      </a:cubicBezTo>
                      <a:cubicBezTo>
                        <a:pt x="248926" y="0"/>
                        <a:pt x="321168" y="70980"/>
                        <a:pt x="321168" y="158466"/>
                      </a:cubicBezTo>
                      <a:cubicBezTo>
                        <a:pt x="321168" y="245953"/>
                        <a:pt x="249338" y="316933"/>
                        <a:pt x="160584" y="316933"/>
                      </a:cubicBezTo>
                      <a:close/>
                      <a:moveTo>
                        <a:pt x="160584" y="9904"/>
                      </a:moveTo>
                      <a:cubicBezTo>
                        <a:pt x="77196" y="9904"/>
                        <a:pt x="9495" y="76757"/>
                        <a:pt x="9495" y="158466"/>
                      </a:cubicBezTo>
                      <a:cubicBezTo>
                        <a:pt x="9495" y="240588"/>
                        <a:pt x="77196" y="307029"/>
                        <a:pt x="160584" y="307029"/>
                      </a:cubicBezTo>
                      <a:cubicBezTo>
                        <a:pt x="243973" y="307029"/>
                        <a:pt x="311673" y="240176"/>
                        <a:pt x="311673" y="158466"/>
                      </a:cubicBezTo>
                      <a:cubicBezTo>
                        <a:pt x="311673" y="76757"/>
                        <a:pt x="243973" y="9904"/>
                        <a:pt x="160584" y="9904"/>
                      </a:cubicBezTo>
                      <a:close/>
                    </a:path>
                  </a:pathLst>
                </a:custGeom>
                <a:solidFill>
                  <a:srgbClr val="000000"/>
                </a:solidFill>
                <a:ln w="4127" cap="flat">
                  <a:noFill/>
                  <a:prstDash val="solid"/>
                  <a:miter/>
                </a:ln>
              </p:spPr>
              <p:txBody>
                <a:bodyPr rtlCol="0" anchor="ctr"/>
                <a:lstStyle/>
                <a:p>
                  <a:endParaRPr lang="en-US"/>
                </a:p>
              </p:txBody>
            </p:sp>
          </p:grpSp>
          <p:sp>
            <p:nvSpPr>
              <p:cNvPr id="47" name="Freeform 206">
                <a:extLst>
                  <a:ext uri="{FF2B5EF4-FFF2-40B4-BE49-F238E27FC236}">
                    <a16:creationId xmlns:a16="http://schemas.microsoft.com/office/drawing/2014/main" id="{1D226534-C34A-4042-9C17-C2C8ACEB6F58}"/>
                  </a:ext>
                </a:extLst>
              </p:cNvPr>
              <p:cNvSpPr/>
              <p:nvPr/>
            </p:nvSpPr>
            <p:spPr>
              <a:xfrm>
                <a:off x="5293624" y="3549855"/>
                <a:ext cx="241908" cy="238525"/>
              </a:xfrm>
              <a:custGeom>
                <a:avLst/>
                <a:gdLst>
                  <a:gd name="connsiteX0" fmla="*/ 241908 w 241908"/>
                  <a:gd name="connsiteY0" fmla="*/ 119263 h 238525"/>
                  <a:gd name="connsiteX1" fmla="*/ 120954 w 241908"/>
                  <a:gd name="connsiteY1" fmla="*/ 238525 h 238525"/>
                  <a:gd name="connsiteX2" fmla="*/ -1 w 241908"/>
                  <a:gd name="connsiteY2" fmla="*/ 119262 h 238525"/>
                  <a:gd name="connsiteX3" fmla="*/ 120954 w 241908"/>
                  <a:gd name="connsiteY3" fmla="*/ 0 h 238525"/>
                  <a:gd name="connsiteX4" fmla="*/ 241908 w 241908"/>
                  <a:gd name="connsiteY4" fmla="*/ 119263 h 23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8" h="238525">
                    <a:moveTo>
                      <a:pt x="241908" y="119263"/>
                    </a:moveTo>
                    <a:cubicBezTo>
                      <a:pt x="241908" y="185129"/>
                      <a:pt x="187754" y="238525"/>
                      <a:pt x="120954" y="238525"/>
                    </a:cubicBezTo>
                    <a:cubicBezTo>
                      <a:pt x="54153" y="238525"/>
                      <a:pt x="-1" y="185129"/>
                      <a:pt x="-1" y="119262"/>
                    </a:cubicBezTo>
                    <a:cubicBezTo>
                      <a:pt x="-1" y="53395"/>
                      <a:pt x="54153" y="0"/>
                      <a:pt x="120954" y="0"/>
                    </a:cubicBezTo>
                    <a:cubicBezTo>
                      <a:pt x="187754" y="0"/>
                      <a:pt x="241908" y="53395"/>
                      <a:pt x="241908" y="119263"/>
                    </a:cubicBezTo>
                    <a:close/>
                  </a:path>
                </a:pathLst>
              </a:custGeom>
              <a:solidFill>
                <a:srgbClr val="FFD100"/>
              </a:solidFill>
              <a:ln w="4127" cap="flat">
                <a:no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90DF46FD-40A6-4C28-A7A1-AB2FFC562366}"/>
                </a:ext>
              </a:extLst>
            </p:cNvPr>
            <p:cNvSpPr txBox="1"/>
            <p:nvPr/>
          </p:nvSpPr>
          <p:spPr>
            <a:xfrm>
              <a:off x="4350882" y="2975843"/>
              <a:ext cx="808235" cy="307777"/>
            </a:xfrm>
            <a:prstGeom prst="rect">
              <a:avLst/>
            </a:prstGeom>
            <a:noFill/>
          </p:spPr>
          <p:txBody>
            <a:bodyPr wrap="none" rtlCol="0">
              <a:spAutoFit/>
            </a:bodyPr>
            <a:lstStyle/>
            <a:p>
              <a:pPr algn="l"/>
              <a:r>
                <a:rPr lang="en-US" sz="1400" b="1" spc="0" baseline="0">
                  <a:solidFill>
                    <a:srgbClr val="000000"/>
                  </a:solidFill>
                  <a:latin typeface="Avenir-Medium"/>
                  <a:sym typeface="Avenir-Medium"/>
                  <a:rtl val="0"/>
                </a:rPr>
                <a:t>GENDER</a:t>
              </a:r>
            </a:p>
          </p:txBody>
        </p:sp>
        <p:sp>
          <p:nvSpPr>
            <p:cNvPr id="45" name="TextBox 44">
              <a:extLst>
                <a:ext uri="{FF2B5EF4-FFF2-40B4-BE49-F238E27FC236}">
                  <a16:creationId xmlns:a16="http://schemas.microsoft.com/office/drawing/2014/main" id="{E1AFA1D5-4178-482A-9BF4-E0363E66E9F2}"/>
                </a:ext>
              </a:extLst>
            </p:cNvPr>
            <p:cNvSpPr txBox="1"/>
            <p:nvPr/>
          </p:nvSpPr>
          <p:spPr>
            <a:xfrm>
              <a:off x="4331315" y="5772641"/>
              <a:ext cx="852798" cy="307777"/>
            </a:xfrm>
            <a:prstGeom prst="rect">
              <a:avLst/>
            </a:prstGeom>
            <a:noFill/>
          </p:spPr>
          <p:txBody>
            <a:bodyPr wrap="none" rtlCol="0">
              <a:spAutoFit/>
            </a:bodyPr>
            <a:lstStyle/>
            <a:p>
              <a:pPr algn="l"/>
              <a:r>
                <a:rPr lang="en-US" sz="1400" b="1" spc="0" baseline="0">
                  <a:solidFill>
                    <a:srgbClr val="000000"/>
                  </a:solidFill>
                  <a:latin typeface="Avenir-Medium"/>
                  <a:sym typeface="Avenir-Medium"/>
                  <a:rtl val="0"/>
                </a:rPr>
                <a:t>CULTURE</a:t>
              </a:r>
            </a:p>
          </p:txBody>
        </p:sp>
      </p:grpSp>
      <p:sp>
        <p:nvSpPr>
          <p:cNvPr id="157" name="TextBox 156">
            <a:extLst>
              <a:ext uri="{FF2B5EF4-FFF2-40B4-BE49-F238E27FC236}">
                <a16:creationId xmlns:a16="http://schemas.microsoft.com/office/drawing/2014/main" id="{4FC080C0-65F6-4B3F-8A11-EC346DF05C4E}"/>
              </a:ext>
            </a:extLst>
          </p:cNvPr>
          <p:cNvSpPr txBox="1"/>
          <p:nvPr/>
        </p:nvSpPr>
        <p:spPr>
          <a:xfrm>
            <a:off x="6690268" y="5490887"/>
            <a:ext cx="6096000" cy="373885"/>
          </a:xfrm>
          <a:prstGeom prst="rect">
            <a:avLst/>
          </a:prstGeom>
          <a:noFill/>
        </p:spPr>
        <p:txBody>
          <a:bodyPr wrap="square" lIns="91440" tIns="45720" rIns="91440" bIns="45720" anchor="t">
            <a:spAutoFit/>
          </a:bodyPr>
          <a:lstStyle/>
          <a:p>
            <a:pPr>
              <a:lnSpc>
                <a:spcPct val="107000"/>
              </a:lnSpc>
              <a:spcAft>
                <a:spcPts val="800"/>
              </a:spcAft>
            </a:pPr>
            <a:r>
              <a:rPr lang="en-GB" sz="1800" i="1">
                <a:latin typeface="Avenir Book"/>
                <a:ea typeface="Calibri" panose="020F0502020204030204" pitchFamily="34" charset="0"/>
                <a:cs typeface="Times New Roman"/>
              </a:rPr>
              <a:t>(Adopted from Active </a:t>
            </a:r>
            <a:r>
              <a:rPr lang="en-GB" i="1">
                <a:latin typeface="Avenir Book"/>
                <a:ea typeface="Calibri" panose="020F0502020204030204" pitchFamily="34" charset="0"/>
                <a:cs typeface="Times New Roman"/>
              </a:rPr>
              <a:t>Ageing</a:t>
            </a:r>
            <a:r>
              <a:rPr lang="en-GB" sz="1800" i="1">
                <a:latin typeface="Avenir Book"/>
                <a:ea typeface="Calibri" panose="020F0502020204030204" pitchFamily="34" charset="0"/>
                <a:cs typeface="Times New Roman"/>
              </a:rPr>
              <a:t>: Policy Framework, 2002)</a:t>
            </a:r>
          </a:p>
        </p:txBody>
      </p:sp>
    </p:spTree>
    <p:extLst>
      <p:ext uri="{BB962C8B-B14F-4D97-AF65-F5344CB8AC3E}">
        <p14:creationId xmlns:p14="http://schemas.microsoft.com/office/powerpoint/2010/main" val="189228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85F6C-952E-46B8-8474-1E116D0EA691}"/>
              </a:ext>
            </a:extLst>
          </p:cNvPr>
          <p:cNvSpPr>
            <a:spLocks noGrp="1"/>
          </p:cNvSpPr>
          <p:nvPr>
            <p:ph type="body" sz="quarter" idx="18"/>
          </p:nvPr>
        </p:nvSpPr>
        <p:spPr>
          <a:xfrm>
            <a:off x="5839326" y="1675866"/>
            <a:ext cx="5553055" cy="4361793"/>
          </a:xfrm>
        </p:spPr>
        <p:txBody>
          <a:bodyPr>
            <a:normAutofit/>
          </a:bodyPr>
          <a:lstStyle/>
          <a:p>
            <a:pPr indent="0"/>
            <a:r>
              <a:rPr lang="en-US"/>
              <a:t>Determinants of Active Ageing in relation to economic aspects are </a:t>
            </a:r>
            <a:r>
              <a:rPr lang="en-US" b="1"/>
              <a:t>income, work, and social protection. </a:t>
            </a:r>
            <a:r>
              <a:rPr lang="en-US"/>
              <a:t>There are structural challenges with the alignment of pension entitlements in some EU countries. Although poverty amongst the older population should not be underestimated, many older people have substantial disposable incomes. </a:t>
            </a:r>
          </a:p>
        </p:txBody>
      </p:sp>
      <p:sp>
        <p:nvSpPr>
          <p:cNvPr id="3" name="Text Placeholder 2">
            <a:extLst>
              <a:ext uri="{FF2B5EF4-FFF2-40B4-BE49-F238E27FC236}">
                <a16:creationId xmlns:a16="http://schemas.microsoft.com/office/drawing/2014/main" id="{78638468-6370-44ED-9FC9-8209663A1C98}"/>
              </a:ext>
            </a:extLst>
          </p:cNvPr>
          <p:cNvSpPr>
            <a:spLocks noGrp="1"/>
          </p:cNvSpPr>
          <p:nvPr>
            <p:ph type="body" sz="quarter" idx="16"/>
          </p:nvPr>
        </p:nvSpPr>
        <p:spPr/>
        <p:txBody>
          <a:bodyPr>
            <a:normAutofit/>
          </a:bodyPr>
          <a:lstStyle/>
          <a:p>
            <a:r>
              <a:rPr lang="en-US" sz="3300" b="1"/>
              <a:t>Economic</a:t>
            </a:r>
            <a:endParaRPr lang="en-IE" sz="3300" b="1"/>
          </a:p>
        </p:txBody>
      </p:sp>
      <p:grpSp>
        <p:nvGrpSpPr>
          <p:cNvPr id="4" name="Graphic 2">
            <a:extLst>
              <a:ext uri="{FF2B5EF4-FFF2-40B4-BE49-F238E27FC236}">
                <a16:creationId xmlns:a16="http://schemas.microsoft.com/office/drawing/2014/main" id="{2978004E-0CE6-423B-904A-B402F2748F0E}"/>
              </a:ext>
            </a:extLst>
          </p:cNvPr>
          <p:cNvGrpSpPr/>
          <p:nvPr/>
        </p:nvGrpSpPr>
        <p:grpSpPr>
          <a:xfrm>
            <a:off x="10247299" y="521128"/>
            <a:ext cx="1209987" cy="825908"/>
            <a:chOff x="8782406" y="5397193"/>
            <a:chExt cx="872121" cy="595289"/>
          </a:xfrm>
        </p:grpSpPr>
        <p:sp>
          <p:nvSpPr>
            <p:cNvPr id="5" name="Freeform 388">
              <a:extLst>
                <a:ext uri="{FF2B5EF4-FFF2-40B4-BE49-F238E27FC236}">
                  <a16:creationId xmlns:a16="http://schemas.microsoft.com/office/drawing/2014/main" id="{4DC8D117-DB5E-4C18-99DC-91DEDD3C4B83}"/>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FD100"/>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689CF432-A6E6-4694-9627-79B8364D69C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921C43DC-78BE-4640-8C51-45D92EC6701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A1F1D262-B63C-4B0F-A333-74005ADF877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pic>
        <p:nvPicPr>
          <p:cNvPr id="10" name="Picture 9" descr="A stack of bank cards">
            <a:extLst>
              <a:ext uri="{FF2B5EF4-FFF2-40B4-BE49-F238E27FC236}">
                <a16:creationId xmlns:a16="http://schemas.microsoft.com/office/drawing/2014/main" id="{44C32828-5187-42B5-9063-95BEA3256F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9619" y="1675866"/>
            <a:ext cx="3625985" cy="3411008"/>
          </a:xfrm>
          <a:prstGeom prst="rect">
            <a:avLst/>
          </a:prstGeom>
        </p:spPr>
      </p:pic>
    </p:spTree>
    <p:extLst>
      <p:ext uri="{BB962C8B-B14F-4D97-AF65-F5344CB8AC3E}">
        <p14:creationId xmlns:p14="http://schemas.microsoft.com/office/powerpoint/2010/main" val="375435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F066D-2330-4BC7-A9C6-F8E98EB68F47}"/>
              </a:ext>
            </a:extLst>
          </p:cNvPr>
          <p:cNvSpPr>
            <a:spLocks noGrp="1"/>
          </p:cNvSpPr>
          <p:nvPr>
            <p:ph type="body" sz="quarter" idx="18"/>
          </p:nvPr>
        </p:nvSpPr>
        <p:spPr>
          <a:xfrm>
            <a:off x="6096000" y="1684413"/>
            <a:ext cx="5525676" cy="3867704"/>
          </a:xfrm>
        </p:spPr>
        <p:txBody>
          <a:bodyPr>
            <a:normAutofit lnSpcReduction="10000"/>
          </a:bodyPr>
          <a:lstStyle/>
          <a:p>
            <a:pPr indent="0"/>
            <a:r>
              <a:rPr lang="en-US"/>
              <a:t>Social isolation is a particular challenge in old age, with retirement being only one of the causes. So other benefits from education and training for older people are mental health benefits and increased </a:t>
            </a:r>
            <a:r>
              <a:rPr lang="en-US" err="1"/>
              <a:t>socialisation</a:t>
            </a:r>
            <a:r>
              <a:rPr lang="en-US"/>
              <a:t> and interaction with the community, leading to less social deprivation and associated health and welfare challenges. Preserving and improving the mobility of the older population is key to a Healthy and Active Lifestyle.</a:t>
            </a:r>
            <a:endParaRPr lang="en-IE"/>
          </a:p>
        </p:txBody>
      </p:sp>
      <p:sp>
        <p:nvSpPr>
          <p:cNvPr id="3" name="Text Placeholder 2">
            <a:extLst>
              <a:ext uri="{FF2B5EF4-FFF2-40B4-BE49-F238E27FC236}">
                <a16:creationId xmlns:a16="http://schemas.microsoft.com/office/drawing/2014/main" id="{CEF4EDF3-ECDD-49C5-A83A-9B91C2EEEA07}"/>
              </a:ext>
            </a:extLst>
          </p:cNvPr>
          <p:cNvSpPr>
            <a:spLocks noGrp="1"/>
          </p:cNvSpPr>
          <p:nvPr>
            <p:ph type="body" sz="quarter" idx="16"/>
          </p:nvPr>
        </p:nvSpPr>
        <p:spPr/>
        <p:txBody>
          <a:bodyPr>
            <a:normAutofit/>
          </a:bodyPr>
          <a:lstStyle/>
          <a:p>
            <a:r>
              <a:rPr lang="en-US" sz="3300" b="1"/>
              <a:t>Social</a:t>
            </a:r>
            <a:endParaRPr lang="en-IE" sz="3300" b="1"/>
          </a:p>
        </p:txBody>
      </p:sp>
      <p:grpSp>
        <p:nvGrpSpPr>
          <p:cNvPr id="4" name="Group 3">
            <a:extLst>
              <a:ext uri="{FF2B5EF4-FFF2-40B4-BE49-F238E27FC236}">
                <a16:creationId xmlns:a16="http://schemas.microsoft.com/office/drawing/2014/main" id="{CD6BBDCB-82D8-4077-A1E1-154ACAC1386F}"/>
              </a:ext>
            </a:extLst>
          </p:cNvPr>
          <p:cNvGrpSpPr/>
          <p:nvPr/>
        </p:nvGrpSpPr>
        <p:grpSpPr>
          <a:xfrm>
            <a:off x="10571752" y="486118"/>
            <a:ext cx="885534" cy="895928"/>
            <a:chOff x="7190753" y="5365577"/>
            <a:chExt cx="745522" cy="754273"/>
          </a:xfrm>
        </p:grpSpPr>
        <p:grpSp>
          <p:nvGrpSpPr>
            <p:cNvPr id="5" name="Graphic 2">
              <a:extLst>
                <a:ext uri="{FF2B5EF4-FFF2-40B4-BE49-F238E27FC236}">
                  <a16:creationId xmlns:a16="http://schemas.microsoft.com/office/drawing/2014/main" id="{3F1076BC-2DD3-4FBE-A709-700F74203C2D}"/>
                </a:ext>
              </a:extLst>
            </p:cNvPr>
            <p:cNvGrpSpPr/>
            <p:nvPr/>
          </p:nvGrpSpPr>
          <p:grpSpPr>
            <a:xfrm>
              <a:off x="7353351" y="5647412"/>
              <a:ext cx="420044" cy="75879"/>
              <a:chOff x="7353351" y="5647412"/>
              <a:chExt cx="420044" cy="75879"/>
            </a:xfrm>
            <a:solidFill>
              <a:srgbClr val="00BADE"/>
            </a:solidFill>
          </p:grpSpPr>
          <p:sp>
            <p:nvSpPr>
              <p:cNvPr id="16" name="Freeform 385">
                <a:extLst>
                  <a:ext uri="{FF2B5EF4-FFF2-40B4-BE49-F238E27FC236}">
                    <a16:creationId xmlns:a16="http://schemas.microsoft.com/office/drawing/2014/main" id="{C2455DBB-5CBE-461A-85F8-5888ADEA06B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17" name="Freeform 386">
                <a:extLst>
                  <a:ext uri="{FF2B5EF4-FFF2-40B4-BE49-F238E27FC236}">
                    <a16:creationId xmlns:a16="http://schemas.microsoft.com/office/drawing/2014/main" id="{C8B322C2-0D8B-4430-94DD-77CFA72E720B}"/>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82B8347-F430-466A-8F09-8892BB9C6E66}"/>
                </a:ext>
              </a:extLst>
            </p:cNvPr>
            <p:cNvGrpSpPr/>
            <p:nvPr/>
          </p:nvGrpSpPr>
          <p:grpSpPr>
            <a:xfrm>
              <a:off x="7190753" y="5365577"/>
              <a:ext cx="745522" cy="754273"/>
              <a:chOff x="7190753" y="5365577"/>
              <a:chExt cx="745522" cy="754273"/>
            </a:xfrm>
            <a:solidFill>
              <a:srgbClr val="000000"/>
            </a:solidFill>
          </p:grpSpPr>
          <p:sp>
            <p:nvSpPr>
              <p:cNvPr id="7" name="Freeform 376">
                <a:extLst>
                  <a:ext uri="{FF2B5EF4-FFF2-40B4-BE49-F238E27FC236}">
                    <a16:creationId xmlns:a16="http://schemas.microsoft.com/office/drawing/2014/main" id="{594252CB-D3A0-4062-8DA0-C17CB0C3C8C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8" name="Freeform 377">
                <a:extLst>
                  <a:ext uri="{FF2B5EF4-FFF2-40B4-BE49-F238E27FC236}">
                    <a16:creationId xmlns:a16="http://schemas.microsoft.com/office/drawing/2014/main" id="{AB2CF0CC-6B0A-44FF-A725-EC582844C2A7}"/>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9" name="Freeform 378">
                <a:extLst>
                  <a:ext uri="{FF2B5EF4-FFF2-40B4-BE49-F238E27FC236}">
                    <a16:creationId xmlns:a16="http://schemas.microsoft.com/office/drawing/2014/main" id="{9856376D-A382-43E2-81C8-B9AF72478FB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10" name="Freeform 379">
                <a:extLst>
                  <a:ext uri="{FF2B5EF4-FFF2-40B4-BE49-F238E27FC236}">
                    <a16:creationId xmlns:a16="http://schemas.microsoft.com/office/drawing/2014/main" id="{7385337A-23DD-45CA-B5B1-A45D654DACB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11" name="Freeform 380">
                <a:extLst>
                  <a:ext uri="{FF2B5EF4-FFF2-40B4-BE49-F238E27FC236}">
                    <a16:creationId xmlns:a16="http://schemas.microsoft.com/office/drawing/2014/main" id="{DA4A84D5-D510-42D2-A5B9-F385D91BF4A4}"/>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12" name="Freeform 381">
                <a:extLst>
                  <a:ext uri="{FF2B5EF4-FFF2-40B4-BE49-F238E27FC236}">
                    <a16:creationId xmlns:a16="http://schemas.microsoft.com/office/drawing/2014/main" id="{7FC6425D-3C49-4E3D-95DD-F9CA8D5B2CFB}"/>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13" name="Freeform 382">
                <a:extLst>
                  <a:ext uri="{FF2B5EF4-FFF2-40B4-BE49-F238E27FC236}">
                    <a16:creationId xmlns:a16="http://schemas.microsoft.com/office/drawing/2014/main" id="{BF644F18-E794-4A0B-A495-D5414DB075E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14" name="Freeform 383">
                <a:extLst>
                  <a:ext uri="{FF2B5EF4-FFF2-40B4-BE49-F238E27FC236}">
                    <a16:creationId xmlns:a16="http://schemas.microsoft.com/office/drawing/2014/main" id="{09DABA73-D7C0-470F-84F8-4EDE0CAAC75E}"/>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15" name="Freeform 384">
                <a:extLst>
                  <a:ext uri="{FF2B5EF4-FFF2-40B4-BE49-F238E27FC236}">
                    <a16:creationId xmlns:a16="http://schemas.microsoft.com/office/drawing/2014/main" id="{689EFC00-0A74-462E-88C4-08DEF4B714C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pic>
        <p:nvPicPr>
          <p:cNvPr id="19" name="Picture 18" descr="Old gay couple in coffee shop">
            <a:extLst>
              <a:ext uri="{FF2B5EF4-FFF2-40B4-BE49-F238E27FC236}">
                <a16:creationId xmlns:a16="http://schemas.microsoft.com/office/drawing/2014/main" id="{2BD3CBDE-7428-465F-A079-4125D6CBDE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714" y="1723254"/>
            <a:ext cx="4090737" cy="3411492"/>
          </a:xfrm>
          <a:prstGeom prst="rect">
            <a:avLst/>
          </a:prstGeom>
        </p:spPr>
      </p:pic>
    </p:spTree>
    <p:extLst>
      <p:ext uri="{BB962C8B-B14F-4D97-AF65-F5344CB8AC3E}">
        <p14:creationId xmlns:p14="http://schemas.microsoft.com/office/powerpoint/2010/main" val="52245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EE678-8437-4031-8593-82E342C2ABEC}"/>
              </a:ext>
            </a:extLst>
          </p:cNvPr>
          <p:cNvSpPr>
            <a:spLocks noGrp="1"/>
          </p:cNvSpPr>
          <p:nvPr>
            <p:ph type="body" sz="quarter" idx="18"/>
          </p:nvPr>
        </p:nvSpPr>
        <p:spPr>
          <a:xfrm>
            <a:off x="420415" y="1576552"/>
            <a:ext cx="11424744" cy="4141076"/>
          </a:xfrm>
        </p:spPr>
        <p:txBody>
          <a:bodyPr vert="horz" lIns="91440" tIns="45720" rIns="91440" bIns="45720" rtlCol="0" anchor="t">
            <a:normAutofit/>
          </a:bodyPr>
          <a:lstStyle/>
          <a:p>
            <a:pPr indent="0"/>
            <a:r>
              <a:rPr lang="en-US" dirty="0"/>
              <a:t>Determinants of Active Ageing relating to the physical environment include transport and housing. Much of existing transport services for older and disabled people are highly dependent on volunteers. This is important in the context of the shopping </a:t>
            </a:r>
            <a:r>
              <a:rPr lang="en-US" dirty="0" err="1"/>
              <a:t>behaviours</a:t>
            </a:r>
            <a:r>
              <a:rPr lang="en-US" dirty="0"/>
              <a:t> of seniors. </a:t>
            </a:r>
          </a:p>
          <a:p>
            <a:pPr indent="0"/>
            <a:r>
              <a:rPr lang="en-US" dirty="0"/>
              <a:t>The majority of older people prefer to remain in their own home as they get older. Many homes at present are not built to adapt to such changes, nor include smart home solutions. Adaptable and smart home solutions can help update and support independent living of older people better. Enabling older people to stay in their own home reduces pressure on the health and care sector wherein the move to residential care is delayed. </a:t>
            </a:r>
            <a:r>
              <a:rPr lang="en-GB" dirty="0"/>
              <a:t>We see in our case studies how innovative ways of home delivery food services is a food product/service area of growth. </a:t>
            </a:r>
            <a:endParaRPr lang="en-IE" dirty="0"/>
          </a:p>
        </p:txBody>
      </p:sp>
      <p:sp>
        <p:nvSpPr>
          <p:cNvPr id="3" name="Text Placeholder 2">
            <a:extLst>
              <a:ext uri="{FF2B5EF4-FFF2-40B4-BE49-F238E27FC236}">
                <a16:creationId xmlns:a16="http://schemas.microsoft.com/office/drawing/2014/main" id="{49A973B5-82D3-44F3-B4D1-78948C57EDD0}"/>
              </a:ext>
            </a:extLst>
          </p:cNvPr>
          <p:cNvSpPr>
            <a:spLocks noGrp="1"/>
          </p:cNvSpPr>
          <p:nvPr>
            <p:ph type="body" sz="quarter" idx="16"/>
          </p:nvPr>
        </p:nvSpPr>
        <p:spPr/>
        <p:txBody>
          <a:bodyPr>
            <a:normAutofit/>
          </a:bodyPr>
          <a:lstStyle/>
          <a:p>
            <a:r>
              <a:rPr lang="en-US" sz="3300" b="1"/>
              <a:t>Physical Environment</a:t>
            </a:r>
            <a:endParaRPr lang="en-IE" sz="3300" b="1"/>
          </a:p>
        </p:txBody>
      </p:sp>
      <p:pic>
        <p:nvPicPr>
          <p:cNvPr id="5" name="Graphic 4" descr="House outline">
            <a:extLst>
              <a:ext uri="{FF2B5EF4-FFF2-40B4-BE49-F238E27FC236}">
                <a16:creationId xmlns:a16="http://schemas.microsoft.com/office/drawing/2014/main" id="{CC907BA2-1090-48F6-9D2C-5588A113AE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2886" y="476882"/>
            <a:ext cx="914400" cy="914400"/>
          </a:xfrm>
          <a:prstGeom prst="rect">
            <a:avLst/>
          </a:prstGeom>
        </p:spPr>
      </p:pic>
      <p:sp>
        <p:nvSpPr>
          <p:cNvPr id="6" name="Rectangle 5">
            <a:extLst>
              <a:ext uri="{FF2B5EF4-FFF2-40B4-BE49-F238E27FC236}">
                <a16:creationId xmlns:a16="http://schemas.microsoft.com/office/drawing/2014/main" id="{301F7397-E7D4-4EE9-BB2D-079951D4F0C2}"/>
              </a:ext>
            </a:extLst>
          </p:cNvPr>
          <p:cNvSpPr/>
          <p:nvPr/>
        </p:nvSpPr>
        <p:spPr>
          <a:xfrm>
            <a:off x="10787973" y="1070888"/>
            <a:ext cx="85653" cy="69484"/>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E8AED00F-5CBE-4D4E-BE60-E6DE3079FBBB}"/>
              </a:ext>
            </a:extLst>
          </p:cNvPr>
          <p:cNvSpPr/>
          <p:nvPr/>
        </p:nvSpPr>
        <p:spPr>
          <a:xfrm>
            <a:off x="11118713" y="1069035"/>
            <a:ext cx="85653" cy="71337"/>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504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C44D54-72DE-49BE-B5BC-40C1BC91E211}"/>
              </a:ext>
            </a:extLst>
          </p:cNvPr>
          <p:cNvSpPr>
            <a:spLocks noGrp="1"/>
          </p:cNvSpPr>
          <p:nvPr>
            <p:ph type="body" sz="quarter" idx="18"/>
          </p:nvPr>
        </p:nvSpPr>
        <p:spPr>
          <a:xfrm>
            <a:off x="497149" y="1379530"/>
            <a:ext cx="5678750" cy="3867704"/>
          </a:xfrm>
        </p:spPr>
        <p:txBody>
          <a:bodyPr/>
          <a:lstStyle/>
          <a:p>
            <a:pPr indent="0">
              <a:lnSpc>
                <a:spcPct val="100000"/>
              </a:lnSpc>
            </a:pPr>
            <a:r>
              <a:rPr lang="en-US" dirty="0"/>
              <a:t>Pioneering Innovative Food for Seniors (PIFS) is an open- source training </a:t>
            </a:r>
            <a:r>
              <a:rPr lang="en-US" dirty="0" err="1"/>
              <a:t>programme</a:t>
            </a:r>
            <a:r>
              <a:rPr lang="en-US" dirty="0"/>
              <a:t> for Food - Small and Medium sized Enterprises (SMEs), to help them </a:t>
            </a:r>
            <a:r>
              <a:rPr lang="en-US" dirty="0" err="1"/>
              <a:t>commercialise</a:t>
            </a:r>
            <a:r>
              <a:rPr lang="en-US" dirty="0"/>
              <a:t> nutrient-enriched foods for older adults.</a:t>
            </a:r>
          </a:p>
          <a:p>
            <a:pPr indent="0" algn="ctr">
              <a:lnSpc>
                <a:spcPct val="100000"/>
              </a:lnSpc>
            </a:pPr>
            <a:r>
              <a:rPr lang="en-US" dirty="0"/>
              <a:t>“</a:t>
            </a:r>
            <a:r>
              <a:rPr lang="en-US" i="1" dirty="0"/>
              <a:t>Our Ageing Population Can Be An Economic Powerhouse”</a:t>
            </a:r>
          </a:p>
          <a:p>
            <a:pPr indent="0" algn="ctr">
              <a:lnSpc>
                <a:spcPct val="100000"/>
              </a:lnSpc>
            </a:pPr>
            <a:r>
              <a:rPr lang="en-US" dirty="0"/>
              <a:t>- EU Commission</a:t>
            </a:r>
            <a:endParaRPr lang="en-IE" dirty="0"/>
          </a:p>
        </p:txBody>
      </p:sp>
      <p:sp>
        <p:nvSpPr>
          <p:cNvPr id="3" name="Text Placeholder 2">
            <a:extLst>
              <a:ext uri="{FF2B5EF4-FFF2-40B4-BE49-F238E27FC236}">
                <a16:creationId xmlns:a16="http://schemas.microsoft.com/office/drawing/2014/main" id="{792385E9-05D9-45CE-9F77-A6A4D8C14FE4}"/>
              </a:ext>
            </a:extLst>
          </p:cNvPr>
          <p:cNvSpPr>
            <a:spLocks noGrp="1"/>
          </p:cNvSpPr>
          <p:nvPr>
            <p:ph type="body" sz="quarter" idx="16"/>
          </p:nvPr>
        </p:nvSpPr>
        <p:spPr>
          <a:xfrm>
            <a:off x="734715" y="370643"/>
            <a:ext cx="4983180" cy="996593"/>
          </a:xfrm>
        </p:spPr>
        <p:txBody>
          <a:bodyPr>
            <a:normAutofit fontScale="92500" lnSpcReduction="10000"/>
          </a:bodyPr>
          <a:lstStyle/>
          <a:p>
            <a:r>
              <a:rPr lang="en-US" b="1"/>
              <a:t>Pioneering Innovative Food for Seniors</a:t>
            </a:r>
            <a:endParaRPr lang="en-IE" b="1"/>
          </a:p>
        </p:txBody>
      </p:sp>
      <p:pic>
        <p:nvPicPr>
          <p:cNvPr id="6" name="Picture Placeholder 5" descr="Smiling mature male food truck employee leaning on counter with pen and pad in food truck">
            <a:extLst>
              <a:ext uri="{FF2B5EF4-FFF2-40B4-BE49-F238E27FC236}">
                <a16:creationId xmlns:a16="http://schemas.microsoft.com/office/drawing/2014/main" id="{371BDF0B-6DC0-44EF-BA41-E928642C883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832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12AC6-DCD1-487A-8A0F-D6C194803384}"/>
              </a:ext>
            </a:extLst>
          </p:cNvPr>
          <p:cNvSpPr>
            <a:spLocks noGrp="1"/>
          </p:cNvSpPr>
          <p:nvPr>
            <p:ph type="body" sz="quarter" idx="18"/>
          </p:nvPr>
        </p:nvSpPr>
        <p:spPr>
          <a:xfrm>
            <a:off x="408562" y="1757011"/>
            <a:ext cx="11430000" cy="3867704"/>
          </a:xfrm>
        </p:spPr>
        <p:txBody>
          <a:bodyPr>
            <a:normAutofit/>
          </a:bodyPr>
          <a:lstStyle/>
          <a:p>
            <a:pPr indent="0"/>
            <a:r>
              <a:rPr lang="en-US"/>
              <a:t>On average, healthcare consumption increases with age. As a result, the number of people aged above 65 that will need (long-term) health care will increase substantially in the EU over the next few years and this puts direct pressure on the health care system. </a:t>
            </a:r>
          </a:p>
          <a:p>
            <a:pPr indent="0"/>
            <a:r>
              <a:rPr lang="en-US"/>
              <a:t>The social care sector is likewise put under pressure because with increasing age, people become more restricted in their movements and need additional support in daily tasks. So, inclusion of technological and digital solutions in health and care system as well as the supply of food and beverages can be seen as the opportunity for business. </a:t>
            </a:r>
            <a:r>
              <a:rPr lang="en-GB"/>
              <a:t>More personalised solutions can be brought to their doorstep.</a:t>
            </a:r>
            <a:r>
              <a:rPr lang="en-US"/>
              <a:t> EU countries adopting such solutions can increase the efficiency of the delivery of care.</a:t>
            </a:r>
            <a:endParaRPr lang="en-IE"/>
          </a:p>
        </p:txBody>
      </p:sp>
      <p:sp>
        <p:nvSpPr>
          <p:cNvPr id="3" name="Text Placeholder 2">
            <a:extLst>
              <a:ext uri="{FF2B5EF4-FFF2-40B4-BE49-F238E27FC236}">
                <a16:creationId xmlns:a16="http://schemas.microsoft.com/office/drawing/2014/main" id="{E036DB87-F6DB-431F-A43B-13BE3B5CA5D2}"/>
              </a:ext>
            </a:extLst>
          </p:cNvPr>
          <p:cNvSpPr>
            <a:spLocks noGrp="1"/>
          </p:cNvSpPr>
          <p:nvPr>
            <p:ph type="body" sz="quarter" idx="16"/>
          </p:nvPr>
        </p:nvSpPr>
        <p:spPr/>
        <p:txBody>
          <a:bodyPr>
            <a:normAutofit/>
          </a:bodyPr>
          <a:lstStyle/>
          <a:p>
            <a:r>
              <a:rPr lang="en-US" sz="3300" b="1"/>
              <a:t>Health and Social Services</a:t>
            </a:r>
            <a:endParaRPr lang="en-IE" sz="3300" b="1"/>
          </a:p>
        </p:txBody>
      </p:sp>
      <p:pic>
        <p:nvPicPr>
          <p:cNvPr id="8" name="Graphic 7" descr="Medical outline">
            <a:extLst>
              <a:ext uri="{FF2B5EF4-FFF2-40B4-BE49-F238E27FC236}">
                <a16:creationId xmlns:a16="http://schemas.microsoft.com/office/drawing/2014/main" id="{33933CE6-7E1D-4D08-BE13-BD27968C52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2886" y="476882"/>
            <a:ext cx="914400" cy="914400"/>
          </a:xfrm>
          <a:prstGeom prst="rect">
            <a:avLst/>
          </a:prstGeom>
        </p:spPr>
      </p:pic>
    </p:spTree>
    <p:extLst>
      <p:ext uri="{BB962C8B-B14F-4D97-AF65-F5344CB8AC3E}">
        <p14:creationId xmlns:p14="http://schemas.microsoft.com/office/powerpoint/2010/main" val="164907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E8E9D-11D1-44E1-B79D-D0F901B998A2}"/>
              </a:ext>
            </a:extLst>
          </p:cNvPr>
          <p:cNvSpPr>
            <a:spLocks noGrp="1"/>
          </p:cNvSpPr>
          <p:nvPr>
            <p:ph type="body" sz="quarter" idx="18"/>
          </p:nvPr>
        </p:nvSpPr>
        <p:spPr>
          <a:xfrm>
            <a:off x="457200" y="1757011"/>
            <a:ext cx="11085616" cy="3867704"/>
          </a:xfrm>
        </p:spPr>
        <p:txBody>
          <a:bodyPr vert="horz" lIns="91440" tIns="45720" rIns="91440" bIns="45720" rtlCol="0" anchor="t">
            <a:normAutofit/>
          </a:bodyPr>
          <a:lstStyle/>
          <a:p>
            <a:pPr indent="0"/>
            <a:r>
              <a:rPr lang="en-US" dirty="0" err="1"/>
              <a:t>Behavioural</a:t>
            </a:r>
            <a:r>
              <a:rPr lang="en-US" dirty="0"/>
              <a:t> determinants such as healthy eating, physical activity and use of medication are key to an active and healthy lifestyle. Life expectancy has increased substantially across the EU and, on average, life expectancy at birth is now 78 years for men and close to 84 years for women. However, healthy life expectancy at the age of 65 for men is 18 years and for women, it is 22 years with 8.6 years of healthy life expected for both (</a:t>
            </a:r>
            <a:r>
              <a:rPr lang="en-US" dirty="0">
                <a:solidFill>
                  <a:srgbClr val="1D599B"/>
                </a:solidFill>
                <a:hlinkClick r:id="rId2">
                  <a:extLst>
                    <a:ext uri="{A12FA001-AC4F-418D-AE19-62706E023703}">
                      <ahyp:hlinkClr xmlns:ahyp="http://schemas.microsoft.com/office/drawing/2018/hyperlinkcolor" val="tx"/>
                    </a:ext>
                  </a:extLst>
                </a:hlinkClick>
              </a:rPr>
              <a:t>Eurostat, 2014</a:t>
            </a:r>
            <a:r>
              <a:rPr lang="en-US" dirty="0"/>
              <a:t>). So active and healthy ageing solutions can also play a role in the treatment of diseases. The EU and global market for active and healthy ageing is therefore expected to be sizable and growing. </a:t>
            </a:r>
          </a:p>
          <a:p>
            <a:pPr indent="0"/>
            <a:endParaRPr lang="en-IE" dirty="0"/>
          </a:p>
        </p:txBody>
      </p:sp>
      <p:sp>
        <p:nvSpPr>
          <p:cNvPr id="3" name="Text Placeholder 2">
            <a:extLst>
              <a:ext uri="{FF2B5EF4-FFF2-40B4-BE49-F238E27FC236}">
                <a16:creationId xmlns:a16="http://schemas.microsoft.com/office/drawing/2014/main" id="{57FCB0BD-838C-4D5E-AEFB-18A5BF760B0A}"/>
              </a:ext>
            </a:extLst>
          </p:cNvPr>
          <p:cNvSpPr>
            <a:spLocks noGrp="1"/>
          </p:cNvSpPr>
          <p:nvPr>
            <p:ph type="body" sz="quarter" idx="16"/>
          </p:nvPr>
        </p:nvSpPr>
        <p:spPr/>
        <p:txBody>
          <a:bodyPr>
            <a:normAutofit/>
          </a:bodyPr>
          <a:lstStyle/>
          <a:p>
            <a:r>
              <a:rPr lang="en-US" sz="3300" b="1" err="1"/>
              <a:t>Behavioural</a:t>
            </a:r>
            <a:endParaRPr lang="en-IE" sz="3300" b="1"/>
          </a:p>
        </p:txBody>
      </p:sp>
      <p:pic>
        <p:nvPicPr>
          <p:cNvPr id="4" name="Graphic 3" descr="Lunch Box with solid fill">
            <a:extLst>
              <a:ext uri="{FF2B5EF4-FFF2-40B4-BE49-F238E27FC236}">
                <a16:creationId xmlns:a16="http://schemas.microsoft.com/office/drawing/2014/main" id="{A0B93A30-2821-4E07-82E9-E67E0FC19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8416" y="476882"/>
            <a:ext cx="914400" cy="914400"/>
          </a:xfrm>
          <a:prstGeom prst="rect">
            <a:avLst/>
          </a:prstGeom>
        </p:spPr>
      </p:pic>
      <p:sp>
        <p:nvSpPr>
          <p:cNvPr id="5" name="Minus Sign 4">
            <a:extLst>
              <a:ext uri="{FF2B5EF4-FFF2-40B4-BE49-F238E27FC236}">
                <a16:creationId xmlns:a16="http://schemas.microsoft.com/office/drawing/2014/main" id="{AC822B2F-493B-4C12-8572-FFC1A8C5C874}"/>
              </a:ext>
            </a:extLst>
          </p:cNvPr>
          <p:cNvSpPr/>
          <p:nvPr/>
        </p:nvSpPr>
        <p:spPr>
          <a:xfrm rot="1593491">
            <a:off x="10971171" y="524458"/>
            <a:ext cx="258731" cy="194553"/>
          </a:xfrm>
          <a:prstGeom prst="mathMinus">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0470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07CB-0BFF-43FD-A43C-C0FEA70B0260}"/>
              </a:ext>
            </a:extLst>
          </p:cNvPr>
          <p:cNvSpPr>
            <a:spLocks noGrp="1"/>
          </p:cNvSpPr>
          <p:nvPr>
            <p:ph type="body" sz="quarter" idx="18"/>
          </p:nvPr>
        </p:nvSpPr>
        <p:spPr>
          <a:xfrm>
            <a:off x="476655" y="1757011"/>
            <a:ext cx="11066161" cy="3867704"/>
          </a:xfrm>
        </p:spPr>
        <p:txBody>
          <a:bodyPr>
            <a:normAutofit/>
          </a:bodyPr>
          <a:lstStyle/>
          <a:p>
            <a:pPr indent="0"/>
            <a:r>
              <a:rPr lang="en-US"/>
              <a:t>Personal determinants of active ageing include biological and genetic features, that influence how a person ages, and psychological factors such as cognitive capacity. A specific challenge to old age is dementia and almost 6% of the EU population over 60-year-old lives with it. People with severe dementia symptoms can often not live on their own, as they may endanger themselves. </a:t>
            </a:r>
          </a:p>
          <a:p>
            <a:pPr indent="0"/>
            <a:r>
              <a:rPr lang="en-US"/>
              <a:t>There is a market for </a:t>
            </a:r>
            <a:r>
              <a:rPr lang="en-US" err="1"/>
              <a:t>personalised</a:t>
            </a:r>
            <a:r>
              <a:rPr lang="en-US"/>
              <a:t> medicine and nutrition that help support active and healthy ageing. Moreover, the development of new integrated technology and/or wearable technology that can be used to collect information about health and wellbeing and provide advice to further increase health and well-being. </a:t>
            </a:r>
          </a:p>
          <a:p>
            <a:pPr indent="0"/>
            <a:endParaRPr lang="en-IE"/>
          </a:p>
        </p:txBody>
      </p:sp>
      <p:sp>
        <p:nvSpPr>
          <p:cNvPr id="3" name="Text Placeholder 2">
            <a:extLst>
              <a:ext uri="{FF2B5EF4-FFF2-40B4-BE49-F238E27FC236}">
                <a16:creationId xmlns:a16="http://schemas.microsoft.com/office/drawing/2014/main" id="{B890FF0C-1556-4552-B238-749F17BFE9DB}"/>
              </a:ext>
            </a:extLst>
          </p:cNvPr>
          <p:cNvSpPr>
            <a:spLocks noGrp="1"/>
          </p:cNvSpPr>
          <p:nvPr>
            <p:ph type="body" sz="quarter" idx="16"/>
          </p:nvPr>
        </p:nvSpPr>
        <p:spPr/>
        <p:txBody>
          <a:bodyPr>
            <a:normAutofit/>
          </a:bodyPr>
          <a:lstStyle/>
          <a:p>
            <a:r>
              <a:rPr lang="en-US" sz="3300" b="1"/>
              <a:t>Personal</a:t>
            </a:r>
            <a:endParaRPr lang="en-IE" sz="3300" b="1"/>
          </a:p>
        </p:txBody>
      </p:sp>
      <p:grpSp>
        <p:nvGrpSpPr>
          <p:cNvPr id="4" name="Graphic 3">
            <a:extLst>
              <a:ext uri="{FF2B5EF4-FFF2-40B4-BE49-F238E27FC236}">
                <a16:creationId xmlns:a16="http://schemas.microsoft.com/office/drawing/2014/main" id="{0E4A3BB9-51AD-4023-8603-9FC05A40C9A2}"/>
              </a:ext>
            </a:extLst>
          </p:cNvPr>
          <p:cNvGrpSpPr/>
          <p:nvPr/>
        </p:nvGrpSpPr>
        <p:grpSpPr>
          <a:xfrm>
            <a:off x="10387607" y="399243"/>
            <a:ext cx="1069679" cy="1069677"/>
            <a:chOff x="4621636" y="3685754"/>
            <a:chExt cx="1069679" cy="1069677"/>
          </a:xfrm>
        </p:grpSpPr>
        <p:sp>
          <p:nvSpPr>
            <p:cNvPr id="5" name="Freeform 1160">
              <a:extLst>
                <a:ext uri="{FF2B5EF4-FFF2-40B4-BE49-F238E27FC236}">
                  <a16:creationId xmlns:a16="http://schemas.microsoft.com/office/drawing/2014/main" id="{A9AE6C29-CC8B-460D-8BD1-ABFC9559EDB8}"/>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B2411E8D-94D5-4907-9921-24B82F5A4050}"/>
                </a:ext>
              </a:extLst>
            </p:cNvPr>
            <p:cNvGrpSpPr/>
            <p:nvPr/>
          </p:nvGrpSpPr>
          <p:grpSpPr>
            <a:xfrm>
              <a:off x="4621636" y="3685754"/>
              <a:ext cx="1069679" cy="1069677"/>
              <a:chOff x="4621636" y="3685754"/>
              <a:chExt cx="1069679" cy="1069677"/>
            </a:xfrm>
          </p:grpSpPr>
          <p:grpSp>
            <p:nvGrpSpPr>
              <p:cNvPr id="7" name="Graphic 3">
                <a:extLst>
                  <a:ext uri="{FF2B5EF4-FFF2-40B4-BE49-F238E27FC236}">
                    <a16:creationId xmlns:a16="http://schemas.microsoft.com/office/drawing/2014/main" id="{993E0B7A-5A46-4582-92C6-2E6C0579D009}"/>
                  </a:ext>
                </a:extLst>
              </p:cNvPr>
              <p:cNvGrpSpPr/>
              <p:nvPr/>
            </p:nvGrpSpPr>
            <p:grpSpPr>
              <a:xfrm>
                <a:off x="4621636" y="3685754"/>
                <a:ext cx="1069679" cy="1069677"/>
                <a:chOff x="4621636" y="3685754"/>
                <a:chExt cx="1069679" cy="1069677"/>
              </a:xfrm>
              <a:solidFill>
                <a:srgbClr val="000000"/>
              </a:solidFill>
            </p:grpSpPr>
            <p:sp>
              <p:nvSpPr>
                <p:cNvPr id="9" name="Freeform 1164">
                  <a:extLst>
                    <a:ext uri="{FF2B5EF4-FFF2-40B4-BE49-F238E27FC236}">
                      <a16:creationId xmlns:a16="http://schemas.microsoft.com/office/drawing/2014/main" id="{0A214FC5-6966-4953-91AC-29E937FCD11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endParaRPr lang="en-US"/>
                </a:p>
              </p:txBody>
            </p:sp>
            <p:sp>
              <p:nvSpPr>
                <p:cNvPr id="10" name="Freeform 1165">
                  <a:extLst>
                    <a:ext uri="{FF2B5EF4-FFF2-40B4-BE49-F238E27FC236}">
                      <a16:creationId xmlns:a16="http://schemas.microsoft.com/office/drawing/2014/main" id="{6F521D17-6B7E-4491-94BC-024C75BF6092}"/>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endParaRPr lang="en-US"/>
                </a:p>
              </p:txBody>
            </p:sp>
            <p:sp>
              <p:nvSpPr>
                <p:cNvPr id="11" name="Freeform 1166">
                  <a:extLst>
                    <a:ext uri="{FF2B5EF4-FFF2-40B4-BE49-F238E27FC236}">
                      <a16:creationId xmlns:a16="http://schemas.microsoft.com/office/drawing/2014/main" id="{991078FA-458A-4096-AFF1-067B0FC862A5}"/>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endParaRPr lang="en-US"/>
                </a:p>
              </p:txBody>
            </p:sp>
            <p:sp>
              <p:nvSpPr>
                <p:cNvPr id="12" name="Freeform 1167">
                  <a:extLst>
                    <a:ext uri="{FF2B5EF4-FFF2-40B4-BE49-F238E27FC236}">
                      <a16:creationId xmlns:a16="http://schemas.microsoft.com/office/drawing/2014/main" id="{FDC57209-78F0-407C-A1F5-DA820C1968BD}"/>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endParaRPr lang="en-US"/>
                </a:p>
              </p:txBody>
            </p:sp>
            <p:sp>
              <p:nvSpPr>
                <p:cNvPr id="13" name="Freeform 1168">
                  <a:extLst>
                    <a:ext uri="{FF2B5EF4-FFF2-40B4-BE49-F238E27FC236}">
                      <a16:creationId xmlns:a16="http://schemas.microsoft.com/office/drawing/2014/main" id="{911872F4-55C3-46E4-A574-6AA3234D2F08}"/>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endParaRPr lang="en-US"/>
                </a:p>
              </p:txBody>
            </p:sp>
            <p:sp>
              <p:nvSpPr>
                <p:cNvPr id="14" name="Freeform 1169">
                  <a:extLst>
                    <a:ext uri="{FF2B5EF4-FFF2-40B4-BE49-F238E27FC236}">
                      <a16:creationId xmlns:a16="http://schemas.microsoft.com/office/drawing/2014/main" id="{DEEA45A5-D1ED-4ED4-9B37-BE0579F7E4F5}"/>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endParaRPr lang="en-US"/>
                </a:p>
              </p:txBody>
            </p:sp>
            <p:sp>
              <p:nvSpPr>
                <p:cNvPr id="15" name="Freeform 1170">
                  <a:extLst>
                    <a:ext uri="{FF2B5EF4-FFF2-40B4-BE49-F238E27FC236}">
                      <a16:creationId xmlns:a16="http://schemas.microsoft.com/office/drawing/2014/main" id="{4A2FBE56-A12C-40B4-9288-847CD2A644A3}"/>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4549A90C-1A31-48ED-8E33-CDBF9D107939}"/>
                    </a:ext>
                  </a:extLst>
                </p:cNvPr>
                <p:cNvGrpSpPr/>
                <p:nvPr/>
              </p:nvGrpSpPr>
              <p:grpSpPr>
                <a:xfrm>
                  <a:off x="5021366" y="3862855"/>
                  <a:ext cx="233848" cy="56033"/>
                  <a:chOff x="5021366" y="3862855"/>
                  <a:chExt cx="233848" cy="56033"/>
                </a:xfrm>
                <a:solidFill>
                  <a:srgbClr val="000000"/>
                </a:solidFill>
              </p:grpSpPr>
              <p:sp>
                <p:nvSpPr>
                  <p:cNvPr id="18" name="Freeform 1173">
                    <a:extLst>
                      <a:ext uri="{FF2B5EF4-FFF2-40B4-BE49-F238E27FC236}">
                        <a16:creationId xmlns:a16="http://schemas.microsoft.com/office/drawing/2014/main" id="{E8F45CFE-55D1-43B7-ACDC-99D07ED2C74C}"/>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endParaRPr lang="en-US"/>
                  </a:p>
                </p:txBody>
              </p:sp>
              <p:sp>
                <p:nvSpPr>
                  <p:cNvPr id="19" name="Freeform 1174">
                    <a:extLst>
                      <a:ext uri="{FF2B5EF4-FFF2-40B4-BE49-F238E27FC236}">
                        <a16:creationId xmlns:a16="http://schemas.microsoft.com/office/drawing/2014/main" id="{D19E746D-FFCD-44B4-A063-411F417995EB}"/>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endParaRPr lang="en-US"/>
                  </a:p>
                </p:txBody>
              </p:sp>
            </p:grpSp>
            <p:sp>
              <p:nvSpPr>
                <p:cNvPr id="17" name="Freeform 1172">
                  <a:extLst>
                    <a:ext uri="{FF2B5EF4-FFF2-40B4-BE49-F238E27FC236}">
                      <a16:creationId xmlns:a16="http://schemas.microsoft.com/office/drawing/2014/main" id="{EEFDAD6B-340D-436F-8F9B-D4DE05425053}"/>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endParaRPr lang="en-US"/>
                </a:p>
              </p:txBody>
            </p:sp>
          </p:grpSp>
          <p:sp>
            <p:nvSpPr>
              <p:cNvPr id="8" name="Freeform 1163">
                <a:extLst>
                  <a:ext uri="{FF2B5EF4-FFF2-40B4-BE49-F238E27FC236}">
                    <a16:creationId xmlns:a16="http://schemas.microsoft.com/office/drawing/2014/main" id="{852B63E1-909D-4D83-9001-A13C3EA4BE7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90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owl of food&#10;&#10;Description automatically generated with low confidence">
            <a:extLst>
              <a:ext uri="{FF2B5EF4-FFF2-40B4-BE49-F238E27FC236}">
                <a16:creationId xmlns:a16="http://schemas.microsoft.com/office/drawing/2014/main" id="{8019C897-A932-4D41-A3F6-9A04C563EE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EF25424-932E-433D-BC09-0160B2650120}"/>
              </a:ext>
            </a:extLst>
          </p:cNvPr>
          <p:cNvSpPr>
            <a:spLocks noGrp="1"/>
          </p:cNvSpPr>
          <p:nvPr>
            <p:ph type="body" sz="quarter" idx="18"/>
          </p:nvPr>
        </p:nvSpPr>
        <p:spPr>
          <a:xfrm>
            <a:off x="1455938" y="1408386"/>
            <a:ext cx="5193437" cy="5182914"/>
          </a:xfrm>
        </p:spPr>
        <p:txBody>
          <a:bodyPr vert="horz" lIns="91440" tIns="45720" rIns="91440" bIns="45720" rtlCol="0" anchor="t">
            <a:normAutofit/>
          </a:bodyPr>
          <a:lstStyle/>
          <a:p>
            <a:pPr marL="71755">
              <a:lnSpc>
                <a:spcPct val="100000"/>
              </a:lnSpc>
            </a:pPr>
            <a:r>
              <a:rPr lang="en-US"/>
              <a:t>To be prepared to confront the ageing of our European population, it is essential to consider not only the challenges, but to draw more attention to the opportunities that increasing longevity provides… </a:t>
            </a:r>
          </a:p>
          <a:p>
            <a:pPr marL="71755" algn="ctr">
              <a:lnSpc>
                <a:spcPct val="100000"/>
              </a:lnSpc>
            </a:pPr>
            <a:r>
              <a:rPr lang="en-US" b="1"/>
              <a:t>- The development and </a:t>
            </a:r>
            <a:r>
              <a:rPr lang="en-US" b="1" err="1"/>
              <a:t>commercialisation</a:t>
            </a:r>
            <a:r>
              <a:rPr lang="en-US" b="1"/>
              <a:t> of suitable or nutrient-enriched foods and products for seniors</a:t>
            </a:r>
            <a:r>
              <a:rPr lang="en-US"/>
              <a:t>. </a:t>
            </a:r>
            <a:endParaRPr lang="en-US">
              <a:cs typeface="Calibri"/>
            </a:endParaRPr>
          </a:p>
          <a:p>
            <a:pPr marL="71755" indent="0">
              <a:lnSpc>
                <a:spcPct val="100000"/>
              </a:lnSpc>
            </a:pPr>
            <a:endParaRPr lang="en-IE">
              <a:cs typeface="Calibri" panose="020F0502020204030204"/>
            </a:endParaRPr>
          </a:p>
        </p:txBody>
      </p:sp>
      <p:sp>
        <p:nvSpPr>
          <p:cNvPr id="4" name="Text Placeholder 3">
            <a:extLst>
              <a:ext uri="{FF2B5EF4-FFF2-40B4-BE49-F238E27FC236}">
                <a16:creationId xmlns:a16="http://schemas.microsoft.com/office/drawing/2014/main" id="{3F5788A0-2728-4B33-80DA-88A02ED86A73}"/>
              </a:ext>
            </a:extLst>
          </p:cNvPr>
          <p:cNvSpPr>
            <a:spLocks noGrp="1"/>
          </p:cNvSpPr>
          <p:nvPr>
            <p:ph type="body" sz="quarter" idx="16"/>
          </p:nvPr>
        </p:nvSpPr>
        <p:spPr>
          <a:xfrm>
            <a:off x="1560905" y="500917"/>
            <a:ext cx="4716425" cy="582221"/>
          </a:xfrm>
        </p:spPr>
        <p:txBody>
          <a:bodyPr>
            <a:normAutofit/>
          </a:bodyPr>
          <a:lstStyle/>
          <a:p>
            <a:r>
              <a:rPr lang="en-US" sz="3300" b="1"/>
              <a:t>Becoming Prepared</a:t>
            </a:r>
            <a:endParaRPr lang="en-IE" sz="3300" b="1"/>
          </a:p>
        </p:txBody>
      </p:sp>
    </p:spTree>
    <p:extLst>
      <p:ext uri="{BB962C8B-B14F-4D97-AF65-F5344CB8AC3E}">
        <p14:creationId xmlns:p14="http://schemas.microsoft.com/office/powerpoint/2010/main" val="410962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right ladder against dull ladders">
            <a:extLst>
              <a:ext uri="{FF2B5EF4-FFF2-40B4-BE49-F238E27FC236}">
                <a16:creationId xmlns:a16="http://schemas.microsoft.com/office/drawing/2014/main" id="{B5825549-2B27-465D-8E33-A6672FA703D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87C570EC-F362-4ABA-83BD-45754E47C86B}"/>
              </a:ext>
            </a:extLst>
          </p:cNvPr>
          <p:cNvSpPr>
            <a:spLocks noGrp="1"/>
          </p:cNvSpPr>
          <p:nvPr>
            <p:ph type="body" sz="quarter" idx="18"/>
          </p:nvPr>
        </p:nvSpPr>
        <p:spPr>
          <a:xfrm>
            <a:off x="1454331" y="1545020"/>
            <a:ext cx="5397731" cy="5046279"/>
          </a:xfrm>
        </p:spPr>
        <p:txBody>
          <a:bodyPr vert="horz" lIns="91440" tIns="45720" rIns="91440" bIns="45720" rtlCol="0" anchor="t">
            <a:normAutofit/>
          </a:bodyPr>
          <a:lstStyle/>
          <a:p>
            <a:r>
              <a:rPr lang="en-US">
                <a:ea typeface="+mn-lt"/>
                <a:cs typeface="+mn-lt"/>
              </a:rPr>
              <a:t>The development of successful innovative products is challenging - the food industry is traditionally considered as a sector with low research intensity and is quite conservative in terms of the type of innovations introduced to the market. </a:t>
            </a:r>
            <a:endParaRPr lang="es-ES"/>
          </a:p>
          <a:p>
            <a:pPr marL="71755">
              <a:lnSpc>
                <a:spcPct val="100000"/>
              </a:lnSpc>
            </a:pPr>
            <a:r>
              <a:rPr lang="en-US"/>
              <a:t>The use of new methods to enhance innovation and entrepreneurial skills is essential for companies to respond to the increasing demand for new food products and services within the Silver Economy. </a:t>
            </a:r>
            <a:endParaRPr lang="en-IE">
              <a:cs typeface="Calibri" panose="020F0502020204030204"/>
            </a:endParaRPr>
          </a:p>
        </p:txBody>
      </p:sp>
      <p:sp>
        <p:nvSpPr>
          <p:cNvPr id="4" name="Text Placeholder 3">
            <a:extLst>
              <a:ext uri="{FF2B5EF4-FFF2-40B4-BE49-F238E27FC236}">
                <a16:creationId xmlns:a16="http://schemas.microsoft.com/office/drawing/2014/main" id="{3112D074-6014-4986-BB26-2293A1E1AD56}"/>
              </a:ext>
            </a:extLst>
          </p:cNvPr>
          <p:cNvSpPr>
            <a:spLocks noGrp="1"/>
          </p:cNvSpPr>
          <p:nvPr>
            <p:ph type="body" sz="quarter" idx="16"/>
          </p:nvPr>
        </p:nvSpPr>
        <p:spPr/>
        <p:txBody>
          <a:bodyPr>
            <a:normAutofit/>
          </a:bodyPr>
          <a:lstStyle/>
          <a:p>
            <a:r>
              <a:rPr lang="en-US" sz="3300" b="1"/>
              <a:t>Becoming Innovative</a:t>
            </a:r>
            <a:endParaRPr lang="en-IE" sz="3300" b="1"/>
          </a:p>
        </p:txBody>
      </p:sp>
    </p:spTree>
    <p:extLst>
      <p:ext uri="{BB962C8B-B14F-4D97-AF65-F5344CB8AC3E}">
        <p14:creationId xmlns:p14="http://schemas.microsoft.com/office/powerpoint/2010/main" val="254207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57AABE-F8B2-4C22-8C38-A55E443C4311}"/>
              </a:ext>
            </a:extLst>
          </p:cNvPr>
          <p:cNvSpPr>
            <a:spLocks noGrp="1"/>
          </p:cNvSpPr>
          <p:nvPr>
            <p:ph type="body" sz="quarter" idx="16"/>
          </p:nvPr>
        </p:nvSpPr>
        <p:spPr>
          <a:xfrm>
            <a:off x="2149154" y="934084"/>
            <a:ext cx="4235894" cy="3682304"/>
          </a:xfrm>
        </p:spPr>
        <p:txBody>
          <a:bodyPr>
            <a:normAutofit/>
          </a:bodyPr>
          <a:lstStyle/>
          <a:p>
            <a:r>
              <a:rPr lang="en-US"/>
              <a:t>Using Innovation to create opportunities </a:t>
            </a:r>
          </a:p>
          <a:p>
            <a:endParaRPr lang="en-IE"/>
          </a:p>
        </p:txBody>
      </p:sp>
      <p:sp>
        <p:nvSpPr>
          <p:cNvPr id="3" name="Text Placeholder 2">
            <a:extLst>
              <a:ext uri="{FF2B5EF4-FFF2-40B4-BE49-F238E27FC236}">
                <a16:creationId xmlns:a16="http://schemas.microsoft.com/office/drawing/2014/main" id="{A62A8D1E-118D-4511-989E-C166AFA731AB}"/>
              </a:ext>
            </a:extLst>
          </p:cNvPr>
          <p:cNvSpPr>
            <a:spLocks noGrp="1"/>
          </p:cNvSpPr>
          <p:nvPr>
            <p:ph type="body" sz="quarter" idx="17"/>
          </p:nvPr>
        </p:nvSpPr>
        <p:spPr/>
        <p:txBody>
          <a:bodyPr>
            <a:normAutofit fontScale="85000" lnSpcReduction="20000"/>
          </a:bodyPr>
          <a:lstStyle/>
          <a:p>
            <a:r>
              <a:rPr lang="en-US"/>
              <a:t>2</a:t>
            </a:r>
            <a:endParaRPr lang="en-IE"/>
          </a:p>
        </p:txBody>
      </p:sp>
    </p:spTree>
    <p:extLst>
      <p:ext uri="{BB962C8B-B14F-4D97-AF65-F5344CB8AC3E}">
        <p14:creationId xmlns:p14="http://schemas.microsoft.com/office/powerpoint/2010/main" val="163228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peas with one open pea with seeds">
            <a:extLst>
              <a:ext uri="{FF2B5EF4-FFF2-40B4-BE49-F238E27FC236}">
                <a16:creationId xmlns:a16="http://schemas.microsoft.com/office/drawing/2014/main" id="{71DAC84B-8465-4B24-BCC3-31C45976DFB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940F5B38-FAD3-4D81-BEA7-946BAEFBE9E0}"/>
              </a:ext>
            </a:extLst>
          </p:cNvPr>
          <p:cNvSpPr>
            <a:spLocks noGrp="1"/>
          </p:cNvSpPr>
          <p:nvPr>
            <p:ph type="body" sz="quarter" idx="18"/>
          </p:nvPr>
        </p:nvSpPr>
        <p:spPr>
          <a:xfrm>
            <a:off x="1477371" y="1316732"/>
            <a:ext cx="5232188" cy="5455543"/>
          </a:xfrm>
        </p:spPr>
        <p:txBody>
          <a:bodyPr vert="horz" lIns="91440" tIns="45720" rIns="91440" bIns="45720" rtlCol="0" anchor="t">
            <a:normAutofit fontScale="92500" lnSpcReduction="20000"/>
          </a:bodyPr>
          <a:lstStyle/>
          <a:p>
            <a:pPr marL="71755">
              <a:lnSpc>
                <a:spcPct val="120000"/>
              </a:lnSpc>
            </a:pPr>
            <a:r>
              <a:rPr lang="en-US" dirty="0"/>
              <a:t>As we see in section 1, the needs of our silver economy consumers are constantly evolving.  As a food SME, you need to be able to improve different areas of your business to solve emerging problems and to </a:t>
            </a:r>
            <a:r>
              <a:rPr lang="en-US" b="1" dirty="0"/>
              <a:t>keep creating new value for new customers</a:t>
            </a:r>
            <a:r>
              <a:rPr lang="en-US" dirty="0"/>
              <a:t>.</a:t>
            </a:r>
          </a:p>
          <a:p>
            <a:pPr marL="71755">
              <a:lnSpc>
                <a:spcPct val="120000"/>
              </a:lnSpc>
            </a:pPr>
            <a:r>
              <a:rPr lang="en-US" dirty="0"/>
              <a:t>Thus, knowing what types of innovation to pursue can help you discover new opportunities that are most suitable for your business. </a:t>
            </a:r>
            <a:endParaRPr lang="en-US" dirty="0">
              <a:cs typeface="Calibri" panose="020F0502020204030204"/>
            </a:endParaRPr>
          </a:p>
          <a:p>
            <a:pPr marL="71755">
              <a:lnSpc>
                <a:spcPct val="120000"/>
              </a:lnSpc>
            </a:pPr>
            <a:r>
              <a:rPr lang="en-US" dirty="0">
                <a:highlight>
                  <a:srgbClr val="85D2E1"/>
                </a:highlight>
                <a:ea typeface="+mn-lt"/>
                <a:cs typeface="+mn-lt"/>
              </a:rPr>
              <a:t>Test your company's innovation readiness using our self-assessment tool :</a:t>
            </a:r>
            <a:r>
              <a:rPr lang="en-US" b="1" dirty="0">
                <a:solidFill>
                  <a:srgbClr val="1188A3"/>
                </a:solidFill>
                <a:highlight>
                  <a:srgbClr val="85D2E1"/>
                </a:highlight>
                <a:hlinkClick r:id="rId3">
                  <a:extLst>
                    <a:ext uri="{A12FA001-AC4F-418D-AE19-62706E023703}">
                      <ahyp:hlinkClr xmlns:ahyp="http://schemas.microsoft.com/office/drawing/2018/hyperlinkcolor" val="tx"/>
                    </a:ext>
                  </a:extLst>
                </a:hlinkClick>
              </a:rPr>
              <a:t>Click here to find out more</a:t>
            </a:r>
            <a:endParaRPr lang="en-IE" b="1" dirty="0">
              <a:solidFill>
                <a:srgbClr val="1188A3"/>
              </a:solidFill>
              <a:highlight>
                <a:srgbClr val="85D2E1"/>
              </a:highlight>
              <a:cs typeface="Calibri" panose="020F0502020204030204"/>
            </a:endParaRPr>
          </a:p>
        </p:txBody>
      </p:sp>
      <p:sp>
        <p:nvSpPr>
          <p:cNvPr id="4" name="Text Placeholder 3">
            <a:extLst>
              <a:ext uri="{FF2B5EF4-FFF2-40B4-BE49-F238E27FC236}">
                <a16:creationId xmlns:a16="http://schemas.microsoft.com/office/drawing/2014/main" id="{CE336CD2-C647-4DAD-A2CD-E0CDE142CC34}"/>
              </a:ext>
            </a:extLst>
          </p:cNvPr>
          <p:cNvSpPr>
            <a:spLocks noGrp="1"/>
          </p:cNvSpPr>
          <p:nvPr>
            <p:ph type="body" sz="quarter" idx="16"/>
          </p:nvPr>
        </p:nvSpPr>
        <p:spPr>
          <a:xfrm>
            <a:off x="1718561" y="595510"/>
            <a:ext cx="4848494" cy="582221"/>
          </a:xfrm>
        </p:spPr>
        <p:txBody>
          <a:bodyPr>
            <a:noAutofit/>
          </a:bodyPr>
          <a:lstStyle/>
          <a:p>
            <a:r>
              <a:rPr lang="en-US" sz="3300" b="1"/>
              <a:t>Finding the Best fit for you</a:t>
            </a:r>
            <a:endParaRPr lang="en-IE" sz="3300" b="1"/>
          </a:p>
        </p:txBody>
      </p:sp>
    </p:spTree>
    <p:extLst>
      <p:ext uri="{BB962C8B-B14F-4D97-AF65-F5344CB8AC3E}">
        <p14:creationId xmlns:p14="http://schemas.microsoft.com/office/powerpoint/2010/main" val="162024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rumpled paper light bulb">
            <a:extLst>
              <a:ext uri="{FF2B5EF4-FFF2-40B4-BE49-F238E27FC236}">
                <a16:creationId xmlns:a16="http://schemas.microsoft.com/office/drawing/2014/main" id="{237545D2-25E7-45D9-9F60-271E675C23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96CA0088-593B-4A4B-8AE2-5E7210CFBE4A}"/>
              </a:ext>
            </a:extLst>
          </p:cNvPr>
          <p:cNvSpPr>
            <a:spLocks noGrp="1"/>
          </p:cNvSpPr>
          <p:nvPr>
            <p:ph type="body" sz="quarter" idx="18"/>
          </p:nvPr>
        </p:nvSpPr>
        <p:spPr>
          <a:xfrm>
            <a:off x="1450428" y="1408386"/>
            <a:ext cx="5418018" cy="5449614"/>
          </a:xfrm>
        </p:spPr>
        <p:txBody>
          <a:bodyPr>
            <a:noAutofit/>
          </a:bodyPr>
          <a:lstStyle/>
          <a:p>
            <a:pPr indent="0">
              <a:lnSpc>
                <a:spcPct val="100000"/>
              </a:lnSpc>
              <a:spcBef>
                <a:spcPts val="600"/>
              </a:spcBef>
            </a:pPr>
            <a:r>
              <a:rPr lang="en-US"/>
              <a:t>Innovation can be a confusing topic as there are so many different kinds of innovation. You often hear about innovation in terms of technology and although it’s true that technological innovation has been, and will likely continue to be, the most obvious form of innovation, it comes in other forms too.</a:t>
            </a:r>
          </a:p>
          <a:p>
            <a:pPr indent="0">
              <a:lnSpc>
                <a:spcPct val="100000"/>
              </a:lnSpc>
              <a:spcBef>
                <a:spcPts val="600"/>
              </a:spcBef>
            </a:pPr>
            <a:r>
              <a:rPr lang="en-US"/>
              <a:t>Most innovations are smaller, gradual improvements on existing products, processes, and services, while some innovations can be those ground-breaking inventions or business models that transform industries.</a:t>
            </a:r>
            <a:endParaRPr lang="en-IE"/>
          </a:p>
        </p:txBody>
      </p:sp>
      <p:sp>
        <p:nvSpPr>
          <p:cNvPr id="4" name="Text Placeholder 3">
            <a:extLst>
              <a:ext uri="{FF2B5EF4-FFF2-40B4-BE49-F238E27FC236}">
                <a16:creationId xmlns:a16="http://schemas.microsoft.com/office/drawing/2014/main" id="{5527D05E-CF1F-4D4B-B375-92B1968E9CD7}"/>
              </a:ext>
            </a:extLst>
          </p:cNvPr>
          <p:cNvSpPr>
            <a:spLocks noGrp="1"/>
          </p:cNvSpPr>
          <p:nvPr>
            <p:ph type="body" sz="quarter" idx="16"/>
          </p:nvPr>
        </p:nvSpPr>
        <p:spPr/>
        <p:txBody>
          <a:bodyPr>
            <a:normAutofit lnSpcReduction="10000"/>
          </a:bodyPr>
          <a:lstStyle/>
          <a:p>
            <a:r>
              <a:rPr lang="en-US" b="1"/>
              <a:t>What is Innovation…</a:t>
            </a:r>
            <a:endParaRPr lang="en-IE" b="1"/>
          </a:p>
        </p:txBody>
      </p:sp>
    </p:spTree>
    <p:extLst>
      <p:ext uri="{BB962C8B-B14F-4D97-AF65-F5344CB8AC3E}">
        <p14:creationId xmlns:p14="http://schemas.microsoft.com/office/powerpoint/2010/main" val="57529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ED8DFA-B5AF-40F1-A72D-E5136FDB2855}"/>
              </a:ext>
            </a:extLst>
          </p:cNvPr>
          <p:cNvSpPr>
            <a:spLocks noGrp="1"/>
          </p:cNvSpPr>
          <p:nvPr>
            <p:ph type="body" sz="quarter" idx="18"/>
          </p:nvPr>
        </p:nvSpPr>
        <p:spPr>
          <a:xfrm>
            <a:off x="1631913" y="1484848"/>
            <a:ext cx="4716424" cy="4525954"/>
          </a:xfrm>
        </p:spPr>
        <p:txBody>
          <a:bodyPr/>
          <a:lstStyle/>
          <a:p>
            <a:pPr indent="0"/>
            <a:r>
              <a:rPr lang="en-US"/>
              <a:t>One way to </a:t>
            </a:r>
            <a:r>
              <a:rPr lang="en-US" err="1"/>
              <a:t>categorise</a:t>
            </a:r>
            <a:r>
              <a:rPr lang="en-US"/>
              <a:t> innovation is to classify it based on two dimensions: </a:t>
            </a:r>
            <a:r>
              <a:rPr lang="en-US" b="1"/>
              <a:t>the technology </a:t>
            </a:r>
            <a:r>
              <a:rPr lang="en-US"/>
              <a:t>it uses and </a:t>
            </a:r>
            <a:r>
              <a:rPr lang="en-US" b="1"/>
              <a:t>the market </a:t>
            </a:r>
            <a:r>
              <a:rPr lang="en-US"/>
              <a:t>it operates in. </a:t>
            </a:r>
          </a:p>
          <a:p>
            <a:pPr indent="0"/>
            <a:r>
              <a:rPr lang="en-US"/>
              <a:t>We can use the innovation matrix to </a:t>
            </a:r>
            <a:r>
              <a:rPr lang="en-US" err="1"/>
              <a:t>visualise</a:t>
            </a:r>
            <a:r>
              <a:rPr lang="en-US"/>
              <a:t> the four most common types of innovation:</a:t>
            </a:r>
          </a:p>
          <a:p>
            <a:pPr marL="1143000" lvl="1" indent="-457200">
              <a:buFont typeface="+mj-lt"/>
              <a:buAutoNum type="arabicPeriod"/>
            </a:pPr>
            <a:r>
              <a:rPr lang="en-US" sz="2400" b="1">
                <a:solidFill>
                  <a:srgbClr val="000000"/>
                </a:solidFill>
                <a:latin typeface="+mn-lt"/>
              </a:rPr>
              <a:t>Incremental</a:t>
            </a:r>
          </a:p>
          <a:p>
            <a:pPr marL="1143000" lvl="1" indent="-457200">
              <a:buFont typeface="+mj-lt"/>
              <a:buAutoNum type="arabicPeriod"/>
            </a:pPr>
            <a:r>
              <a:rPr lang="en-US" sz="2400" b="1">
                <a:solidFill>
                  <a:srgbClr val="000000"/>
                </a:solidFill>
                <a:latin typeface="+mn-lt"/>
              </a:rPr>
              <a:t>Disruptive</a:t>
            </a:r>
          </a:p>
          <a:p>
            <a:pPr marL="1143000" lvl="1" indent="-457200">
              <a:buFont typeface="+mj-lt"/>
              <a:buAutoNum type="arabicPeriod"/>
            </a:pPr>
            <a:r>
              <a:rPr lang="en-US" sz="2400" b="1">
                <a:solidFill>
                  <a:srgbClr val="000000"/>
                </a:solidFill>
                <a:latin typeface="+mn-lt"/>
              </a:rPr>
              <a:t>Sustaining</a:t>
            </a:r>
          </a:p>
          <a:p>
            <a:pPr marL="1143000" lvl="1" indent="-457200">
              <a:buFont typeface="+mj-lt"/>
              <a:buAutoNum type="arabicPeriod"/>
            </a:pPr>
            <a:r>
              <a:rPr lang="en-US" sz="2400" b="1">
                <a:solidFill>
                  <a:srgbClr val="000000"/>
                </a:solidFill>
                <a:latin typeface="+mn-lt"/>
              </a:rPr>
              <a:t>Radical</a:t>
            </a:r>
            <a:endParaRPr lang="en-IE" sz="2400" b="1">
              <a:solidFill>
                <a:srgbClr val="000000"/>
              </a:solidFill>
              <a:latin typeface="+mn-lt"/>
            </a:endParaRPr>
          </a:p>
        </p:txBody>
      </p:sp>
      <p:sp>
        <p:nvSpPr>
          <p:cNvPr id="4" name="Text Placeholder 3">
            <a:extLst>
              <a:ext uri="{FF2B5EF4-FFF2-40B4-BE49-F238E27FC236}">
                <a16:creationId xmlns:a16="http://schemas.microsoft.com/office/drawing/2014/main" id="{4CEA963E-EBDF-4B9F-A0F2-BC2B3AB3F8F9}"/>
              </a:ext>
            </a:extLst>
          </p:cNvPr>
          <p:cNvSpPr>
            <a:spLocks noGrp="1"/>
          </p:cNvSpPr>
          <p:nvPr>
            <p:ph type="body" sz="quarter" idx="16"/>
          </p:nvPr>
        </p:nvSpPr>
        <p:spPr/>
        <p:txBody>
          <a:bodyPr>
            <a:normAutofit/>
          </a:bodyPr>
          <a:lstStyle/>
          <a:p>
            <a:r>
              <a:rPr lang="en-US" sz="3300" b="1"/>
              <a:t>The Innovation Matrix</a:t>
            </a:r>
            <a:endParaRPr lang="en-IE" sz="3300" b="1"/>
          </a:p>
        </p:txBody>
      </p:sp>
      <p:sp>
        <p:nvSpPr>
          <p:cNvPr id="6" name="TextBox 5">
            <a:extLst>
              <a:ext uri="{FF2B5EF4-FFF2-40B4-BE49-F238E27FC236}">
                <a16:creationId xmlns:a16="http://schemas.microsoft.com/office/drawing/2014/main" id="{F0315E77-28BE-4284-818F-D5D2ECA30651}"/>
              </a:ext>
            </a:extLst>
          </p:cNvPr>
          <p:cNvSpPr txBox="1"/>
          <p:nvPr/>
        </p:nvSpPr>
        <p:spPr>
          <a:xfrm>
            <a:off x="8312727" y="1679171"/>
            <a:ext cx="1504604" cy="1271847"/>
          </a:xfrm>
          <a:prstGeom prst="rect">
            <a:avLst/>
          </a:prstGeom>
          <a:noFill/>
        </p:spPr>
        <p:txBody>
          <a:bodyPr wrap="square" rtlCol="0">
            <a:spAutoFit/>
          </a:bodyPr>
          <a:lstStyle/>
          <a:p>
            <a:endParaRPr lang="en-IE"/>
          </a:p>
        </p:txBody>
      </p:sp>
      <p:sp>
        <p:nvSpPr>
          <p:cNvPr id="8" name="TextBox 7">
            <a:extLst>
              <a:ext uri="{FF2B5EF4-FFF2-40B4-BE49-F238E27FC236}">
                <a16:creationId xmlns:a16="http://schemas.microsoft.com/office/drawing/2014/main" id="{FB0BEAEA-A4B6-4575-AE6D-79D00526E4EE}"/>
              </a:ext>
            </a:extLst>
          </p:cNvPr>
          <p:cNvSpPr txBox="1"/>
          <p:nvPr/>
        </p:nvSpPr>
        <p:spPr>
          <a:xfrm>
            <a:off x="8465127" y="1831571"/>
            <a:ext cx="1504604" cy="1271847"/>
          </a:xfrm>
          <a:prstGeom prst="rect">
            <a:avLst/>
          </a:prstGeom>
          <a:noFill/>
        </p:spPr>
        <p:txBody>
          <a:bodyPr wrap="square" rtlCol="0">
            <a:spAutoFit/>
          </a:bodyPr>
          <a:lstStyle/>
          <a:p>
            <a:endParaRPr lang="en-IE"/>
          </a:p>
        </p:txBody>
      </p:sp>
      <p:sp>
        <p:nvSpPr>
          <p:cNvPr id="9" name="TextBox 8">
            <a:extLst>
              <a:ext uri="{FF2B5EF4-FFF2-40B4-BE49-F238E27FC236}">
                <a16:creationId xmlns:a16="http://schemas.microsoft.com/office/drawing/2014/main" id="{29183E16-CCEC-4E59-9F06-BD38EBBE79C1}"/>
              </a:ext>
            </a:extLst>
          </p:cNvPr>
          <p:cNvSpPr txBox="1"/>
          <p:nvPr/>
        </p:nvSpPr>
        <p:spPr>
          <a:xfrm>
            <a:off x="7732589" y="1484848"/>
            <a:ext cx="1790007" cy="1384995"/>
          </a:xfrm>
          <a:prstGeom prst="rect">
            <a:avLst/>
          </a:prstGeom>
          <a:solidFill>
            <a:srgbClr val="85D2E1"/>
          </a:solidFill>
        </p:spPr>
        <p:txBody>
          <a:bodyPr wrap="square" rtlCol="0">
            <a:spAutoFit/>
          </a:bodyPr>
          <a:lstStyle/>
          <a:p>
            <a:pPr algn="ctr"/>
            <a:r>
              <a:rPr lang="en-US" sz="1400" b="1" u="sng"/>
              <a:t>Sustaining</a:t>
            </a:r>
          </a:p>
          <a:p>
            <a:pPr algn="ctr"/>
            <a:r>
              <a:rPr lang="en-US" sz="1400"/>
              <a:t>A significant improvement on a product that aims to sustain the position in an existing market.</a:t>
            </a:r>
            <a:endParaRPr lang="en-IE" sz="1400"/>
          </a:p>
        </p:txBody>
      </p:sp>
      <p:sp>
        <p:nvSpPr>
          <p:cNvPr id="10" name="TextBox 9">
            <a:extLst>
              <a:ext uri="{FF2B5EF4-FFF2-40B4-BE49-F238E27FC236}">
                <a16:creationId xmlns:a16="http://schemas.microsoft.com/office/drawing/2014/main" id="{ED5717D1-FB5B-4356-9840-E34F50337507}"/>
              </a:ext>
            </a:extLst>
          </p:cNvPr>
          <p:cNvSpPr txBox="1"/>
          <p:nvPr/>
        </p:nvSpPr>
        <p:spPr>
          <a:xfrm>
            <a:off x="9713789" y="1486074"/>
            <a:ext cx="1790007" cy="1384995"/>
          </a:xfrm>
          <a:prstGeom prst="rect">
            <a:avLst/>
          </a:prstGeom>
          <a:solidFill>
            <a:srgbClr val="8CBF4B"/>
          </a:solidFill>
        </p:spPr>
        <p:txBody>
          <a:bodyPr wrap="square" rtlCol="0">
            <a:spAutoFit/>
          </a:bodyPr>
          <a:lstStyle/>
          <a:p>
            <a:pPr algn="ctr"/>
            <a:r>
              <a:rPr lang="en-US" sz="1400" b="1" u="sng"/>
              <a:t>Disruptive</a:t>
            </a:r>
          </a:p>
          <a:p>
            <a:pPr algn="ctr"/>
            <a:r>
              <a:rPr lang="en-US" sz="1400"/>
              <a:t>Technology or new business model that disrupts the existing market</a:t>
            </a:r>
          </a:p>
          <a:p>
            <a:pPr algn="ctr"/>
            <a:endParaRPr lang="en-IE" sz="1400"/>
          </a:p>
        </p:txBody>
      </p:sp>
      <p:sp>
        <p:nvSpPr>
          <p:cNvPr id="11" name="TextBox 10">
            <a:extLst>
              <a:ext uri="{FF2B5EF4-FFF2-40B4-BE49-F238E27FC236}">
                <a16:creationId xmlns:a16="http://schemas.microsoft.com/office/drawing/2014/main" id="{B0AADE65-E71C-42BB-B9F4-B4213771E69C}"/>
              </a:ext>
            </a:extLst>
          </p:cNvPr>
          <p:cNvSpPr txBox="1"/>
          <p:nvPr/>
        </p:nvSpPr>
        <p:spPr>
          <a:xfrm>
            <a:off x="7732589" y="3041999"/>
            <a:ext cx="1773382" cy="1384995"/>
          </a:xfrm>
          <a:prstGeom prst="rect">
            <a:avLst/>
          </a:prstGeom>
          <a:solidFill>
            <a:srgbClr val="FFD100"/>
          </a:solidFill>
        </p:spPr>
        <p:txBody>
          <a:bodyPr wrap="square" rtlCol="0">
            <a:spAutoFit/>
          </a:bodyPr>
          <a:lstStyle/>
          <a:p>
            <a:pPr algn="ctr"/>
            <a:r>
              <a:rPr lang="en-US" sz="1400" b="1" u="sng"/>
              <a:t>Incremental</a:t>
            </a:r>
          </a:p>
          <a:p>
            <a:pPr algn="ctr"/>
            <a:r>
              <a:rPr lang="en-US" sz="1400"/>
              <a:t>Gradual, continuous improvements on existing products and services</a:t>
            </a:r>
          </a:p>
          <a:p>
            <a:pPr algn="ctr"/>
            <a:endParaRPr lang="en-IE" sz="1400"/>
          </a:p>
        </p:txBody>
      </p:sp>
      <p:sp>
        <p:nvSpPr>
          <p:cNvPr id="12" name="TextBox 11">
            <a:extLst>
              <a:ext uri="{FF2B5EF4-FFF2-40B4-BE49-F238E27FC236}">
                <a16:creationId xmlns:a16="http://schemas.microsoft.com/office/drawing/2014/main" id="{5460DC5B-AD6A-4861-B170-F9F2F182F5CC}"/>
              </a:ext>
            </a:extLst>
          </p:cNvPr>
          <p:cNvSpPr txBox="1"/>
          <p:nvPr/>
        </p:nvSpPr>
        <p:spPr>
          <a:xfrm>
            <a:off x="9713789" y="3041999"/>
            <a:ext cx="1773382" cy="1384995"/>
          </a:xfrm>
          <a:prstGeom prst="rect">
            <a:avLst/>
          </a:prstGeom>
          <a:solidFill>
            <a:srgbClr val="003366"/>
          </a:solidFill>
        </p:spPr>
        <p:txBody>
          <a:bodyPr wrap="square" rtlCol="0">
            <a:spAutoFit/>
          </a:bodyPr>
          <a:lstStyle/>
          <a:p>
            <a:pPr algn="ctr"/>
            <a:r>
              <a:rPr lang="en-US" sz="1400" b="1" u="sng">
                <a:solidFill>
                  <a:srgbClr val="85D2E1"/>
                </a:solidFill>
              </a:rPr>
              <a:t>Radical</a:t>
            </a:r>
          </a:p>
          <a:p>
            <a:pPr algn="ctr"/>
            <a:r>
              <a:rPr lang="en-US" sz="1400">
                <a:solidFill>
                  <a:srgbClr val="85D2E1"/>
                </a:solidFill>
              </a:rPr>
              <a:t>Technological breakthrough that transforms industries, often creates a new market</a:t>
            </a:r>
            <a:endParaRPr lang="en-IE" sz="1400">
              <a:solidFill>
                <a:srgbClr val="85D2E1"/>
              </a:solidFill>
            </a:endParaRPr>
          </a:p>
        </p:txBody>
      </p:sp>
      <p:sp>
        <p:nvSpPr>
          <p:cNvPr id="13" name="Arrow: Up 12">
            <a:extLst>
              <a:ext uri="{FF2B5EF4-FFF2-40B4-BE49-F238E27FC236}">
                <a16:creationId xmlns:a16="http://schemas.microsoft.com/office/drawing/2014/main" id="{B226F1EC-E4E3-4BAD-A4A9-5056A0AB1D52}"/>
              </a:ext>
            </a:extLst>
          </p:cNvPr>
          <p:cNvSpPr/>
          <p:nvPr/>
        </p:nvSpPr>
        <p:spPr>
          <a:xfrm>
            <a:off x="7461040" y="1296785"/>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Arrow: Up 13">
            <a:extLst>
              <a:ext uri="{FF2B5EF4-FFF2-40B4-BE49-F238E27FC236}">
                <a16:creationId xmlns:a16="http://schemas.microsoft.com/office/drawing/2014/main" id="{936C8AFD-1336-4DB5-BD16-7B91FCED4F7A}"/>
              </a:ext>
            </a:extLst>
          </p:cNvPr>
          <p:cNvSpPr/>
          <p:nvPr/>
        </p:nvSpPr>
        <p:spPr>
          <a:xfrm rot="5400000">
            <a:off x="9501814" y="2636980"/>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0175BE85-5A2B-4A3E-B2B2-2A0D5BBDD1B1}"/>
              </a:ext>
            </a:extLst>
          </p:cNvPr>
          <p:cNvSpPr txBox="1"/>
          <p:nvPr/>
        </p:nvSpPr>
        <p:spPr>
          <a:xfrm rot="16200000">
            <a:off x="6176619" y="2888110"/>
            <a:ext cx="2128059" cy="307777"/>
          </a:xfrm>
          <a:prstGeom prst="rect">
            <a:avLst/>
          </a:prstGeom>
          <a:noFill/>
        </p:spPr>
        <p:txBody>
          <a:bodyPr wrap="square" rtlCol="0">
            <a:spAutoFit/>
          </a:bodyPr>
          <a:lstStyle/>
          <a:p>
            <a:r>
              <a:rPr lang="en-US" sz="1400" b="1">
                <a:solidFill>
                  <a:srgbClr val="1BA19A"/>
                </a:solidFill>
              </a:rPr>
              <a:t>IMPACT ON THE MARKET</a:t>
            </a:r>
            <a:endParaRPr lang="en-IE" sz="1400" b="1">
              <a:solidFill>
                <a:srgbClr val="1BA19A"/>
              </a:solidFill>
            </a:endParaRPr>
          </a:p>
        </p:txBody>
      </p:sp>
      <p:sp>
        <p:nvSpPr>
          <p:cNvPr id="16" name="TextBox 15">
            <a:extLst>
              <a:ext uri="{FF2B5EF4-FFF2-40B4-BE49-F238E27FC236}">
                <a16:creationId xmlns:a16="http://schemas.microsoft.com/office/drawing/2014/main" id="{C83CC39C-F363-4696-B0D9-F477DF687EBD}"/>
              </a:ext>
            </a:extLst>
          </p:cNvPr>
          <p:cNvSpPr txBox="1"/>
          <p:nvPr/>
        </p:nvSpPr>
        <p:spPr>
          <a:xfrm>
            <a:off x="8619280" y="5024940"/>
            <a:ext cx="2171007" cy="307777"/>
          </a:xfrm>
          <a:prstGeom prst="rect">
            <a:avLst/>
          </a:prstGeom>
          <a:noFill/>
        </p:spPr>
        <p:txBody>
          <a:bodyPr wrap="square" rtlCol="0">
            <a:spAutoFit/>
          </a:bodyPr>
          <a:lstStyle/>
          <a:p>
            <a:r>
              <a:rPr lang="en-US" sz="1400" b="1"/>
              <a:t>TECHNOLOGY NEWNESS</a:t>
            </a:r>
            <a:endParaRPr lang="en-IE" sz="1400" b="1"/>
          </a:p>
        </p:txBody>
      </p:sp>
      <p:sp>
        <p:nvSpPr>
          <p:cNvPr id="17" name="TextBox 16">
            <a:extLst>
              <a:ext uri="{FF2B5EF4-FFF2-40B4-BE49-F238E27FC236}">
                <a16:creationId xmlns:a16="http://schemas.microsoft.com/office/drawing/2014/main" id="{2F0B9D04-E7A3-488E-ABAE-C91B2A4BF56F}"/>
              </a:ext>
            </a:extLst>
          </p:cNvPr>
          <p:cNvSpPr txBox="1"/>
          <p:nvPr/>
        </p:nvSpPr>
        <p:spPr>
          <a:xfrm>
            <a:off x="7618614" y="4717932"/>
            <a:ext cx="556953" cy="307777"/>
          </a:xfrm>
          <a:prstGeom prst="rect">
            <a:avLst/>
          </a:prstGeom>
          <a:noFill/>
        </p:spPr>
        <p:txBody>
          <a:bodyPr wrap="square" rtlCol="0">
            <a:spAutoFit/>
          </a:bodyPr>
          <a:lstStyle/>
          <a:p>
            <a:r>
              <a:rPr lang="en-US" sz="1400"/>
              <a:t>LOW</a:t>
            </a:r>
            <a:endParaRPr lang="en-IE" sz="1400"/>
          </a:p>
        </p:txBody>
      </p:sp>
      <p:sp>
        <p:nvSpPr>
          <p:cNvPr id="18" name="TextBox 17">
            <a:extLst>
              <a:ext uri="{FF2B5EF4-FFF2-40B4-BE49-F238E27FC236}">
                <a16:creationId xmlns:a16="http://schemas.microsoft.com/office/drawing/2014/main" id="{4C784C44-D5FA-4A7F-835E-2F333E8B8601}"/>
              </a:ext>
            </a:extLst>
          </p:cNvPr>
          <p:cNvSpPr txBox="1"/>
          <p:nvPr/>
        </p:nvSpPr>
        <p:spPr>
          <a:xfrm>
            <a:off x="10944072" y="4717931"/>
            <a:ext cx="638695" cy="307777"/>
          </a:xfrm>
          <a:prstGeom prst="rect">
            <a:avLst/>
          </a:prstGeom>
          <a:noFill/>
        </p:spPr>
        <p:txBody>
          <a:bodyPr wrap="square" rtlCol="0">
            <a:spAutoFit/>
          </a:bodyPr>
          <a:lstStyle/>
          <a:p>
            <a:r>
              <a:rPr lang="en-US" sz="1400"/>
              <a:t>HIGH</a:t>
            </a:r>
            <a:endParaRPr lang="en-IE" sz="1400"/>
          </a:p>
        </p:txBody>
      </p:sp>
    </p:spTree>
    <p:extLst>
      <p:ext uri="{BB962C8B-B14F-4D97-AF65-F5344CB8AC3E}">
        <p14:creationId xmlns:p14="http://schemas.microsoft.com/office/powerpoint/2010/main" val="282345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413B3E-E826-47F6-A410-9E2931FDBEE0}"/>
              </a:ext>
            </a:extLst>
          </p:cNvPr>
          <p:cNvSpPr>
            <a:spLocks noGrp="1"/>
          </p:cNvSpPr>
          <p:nvPr>
            <p:ph type="body" sz="quarter" idx="18"/>
          </p:nvPr>
        </p:nvSpPr>
        <p:spPr>
          <a:xfrm>
            <a:off x="0" y="2360661"/>
            <a:ext cx="4467496" cy="3892094"/>
          </a:xfrm>
        </p:spPr>
        <p:txBody>
          <a:bodyPr>
            <a:normAutofit fontScale="92500" lnSpcReduction="10000"/>
          </a:bodyPr>
          <a:lstStyle/>
          <a:p>
            <a:pPr indent="0">
              <a:lnSpc>
                <a:spcPct val="120000"/>
              </a:lnSpc>
            </a:pPr>
            <a:r>
              <a:rPr lang="en-US" b="0" i="0">
                <a:solidFill>
                  <a:srgbClr val="030303"/>
                </a:solidFill>
                <a:effectLst/>
              </a:rPr>
              <a:t>There are many different categories and types of innovation out there. In this video, the most common ways to </a:t>
            </a:r>
            <a:r>
              <a:rPr lang="en-US" b="0" i="0" err="1">
                <a:solidFill>
                  <a:srgbClr val="030303"/>
                </a:solidFill>
                <a:effectLst/>
              </a:rPr>
              <a:t>categorise</a:t>
            </a:r>
            <a:r>
              <a:rPr lang="en-US" b="0" i="0">
                <a:solidFill>
                  <a:srgbClr val="030303"/>
                </a:solidFill>
                <a:effectLst/>
              </a:rPr>
              <a:t> innovation are explained, and it is discussed how looking at innovation from different angles can help you better understand how it really works and find brand new opportunities for driving value with it.</a:t>
            </a:r>
            <a:endParaRPr lang="en-IE"/>
          </a:p>
        </p:txBody>
      </p:sp>
      <p:sp>
        <p:nvSpPr>
          <p:cNvPr id="3" name="Text Placeholder 2">
            <a:extLst>
              <a:ext uri="{FF2B5EF4-FFF2-40B4-BE49-F238E27FC236}">
                <a16:creationId xmlns:a16="http://schemas.microsoft.com/office/drawing/2014/main" id="{ACAD9D62-5811-4BFF-B0DD-C5356D9182B6}"/>
              </a:ext>
            </a:extLst>
          </p:cNvPr>
          <p:cNvSpPr>
            <a:spLocks noGrp="1"/>
          </p:cNvSpPr>
          <p:nvPr>
            <p:ph type="body" sz="quarter" idx="16"/>
          </p:nvPr>
        </p:nvSpPr>
        <p:spPr>
          <a:xfrm>
            <a:off x="254000" y="416972"/>
            <a:ext cx="4431211" cy="582221"/>
          </a:xfrm>
        </p:spPr>
        <p:txBody>
          <a:bodyPr>
            <a:noAutofit/>
          </a:bodyPr>
          <a:lstStyle/>
          <a:p>
            <a:r>
              <a:rPr lang="en-US" b="1"/>
              <a:t>An Introduction to Innovation</a:t>
            </a:r>
            <a:endParaRPr lang="en-IE" b="1"/>
          </a:p>
        </p:txBody>
      </p:sp>
      <p:pic>
        <p:nvPicPr>
          <p:cNvPr id="4" name="Online Media 3" title="Different Types of Innovation Explained">
            <a:hlinkClick r:id="" action="ppaction://media"/>
            <a:extLst>
              <a:ext uri="{FF2B5EF4-FFF2-40B4-BE49-F238E27FC236}">
                <a16:creationId xmlns:a16="http://schemas.microsoft.com/office/drawing/2014/main" id="{0AC213EE-0A3C-40EF-B284-77CF2A01B786}"/>
              </a:ext>
            </a:extLst>
          </p:cNvPr>
          <p:cNvPicPr>
            <a:picLocks noRot="1" noChangeAspect="1"/>
          </p:cNvPicPr>
          <p:nvPr>
            <a:videoFile r:link="rId1"/>
          </p:nvPr>
        </p:nvPicPr>
        <p:blipFill>
          <a:blip r:embed="rId3"/>
          <a:stretch>
            <a:fillRect/>
          </a:stretch>
        </p:blipFill>
        <p:spPr>
          <a:xfrm>
            <a:off x="4890286" y="1234439"/>
            <a:ext cx="6834995" cy="4158103"/>
          </a:xfrm>
          <a:prstGeom prst="rect">
            <a:avLst/>
          </a:prstGeom>
        </p:spPr>
      </p:pic>
      <p:sp>
        <p:nvSpPr>
          <p:cNvPr id="6" name="TextBox 5">
            <a:extLst>
              <a:ext uri="{FF2B5EF4-FFF2-40B4-BE49-F238E27FC236}">
                <a16:creationId xmlns:a16="http://schemas.microsoft.com/office/drawing/2014/main" id="{00E68BD4-4117-4408-96F2-43F699075634}"/>
              </a:ext>
            </a:extLst>
          </p:cNvPr>
          <p:cNvSpPr txBox="1"/>
          <p:nvPr/>
        </p:nvSpPr>
        <p:spPr>
          <a:xfrm>
            <a:off x="4974771" y="6068089"/>
            <a:ext cx="6135188" cy="369332"/>
          </a:xfrm>
          <a:prstGeom prst="rect">
            <a:avLst/>
          </a:prstGeom>
          <a:noFill/>
        </p:spPr>
        <p:txBody>
          <a:bodyPr wrap="square">
            <a:spAutoFit/>
          </a:bodyPr>
          <a:lstStyle/>
          <a:p>
            <a:r>
              <a:rPr lang="en-US">
                <a:solidFill>
                  <a:srgbClr val="85D2E1"/>
                </a:solidFill>
                <a:hlinkClick r:id="rId4">
                  <a:extLst>
                    <a:ext uri="{A12FA001-AC4F-418D-AE19-62706E023703}">
                      <ahyp:hlinkClr xmlns:ahyp="http://schemas.microsoft.com/office/drawing/2018/hyperlinkcolor" val="tx"/>
                    </a:ext>
                  </a:extLst>
                </a:hlinkClick>
              </a:rPr>
              <a:t>Different Types of Innovation Explained - YouTube</a:t>
            </a:r>
            <a:endParaRPr lang="en-IE">
              <a:solidFill>
                <a:srgbClr val="85D2E1"/>
              </a:solidFill>
            </a:endParaRPr>
          </a:p>
        </p:txBody>
      </p:sp>
    </p:spTree>
    <p:extLst>
      <p:ext uri="{BB962C8B-B14F-4D97-AF65-F5344CB8AC3E}">
        <p14:creationId xmlns:p14="http://schemas.microsoft.com/office/powerpoint/2010/main" val="24941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2B5DAD-04A7-4C4C-A7A8-7C2874AE4EC7}"/>
              </a:ext>
            </a:extLst>
          </p:cNvPr>
          <p:cNvSpPr>
            <a:spLocks noGrp="1"/>
          </p:cNvSpPr>
          <p:nvPr>
            <p:ph type="body" sz="quarter" idx="18"/>
          </p:nvPr>
        </p:nvSpPr>
        <p:spPr>
          <a:xfrm>
            <a:off x="488272" y="1757011"/>
            <a:ext cx="5486400" cy="3867704"/>
          </a:xfrm>
        </p:spPr>
        <p:txBody>
          <a:bodyPr>
            <a:normAutofit lnSpcReduction="10000"/>
          </a:bodyPr>
          <a:lstStyle/>
          <a:p>
            <a:pPr indent="0">
              <a:lnSpc>
                <a:spcPct val="100000"/>
              </a:lnSpc>
            </a:pPr>
            <a:r>
              <a:rPr lang="en-US" dirty="0"/>
              <a:t>Europe’s demographic future can be </a:t>
            </a:r>
            <a:r>
              <a:rPr lang="en-US" dirty="0" err="1"/>
              <a:t>summarised</a:t>
            </a:r>
            <a:r>
              <a:rPr lang="en-US" dirty="0"/>
              <a:t> in one </a:t>
            </a:r>
            <a:r>
              <a:rPr lang="en-US" dirty="0" err="1"/>
              <a:t>colour</a:t>
            </a:r>
            <a:r>
              <a:rPr lang="en-US" dirty="0"/>
              <a:t>: </a:t>
            </a:r>
            <a:r>
              <a:rPr lang="en-US" b="1" dirty="0"/>
              <a:t>Silver</a:t>
            </a:r>
            <a:r>
              <a:rPr lang="en-US" dirty="0"/>
              <a:t>. </a:t>
            </a:r>
          </a:p>
          <a:p>
            <a:pPr indent="0">
              <a:lnSpc>
                <a:spcPct val="100000"/>
              </a:lnSpc>
            </a:pPr>
            <a:r>
              <a:rPr lang="en-US" dirty="0"/>
              <a:t>We are becoming older with fewer births and longer life expectancy. However, older people are at risk of being food insecure with limited or uncertain availability of nutritionally adequate and safe foods or limited or uncertain ability to acquire acceptable foods in socially acceptable ways</a:t>
            </a:r>
            <a:endParaRPr lang="en-IE" dirty="0"/>
          </a:p>
        </p:txBody>
      </p:sp>
      <p:sp>
        <p:nvSpPr>
          <p:cNvPr id="3" name="Text Placeholder 2">
            <a:extLst>
              <a:ext uri="{FF2B5EF4-FFF2-40B4-BE49-F238E27FC236}">
                <a16:creationId xmlns:a16="http://schemas.microsoft.com/office/drawing/2014/main" id="{F1F61FF0-C1E5-421E-973A-4274F868A4D1}"/>
              </a:ext>
            </a:extLst>
          </p:cNvPr>
          <p:cNvSpPr>
            <a:spLocks noGrp="1"/>
          </p:cNvSpPr>
          <p:nvPr>
            <p:ph type="body" sz="quarter" idx="16"/>
          </p:nvPr>
        </p:nvSpPr>
        <p:spPr/>
        <p:txBody>
          <a:bodyPr>
            <a:normAutofit/>
          </a:bodyPr>
          <a:lstStyle/>
          <a:p>
            <a:r>
              <a:rPr lang="en-US" sz="3300" b="1"/>
              <a:t>Identifying the need:</a:t>
            </a:r>
            <a:endParaRPr lang="en-IE" sz="3300" b="1"/>
          </a:p>
        </p:txBody>
      </p:sp>
      <p:pic>
        <p:nvPicPr>
          <p:cNvPr id="16" name="Picture Placeholder 15" descr="Man wearing old-fashioned hat">
            <a:extLst>
              <a:ext uri="{FF2B5EF4-FFF2-40B4-BE49-F238E27FC236}">
                <a16:creationId xmlns:a16="http://schemas.microsoft.com/office/drawing/2014/main" id="{74D89269-FCB1-4F55-9F96-A3D353A399C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177144"/>
            <a:ext cx="5564883" cy="5447571"/>
          </a:xfrm>
        </p:spPr>
      </p:pic>
    </p:spTree>
    <p:extLst>
      <p:ext uri="{BB962C8B-B14F-4D97-AF65-F5344CB8AC3E}">
        <p14:creationId xmlns:p14="http://schemas.microsoft.com/office/powerpoint/2010/main" val="3696937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931C2F-CC20-448B-B354-330A55200343}"/>
              </a:ext>
            </a:extLst>
          </p:cNvPr>
          <p:cNvSpPr>
            <a:spLocks noGrp="1"/>
          </p:cNvSpPr>
          <p:nvPr>
            <p:ph type="body" sz="quarter" idx="18"/>
          </p:nvPr>
        </p:nvSpPr>
        <p:spPr>
          <a:xfrm>
            <a:off x="1612669" y="1571104"/>
            <a:ext cx="5029199" cy="5020195"/>
          </a:xfrm>
        </p:spPr>
        <p:txBody>
          <a:bodyPr>
            <a:normAutofit fontScale="85000" lnSpcReduction="10000"/>
          </a:bodyPr>
          <a:lstStyle/>
          <a:p>
            <a:pPr>
              <a:lnSpc>
                <a:spcPct val="120000"/>
              </a:lnSpc>
            </a:pPr>
            <a:r>
              <a:rPr lang="en-US"/>
              <a:t>When people, and especially the press, talk about innovation, they usually refer to disruptive, and often technology-based, kinds of innovations.</a:t>
            </a:r>
          </a:p>
          <a:p>
            <a:pPr>
              <a:lnSpc>
                <a:spcPct val="120000"/>
              </a:lnSpc>
            </a:pPr>
            <a:r>
              <a:rPr lang="en-US"/>
              <a:t>However, those are only a small part of the innovation puzzle. In fact, most of the innovation happening in companies across industries is much more mundane and incremental in nature.</a:t>
            </a:r>
          </a:p>
          <a:p>
            <a:pPr>
              <a:lnSpc>
                <a:spcPct val="120000"/>
              </a:lnSpc>
            </a:pPr>
            <a:r>
              <a:rPr lang="en-US"/>
              <a:t>Incremental innovation tends to be a big factor behind the most successful companies, even when their success might have originated from disruptive innovation.</a:t>
            </a:r>
            <a:endParaRPr lang="en-IE"/>
          </a:p>
        </p:txBody>
      </p:sp>
      <p:sp>
        <p:nvSpPr>
          <p:cNvPr id="4" name="Text Placeholder 3">
            <a:extLst>
              <a:ext uri="{FF2B5EF4-FFF2-40B4-BE49-F238E27FC236}">
                <a16:creationId xmlns:a16="http://schemas.microsoft.com/office/drawing/2014/main" id="{8399E088-9A8E-4F0D-9DD4-14E666C9FF91}"/>
              </a:ext>
            </a:extLst>
          </p:cNvPr>
          <p:cNvSpPr>
            <a:spLocks noGrp="1"/>
          </p:cNvSpPr>
          <p:nvPr>
            <p:ph type="body" sz="quarter" idx="16"/>
          </p:nvPr>
        </p:nvSpPr>
        <p:spPr/>
        <p:txBody>
          <a:bodyPr>
            <a:normAutofit fontScale="92500"/>
          </a:bodyPr>
          <a:lstStyle/>
          <a:p>
            <a:r>
              <a:rPr lang="en-US" sz="3300" b="1"/>
              <a:t>1.  Incremental Innovation</a:t>
            </a:r>
            <a:endParaRPr lang="en-IE" sz="3300" b="1"/>
          </a:p>
        </p:txBody>
      </p:sp>
      <p:sp>
        <p:nvSpPr>
          <p:cNvPr id="6" name="TextBox 5">
            <a:extLst>
              <a:ext uri="{FF2B5EF4-FFF2-40B4-BE49-F238E27FC236}">
                <a16:creationId xmlns:a16="http://schemas.microsoft.com/office/drawing/2014/main" id="{96B57848-87F6-4E20-91A5-3EBF5D4CDA16}"/>
              </a:ext>
            </a:extLst>
          </p:cNvPr>
          <p:cNvSpPr txBox="1"/>
          <p:nvPr/>
        </p:nvSpPr>
        <p:spPr>
          <a:xfrm>
            <a:off x="7410724" y="1047902"/>
            <a:ext cx="4572000" cy="2585323"/>
          </a:xfrm>
          <a:prstGeom prst="rect">
            <a:avLst/>
          </a:prstGeom>
          <a:noFill/>
        </p:spPr>
        <p:txBody>
          <a:bodyPr wrap="square">
            <a:spAutoFit/>
          </a:bodyPr>
          <a:lstStyle/>
          <a:p>
            <a:r>
              <a:rPr lang="en-US" b="1">
                <a:solidFill>
                  <a:srgbClr val="000000"/>
                </a:solidFill>
              </a:rPr>
              <a:t>Danone: </a:t>
            </a:r>
            <a:r>
              <a:rPr lang="en-US">
                <a:solidFill>
                  <a:srgbClr val="000000"/>
                </a:solidFill>
              </a:rPr>
              <a:t>Danone has a strong leadership position in all its markets. The Company relies on a unique portfolio of strong brands and constant incremental innovation. Danone has brought yogurt from a simple fermented milk product to a broad range of forms, </a:t>
            </a:r>
            <a:r>
              <a:rPr lang="en-US" err="1">
                <a:solidFill>
                  <a:srgbClr val="000000"/>
                </a:solidFill>
              </a:rPr>
              <a:t>flavours</a:t>
            </a:r>
            <a:r>
              <a:rPr lang="en-US">
                <a:solidFill>
                  <a:srgbClr val="000000"/>
                </a:solidFill>
              </a:rPr>
              <a:t>, functions,  consistencies, and now even to dairy-free options. They evolve to respond to a changing world.</a:t>
            </a:r>
            <a:endParaRPr lang="en-IE">
              <a:solidFill>
                <a:srgbClr val="000000"/>
              </a:solidFill>
            </a:endParaRPr>
          </a:p>
        </p:txBody>
      </p:sp>
      <p:pic>
        <p:nvPicPr>
          <p:cNvPr id="1028" name="Picture 4" descr="Danone overhauls insight offering to 'shape shopper marketing around  customer' – Marketing Week">
            <a:extLst>
              <a:ext uri="{FF2B5EF4-FFF2-40B4-BE49-F238E27FC236}">
                <a16:creationId xmlns:a16="http://schemas.microsoft.com/office/drawing/2014/main" id="{EC6AD9CE-C2A7-4EAA-9442-FDCDF21066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8563" y="5205675"/>
            <a:ext cx="4197554" cy="1499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one Plans to Boost Growth with Vegan Yogurt | News">
            <a:extLst>
              <a:ext uri="{FF2B5EF4-FFF2-40B4-BE49-F238E27FC236}">
                <a16:creationId xmlns:a16="http://schemas.microsoft.com/office/drawing/2014/main" id="{7F4FEC45-6CFD-41C1-8E40-7AE2F36B760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20163" y="152399"/>
            <a:ext cx="1214437"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ronology of Danone's yogurts in jars packshots from 1919 to 2017">
            <a:extLst>
              <a:ext uri="{FF2B5EF4-FFF2-40B4-BE49-F238E27FC236}">
                <a16:creationId xmlns:a16="http://schemas.microsoft.com/office/drawing/2014/main" id="{D687BADF-9014-4880-B6BB-478E7FE0F3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10724" y="3885900"/>
            <a:ext cx="4572000" cy="13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23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hite stairs with a blue arrow drawn in the middle pointing upwards">
            <a:extLst>
              <a:ext uri="{FF2B5EF4-FFF2-40B4-BE49-F238E27FC236}">
                <a16:creationId xmlns:a16="http://schemas.microsoft.com/office/drawing/2014/main" id="{6638418B-EBC4-4257-AD81-05D301E9E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620EC-CF4E-4C71-B169-3F63D870E1B2}"/>
              </a:ext>
            </a:extLst>
          </p:cNvPr>
          <p:cNvSpPr>
            <a:spLocks noGrp="1"/>
          </p:cNvSpPr>
          <p:nvPr>
            <p:ph type="body" sz="quarter" idx="18"/>
          </p:nvPr>
        </p:nvSpPr>
        <p:spPr>
          <a:xfrm>
            <a:off x="1540042" y="1297262"/>
            <a:ext cx="5206737" cy="5295206"/>
          </a:xfrm>
        </p:spPr>
        <p:txBody>
          <a:bodyPr>
            <a:noAutofit/>
          </a:bodyPr>
          <a:lstStyle/>
          <a:p>
            <a:pPr>
              <a:lnSpc>
                <a:spcPct val="100000"/>
              </a:lnSpc>
            </a:pPr>
            <a:r>
              <a:rPr lang="en-US" sz="2000"/>
              <a:t>In essence, incremental innovation is the process of making minor improvements to existing products, services, processes, methods, or even the </a:t>
            </a:r>
            <a:r>
              <a:rPr lang="en-US" sz="2000" err="1"/>
              <a:t>organisation</a:t>
            </a:r>
            <a:r>
              <a:rPr lang="en-US" sz="2000"/>
              <a:t> itself. If a </a:t>
            </a:r>
            <a:r>
              <a:rPr lang="en-US" sz="2000" b="1"/>
              <a:t>change creates value </a:t>
            </a:r>
            <a:r>
              <a:rPr lang="en-US" sz="2000"/>
              <a:t>and has some </a:t>
            </a:r>
            <a:r>
              <a:rPr lang="en-US" sz="2000" b="1"/>
              <a:t>element of novelty </a:t>
            </a:r>
            <a:r>
              <a:rPr lang="en-US" sz="2000"/>
              <a:t>to it, it can be classified as incremental innovation.</a:t>
            </a:r>
          </a:p>
          <a:p>
            <a:pPr>
              <a:lnSpc>
                <a:spcPct val="100000"/>
              </a:lnSpc>
            </a:pPr>
            <a:r>
              <a:rPr lang="en-US" sz="2000"/>
              <a:t>Compared to radical or disruptive innovations, Incremental innovations don’t require big leaps in technology and tend to harness their existing technology and business model, so they don’t usually have much impact on market dynamics. They are typically much quicker and easier to implement than other types of innovations, and there is  less uncertainty involved, which makes them much more predictable, and thus safer for the </a:t>
            </a:r>
            <a:r>
              <a:rPr lang="en-US" sz="2000" err="1"/>
              <a:t>organisation</a:t>
            </a:r>
            <a:r>
              <a:rPr lang="en-US" sz="2000"/>
              <a:t>.</a:t>
            </a:r>
            <a:endParaRPr lang="en-IE" sz="2000"/>
          </a:p>
        </p:txBody>
      </p:sp>
      <p:sp>
        <p:nvSpPr>
          <p:cNvPr id="5" name="Text Placeholder 3">
            <a:extLst>
              <a:ext uri="{FF2B5EF4-FFF2-40B4-BE49-F238E27FC236}">
                <a16:creationId xmlns:a16="http://schemas.microsoft.com/office/drawing/2014/main" id="{3DB34C07-AA6F-428A-85CF-DCA9C8127329}"/>
              </a:ext>
            </a:extLst>
          </p:cNvPr>
          <p:cNvSpPr>
            <a:spLocks noGrp="1"/>
          </p:cNvSpPr>
          <p:nvPr>
            <p:ph type="body" sz="quarter" idx="16"/>
          </p:nvPr>
        </p:nvSpPr>
        <p:spPr>
          <a:xfrm>
            <a:off x="1719263" y="595313"/>
            <a:ext cx="4716462" cy="582612"/>
          </a:xfrm>
        </p:spPr>
        <p:txBody>
          <a:bodyPr>
            <a:normAutofit/>
          </a:bodyPr>
          <a:lstStyle/>
          <a:p>
            <a:r>
              <a:rPr lang="en-US" sz="3300" b="1"/>
              <a:t>1. Incremental Innovation</a:t>
            </a:r>
            <a:endParaRPr lang="en-IE" sz="3300" b="1"/>
          </a:p>
        </p:txBody>
      </p:sp>
    </p:spTree>
    <p:extLst>
      <p:ext uri="{BB962C8B-B14F-4D97-AF65-F5344CB8AC3E}">
        <p14:creationId xmlns:p14="http://schemas.microsoft.com/office/powerpoint/2010/main" val="367413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19CF3-622F-4D45-878C-D0DB14386C3C}"/>
              </a:ext>
            </a:extLst>
          </p:cNvPr>
          <p:cNvSpPr>
            <a:spLocks noGrp="1"/>
          </p:cNvSpPr>
          <p:nvPr>
            <p:ph type="body" sz="quarter" idx="18"/>
          </p:nvPr>
        </p:nvSpPr>
        <p:spPr>
          <a:xfrm>
            <a:off x="1579418" y="1396538"/>
            <a:ext cx="5187142" cy="5461462"/>
          </a:xfrm>
        </p:spPr>
        <p:txBody>
          <a:bodyPr>
            <a:noAutofit/>
          </a:bodyPr>
          <a:lstStyle/>
          <a:p>
            <a:pPr>
              <a:lnSpc>
                <a:spcPct val="100000"/>
              </a:lnSpc>
              <a:spcBef>
                <a:spcPts val="600"/>
              </a:spcBef>
            </a:pPr>
            <a:r>
              <a:rPr lang="en-US" sz="2100"/>
              <a:t>Products can be made smaller, easier to use, have line extensions or are more attractive without changing the core functionality of it. Services are often made more efficient via constant improvement.</a:t>
            </a:r>
          </a:p>
          <a:p>
            <a:pPr>
              <a:lnSpc>
                <a:spcPct val="100000"/>
              </a:lnSpc>
              <a:spcBef>
                <a:spcPts val="600"/>
              </a:spcBef>
            </a:pPr>
            <a:r>
              <a:rPr lang="en-US" sz="2100"/>
              <a:t>Although incremental innovation </a:t>
            </a:r>
            <a:r>
              <a:rPr lang="en-US" sz="2100" b="1"/>
              <a:t>does not create new markets</a:t>
            </a:r>
            <a:r>
              <a:rPr lang="en-US" sz="2100"/>
              <a:t> and often does not use radically new technology, it can attract higher paying customers as it fulfils the customer needs identified. </a:t>
            </a:r>
          </a:p>
          <a:p>
            <a:pPr>
              <a:lnSpc>
                <a:spcPct val="100000"/>
              </a:lnSpc>
              <a:spcBef>
                <a:spcPts val="600"/>
              </a:spcBef>
            </a:pPr>
            <a:r>
              <a:rPr lang="en-US" sz="2100"/>
              <a:t>The product or service may also appeal to a larger, mainstream market if the same functionalities and value at a lower cost are provided.</a:t>
            </a:r>
            <a:endParaRPr lang="en-IE" sz="2100"/>
          </a:p>
        </p:txBody>
      </p:sp>
      <p:sp>
        <p:nvSpPr>
          <p:cNvPr id="5" name="Text Placeholder 3">
            <a:extLst>
              <a:ext uri="{FF2B5EF4-FFF2-40B4-BE49-F238E27FC236}">
                <a16:creationId xmlns:a16="http://schemas.microsoft.com/office/drawing/2014/main" id="{9A1F4139-4D77-48EB-8BE8-22AE51CD14BC}"/>
              </a:ext>
            </a:extLst>
          </p:cNvPr>
          <p:cNvSpPr>
            <a:spLocks noGrp="1"/>
          </p:cNvSpPr>
          <p:nvPr>
            <p:ph type="body" sz="quarter" idx="16"/>
          </p:nvPr>
        </p:nvSpPr>
        <p:spPr>
          <a:xfrm>
            <a:off x="1652761" y="595313"/>
            <a:ext cx="4716462" cy="582612"/>
          </a:xfrm>
        </p:spPr>
        <p:txBody>
          <a:bodyPr>
            <a:normAutofit/>
          </a:bodyPr>
          <a:lstStyle/>
          <a:p>
            <a:r>
              <a:rPr lang="en-US" sz="3300" b="1"/>
              <a:t>1. Incremental Innovation</a:t>
            </a:r>
            <a:endParaRPr lang="en-IE" sz="3300" b="1"/>
          </a:p>
        </p:txBody>
      </p:sp>
      <p:sp>
        <p:nvSpPr>
          <p:cNvPr id="17" name="TextBox 16">
            <a:extLst>
              <a:ext uri="{FF2B5EF4-FFF2-40B4-BE49-F238E27FC236}">
                <a16:creationId xmlns:a16="http://schemas.microsoft.com/office/drawing/2014/main" id="{49CF5454-6235-4238-BD87-38630C2E08ED}"/>
              </a:ext>
            </a:extLst>
          </p:cNvPr>
          <p:cNvSpPr txBox="1"/>
          <p:nvPr/>
        </p:nvSpPr>
        <p:spPr>
          <a:xfrm>
            <a:off x="7444219" y="670846"/>
            <a:ext cx="4222264" cy="3170099"/>
          </a:xfrm>
          <a:prstGeom prst="rect">
            <a:avLst/>
          </a:prstGeom>
          <a:noFill/>
        </p:spPr>
        <p:txBody>
          <a:bodyPr wrap="square" rtlCol="0">
            <a:spAutoFit/>
          </a:bodyPr>
          <a:lstStyle/>
          <a:p>
            <a:pPr algn="ctr"/>
            <a:r>
              <a:rPr lang="en-US" sz="2000">
                <a:solidFill>
                  <a:srgbClr val="000000"/>
                </a:solidFill>
              </a:rPr>
              <a:t>Cadbury has incrementally innovated through introducing line extensions. As well as developing new flavours, the brand has also created new formats. Take Wispa as an example: the popular chocolate bar is now available as a hot chocolate and a snacking bag. By using an incremental approach to innovation, Cadbury has been able to open up additional sources of revenue.</a:t>
            </a:r>
            <a:endParaRPr lang="en-IE" sz="2000">
              <a:solidFill>
                <a:srgbClr val="000000"/>
              </a:solidFill>
            </a:endParaRPr>
          </a:p>
        </p:txBody>
      </p:sp>
      <p:pic>
        <p:nvPicPr>
          <p:cNvPr id="18" name="Picture 17">
            <a:extLst>
              <a:ext uri="{FF2B5EF4-FFF2-40B4-BE49-F238E27FC236}">
                <a16:creationId xmlns:a16="http://schemas.microsoft.com/office/drawing/2014/main" id="{104E0AA0-6F0A-4B20-A57C-8D4990529405}"/>
              </a:ext>
            </a:extLst>
          </p:cNvPr>
          <p:cNvPicPr>
            <a:picLocks noChangeAspect="1"/>
          </p:cNvPicPr>
          <p:nvPr/>
        </p:nvPicPr>
        <p:blipFill>
          <a:blip r:embed="rId2"/>
          <a:stretch>
            <a:fillRect/>
          </a:stretch>
        </p:blipFill>
        <p:spPr>
          <a:xfrm>
            <a:off x="7664335" y="4055052"/>
            <a:ext cx="1804034" cy="1804034"/>
          </a:xfrm>
          <a:prstGeom prst="rect">
            <a:avLst/>
          </a:prstGeom>
        </p:spPr>
      </p:pic>
      <p:pic>
        <p:nvPicPr>
          <p:cNvPr id="19" name="Picture 18">
            <a:extLst>
              <a:ext uri="{FF2B5EF4-FFF2-40B4-BE49-F238E27FC236}">
                <a16:creationId xmlns:a16="http://schemas.microsoft.com/office/drawing/2014/main" id="{52E65D8B-BE71-4A7E-85E8-A6D262AE0049}"/>
              </a:ext>
            </a:extLst>
          </p:cNvPr>
          <p:cNvPicPr>
            <a:picLocks noChangeAspect="1"/>
          </p:cNvPicPr>
          <p:nvPr/>
        </p:nvPicPr>
        <p:blipFill>
          <a:blip r:embed="rId3"/>
          <a:stretch>
            <a:fillRect/>
          </a:stretch>
        </p:blipFill>
        <p:spPr>
          <a:xfrm>
            <a:off x="10068097" y="4307464"/>
            <a:ext cx="1303627" cy="1303627"/>
          </a:xfrm>
          <a:prstGeom prst="rect">
            <a:avLst/>
          </a:prstGeom>
        </p:spPr>
      </p:pic>
    </p:spTree>
    <p:extLst>
      <p:ext uri="{BB962C8B-B14F-4D97-AF65-F5344CB8AC3E}">
        <p14:creationId xmlns:p14="http://schemas.microsoft.com/office/powerpoint/2010/main" val="190378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889D9-A623-4CAB-A2E0-B1A13C7497E4}"/>
              </a:ext>
            </a:extLst>
          </p:cNvPr>
          <p:cNvSpPr>
            <a:spLocks noGrp="1"/>
          </p:cNvSpPr>
          <p:nvPr>
            <p:ph type="body" sz="quarter" idx="18"/>
          </p:nvPr>
        </p:nvSpPr>
        <p:spPr>
          <a:xfrm>
            <a:off x="1421476" y="1438102"/>
            <a:ext cx="5430586" cy="5419898"/>
          </a:xfrm>
        </p:spPr>
        <p:txBody>
          <a:bodyPr>
            <a:normAutofit fontScale="85000" lnSpcReduction="20000"/>
          </a:bodyPr>
          <a:lstStyle/>
          <a:p>
            <a:pPr indent="0" algn="l">
              <a:lnSpc>
                <a:spcPct val="120000"/>
              </a:lnSpc>
            </a:pPr>
            <a:r>
              <a:rPr lang="en-US" b="0" i="0" u="none" strike="noStrike">
                <a:effectLst/>
                <a:hlinkClick r:id="rId2">
                  <a:extLst>
                    <a:ext uri="{A12FA001-AC4F-418D-AE19-62706E023703}">
                      <ahyp:hlinkClr xmlns:ahyp="http://schemas.microsoft.com/office/drawing/2018/hyperlinkcolor" val="tx"/>
                    </a:ext>
                  </a:extLst>
                </a:hlinkClick>
              </a:rPr>
              <a:t>Disruptive innovation</a:t>
            </a:r>
            <a:r>
              <a:rPr lang="en-US" b="0" i="0">
                <a:effectLst/>
              </a:rPr>
              <a:t> is a concept introduced by professor, academic and business consultant Clayton Christensen first in an </a:t>
            </a:r>
            <a:r>
              <a:rPr lang="en-US" b="0" i="0" u="none" strike="noStrike">
                <a:effectLst/>
                <a:hlinkClick r:id="rId3">
                  <a:extLst>
                    <a:ext uri="{A12FA001-AC4F-418D-AE19-62706E023703}">
                      <ahyp:hlinkClr xmlns:ahyp="http://schemas.microsoft.com/office/drawing/2018/hyperlinkcolor" val="tx"/>
                    </a:ext>
                  </a:extLst>
                </a:hlinkClick>
              </a:rPr>
              <a:t>HBR article</a:t>
            </a:r>
            <a:r>
              <a:rPr lang="en-US" b="0" i="0">
                <a:effectLst/>
              </a:rPr>
              <a:t> and later in his book called </a:t>
            </a:r>
            <a:r>
              <a:rPr lang="en-US" b="0" i="1" u="none" strike="noStrike">
                <a:effectLst/>
                <a:hlinkClick r:id="rId4">
                  <a:extLst>
                    <a:ext uri="{A12FA001-AC4F-418D-AE19-62706E023703}">
                      <ahyp:hlinkClr xmlns:ahyp="http://schemas.microsoft.com/office/drawing/2018/hyperlinkcolor" val="tx"/>
                    </a:ext>
                  </a:extLst>
                </a:hlinkClick>
              </a:rPr>
              <a:t>Innovator’s Dilemma</a:t>
            </a:r>
            <a:r>
              <a:rPr lang="en-US" b="0" i="1">
                <a:effectLst/>
              </a:rPr>
              <a:t>.</a:t>
            </a:r>
            <a:endParaRPr lang="en-US" b="0" i="0">
              <a:effectLst/>
            </a:endParaRPr>
          </a:p>
          <a:p>
            <a:pPr indent="0" algn="l">
              <a:lnSpc>
                <a:spcPct val="120000"/>
              </a:lnSpc>
            </a:pPr>
            <a:r>
              <a:rPr lang="en-US" b="0" i="0">
                <a:effectLst/>
              </a:rPr>
              <a:t>Disruptive innovation is a theory that refers to a concept, product, or service </a:t>
            </a:r>
            <a:r>
              <a:rPr lang="en-US" b="1" i="0">
                <a:effectLst/>
              </a:rPr>
              <a:t>that creates a new value network</a:t>
            </a:r>
            <a:r>
              <a:rPr lang="en-US" b="0" i="0">
                <a:effectLst/>
              </a:rPr>
              <a:t> either by entering an existing market or by creating a completely new market. In the beginning, disruptive innovations have lower performance when measured by traditional value metrics but has different aspects that are valued by a small segment of the market. These types of innovations are often capable of turning non-customers into customers but do not necessarily appeal to the needs and preferences of the mainstream customers, at least not yet.</a:t>
            </a:r>
          </a:p>
          <a:p>
            <a:pPr indent="0">
              <a:lnSpc>
                <a:spcPct val="120000"/>
              </a:lnSpc>
            </a:pPr>
            <a:endParaRPr lang="en-IE"/>
          </a:p>
        </p:txBody>
      </p:sp>
      <p:sp>
        <p:nvSpPr>
          <p:cNvPr id="4" name="Text Placeholder 3">
            <a:extLst>
              <a:ext uri="{FF2B5EF4-FFF2-40B4-BE49-F238E27FC236}">
                <a16:creationId xmlns:a16="http://schemas.microsoft.com/office/drawing/2014/main" id="{C6007CDE-A237-4532-B852-EBDB5E8C8D4B}"/>
              </a:ext>
            </a:extLst>
          </p:cNvPr>
          <p:cNvSpPr>
            <a:spLocks noGrp="1"/>
          </p:cNvSpPr>
          <p:nvPr>
            <p:ph type="body" sz="quarter" idx="16"/>
          </p:nvPr>
        </p:nvSpPr>
        <p:spPr>
          <a:xfrm>
            <a:off x="1566161" y="427068"/>
            <a:ext cx="4716425" cy="582221"/>
          </a:xfrm>
        </p:spPr>
        <p:txBody>
          <a:bodyPr>
            <a:normAutofit/>
          </a:bodyPr>
          <a:lstStyle/>
          <a:p>
            <a:r>
              <a:rPr lang="en-US" sz="3300" b="1"/>
              <a:t>2. Disruptive Innovation</a:t>
            </a:r>
            <a:endParaRPr lang="en-IE" sz="3300" b="1"/>
          </a:p>
        </p:txBody>
      </p:sp>
      <p:sp>
        <p:nvSpPr>
          <p:cNvPr id="7" name="TextBox 6">
            <a:extLst>
              <a:ext uri="{FF2B5EF4-FFF2-40B4-BE49-F238E27FC236}">
                <a16:creationId xmlns:a16="http://schemas.microsoft.com/office/drawing/2014/main" id="{A668C8DC-18C7-486B-A382-C9CEDC96BF0A}"/>
              </a:ext>
            </a:extLst>
          </p:cNvPr>
          <p:cNvSpPr txBox="1"/>
          <p:nvPr/>
        </p:nvSpPr>
        <p:spPr>
          <a:xfrm>
            <a:off x="7149422" y="1885893"/>
            <a:ext cx="4899703" cy="4801314"/>
          </a:xfrm>
          <a:prstGeom prst="rect">
            <a:avLst/>
          </a:prstGeom>
          <a:noFill/>
        </p:spPr>
        <p:txBody>
          <a:bodyPr wrap="square">
            <a:spAutoFit/>
          </a:bodyPr>
          <a:lstStyle/>
          <a:p>
            <a:r>
              <a:rPr lang="en-US" b="1">
                <a:solidFill>
                  <a:srgbClr val="000000"/>
                </a:solidFill>
              </a:rPr>
              <a:t>A PRIME EXAMPLE OF DISRUPTIVE INNOVATION in the food industry is the replacement of meat with plant-based proteins, creating animal-realistic meat-free products.</a:t>
            </a:r>
          </a:p>
          <a:p>
            <a:r>
              <a:rPr lang="en-US" b="0" i="0">
                <a:solidFill>
                  <a:srgbClr val="000000"/>
                </a:solidFill>
                <a:effectLst/>
              </a:rPr>
              <a:t>Startup companies such as Brecks Food (UK)  and Impossible Foods (US) are often using food science and genetic sequencing technology to simulate plant protein-based equivalents to animal-derived products</a:t>
            </a:r>
            <a:r>
              <a:rPr lang="en-US">
                <a:solidFill>
                  <a:srgbClr val="000000"/>
                </a:solidFill>
              </a:rPr>
              <a:t>. The Impossible Burger, described by some as “the game-changer in the food industry, is made with soy leghemoglobin, a protein that carries heme, mimicking the taste of actual meat. The way research is making progress, it is expected that the plant meat foods will reach par (in blind testing) and may obviate the need for traditional intensive farm-raised animals, thus disrupting an entire industry.</a:t>
            </a:r>
            <a:endParaRPr lang="en-IE">
              <a:solidFill>
                <a:srgbClr val="000000"/>
              </a:solidFill>
            </a:endParaRPr>
          </a:p>
        </p:txBody>
      </p:sp>
      <p:pic>
        <p:nvPicPr>
          <p:cNvPr id="2050" name="Picture 2" descr="brecks_logo">
            <a:extLst>
              <a:ext uri="{FF2B5EF4-FFF2-40B4-BE49-F238E27FC236}">
                <a16:creationId xmlns:a16="http://schemas.microsoft.com/office/drawing/2014/main" id="{3D1CCE8A-6283-4DDB-9EBF-CDF4DF205F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06309" y="794153"/>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ossible Logo">
            <a:extLst>
              <a:ext uri="{FF2B5EF4-FFF2-40B4-BE49-F238E27FC236}">
                <a16:creationId xmlns:a16="http://schemas.microsoft.com/office/drawing/2014/main" id="{539695BB-5EC5-4EE3-A52B-7661FC168F7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70711" y="925997"/>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5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35383C-C632-4944-BC5E-1528260BDB70}"/>
              </a:ext>
            </a:extLst>
          </p:cNvPr>
          <p:cNvSpPr txBox="1"/>
          <p:nvPr/>
        </p:nvSpPr>
        <p:spPr>
          <a:xfrm>
            <a:off x="7040880" y="216132"/>
            <a:ext cx="4979324" cy="1184826"/>
          </a:xfrm>
          <a:prstGeom prst="rect">
            <a:avLst/>
          </a:prstGeom>
          <a:solidFill>
            <a:srgbClr val="85D2E1"/>
          </a:solidFill>
        </p:spPr>
        <p:txBody>
          <a:bodyPr wrap="square" rtlCol="0">
            <a:spAutoFit/>
          </a:bodyPr>
          <a:lstStyle/>
          <a:p>
            <a:endParaRPr lang="en-IE"/>
          </a:p>
        </p:txBody>
      </p:sp>
      <p:sp>
        <p:nvSpPr>
          <p:cNvPr id="3" name="Text Placeholder 2">
            <a:extLst>
              <a:ext uri="{FF2B5EF4-FFF2-40B4-BE49-F238E27FC236}">
                <a16:creationId xmlns:a16="http://schemas.microsoft.com/office/drawing/2014/main" id="{BB4C88D4-E805-4222-BD7C-B9047020BF02}"/>
              </a:ext>
            </a:extLst>
          </p:cNvPr>
          <p:cNvSpPr>
            <a:spLocks noGrp="1"/>
          </p:cNvSpPr>
          <p:nvPr>
            <p:ph type="body" sz="quarter" idx="18"/>
          </p:nvPr>
        </p:nvSpPr>
        <p:spPr>
          <a:xfrm>
            <a:off x="1516305" y="1479665"/>
            <a:ext cx="5245331" cy="5070764"/>
          </a:xfrm>
        </p:spPr>
        <p:txBody>
          <a:bodyPr>
            <a:noAutofit/>
          </a:bodyPr>
          <a:lstStyle/>
          <a:p>
            <a:pPr indent="0">
              <a:lnSpc>
                <a:spcPct val="110000"/>
              </a:lnSpc>
            </a:pPr>
            <a:r>
              <a:rPr lang="en-US" sz="2050"/>
              <a:t>What makes disruptive innovation difficult, is that established </a:t>
            </a:r>
            <a:r>
              <a:rPr lang="en-US" sz="2050" err="1"/>
              <a:t>organisations</a:t>
            </a:r>
            <a:r>
              <a:rPr lang="en-US" sz="2050"/>
              <a:t> are completely rational when making decisions related to their existing business. They then fail to adjust to the new competition because they’re too focused on </a:t>
            </a:r>
            <a:r>
              <a:rPr lang="en-US" sz="2050" err="1"/>
              <a:t>optimising</a:t>
            </a:r>
            <a:r>
              <a:rPr lang="en-US" sz="2050"/>
              <a:t> the existing offering or business model that has proven to be successful in the market so far.</a:t>
            </a:r>
          </a:p>
          <a:p>
            <a:pPr indent="0">
              <a:lnSpc>
                <a:spcPct val="110000"/>
              </a:lnSpc>
            </a:pPr>
            <a:r>
              <a:rPr lang="en-US" sz="2050" b="1"/>
              <a:t>Therefore, the market is generally disrupted by a new entrant rather than an incumbent.</a:t>
            </a:r>
          </a:p>
          <a:p>
            <a:pPr indent="0">
              <a:lnSpc>
                <a:spcPct val="110000"/>
              </a:lnSpc>
            </a:pPr>
            <a:r>
              <a:rPr lang="en-US" sz="2050"/>
              <a:t>Once the incumbents </a:t>
            </a:r>
            <a:r>
              <a:rPr lang="en-US" sz="2050" err="1"/>
              <a:t>realise</a:t>
            </a:r>
            <a:r>
              <a:rPr lang="en-US" sz="2050"/>
              <a:t> that new disruptive innovations are gone mainstream, it is often too late for them to catch up despite the extent of resources at their disposal.</a:t>
            </a:r>
          </a:p>
        </p:txBody>
      </p:sp>
      <p:sp>
        <p:nvSpPr>
          <p:cNvPr id="5" name="Text Placeholder 3">
            <a:extLst>
              <a:ext uri="{FF2B5EF4-FFF2-40B4-BE49-F238E27FC236}">
                <a16:creationId xmlns:a16="http://schemas.microsoft.com/office/drawing/2014/main" id="{BC690035-7491-4B13-9A05-F3CACCABB921}"/>
              </a:ext>
            </a:extLst>
          </p:cNvPr>
          <p:cNvSpPr>
            <a:spLocks noGrp="1"/>
          </p:cNvSpPr>
          <p:nvPr>
            <p:ph type="body" sz="quarter" idx="16"/>
          </p:nvPr>
        </p:nvSpPr>
        <p:spPr>
          <a:xfrm>
            <a:off x="1623010" y="450934"/>
            <a:ext cx="4716462" cy="582612"/>
          </a:xfrm>
        </p:spPr>
        <p:txBody>
          <a:bodyPr>
            <a:normAutofit/>
          </a:bodyPr>
          <a:lstStyle/>
          <a:p>
            <a:r>
              <a:rPr lang="en-US" sz="3300" b="1"/>
              <a:t>2. Disruptive Innovation</a:t>
            </a:r>
            <a:endParaRPr lang="en-IE" sz="3300" b="1"/>
          </a:p>
        </p:txBody>
      </p:sp>
      <p:sp>
        <p:nvSpPr>
          <p:cNvPr id="6" name="Isosceles Triangle 5">
            <a:extLst>
              <a:ext uri="{FF2B5EF4-FFF2-40B4-BE49-F238E27FC236}">
                <a16:creationId xmlns:a16="http://schemas.microsoft.com/office/drawing/2014/main" id="{90AB04CC-E2BD-45A1-AC19-468419A84225}"/>
              </a:ext>
            </a:extLst>
          </p:cNvPr>
          <p:cNvSpPr/>
          <p:nvPr/>
        </p:nvSpPr>
        <p:spPr>
          <a:xfrm>
            <a:off x="8964047" y="5361709"/>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Minus Sign 6">
            <a:extLst>
              <a:ext uri="{FF2B5EF4-FFF2-40B4-BE49-F238E27FC236}">
                <a16:creationId xmlns:a16="http://schemas.microsoft.com/office/drawing/2014/main" id="{57C2973A-B6DF-4B39-B7F0-826376EB8F6F}"/>
              </a:ext>
            </a:extLst>
          </p:cNvPr>
          <p:cNvSpPr/>
          <p:nvPr/>
        </p:nvSpPr>
        <p:spPr>
          <a:xfrm rot="698713">
            <a:off x="6914959" y="4892040"/>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lowchart: Connector 7">
            <a:extLst>
              <a:ext uri="{FF2B5EF4-FFF2-40B4-BE49-F238E27FC236}">
                <a16:creationId xmlns:a16="http://schemas.microsoft.com/office/drawing/2014/main" id="{26C4F948-0330-41CA-8991-6E0E48357112}"/>
              </a:ext>
            </a:extLst>
          </p:cNvPr>
          <p:cNvSpPr/>
          <p:nvPr/>
        </p:nvSpPr>
        <p:spPr>
          <a:xfrm>
            <a:off x="7606145" y="3480262"/>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188A3"/>
                </a:solidFill>
              </a:rPr>
              <a:t>Disruptive</a:t>
            </a:r>
          </a:p>
          <a:p>
            <a:pPr algn="ctr"/>
            <a:r>
              <a:rPr lang="en-US" sz="1400" b="1">
                <a:solidFill>
                  <a:srgbClr val="1188A3"/>
                </a:solidFill>
              </a:rPr>
              <a:t>Innovation</a:t>
            </a:r>
            <a:endParaRPr lang="en-IE" sz="1400" b="1">
              <a:solidFill>
                <a:srgbClr val="1188A3"/>
              </a:solidFill>
            </a:endParaRPr>
          </a:p>
        </p:txBody>
      </p:sp>
      <p:sp>
        <p:nvSpPr>
          <p:cNvPr id="9" name="Flowchart: Connector 8">
            <a:extLst>
              <a:ext uri="{FF2B5EF4-FFF2-40B4-BE49-F238E27FC236}">
                <a16:creationId xmlns:a16="http://schemas.microsoft.com/office/drawing/2014/main" id="{962CB5A2-9FEF-47CC-98E4-B2D3BC1F1AA7}"/>
              </a:ext>
            </a:extLst>
          </p:cNvPr>
          <p:cNvSpPr/>
          <p:nvPr/>
        </p:nvSpPr>
        <p:spPr>
          <a:xfrm>
            <a:off x="10091573" y="4015047"/>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188A3"/>
                </a:solidFill>
              </a:rPr>
              <a:t>Sustaining</a:t>
            </a:r>
          </a:p>
          <a:p>
            <a:pPr algn="ctr"/>
            <a:r>
              <a:rPr lang="en-US" sz="1400" b="1">
                <a:solidFill>
                  <a:srgbClr val="1188A3"/>
                </a:solidFill>
              </a:rPr>
              <a:t>Innovation</a:t>
            </a:r>
            <a:endParaRPr lang="en-IE" sz="1400" b="1">
              <a:solidFill>
                <a:srgbClr val="1188A3"/>
              </a:solidFill>
            </a:endParaRPr>
          </a:p>
        </p:txBody>
      </p:sp>
      <p:sp>
        <p:nvSpPr>
          <p:cNvPr id="10" name="TextBox 9">
            <a:extLst>
              <a:ext uri="{FF2B5EF4-FFF2-40B4-BE49-F238E27FC236}">
                <a16:creationId xmlns:a16="http://schemas.microsoft.com/office/drawing/2014/main" id="{F9727B5E-B581-4AC3-8C81-AC5769318036}"/>
              </a:ext>
            </a:extLst>
          </p:cNvPr>
          <p:cNvSpPr txBox="1"/>
          <p:nvPr/>
        </p:nvSpPr>
        <p:spPr>
          <a:xfrm>
            <a:off x="9942022" y="1923010"/>
            <a:ext cx="1853738" cy="1384995"/>
          </a:xfrm>
          <a:prstGeom prst="rect">
            <a:avLst/>
          </a:prstGeom>
          <a:noFill/>
        </p:spPr>
        <p:txBody>
          <a:bodyPr wrap="square" rtlCol="0">
            <a:spAutoFit/>
          </a:bodyPr>
          <a:lstStyle/>
          <a:p>
            <a:pPr algn="ctr"/>
            <a:r>
              <a:rPr lang="en-US" sz="1400" b="1" u="sng">
                <a:solidFill>
                  <a:srgbClr val="1188A3"/>
                </a:solidFill>
              </a:rPr>
              <a:t>Initially</a:t>
            </a:r>
            <a:endParaRPr lang="en-US" sz="1400" b="1">
              <a:solidFill>
                <a:srgbClr val="1188A3"/>
              </a:solidFill>
            </a:endParaRPr>
          </a:p>
          <a:p>
            <a:pPr marL="285750" indent="-285750">
              <a:buFont typeface="Arial" panose="020B0604020202020204" pitchFamily="34" charset="0"/>
              <a:buChar char="•"/>
            </a:pPr>
            <a:r>
              <a:rPr lang="en-US" sz="1400" b="1">
                <a:solidFill>
                  <a:srgbClr val="1188A3"/>
                </a:solidFill>
              </a:rPr>
              <a:t>Large Market</a:t>
            </a:r>
          </a:p>
          <a:p>
            <a:pPr marL="285750" indent="-285750">
              <a:buFont typeface="Arial" panose="020B0604020202020204" pitchFamily="34" charset="0"/>
              <a:buChar char="•"/>
            </a:pPr>
            <a:r>
              <a:rPr lang="en-US" sz="1400" b="1">
                <a:solidFill>
                  <a:srgbClr val="1188A3"/>
                </a:solidFill>
              </a:rPr>
              <a:t>High Margins</a:t>
            </a:r>
          </a:p>
          <a:p>
            <a:pPr marL="285750" indent="-285750">
              <a:buFont typeface="Arial" panose="020B0604020202020204" pitchFamily="34" charset="0"/>
              <a:buChar char="•"/>
            </a:pPr>
            <a:r>
              <a:rPr lang="en-US" sz="1400" b="1">
                <a:solidFill>
                  <a:srgbClr val="1188A3"/>
                </a:solidFill>
              </a:rPr>
              <a:t>Lower Risk</a:t>
            </a:r>
          </a:p>
          <a:p>
            <a:pPr marL="285750" indent="-285750">
              <a:buFont typeface="Arial" panose="020B0604020202020204" pitchFamily="34" charset="0"/>
              <a:buChar char="•"/>
            </a:pPr>
            <a:r>
              <a:rPr lang="en-US" sz="1400" b="1">
                <a:solidFill>
                  <a:srgbClr val="1188A3"/>
                </a:solidFill>
              </a:rPr>
              <a:t>Small Growth Potential</a:t>
            </a:r>
            <a:endParaRPr lang="en-IE" sz="1400" b="1">
              <a:solidFill>
                <a:srgbClr val="1188A3"/>
              </a:solidFill>
            </a:endParaRPr>
          </a:p>
        </p:txBody>
      </p:sp>
      <p:sp>
        <p:nvSpPr>
          <p:cNvPr id="11" name="TextBox 10">
            <a:extLst>
              <a:ext uri="{FF2B5EF4-FFF2-40B4-BE49-F238E27FC236}">
                <a16:creationId xmlns:a16="http://schemas.microsoft.com/office/drawing/2014/main" id="{1BC31457-CD94-4ED4-9204-9D97195F7835}"/>
              </a:ext>
            </a:extLst>
          </p:cNvPr>
          <p:cNvSpPr txBox="1"/>
          <p:nvPr/>
        </p:nvSpPr>
        <p:spPr>
          <a:xfrm>
            <a:off x="7692044" y="1923011"/>
            <a:ext cx="1853738" cy="1384995"/>
          </a:xfrm>
          <a:prstGeom prst="rect">
            <a:avLst/>
          </a:prstGeom>
          <a:noFill/>
        </p:spPr>
        <p:txBody>
          <a:bodyPr wrap="square" rtlCol="0">
            <a:spAutoFit/>
          </a:bodyPr>
          <a:lstStyle/>
          <a:p>
            <a:pPr algn="ctr"/>
            <a:r>
              <a:rPr lang="en-US" sz="1400" b="1" u="sng">
                <a:solidFill>
                  <a:srgbClr val="1188A3"/>
                </a:solidFill>
              </a:rPr>
              <a:t>Initially</a:t>
            </a:r>
          </a:p>
          <a:p>
            <a:pPr marL="285750" indent="-285750">
              <a:buFont typeface="Arial" panose="020B0604020202020204" pitchFamily="34" charset="0"/>
              <a:buChar char="•"/>
            </a:pPr>
            <a:r>
              <a:rPr lang="en-US" sz="1400" b="1">
                <a:solidFill>
                  <a:srgbClr val="1188A3"/>
                </a:solidFill>
              </a:rPr>
              <a:t>Small Market</a:t>
            </a:r>
          </a:p>
          <a:p>
            <a:pPr marL="285750" indent="-285750">
              <a:buFont typeface="Arial" panose="020B0604020202020204" pitchFamily="34" charset="0"/>
              <a:buChar char="•"/>
            </a:pPr>
            <a:r>
              <a:rPr lang="en-US" sz="1400" b="1">
                <a:solidFill>
                  <a:srgbClr val="1188A3"/>
                </a:solidFill>
              </a:rPr>
              <a:t>Lower Margins</a:t>
            </a:r>
          </a:p>
          <a:p>
            <a:pPr marL="285750" indent="-285750">
              <a:buFont typeface="Arial" panose="020B0604020202020204" pitchFamily="34" charset="0"/>
              <a:buChar char="•"/>
            </a:pPr>
            <a:r>
              <a:rPr lang="en-US" sz="1400" b="1">
                <a:solidFill>
                  <a:srgbClr val="1188A3"/>
                </a:solidFill>
              </a:rPr>
              <a:t>Higher Risk</a:t>
            </a:r>
          </a:p>
          <a:p>
            <a:pPr marL="285750" indent="-285750">
              <a:buFont typeface="Arial" panose="020B0604020202020204" pitchFamily="34" charset="0"/>
              <a:buChar char="•"/>
            </a:pPr>
            <a:r>
              <a:rPr lang="en-US" sz="1400" b="1">
                <a:solidFill>
                  <a:srgbClr val="1188A3"/>
                </a:solidFill>
              </a:rPr>
              <a:t>Huge Growth Potential</a:t>
            </a:r>
            <a:endParaRPr lang="en-IE" sz="1400" b="1">
              <a:solidFill>
                <a:srgbClr val="1188A3"/>
              </a:solidFill>
            </a:endParaRPr>
          </a:p>
        </p:txBody>
      </p:sp>
      <p:sp>
        <p:nvSpPr>
          <p:cNvPr id="13" name="TextBox 12">
            <a:extLst>
              <a:ext uri="{FF2B5EF4-FFF2-40B4-BE49-F238E27FC236}">
                <a16:creationId xmlns:a16="http://schemas.microsoft.com/office/drawing/2014/main" id="{BD26DCD0-060C-4376-8518-FC66667976EA}"/>
              </a:ext>
            </a:extLst>
          </p:cNvPr>
          <p:cNvSpPr txBox="1"/>
          <p:nvPr/>
        </p:nvSpPr>
        <p:spPr>
          <a:xfrm>
            <a:off x="7323512" y="200629"/>
            <a:ext cx="4767159" cy="1200329"/>
          </a:xfrm>
          <a:prstGeom prst="rect">
            <a:avLst/>
          </a:prstGeom>
          <a:noFill/>
        </p:spPr>
        <p:txBody>
          <a:bodyPr wrap="square">
            <a:spAutoFit/>
          </a:bodyPr>
          <a:lstStyle/>
          <a:p>
            <a:r>
              <a:rPr lang="en-US" b="1"/>
              <a:t>Disruptive innovation is where traditional business methods fail and require new capabilities. Although the risks are big, there’s a huge growth potential if everything goes right</a:t>
            </a:r>
            <a:endParaRPr lang="en-IE" b="1"/>
          </a:p>
        </p:txBody>
      </p:sp>
    </p:spTree>
    <p:extLst>
      <p:ext uri="{BB962C8B-B14F-4D97-AF65-F5344CB8AC3E}">
        <p14:creationId xmlns:p14="http://schemas.microsoft.com/office/powerpoint/2010/main" val="279822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ircular maze labyrinth">
            <a:extLst>
              <a:ext uri="{FF2B5EF4-FFF2-40B4-BE49-F238E27FC236}">
                <a16:creationId xmlns:a16="http://schemas.microsoft.com/office/drawing/2014/main" id="{E165CD32-2F3C-4AB8-88A6-4C25BFB4C8C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59FF903-4432-4AB0-BBBC-234083A11455}"/>
              </a:ext>
            </a:extLst>
          </p:cNvPr>
          <p:cNvSpPr>
            <a:spLocks noGrp="1"/>
          </p:cNvSpPr>
          <p:nvPr>
            <p:ph type="body" sz="quarter" idx="18"/>
          </p:nvPr>
        </p:nvSpPr>
        <p:spPr>
          <a:xfrm>
            <a:off x="2606566" y="989215"/>
            <a:ext cx="9585433" cy="4392082"/>
          </a:xfrm>
          <a:solidFill>
            <a:srgbClr val="FFD100"/>
          </a:solidFill>
        </p:spPr>
        <p:txBody>
          <a:bodyPr anchor="ctr">
            <a:noAutofit/>
          </a:bodyPr>
          <a:lstStyle/>
          <a:p>
            <a:pPr>
              <a:lnSpc>
                <a:spcPct val="120000"/>
              </a:lnSpc>
            </a:pPr>
            <a:r>
              <a:rPr lang="en-US" sz="2200" b="1"/>
              <a:t>Playing Catch up:</a:t>
            </a:r>
          </a:p>
          <a:p>
            <a:pPr>
              <a:lnSpc>
                <a:spcPct val="120000"/>
              </a:lnSpc>
            </a:pPr>
            <a:r>
              <a:rPr lang="en-US" sz="2200"/>
              <a:t>The reason for this problem isn’t that the incumbents fail to develop disruptive technologies. Instead, the problem occurs when incumbents attempt to apply new technologies to their existing value networks or reject moving into new markets because they are seen as too small to drive growth goals or are simply perceived to have too low margins. </a:t>
            </a:r>
            <a:r>
              <a:rPr lang="en-US" sz="2200">
                <a:hlinkClick r:id="rId3"/>
              </a:rPr>
              <a:t>Source</a:t>
            </a:r>
            <a:endParaRPr lang="en-US" sz="2200"/>
          </a:p>
          <a:p>
            <a:pPr>
              <a:lnSpc>
                <a:spcPct val="120000"/>
              </a:lnSpc>
            </a:pPr>
            <a:r>
              <a:rPr lang="en-US" sz="2200" b="1"/>
              <a:t>If you want to make innovation happen in an established SME, the best way to do so is to treat your innovation project as a separate unit.</a:t>
            </a:r>
            <a:endParaRPr lang="en-IE" sz="2200" b="1"/>
          </a:p>
        </p:txBody>
      </p:sp>
    </p:spTree>
    <p:extLst>
      <p:ext uri="{BB962C8B-B14F-4D97-AF65-F5344CB8AC3E}">
        <p14:creationId xmlns:p14="http://schemas.microsoft.com/office/powerpoint/2010/main" val="206662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B9DE20-DB43-4B68-A4CB-5174F2008B39}"/>
              </a:ext>
            </a:extLst>
          </p:cNvPr>
          <p:cNvSpPr>
            <a:spLocks noGrp="1"/>
          </p:cNvSpPr>
          <p:nvPr>
            <p:ph type="body" sz="quarter" idx="18"/>
          </p:nvPr>
        </p:nvSpPr>
        <p:spPr>
          <a:xfrm>
            <a:off x="1502979" y="1496290"/>
            <a:ext cx="5349083" cy="5295207"/>
          </a:xfrm>
        </p:spPr>
        <p:txBody>
          <a:bodyPr>
            <a:normAutofit fontScale="85000" lnSpcReduction="20000"/>
          </a:bodyPr>
          <a:lstStyle/>
          <a:p>
            <a:pPr>
              <a:lnSpc>
                <a:spcPct val="120000"/>
              </a:lnSpc>
            </a:pPr>
            <a:r>
              <a:rPr lang="en-US"/>
              <a:t>Sustaining innovation is the opposite of disruptive innovation as it exists in the current market and instead of creating new value networks, it improves and grows the existing ones by satisfying the needs of a customer.</a:t>
            </a:r>
          </a:p>
          <a:p>
            <a:pPr>
              <a:lnSpc>
                <a:spcPct val="120000"/>
              </a:lnSpc>
            </a:pPr>
            <a:r>
              <a:rPr lang="en-US"/>
              <a:t>Just like incremental innovation, the product performance of sustaining innovation is made slightly better with every iteration, reducing defects. The new improved version of the product can be more expensive and have higher margins than the previous one if it targets more demanding, high-end customers with better performance than what was previously available.</a:t>
            </a:r>
          </a:p>
          <a:p>
            <a:pPr>
              <a:lnSpc>
                <a:spcPct val="120000"/>
              </a:lnSpc>
            </a:pPr>
            <a:r>
              <a:rPr lang="en-US"/>
              <a:t>However, it might as well be cheaper if it leads to higher volumes and thus higher absolute profits.</a:t>
            </a:r>
            <a:endParaRPr lang="en-IE"/>
          </a:p>
        </p:txBody>
      </p:sp>
      <p:sp>
        <p:nvSpPr>
          <p:cNvPr id="4" name="Text Placeholder 3">
            <a:extLst>
              <a:ext uri="{FF2B5EF4-FFF2-40B4-BE49-F238E27FC236}">
                <a16:creationId xmlns:a16="http://schemas.microsoft.com/office/drawing/2014/main" id="{4636A34E-A431-43AB-9447-0755FCE9A139}"/>
              </a:ext>
            </a:extLst>
          </p:cNvPr>
          <p:cNvSpPr>
            <a:spLocks noGrp="1"/>
          </p:cNvSpPr>
          <p:nvPr>
            <p:ph type="body" sz="quarter" idx="16"/>
          </p:nvPr>
        </p:nvSpPr>
        <p:spPr>
          <a:xfrm>
            <a:off x="1613457" y="443110"/>
            <a:ext cx="4716425" cy="582221"/>
          </a:xfrm>
        </p:spPr>
        <p:txBody>
          <a:bodyPr>
            <a:normAutofit/>
          </a:bodyPr>
          <a:lstStyle/>
          <a:p>
            <a:r>
              <a:rPr lang="en-US" sz="3300" b="1"/>
              <a:t>3. Sustaining Innovation</a:t>
            </a:r>
            <a:endParaRPr lang="en-IE" sz="3300" b="1"/>
          </a:p>
        </p:txBody>
      </p:sp>
      <p:sp>
        <p:nvSpPr>
          <p:cNvPr id="5" name="TextBox 4">
            <a:extLst>
              <a:ext uri="{FF2B5EF4-FFF2-40B4-BE49-F238E27FC236}">
                <a16:creationId xmlns:a16="http://schemas.microsoft.com/office/drawing/2014/main" id="{64A4847D-3420-418A-91A1-CEFF0D608A28}"/>
              </a:ext>
            </a:extLst>
          </p:cNvPr>
          <p:cNvSpPr txBox="1"/>
          <p:nvPr/>
        </p:nvSpPr>
        <p:spPr>
          <a:xfrm>
            <a:off x="7273637" y="657874"/>
            <a:ext cx="4763192" cy="2246769"/>
          </a:xfrm>
          <a:prstGeom prst="rect">
            <a:avLst/>
          </a:prstGeom>
          <a:noFill/>
        </p:spPr>
        <p:txBody>
          <a:bodyPr wrap="square" rtlCol="0">
            <a:spAutoFit/>
          </a:bodyPr>
          <a:lstStyle/>
          <a:p>
            <a:pPr algn="ctr"/>
            <a:r>
              <a:rPr lang="en-US" sz="2000" b="1">
                <a:solidFill>
                  <a:srgbClr val="000000"/>
                </a:solidFill>
              </a:rPr>
              <a:t>An example </a:t>
            </a:r>
            <a:r>
              <a:rPr lang="en-US" sz="2000">
                <a:solidFill>
                  <a:srgbClr val="000000"/>
                </a:solidFill>
              </a:rPr>
              <a:t>of Sustaining innovation would be the introduction of the ring pull on food cans. This eliminated the need for a can-opener, but the product remained the same…it just became easier to open/ use and then meets consumer needs more effectively…this is where the value lies.</a:t>
            </a:r>
            <a:endParaRPr lang="en-IE" sz="2000">
              <a:solidFill>
                <a:srgbClr val="000000"/>
              </a:solidFill>
            </a:endParaRPr>
          </a:p>
        </p:txBody>
      </p:sp>
      <p:pic>
        <p:nvPicPr>
          <p:cNvPr id="6" name="Picture Placeholder 12">
            <a:extLst>
              <a:ext uri="{FF2B5EF4-FFF2-40B4-BE49-F238E27FC236}">
                <a16:creationId xmlns:a16="http://schemas.microsoft.com/office/drawing/2014/main" id="{CB0C73F1-882F-4646-AA1E-87518084DDF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304414" y="2904643"/>
            <a:ext cx="2821496" cy="3516534"/>
          </a:xfrm>
          <a:prstGeom prst="rect">
            <a:avLst/>
          </a:prstGeom>
        </p:spPr>
      </p:pic>
    </p:spTree>
    <p:extLst>
      <p:ext uri="{BB962C8B-B14F-4D97-AF65-F5344CB8AC3E}">
        <p14:creationId xmlns:p14="http://schemas.microsoft.com/office/powerpoint/2010/main" val="233330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op view of berries">
            <a:extLst>
              <a:ext uri="{FF2B5EF4-FFF2-40B4-BE49-F238E27FC236}">
                <a16:creationId xmlns:a16="http://schemas.microsoft.com/office/drawing/2014/main" id="{F816786B-3E55-4EE9-AA84-393860A4BF1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7384D5A-7571-4159-AFAD-02AEAFCC2EF9}"/>
              </a:ext>
            </a:extLst>
          </p:cNvPr>
          <p:cNvSpPr>
            <a:spLocks noGrp="1"/>
          </p:cNvSpPr>
          <p:nvPr>
            <p:ph type="body" sz="quarter" idx="18"/>
          </p:nvPr>
        </p:nvSpPr>
        <p:spPr>
          <a:xfrm>
            <a:off x="1483923" y="1514877"/>
            <a:ext cx="5187142" cy="5174337"/>
          </a:xfrm>
        </p:spPr>
        <p:txBody>
          <a:bodyPr>
            <a:normAutofit fontScale="92500" lnSpcReduction="10000"/>
          </a:bodyPr>
          <a:lstStyle/>
          <a:p>
            <a:pPr>
              <a:lnSpc>
                <a:spcPct val="110000"/>
              </a:lnSpc>
            </a:pPr>
            <a:r>
              <a:rPr lang="en-US"/>
              <a:t>Traditional business methods and sustainable innovations are often sufficient because they are the most profitable, and the risks are lower. </a:t>
            </a:r>
          </a:p>
          <a:p>
            <a:pPr>
              <a:lnSpc>
                <a:spcPct val="110000"/>
              </a:lnSpc>
            </a:pPr>
            <a:r>
              <a:rPr lang="en-US"/>
              <a:t>Disruptions, on the other hand, typically enable top-line growth: large market share growth or the creation of an entirely new market but aren’t typically profitable for a long time because they require heavy initial investment for growth.</a:t>
            </a:r>
          </a:p>
          <a:p>
            <a:pPr>
              <a:lnSpc>
                <a:spcPct val="110000"/>
              </a:lnSpc>
            </a:pPr>
            <a:r>
              <a:rPr lang="en-US"/>
              <a:t>Sustaining innovations, in turn, continue to </a:t>
            </a:r>
            <a:r>
              <a:rPr lang="en-US" b="1"/>
              <a:t>grow the market slowly</a:t>
            </a:r>
            <a:r>
              <a:rPr lang="en-US"/>
              <a:t>, but no longer in the same proportion. At this point, the focus shifts to increasing profits.</a:t>
            </a:r>
            <a:endParaRPr lang="en-IE"/>
          </a:p>
        </p:txBody>
      </p:sp>
      <p:sp>
        <p:nvSpPr>
          <p:cNvPr id="5" name="Text Placeholder 3">
            <a:extLst>
              <a:ext uri="{FF2B5EF4-FFF2-40B4-BE49-F238E27FC236}">
                <a16:creationId xmlns:a16="http://schemas.microsoft.com/office/drawing/2014/main" id="{3F967D3A-9B8E-4047-A597-3B9821D42F22}"/>
              </a:ext>
            </a:extLst>
          </p:cNvPr>
          <p:cNvSpPr>
            <a:spLocks noGrp="1"/>
          </p:cNvSpPr>
          <p:nvPr>
            <p:ph type="body" sz="quarter" idx="16"/>
          </p:nvPr>
        </p:nvSpPr>
        <p:spPr>
          <a:xfrm>
            <a:off x="1598947" y="410829"/>
            <a:ext cx="4716462" cy="582612"/>
          </a:xfrm>
        </p:spPr>
        <p:txBody>
          <a:bodyPr>
            <a:normAutofit/>
          </a:bodyPr>
          <a:lstStyle/>
          <a:p>
            <a:r>
              <a:rPr lang="en-US" sz="3300" b="1"/>
              <a:t>3. Sustaining Innovation</a:t>
            </a:r>
            <a:endParaRPr lang="en-IE" sz="3300" b="1"/>
          </a:p>
        </p:txBody>
      </p:sp>
    </p:spTree>
    <p:extLst>
      <p:ext uri="{BB962C8B-B14F-4D97-AF65-F5344CB8AC3E}">
        <p14:creationId xmlns:p14="http://schemas.microsoft.com/office/powerpoint/2010/main" val="37222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mall white light bulbs with one large yellow light bulb drawn on a black surface">
            <a:extLst>
              <a:ext uri="{FF2B5EF4-FFF2-40B4-BE49-F238E27FC236}">
                <a16:creationId xmlns:a16="http://schemas.microsoft.com/office/drawing/2014/main" id="{E09CE397-58BC-4829-A8FE-A28CE9B88F2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E45F2AE-C1B5-4FE5-A41D-EF4EED37A9F8}"/>
              </a:ext>
            </a:extLst>
          </p:cNvPr>
          <p:cNvSpPr>
            <a:spLocks noGrp="1"/>
          </p:cNvSpPr>
          <p:nvPr>
            <p:ph type="body" sz="quarter" idx="18"/>
          </p:nvPr>
        </p:nvSpPr>
        <p:spPr>
          <a:xfrm>
            <a:off x="2627586" y="989215"/>
            <a:ext cx="9564413" cy="4505498"/>
          </a:xfrm>
          <a:solidFill>
            <a:srgbClr val="FFD100"/>
          </a:solidFill>
        </p:spPr>
        <p:txBody>
          <a:bodyPr anchor="ctr">
            <a:normAutofit/>
          </a:bodyPr>
          <a:lstStyle/>
          <a:p>
            <a:pPr algn="ctr">
              <a:lnSpc>
                <a:spcPct val="100000"/>
              </a:lnSpc>
            </a:pPr>
            <a:r>
              <a:rPr lang="en-US" i="1"/>
              <a:t>“Some sustaining innovations are the incremental year-by-year improvements that all good companies grind out. Other sustaining innovations are breakthrough, leapfrog-beyond-the-competition products. It doesn’t matter how technologically difficult the innovation is, however: The established competitors almost always win the battles of sustaining technology.</a:t>
            </a:r>
          </a:p>
          <a:p>
            <a:pPr algn="ctr">
              <a:lnSpc>
                <a:spcPct val="100000"/>
              </a:lnSpc>
            </a:pPr>
            <a:r>
              <a:rPr lang="en-US" i="1"/>
              <a:t>Because this strategy entails making a better product that they can sell for higher profit margins to their best customers, the established competitors have powerful motivations to fight sustaining battles. And they have the resources to win.”</a:t>
            </a:r>
          </a:p>
          <a:p>
            <a:pPr algn="r">
              <a:lnSpc>
                <a:spcPct val="100000"/>
              </a:lnSpc>
            </a:pPr>
            <a:r>
              <a:rPr lang="en-IE" i="1"/>
              <a:t> </a:t>
            </a:r>
            <a:r>
              <a:rPr lang="en-IE"/>
              <a:t>– Clayton Christensen</a:t>
            </a:r>
          </a:p>
        </p:txBody>
      </p:sp>
    </p:spTree>
    <p:extLst>
      <p:ext uri="{BB962C8B-B14F-4D97-AF65-F5344CB8AC3E}">
        <p14:creationId xmlns:p14="http://schemas.microsoft.com/office/powerpoint/2010/main" val="4090817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Fi logo art">
            <a:extLst>
              <a:ext uri="{FF2B5EF4-FFF2-40B4-BE49-F238E27FC236}">
                <a16:creationId xmlns:a16="http://schemas.microsoft.com/office/drawing/2014/main" id="{E9528DC0-6069-4FAE-B82C-C3879EE6C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859" y="3529037"/>
            <a:ext cx="4547645" cy="3183352"/>
          </a:xfrm>
          <a:prstGeom prst="rect">
            <a:avLst/>
          </a:prstGeom>
        </p:spPr>
      </p:pic>
      <p:sp>
        <p:nvSpPr>
          <p:cNvPr id="3" name="Text Placeholder 2">
            <a:extLst>
              <a:ext uri="{FF2B5EF4-FFF2-40B4-BE49-F238E27FC236}">
                <a16:creationId xmlns:a16="http://schemas.microsoft.com/office/drawing/2014/main" id="{57F00125-A8D7-4363-BC9F-90E26892EB9A}"/>
              </a:ext>
            </a:extLst>
          </p:cNvPr>
          <p:cNvSpPr>
            <a:spLocks noGrp="1"/>
          </p:cNvSpPr>
          <p:nvPr>
            <p:ph type="body" sz="quarter" idx="18"/>
          </p:nvPr>
        </p:nvSpPr>
        <p:spPr>
          <a:xfrm>
            <a:off x="1524000" y="1429406"/>
            <a:ext cx="5297214" cy="5428593"/>
          </a:xfrm>
        </p:spPr>
        <p:txBody>
          <a:bodyPr>
            <a:normAutofit fontScale="92500" lnSpcReduction="20000"/>
          </a:bodyPr>
          <a:lstStyle/>
          <a:p>
            <a:pPr>
              <a:lnSpc>
                <a:spcPct val="120000"/>
              </a:lnSpc>
            </a:pPr>
            <a:r>
              <a:rPr lang="en-US"/>
              <a:t>Radical innovation is rare as it has similar characteristics to disruptive innovation but is different in the way that it</a:t>
            </a:r>
            <a:r>
              <a:rPr lang="en-US" b="1"/>
              <a:t> simultaneously uses revolutionary technology and a new business model.  </a:t>
            </a:r>
          </a:p>
          <a:p>
            <a:pPr>
              <a:lnSpc>
                <a:spcPct val="120000"/>
              </a:lnSpc>
            </a:pPr>
            <a:r>
              <a:rPr lang="en-US"/>
              <a:t>Radical innovation solves global problems and addresses needs in completely new ways than what we’re used to and even provides solutions to needs and problems we didn’t know existed, completely transforming the market or even the entire economy.</a:t>
            </a:r>
          </a:p>
          <a:p>
            <a:pPr>
              <a:lnSpc>
                <a:spcPct val="120000"/>
              </a:lnSpc>
            </a:pPr>
            <a:r>
              <a:rPr lang="en-US"/>
              <a:t>Although radical innovations are rare, there have been more and more of them in the recent past.</a:t>
            </a:r>
            <a:endParaRPr lang="en-IE"/>
          </a:p>
        </p:txBody>
      </p:sp>
      <p:sp>
        <p:nvSpPr>
          <p:cNvPr id="4" name="Text Placeholder 3">
            <a:extLst>
              <a:ext uri="{FF2B5EF4-FFF2-40B4-BE49-F238E27FC236}">
                <a16:creationId xmlns:a16="http://schemas.microsoft.com/office/drawing/2014/main" id="{D388E49B-20DD-409B-AF58-7970DE08E910}"/>
              </a:ext>
            </a:extLst>
          </p:cNvPr>
          <p:cNvSpPr>
            <a:spLocks noGrp="1"/>
          </p:cNvSpPr>
          <p:nvPr>
            <p:ph type="body" sz="quarter" idx="16"/>
          </p:nvPr>
        </p:nvSpPr>
        <p:spPr>
          <a:xfrm>
            <a:off x="1598246" y="442038"/>
            <a:ext cx="4716425" cy="582221"/>
          </a:xfrm>
        </p:spPr>
        <p:txBody>
          <a:bodyPr>
            <a:normAutofit/>
          </a:bodyPr>
          <a:lstStyle/>
          <a:p>
            <a:r>
              <a:rPr lang="en-US" sz="3300" b="1"/>
              <a:t>4. Radical Innovation</a:t>
            </a:r>
            <a:endParaRPr lang="en-IE" sz="3300" b="1"/>
          </a:p>
        </p:txBody>
      </p:sp>
      <p:sp>
        <p:nvSpPr>
          <p:cNvPr id="5" name="TextBox 4">
            <a:extLst>
              <a:ext uri="{FF2B5EF4-FFF2-40B4-BE49-F238E27FC236}">
                <a16:creationId xmlns:a16="http://schemas.microsoft.com/office/drawing/2014/main" id="{A0B0B7AE-9A8E-4F30-8855-3A86C8A127E7}"/>
              </a:ext>
            </a:extLst>
          </p:cNvPr>
          <p:cNvSpPr txBox="1"/>
          <p:nvPr/>
        </p:nvSpPr>
        <p:spPr>
          <a:xfrm>
            <a:off x="7315858" y="733148"/>
            <a:ext cx="4547645" cy="2554545"/>
          </a:xfrm>
          <a:prstGeom prst="rect">
            <a:avLst/>
          </a:prstGeom>
          <a:noFill/>
        </p:spPr>
        <p:txBody>
          <a:bodyPr wrap="square" rtlCol="0">
            <a:spAutoFit/>
          </a:bodyPr>
          <a:lstStyle/>
          <a:p>
            <a:pPr algn="just"/>
            <a:r>
              <a:rPr lang="en-US" sz="2000">
                <a:solidFill>
                  <a:srgbClr val="000000"/>
                </a:solidFill>
              </a:rPr>
              <a:t>Technological innovations, such as personal computers and the internet are examples of radical innovations that have transformed the way the entire world functions and communicates. These disruptive innovations provide our society with a platform to build on top of, leading to highly accelerated economic growth.</a:t>
            </a:r>
            <a:endParaRPr lang="en-IE" sz="2000">
              <a:solidFill>
                <a:srgbClr val="000000"/>
              </a:solidFill>
            </a:endParaRPr>
          </a:p>
        </p:txBody>
      </p:sp>
      <p:pic>
        <p:nvPicPr>
          <p:cNvPr id="9" name="Picture 8" descr="People in a video call">
            <a:extLst>
              <a:ext uri="{FF2B5EF4-FFF2-40B4-BE49-F238E27FC236}">
                <a16:creationId xmlns:a16="http://schemas.microsoft.com/office/drawing/2014/main" id="{259D3DBD-6296-4314-8ADD-C7F79FCF7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3532" y="4262577"/>
            <a:ext cx="2943399" cy="2036618"/>
          </a:xfrm>
          <a:prstGeom prst="rect">
            <a:avLst/>
          </a:prstGeom>
        </p:spPr>
      </p:pic>
    </p:spTree>
    <p:extLst>
      <p:ext uri="{BB962C8B-B14F-4D97-AF65-F5344CB8AC3E}">
        <p14:creationId xmlns:p14="http://schemas.microsoft.com/office/powerpoint/2010/main" val="302770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172A5-3961-40C5-87D8-CB6D62AEB8CE}"/>
              </a:ext>
            </a:extLst>
          </p:cNvPr>
          <p:cNvSpPr>
            <a:spLocks noGrp="1"/>
          </p:cNvSpPr>
          <p:nvPr>
            <p:ph type="body" sz="quarter" idx="18"/>
          </p:nvPr>
        </p:nvSpPr>
        <p:spPr>
          <a:xfrm>
            <a:off x="399494" y="1495148"/>
            <a:ext cx="5696505" cy="3867704"/>
          </a:xfrm>
        </p:spPr>
        <p:txBody>
          <a:bodyPr>
            <a:normAutofit/>
          </a:bodyPr>
          <a:lstStyle/>
          <a:p>
            <a:pPr indent="0">
              <a:lnSpc>
                <a:spcPct val="100000"/>
              </a:lnSpc>
            </a:pPr>
            <a:r>
              <a:rPr lang="en-US"/>
              <a:t>The food industry needs to respond; however, it is considered a sector with low research intensity. PIFS delivers on the Europe 2020 innovation strategy “</a:t>
            </a:r>
            <a:r>
              <a:rPr lang="en-US" b="1"/>
              <a:t>with an ageing population and strong competitive pressures from </a:t>
            </a:r>
            <a:r>
              <a:rPr lang="en-US" b="1" err="1"/>
              <a:t>globalisation</a:t>
            </a:r>
            <a:r>
              <a:rPr lang="en-US" b="1"/>
              <a:t>, Europe’s future economic growth, and jobs will increasingly have to come from innovation in products, services &amp; business models”. </a:t>
            </a:r>
            <a:endParaRPr lang="en-IE" b="1"/>
          </a:p>
        </p:txBody>
      </p:sp>
      <p:sp>
        <p:nvSpPr>
          <p:cNvPr id="3" name="Text Placeholder 2">
            <a:extLst>
              <a:ext uri="{FF2B5EF4-FFF2-40B4-BE49-F238E27FC236}">
                <a16:creationId xmlns:a16="http://schemas.microsoft.com/office/drawing/2014/main" id="{796DDA6B-8365-4932-9EB1-97BC455FCBA9}"/>
              </a:ext>
            </a:extLst>
          </p:cNvPr>
          <p:cNvSpPr>
            <a:spLocks noGrp="1"/>
          </p:cNvSpPr>
          <p:nvPr>
            <p:ph type="body" sz="quarter" idx="16"/>
          </p:nvPr>
        </p:nvSpPr>
        <p:spPr>
          <a:xfrm>
            <a:off x="734714" y="642972"/>
            <a:ext cx="5361286" cy="582221"/>
          </a:xfrm>
        </p:spPr>
        <p:txBody>
          <a:bodyPr>
            <a:normAutofit lnSpcReduction="10000"/>
          </a:bodyPr>
          <a:lstStyle/>
          <a:p>
            <a:r>
              <a:rPr lang="en-US" b="1"/>
              <a:t>Let’s respond</a:t>
            </a:r>
            <a:endParaRPr lang="en-IE" b="1"/>
          </a:p>
        </p:txBody>
      </p:sp>
      <p:pic>
        <p:nvPicPr>
          <p:cNvPr id="6" name="Picture Placeholder 5" descr="Light bulb with hanging lights background">
            <a:extLst>
              <a:ext uri="{FF2B5EF4-FFF2-40B4-BE49-F238E27FC236}">
                <a16:creationId xmlns:a16="http://schemas.microsoft.com/office/drawing/2014/main" id="{9F80DF6D-683B-445F-BCA8-44BF27DA1B8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839937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08EDEB-F3C1-475D-A536-2B2B9BF28656}"/>
              </a:ext>
            </a:extLst>
          </p:cNvPr>
          <p:cNvSpPr txBox="1"/>
          <p:nvPr/>
        </p:nvSpPr>
        <p:spPr>
          <a:xfrm>
            <a:off x="11072706" y="2119745"/>
            <a:ext cx="797929" cy="2219499"/>
          </a:xfrm>
          <a:prstGeom prst="rect">
            <a:avLst/>
          </a:prstGeom>
          <a:solidFill>
            <a:schemeClr val="bg1"/>
          </a:solidFill>
        </p:spPr>
        <p:txBody>
          <a:bodyPr wrap="square" rtlCol="0">
            <a:spAutoFit/>
          </a:bodyPr>
          <a:lstStyle/>
          <a:p>
            <a:endParaRPr lang="en-IE"/>
          </a:p>
        </p:txBody>
      </p:sp>
      <p:sp>
        <p:nvSpPr>
          <p:cNvPr id="3" name="Text Placeholder 2">
            <a:extLst>
              <a:ext uri="{FF2B5EF4-FFF2-40B4-BE49-F238E27FC236}">
                <a16:creationId xmlns:a16="http://schemas.microsoft.com/office/drawing/2014/main" id="{0BA7F2AD-0566-4136-BD6E-581074D3F499}"/>
              </a:ext>
            </a:extLst>
          </p:cNvPr>
          <p:cNvSpPr>
            <a:spLocks noGrp="1"/>
          </p:cNvSpPr>
          <p:nvPr>
            <p:ph type="body" sz="quarter" idx="18"/>
          </p:nvPr>
        </p:nvSpPr>
        <p:spPr>
          <a:xfrm>
            <a:off x="1475727" y="1366345"/>
            <a:ext cx="5220150" cy="5491655"/>
          </a:xfrm>
        </p:spPr>
        <p:txBody>
          <a:bodyPr>
            <a:normAutofit fontScale="92500" lnSpcReduction="20000"/>
          </a:bodyPr>
          <a:lstStyle/>
          <a:p>
            <a:pPr>
              <a:lnSpc>
                <a:spcPct val="120000"/>
              </a:lnSpc>
            </a:pPr>
            <a:r>
              <a:rPr lang="en-US"/>
              <a:t>Currently there’s a new, even bigger wave of radical innovations that are considered to be on the verge of the becoming mainstream. These are robotics, artificial intelligence (AI), blockchain technology, energy storage and genome sequencing.</a:t>
            </a:r>
          </a:p>
          <a:p>
            <a:pPr>
              <a:lnSpc>
                <a:spcPct val="120000"/>
              </a:lnSpc>
            </a:pPr>
            <a:r>
              <a:rPr lang="en-US"/>
              <a:t>As radical innovation is so different from what people are used to, it does usually face significant resistance at first. These types of innovation typically require a lot of time and technological development before they’re ready for the mainstream markets.</a:t>
            </a:r>
          </a:p>
          <a:p>
            <a:pPr>
              <a:lnSpc>
                <a:spcPct val="120000"/>
              </a:lnSpc>
            </a:pPr>
            <a:r>
              <a:rPr lang="en-US"/>
              <a:t>However, when executed successfully, it often means the beginning of a new era that affects many sectors and geographies.</a:t>
            </a:r>
          </a:p>
          <a:p>
            <a:pPr>
              <a:lnSpc>
                <a:spcPct val="120000"/>
              </a:lnSpc>
            </a:pPr>
            <a:endParaRPr lang="en-IE"/>
          </a:p>
        </p:txBody>
      </p:sp>
      <p:sp>
        <p:nvSpPr>
          <p:cNvPr id="5" name="Text Placeholder 3">
            <a:extLst>
              <a:ext uri="{FF2B5EF4-FFF2-40B4-BE49-F238E27FC236}">
                <a16:creationId xmlns:a16="http://schemas.microsoft.com/office/drawing/2014/main" id="{17980CFE-3BBA-473E-AB21-D992B15780D3}"/>
              </a:ext>
            </a:extLst>
          </p:cNvPr>
          <p:cNvSpPr>
            <a:spLocks noGrp="1"/>
          </p:cNvSpPr>
          <p:nvPr>
            <p:ph type="body" sz="quarter" idx="16"/>
          </p:nvPr>
        </p:nvSpPr>
        <p:spPr>
          <a:xfrm>
            <a:off x="1623010" y="378744"/>
            <a:ext cx="4716462" cy="582612"/>
          </a:xfrm>
        </p:spPr>
        <p:txBody>
          <a:bodyPr>
            <a:normAutofit/>
          </a:bodyPr>
          <a:lstStyle/>
          <a:p>
            <a:r>
              <a:rPr lang="en-US" sz="3300" b="1"/>
              <a:t>4. Radical Innovation</a:t>
            </a:r>
            <a:endParaRPr lang="en-IE" sz="3300" b="1"/>
          </a:p>
        </p:txBody>
      </p:sp>
      <p:pic>
        <p:nvPicPr>
          <p:cNvPr id="7" name="Picture 6">
            <a:extLst>
              <a:ext uri="{FF2B5EF4-FFF2-40B4-BE49-F238E27FC236}">
                <a16:creationId xmlns:a16="http://schemas.microsoft.com/office/drawing/2014/main" id="{69F9A2E5-8EA2-4513-AF6F-4E807D647277}"/>
              </a:ext>
            </a:extLst>
          </p:cNvPr>
          <p:cNvPicPr>
            <a:picLocks noChangeAspect="1"/>
          </p:cNvPicPr>
          <p:nvPr/>
        </p:nvPicPr>
        <p:blipFill>
          <a:blip r:embed="rId2"/>
          <a:stretch>
            <a:fillRect/>
          </a:stretch>
        </p:blipFill>
        <p:spPr>
          <a:xfrm>
            <a:off x="6957813" y="1763873"/>
            <a:ext cx="4912822" cy="3353268"/>
          </a:xfrm>
          <a:prstGeom prst="rect">
            <a:avLst/>
          </a:prstGeom>
        </p:spPr>
      </p:pic>
      <p:sp>
        <p:nvSpPr>
          <p:cNvPr id="8" name="TextBox 7">
            <a:extLst>
              <a:ext uri="{FF2B5EF4-FFF2-40B4-BE49-F238E27FC236}">
                <a16:creationId xmlns:a16="http://schemas.microsoft.com/office/drawing/2014/main" id="{82BB4783-750C-4E39-9895-0DF4FD1DCDDC}"/>
              </a:ext>
            </a:extLst>
          </p:cNvPr>
          <p:cNvSpPr txBox="1"/>
          <p:nvPr/>
        </p:nvSpPr>
        <p:spPr>
          <a:xfrm rot="16200000">
            <a:off x="6131976" y="2768137"/>
            <a:ext cx="1895302" cy="276999"/>
          </a:xfrm>
          <a:prstGeom prst="rect">
            <a:avLst/>
          </a:prstGeom>
          <a:solidFill>
            <a:schemeClr val="bg1"/>
          </a:solidFill>
        </p:spPr>
        <p:txBody>
          <a:bodyPr wrap="square" rtlCol="0">
            <a:spAutoFit/>
          </a:bodyPr>
          <a:lstStyle/>
          <a:p>
            <a:r>
              <a:rPr lang="en-US" sz="1200" b="1"/>
              <a:t>Economic Activity</a:t>
            </a:r>
            <a:endParaRPr lang="en-IE" sz="1200" b="1"/>
          </a:p>
        </p:txBody>
      </p:sp>
      <p:sp>
        <p:nvSpPr>
          <p:cNvPr id="9" name="TextBox 8">
            <a:extLst>
              <a:ext uri="{FF2B5EF4-FFF2-40B4-BE49-F238E27FC236}">
                <a16:creationId xmlns:a16="http://schemas.microsoft.com/office/drawing/2014/main" id="{02E5C26C-596A-40D4-88FD-7522E7DB2FCD}"/>
              </a:ext>
            </a:extLst>
          </p:cNvPr>
          <p:cNvSpPr txBox="1"/>
          <p:nvPr/>
        </p:nvSpPr>
        <p:spPr>
          <a:xfrm>
            <a:off x="7218127" y="3325091"/>
            <a:ext cx="540327" cy="369332"/>
          </a:xfrm>
          <a:prstGeom prst="rect">
            <a:avLst/>
          </a:prstGeom>
          <a:solidFill>
            <a:schemeClr val="bg1"/>
          </a:solidFill>
        </p:spPr>
        <p:txBody>
          <a:bodyPr wrap="square" rtlCol="0">
            <a:spAutoFit/>
          </a:bodyPr>
          <a:lstStyle/>
          <a:p>
            <a:r>
              <a:rPr lang="en-US" sz="900">
                <a:solidFill>
                  <a:srgbClr val="000000"/>
                </a:solidFill>
              </a:rPr>
              <a:t>Steam Engine</a:t>
            </a:r>
            <a:endParaRPr lang="en-IE" sz="900">
              <a:solidFill>
                <a:srgbClr val="000000"/>
              </a:solidFill>
            </a:endParaRPr>
          </a:p>
        </p:txBody>
      </p:sp>
      <p:sp>
        <p:nvSpPr>
          <p:cNvPr id="10" name="TextBox 9">
            <a:extLst>
              <a:ext uri="{FF2B5EF4-FFF2-40B4-BE49-F238E27FC236}">
                <a16:creationId xmlns:a16="http://schemas.microsoft.com/office/drawing/2014/main" id="{D525128B-2CD2-4943-83A2-7FCE225678D9}"/>
              </a:ext>
            </a:extLst>
          </p:cNvPr>
          <p:cNvSpPr txBox="1"/>
          <p:nvPr/>
        </p:nvSpPr>
        <p:spPr>
          <a:xfrm>
            <a:off x="7694647" y="3405024"/>
            <a:ext cx="664927" cy="230832"/>
          </a:xfrm>
          <a:prstGeom prst="rect">
            <a:avLst/>
          </a:prstGeom>
          <a:solidFill>
            <a:schemeClr val="bg1"/>
          </a:solidFill>
        </p:spPr>
        <p:txBody>
          <a:bodyPr wrap="square" rtlCol="0">
            <a:spAutoFit/>
          </a:bodyPr>
          <a:lstStyle/>
          <a:p>
            <a:r>
              <a:rPr lang="en-US" sz="900">
                <a:solidFill>
                  <a:srgbClr val="000000"/>
                </a:solidFill>
              </a:rPr>
              <a:t>Railway</a:t>
            </a:r>
            <a:endParaRPr lang="en-IE" sz="900">
              <a:solidFill>
                <a:srgbClr val="000000"/>
              </a:solidFill>
            </a:endParaRPr>
          </a:p>
        </p:txBody>
      </p:sp>
      <p:sp>
        <p:nvSpPr>
          <p:cNvPr id="12" name="TextBox 11">
            <a:extLst>
              <a:ext uri="{FF2B5EF4-FFF2-40B4-BE49-F238E27FC236}">
                <a16:creationId xmlns:a16="http://schemas.microsoft.com/office/drawing/2014/main" id="{BEA14088-B57D-4EDE-9A87-D6CE45BDCEDB}"/>
              </a:ext>
            </a:extLst>
          </p:cNvPr>
          <p:cNvSpPr txBox="1"/>
          <p:nvPr/>
        </p:nvSpPr>
        <p:spPr>
          <a:xfrm>
            <a:off x="8359574" y="3129554"/>
            <a:ext cx="759488" cy="230832"/>
          </a:xfrm>
          <a:prstGeom prst="rect">
            <a:avLst/>
          </a:prstGeom>
          <a:solidFill>
            <a:schemeClr val="bg1"/>
          </a:solidFill>
        </p:spPr>
        <p:txBody>
          <a:bodyPr wrap="square" rtlCol="0">
            <a:spAutoFit/>
          </a:bodyPr>
          <a:lstStyle/>
          <a:p>
            <a:r>
              <a:rPr lang="en-US" sz="900">
                <a:solidFill>
                  <a:srgbClr val="000000"/>
                </a:solidFill>
              </a:rPr>
              <a:t>Telephone</a:t>
            </a:r>
            <a:endParaRPr lang="en-IE" sz="900">
              <a:solidFill>
                <a:srgbClr val="000000"/>
              </a:solidFill>
            </a:endParaRPr>
          </a:p>
        </p:txBody>
      </p:sp>
      <p:sp>
        <p:nvSpPr>
          <p:cNvPr id="13" name="TextBox 12">
            <a:extLst>
              <a:ext uri="{FF2B5EF4-FFF2-40B4-BE49-F238E27FC236}">
                <a16:creationId xmlns:a16="http://schemas.microsoft.com/office/drawing/2014/main" id="{124D31FA-B652-4B33-A608-FCA3C51D9485}"/>
              </a:ext>
            </a:extLst>
          </p:cNvPr>
          <p:cNvSpPr txBox="1"/>
          <p:nvPr/>
        </p:nvSpPr>
        <p:spPr>
          <a:xfrm>
            <a:off x="8511974" y="2898722"/>
            <a:ext cx="759488" cy="230832"/>
          </a:xfrm>
          <a:prstGeom prst="rect">
            <a:avLst/>
          </a:prstGeom>
          <a:solidFill>
            <a:schemeClr val="bg1"/>
          </a:solidFill>
        </p:spPr>
        <p:txBody>
          <a:bodyPr wrap="square" rtlCol="0">
            <a:spAutoFit/>
          </a:bodyPr>
          <a:lstStyle/>
          <a:p>
            <a:r>
              <a:rPr lang="en-US" sz="900">
                <a:solidFill>
                  <a:srgbClr val="000000"/>
                </a:solidFill>
              </a:rPr>
              <a:t>Automobile</a:t>
            </a:r>
            <a:endParaRPr lang="en-IE" sz="900">
              <a:solidFill>
                <a:srgbClr val="000000"/>
              </a:solidFill>
            </a:endParaRPr>
          </a:p>
        </p:txBody>
      </p:sp>
      <p:sp>
        <p:nvSpPr>
          <p:cNvPr id="14" name="TextBox 13">
            <a:extLst>
              <a:ext uri="{FF2B5EF4-FFF2-40B4-BE49-F238E27FC236}">
                <a16:creationId xmlns:a16="http://schemas.microsoft.com/office/drawing/2014/main" id="{D13C1495-A888-4764-BFDC-EB34FC27AE40}"/>
              </a:ext>
            </a:extLst>
          </p:cNvPr>
          <p:cNvSpPr txBox="1"/>
          <p:nvPr/>
        </p:nvSpPr>
        <p:spPr>
          <a:xfrm>
            <a:off x="8938998" y="2675804"/>
            <a:ext cx="664927" cy="230832"/>
          </a:xfrm>
          <a:prstGeom prst="rect">
            <a:avLst/>
          </a:prstGeom>
          <a:solidFill>
            <a:schemeClr val="bg1"/>
          </a:solidFill>
        </p:spPr>
        <p:txBody>
          <a:bodyPr wrap="square" rtlCol="0">
            <a:spAutoFit/>
          </a:bodyPr>
          <a:lstStyle/>
          <a:p>
            <a:r>
              <a:rPr lang="en-US" sz="900">
                <a:solidFill>
                  <a:srgbClr val="000000"/>
                </a:solidFill>
              </a:rPr>
              <a:t>Electricity</a:t>
            </a:r>
            <a:endParaRPr lang="en-IE" sz="900">
              <a:solidFill>
                <a:srgbClr val="000000"/>
              </a:solidFill>
            </a:endParaRPr>
          </a:p>
        </p:txBody>
      </p:sp>
      <p:sp>
        <p:nvSpPr>
          <p:cNvPr id="15" name="TextBox 14">
            <a:extLst>
              <a:ext uri="{FF2B5EF4-FFF2-40B4-BE49-F238E27FC236}">
                <a16:creationId xmlns:a16="http://schemas.microsoft.com/office/drawing/2014/main" id="{FC2F7BD1-0549-4644-A75F-8DBCED5D6441}"/>
              </a:ext>
            </a:extLst>
          </p:cNvPr>
          <p:cNvSpPr txBox="1"/>
          <p:nvPr/>
        </p:nvSpPr>
        <p:spPr>
          <a:xfrm>
            <a:off x="9603926" y="3509757"/>
            <a:ext cx="770100" cy="230832"/>
          </a:xfrm>
          <a:prstGeom prst="rect">
            <a:avLst/>
          </a:prstGeom>
          <a:solidFill>
            <a:schemeClr val="bg1"/>
          </a:solidFill>
        </p:spPr>
        <p:txBody>
          <a:bodyPr wrap="square" rtlCol="0">
            <a:spAutoFit/>
          </a:bodyPr>
          <a:lstStyle/>
          <a:p>
            <a:r>
              <a:rPr lang="en-US" sz="900">
                <a:solidFill>
                  <a:srgbClr val="000000"/>
                </a:solidFill>
              </a:rPr>
              <a:t>Computers</a:t>
            </a:r>
            <a:endParaRPr lang="en-IE" sz="900">
              <a:solidFill>
                <a:srgbClr val="000000"/>
              </a:solidFill>
            </a:endParaRPr>
          </a:p>
        </p:txBody>
      </p:sp>
      <p:sp>
        <p:nvSpPr>
          <p:cNvPr id="16" name="TextBox 15">
            <a:extLst>
              <a:ext uri="{FF2B5EF4-FFF2-40B4-BE49-F238E27FC236}">
                <a16:creationId xmlns:a16="http://schemas.microsoft.com/office/drawing/2014/main" id="{40E922CB-188B-47FC-95C1-12E1C3CFDE89}"/>
              </a:ext>
            </a:extLst>
          </p:cNvPr>
          <p:cNvSpPr txBox="1"/>
          <p:nvPr/>
        </p:nvSpPr>
        <p:spPr>
          <a:xfrm>
            <a:off x="10231349" y="3325091"/>
            <a:ext cx="664927" cy="230832"/>
          </a:xfrm>
          <a:prstGeom prst="rect">
            <a:avLst/>
          </a:prstGeom>
          <a:solidFill>
            <a:schemeClr val="bg1"/>
          </a:solidFill>
        </p:spPr>
        <p:txBody>
          <a:bodyPr wrap="square" rtlCol="0">
            <a:spAutoFit/>
          </a:bodyPr>
          <a:lstStyle/>
          <a:p>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E7B2794C-6354-445E-AB36-39A6CDC6C16E}"/>
              </a:ext>
            </a:extLst>
          </p:cNvPr>
          <p:cNvSpPr txBox="1"/>
          <p:nvPr/>
        </p:nvSpPr>
        <p:spPr>
          <a:xfrm>
            <a:off x="11072706" y="2151399"/>
            <a:ext cx="972650" cy="338554"/>
          </a:xfrm>
          <a:prstGeom prst="rect">
            <a:avLst/>
          </a:prstGeom>
          <a:solidFill>
            <a:schemeClr val="bg1"/>
          </a:solidFill>
        </p:spPr>
        <p:txBody>
          <a:bodyPr wrap="square" rtlCol="0">
            <a:spAutoFit/>
          </a:bodyPr>
          <a:lstStyle/>
          <a:p>
            <a:r>
              <a:rPr lang="en-US" sz="800" b="1">
                <a:solidFill>
                  <a:srgbClr val="000000"/>
                </a:solidFill>
              </a:rPr>
              <a:t>Blockchain</a:t>
            </a:r>
          </a:p>
          <a:p>
            <a:r>
              <a:rPr lang="en-US" sz="800" b="1">
                <a:solidFill>
                  <a:srgbClr val="000000"/>
                </a:solidFill>
              </a:rPr>
              <a:t>Technology</a:t>
            </a:r>
            <a:endParaRPr lang="en-IE" sz="800" b="1">
              <a:solidFill>
                <a:srgbClr val="000000"/>
              </a:solidFill>
            </a:endParaRPr>
          </a:p>
        </p:txBody>
      </p:sp>
      <p:sp>
        <p:nvSpPr>
          <p:cNvPr id="19" name="TextBox 18">
            <a:extLst>
              <a:ext uri="{FF2B5EF4-FFF2-40B4-BE49-F238E27FC236}">
                <a16:creationId xmlns:a16="http://schemas.microsoft.com/office/drawing/2014/main" id="{1BBA98C2-9401-429C-9ACF-E19FB23F67D9}"/>
              </a:ext>
            </a:extLst>
          </p:cNvPr>
          <p:cNvSpPr txBox="1"/>
          <p:nvPr/>
        </p:nvSpPr>
        <p:spPr>
          <a:xfrm>
            <a:off x="11076680" y="2705503"/>
            <a:ext cx="1115320" cy="215444"/>
          </a:xfrm>
          <a:prstGeom prst="rect">
            <a:avLst/>
          </a:prstGeom>
          <a:solidFill>
            <a:schemeClr val="bg1"/>
          </a:solidFill>
        </p:spPr>
        <p:txBody>
          <a:bodyPr wrap="square" rtlCol="0">
            <a:spAutoFit/>
          </a:bodyPr>
          <a:lstStyle/>
          <a:p>
            <a:r>
              <a:rPr lang="en-US" sz="800" b="1">
                <a:solidFill>
                  <a:srgbClr val="000000"/>
                </a:solidFill>
              </a:rPr>
              <a:t>Genome Sequencing</a:t>
            </a:r>
            <a:endParaRPr lang="en-IE" sz="800" b="1">
              <a:solidFill>
                <a:srgbClr val="000000"/>
              </a:solidFill>
            </a:endParaRPr>
          </a:p>
        </p:txBody>
      </p:sp>
      <p:sp>
        <p:nvSpPr>
          <p:cNvPr id="20" name="TextBox 19">
            <a:extLst>
              <a:ext uri="{FF2B5EF4-FFF2-40B4-BE49-F238E27FC236}">
                <a16:creationId xmlns:a16="http://schemas.microsoft.com/office/drawing/2014/main" id="{4FD6FBA9-4199-412C-BEEC-C3CAC3585094}"/>
              </a:ext>
            </a:extLst>
          </p:cNvPr>
          <p:cNvSpPr txBox="1"/>
          <p:nvPr/>
        </p:nvSpPr>
        <p:spPr>
          <a:xfrm>
            <a:off x="11072706" y="3050996"/>
            <a:ext cx="972650" cy="215444"/>
          </a:xfrm>
          <a:prstGeom prst="rect">
            <a:avLst/>
          </a:prstGeom>
          <a:solidFill>
            <a:schemeClr val="bg1"/>
          </a:solidFill>
        </p:spPr>
        <p:txBody>
          <a:bodyPr wrap="square" rtlCol="0">
            <a:spAutoFit/>
          </a:bodyPr>
          <a:lstStyle/>
          <a:p>
            <a:r>
              <a:rPr lang="en-US" sz="800" b="1">
                <a:solidFill>
                  <a:srgbClr val="000000"/>
                </a:solidFill>
              </a:rPr>
              <a:t>Robotics</a:t>
            </a:r>
            <a:endParaRPr lang="en-IE" sz="800" b="1">
              <a:solidFill>
                <a:srgbClr val="000000"/>
              </a:solidFill>
            </a:endParaRPr>
          </a:p>
        </p:txBody>
      </p:sp>
      <p:sp>
        <p:nvSpPr>
          <p:cNvPr id="21" name="TextBox 20">
            <a:extLst>
              <a:ext uri="{FF2B5EF4-FFF2-40B4-BE49-F238E27FC236}">
                <a16:creationId xmlns:a16="http://schemas.microsoft.com/office/drawing/2014/main" id="{D17DE4E7-E4D9-41D2-939B-4207058028DE}"/>
              </a:ext>
            </a:extLst>
          </p:cNvPr>
          <p:cNvSpPr txBox="1"/>
          <p:nvPr/>
        </p:nvSpPr>
        <p:spPr>
          <a:xfrm>
            <a:off x="11076680" y="3509757"/>
            <a:ext cx="972650" cy="215444"/>
          </a:xfrm>
          <a:prstGeom prst="rect">
            <a:avLst/>
          </a:prstGeom>
          <a:solidFill>
            <a:schemeClr val="bg1"/>
          </a:solidFill>
        </p:spPr>
        <p:txBody>
          <a:bodyPr wrap="square" rtlCol="0">
            <a:spAutoFit/>
          </a:bodyPr>
          <a:lstStyle/>
          <a:p>
            <a:r>
              <a:rPr lang="en-US" sz="800" b="1">
                <a:solidFill>
                  <a:srgbClr val="000000"/>
                </a:solidFill>
              </a:rPr>
              <a:t>Energy Storage</a:t>
            </a:r>
            <a:endParaRPr lang="en-IE" sz="800" b="1">
              <a:solidFill>
                <a:srgbClr val="000000"/>
              </a:solidFill>
            </a:endParaRPr>
          </a:p>
        </p:txBody>
      </p:sp>
      <p:sp>
        <p:nvSpPr>
          <p:cNvPr id="22" name="TextBox 21">
            <a:extLst>
              <a:ext uri="{FF2B5EF4-FFF2-40B4-BE49-F238E27FC236}">
                <a16:creationId xmlns:a16="http://schemas.microsoft.com/office/drawing/2014/main" id="{D3A6AFAB-864C-4F05-B954-22CD72C37CBC}"/>
              </a:ext>
            </a:extLst>
          </p:cNvPr>
          <p:cNvSpPr txBox="1"/>
          <p:nvPr/>
        </p:nvSpPr>
        <p:spPr>
          <a:xfrm>
            <a:off x="11076680" y="3878990"/>
            <a:ext cx="972650" cy="338554"/>
          </a:xfrm>
          <a:prstGeom prst="rect">
            <a:avLst/>
          </a:prstGeom>
          <a:solidFill>
            <a:schemeClr val="bg1"/>
          </a:solidFill>
        </p:spPr>
        <p:txBody>
          <a:bodyPr wrap="square" rtlCol="0">
            <a:spAutoFit/>
          </a:bodyPr>
          <a:lstStyle/>
          <a:p>
            <a:r>
              <a:rPr lang="en-US" sz="800" b="1" dirty="0">
                <a:solidFill>
                  <a:srgbClr val="000000"/>
                </a:solidFill>
              </a:rPr>
              <a:t>Artificial Intelligence</a:t>
            </a:r>
            <a:endParaRPr lang="en-IE" sz="800" b="1" dirty="0">
              <a:solidFill>
                <a:srgbClr val="000000"/>
              </a:solidFill>
            </a:endParaRPr>
          </a:p>
        </p:txBody>
      </p:sp>
      <p:sp>
        <p:nvSpPr>
          <p:cNvPr id="23" name="TextBox 22">
            <a:extLst>
              <a:ext uri="{FF2B5EF4-FFF2-40B4-BE49-F238E27FC236}">
                <a16:creationId xmlns:a16="http://schemas.microsoft.com/office/drawing/2014/main" id="{2EBAAB03-F1F8-43C2-9F1B-39698E800CBE}"/>
              </a:ext>
            </a:extLst>
          </p:cNvPr>
          <p:cNvSpPr txBox="1"/>
          <p:nvPr/>
        </p:nvSpPr>
        <p:spPr>
          <a:xfrm>
            <a:off x="8419290" y="4978641"/>
            <a:ext cx="2144522" cy="276999"/>
          </a:xfrm>
          <a:prstGeom prst="rect">
            <a:avLst/>
          </a:prstGeom>
          <a:solidFill>
            <a:schemeClr val="bg1"/>
          </a:solidFill>
        </p:spPr>
        <p:txBody>
          <a:bodyPr wrap="square" rtlCol="0">
            <a:spAutoFit/>
          </a:bodyPr>
          <a:lstStyle/>
          <a:p>
            <a:r>
              <a:rPr lang="en-US" sz="1200" b="1"/>
              <a:t>Year (in 20-year increments)</a:t>
            </a:r>
            <a:endParaRPr lang="en-IE" sz="1200" b="1"/>
          </a:p>
        </p:txBody>
      </p:sp>
      <p:sp>
        <p:nvSpPr>
          <p:cNvPr id="25" name="TextBox 24">
            <a:extLst>
              <a:ext uri="{FF2B5EF4-FFF2-40B4-BE49-F238E27FC236}">
                <a16:creationId xmlns:a16="http://schemas.microsoft.com/office/drawing/2014/main" id="{D02085FB-5520-41F1-8BDB-CCDE99C7F47B}"/>
              </a:ext>
            </a:extLst>
          </p:cNvPr>
          <p:cNvSpPr txBox="1"/>
          <p:nvPr/>
        </p:nvSpPr>
        <p:spPr>
          <a:xfrm>
            <a:off x="9773689" y="5484409"/>
            <a:ext cx="2144522" cy="338554"/>
          </a:xfrm>
          <a:prstGeom prst="rect">
            <a:avLst/>
          </a:prstGeom>
          <a:noFill/>
        </p:spPr>
        <p:txBody>
          <a:bodyPr wrap="square">
            <a:spAutoFit/>
          </a:bodyPr>
          <a:lstStyle/>
          <a:p>
            <a:r>
              <a:rPr lang="en-IE" sz="1600" b="0" i="1">
                <a:solidFill>
                  <a:srgbClr val="999999"/>
                </a:solidFill>
                <a:effectLst/>
              </a:rPr>
              <a:t>Source: </a:t>
            </a:r>
            <a:r>
              <a:rPr lang="en-IE" sz="1600" b="0" i="1" u="none" strike="noStrike">
                <a:solidFill>
                  <a:srgbClr val="999999"/>
                </a:solidFill>
                <a:effectLst/>
                <a:hlinkClick r:id="rId3"/>
              </a:rPr>
              <a:t>ARK Invest</a:t>
            </a:r>
            <a:endParaRPr lang="en-IE" sz="1600"/>
          </a:p>
        </p:txBody>
      </p:sp>
      <p:sp>
        <p:nvSpPr>
          <p:cNvPr id="26" name="TextBox 25">
            <a:extLst>
              <a:ext uri="{FF2B5EF4-FFF2-40B4-BE49-F238E27FC236}">
                <a16:creationId xmlns:a16="http://schemas.microsoft.com/office/drawing/2014/main" id="{B3F59507-F42C-482A-A263-F1A4E206589E}"/>
              </a:ext>
            </a:extLst>
          </p:cNvPr>
          <p:cNvSpPr txBox="1"/>
          <p:nvPr/>
        </p:nvSpPr>
        <p:spPr>
          <a:xfrm>
            <a:off x="7465346" y="1096079"/>
            <a:ext cx="4098175" cy="400110"/>
          </a:xfrm>
          <a:prstGeom prst="rect">
            <a:avLst/>
          </a:prstGeom>
          <a:noFill/>
          <a:ln>
            <a:solidFill>
              <a:srgbClr val="1188A3"/>
            </a:solidFill>
          </a:ln>
        </p:spPr>
        <p:txBody>
          <a:bodyPr wrap="square" rtlCol="0">
            <a:spAutoFit/>
          </a:bodyPr>
          <a:lstStyle/>
          <a:p>
            <a:pPr algn="ctr"/>
            <a:r>
              <a:rPr lang="en-US" sz="2000" b="1"/>
              <a:t>Wave of Radical Innovations</a:t>
            </a:r>
            <a:endParaRPr lang="en-IE" sz="2000" b="1"/>
          </a:p>
        </p:txBody>
      </p:sp>
    </p:spTree>
    <p:extLst>
      <p:ext uri="{BB962C8B-B14F-4D97-AF65-F5344CB8AC3E}">
        <p14:creationId xmlns:p14="http://schemas.microsoft.com/office/powerpoint/2010/main" val="451254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6A587-570D-41E5-A7EE-5341129F224C}"/>
              </a:ext>
            </a:extLst>
          </p:cNvPr>
          <p:cNvSpPr>
            <a:spLocks noGrp="1"/>
          </p:cNvSpPr>
          <p:nvPr>
            <p:ph type="body" sz="quarter" idx="18"/>
          </p:nvPr>
        </p:nvSpPr>
        <p:spPr>
          <a:xfrm>
            <a:off x="477018" y="1460937"/>
            <a:ext cx="11152487" cy="4477407"/>
          </a:xfrm>
        </p:spPr>
        <p:txBody>
          <a:bodyPr>
            <a:normAutofit fontScale="92500" lnSpcReduction="10000"/>
          </a:bodyPr>
          <a:lstStyle/>
          <a:p>
            <a:pPr indent="0">
              <a:lnSpc>
                <a:spcPct val="120000"/>
              </a:lnSpc>
            </a:pPr>
            <a:r>
              <a:rPr lang="en-US"/>
              <a:t>When we hear people talk about innovation, we often hear it being used as a synonym for new products, or perhaps new features in existing products. In reality, this is quite a narrow view of innovation and is one of the root causes of mistakes inexperienced innovators make.</a:t>
            </a:r>
          </a:p>
          <a:p>
            <a:pPr indent="0">
              <a:lnSpc>
                <a:spcPct val="120000"/>
              </a:lnSpc>
            </a:pPr>
            <a:r>
              <a:rPr lang="en-US"/>
              <a:t>Getting past the implications caused by this can often be challenging, especially in larger SMEs where everyone is not familiar with innovation.</a:t>
            </a:r>
          </a:p>
          <a:p>
            <a:pPr indent="0">
              <a:lnSpc>
                <a:spcPct val="120000"/>
              </a:lnSpc>
            </a:pPr>
            <a:r>
              <a:rPr lang="en-US"/>
              <a:t>These challenges, however, are not exactly a new thing. Innovation consultancy </a:t>
            </a:r>
            <a:r>
              <a:rPr lang="en-US">
                <a:hlinkClick r:id="rId2"/>
              </a:rPr>
              <a:t>Doblin</a:t>
            </a:r>
            <a:r>
              <a:rPr lang="en-US"/>
              <a:t> </a:t>
            </a:r>
            <a:r>
              <a:rPr lang="en-US" err="1"/>
              <a:t>realised</a:t>
            </a:r>
            <a:r>
              <a:rPr lang="en-US"/>
              <a:t> this back in the ‘90s and developed the ‘Ten Types of Innovation Framework’ to help solve the problem. It’s a simple, elegant, and practical tool from which every innovator can benefit!</a:t>
            </a:r>
          </a:p>
          <a:p>
            <a:pPr indent="0">
              <a:lnSpc>
                <a:spcPct val="120000"/>
              </a:lnSpc>
            </a:pPr>
            <a:r>
              <a:rPr lang="en-US"/>
              <a:t>After extensive research Doblin discovered that all innovations are actually comprised of the same 10 basic elements.</a:t>
            </a:r>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US"/>
          </a:p>
          <a:p>
            <a:pPr indent="0">
              <a:lnSpc>
                <a:spcPct val="120000"/>
              </a:lnSpc>
            </a:pPr>
            <a:endParaRPr lang="en-IE"/>
          </a:p>
        </p:txBody>
      </p:sp>
      <p:sp>
        <p:nvSpPr>
          <p:cNvPr id="3" name="Text Placeholder 2">
            <a:extLst>
              <a:ext uri="{FF2B5EF4-FFF2-40B4-BE49-F238E27FC236}">
                <a16:creationId xmlns:a16="http://schemas.microsoft.com/office/drawing/2014/main" id="{10F0597D-126B-463E-B634-779B13A427E1}"/>
              </a:ext>
            </a:extLst>
          </p:cNvPr>
          <p:cNvSpPr>
            <a:spLocks noGrp="1"/>
          </p:cNvSpPr>
          <p:nvPr>
            <p:ph type="body" sz="quarter" idx="16"/>
          </p:nvPr>
        </p:nvSpPr>
        <p:spPr/>
        <p:txBody>
          <a:bodyPr>
            <a:normAutofit/>
          </a:bodyPr>
          <a:lstStyle/>
          <a:p>
            <a:r>
              <a:rPr lang="en-US" sz="3300" b="1"/>
              <a:t>Doblin’s Ten Types of Innovation</a:t>
            </a:r>
            <a:endParaRPr lang="en-IE" sz="3300" b="1"/>
          </a:p>
        </p:txBody>
      </p:sp>
    </p:spTree>
    <p:extLst>
      <p:ext uri="{BB962C8B-B14F-4D97-AF65-F5344CB8AC3E}">
        <p14:creationId xmlns:p14="http://schemas.microsoft.com/office/powerpoint/2010/main" val="416704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A5364-E619-4AD6-9915-C36C0F93E89A}"/>
              </a:ext>
            </a:extLst>
          </p:cNvPr>
          <p:cNvSpPr>
            <a:spLocks noGrp="1"/>
          </p:cNvSpPr>
          <p:nvPr>
            <p:ph type="body" sz="quarter" idx="16"/>
          </p:nvPr>
        </p:nvSpPr>
        <p:spPr>
          <a:xfrm>
            <a:off x="798827" y="427310"/>
            <a:ext cx="10594345" cy="582221"/>
          </a:xfrm>
        </p:spPr>
        <p:txBody>
          <a:bodyPr>
            <a:normAutofit lnSpcReduction="10000"/>
          </a:bodyPr>
          <a:lstStyle/>
          <a:p>
            <a:r>
              <a:rPr lang="en-US" b="1"/>
              <a:t>Doblin’s Ten types of Innovation Framework</a:t>
            </a:r>
            <a:endParaRPr lang="en-IE" b="1"/>
          </a:p>
        </p:txBody>
      </p:sp>
      <p:sp>
        <p:nvSpPr>
          <p:cNvPr id="4" name="Rectangle 3">
            <a:extLst>
              <a:ext uri="{FF2B5EF4-FFF2-40B4-BE49-F238E27FC236}">
                <a16:creationId xmlns:a16="http://schemas.microsoft.com/office/drawing/2014/main" id="{74522C2B-FA95-4004-B33D-9659FC1C5260}"/>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Profit</a:t>
            </a:r>
          </a:p>
          <a:p>
            <a:pPr algn="ctr"/>
            <a:r>
              <a:rPr lang="en-US" sz="1000" b="1">
                <a:solidFill>
                  <a:schemeClr val="bg1"/>
                </a:solidFill>
              </a:rPr>
              <a:t>Model</a:t>
            </a:r>
            <a:endParaRPr lang="en-IE" sz="1000" b="1">
              <a:solidFill>
                <a:schemeClr val="bg1"/>
              </a:solidFill>
            </a:endParaRPr>
          </a:p>
        </p:txBody>
      </p:sp>
      <p:sp>
        <p:nvSpPr>
          <p:cNvPr id="5" name="Rectangle 4">
            <a:extLst>
              <a:ext uri="{FF2B5EF4-FFF2-40B4-BE49-F238E27FC236}">
                <a16:creationId xmlns:a16="http://schemas.microsoft.com/office/drawing/2014/main" id="{04D4032F-F65C-4187-AD19-4F4D97D1B7D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a:solidFill>
                  <a:schemeClr val="bg1"/>
                </a:solidFill>
              </a:rPr>
              <a:t>Network</a:t>
            </a:r>
            <a:endParaRPr lang="en-IE" sz="950" b="1">
              <a:solidFill>
                <a:schemeClr val="bg1"/>
              </a:solidFill>
            </a:endParaRPr>
          </a:p>
        </p:txBody>
      </p:sp>
      <p:sp>
        <p:nvSpPr>
          <p:cNvPr id="6" name="Rectangle 5">
            <a:extLst>
              <a:ext uri="{FF2B5EF4-FFF2-40B4-BE49-F238E27FC236}">
                <a16:creationId xmlns:a16="http://schemas.microsoft.com/office/drawing/2014/main" id="{5E6ED6F8-E755-49B5-8137-6925DDEEEB7F}"/>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rPr>
              <a:t>Structure</a:t>
            </a:r>
            <a:endParaRPr lang="en-IE" sz="900" b="1">
              <a:solidFill>
                <a:schemeClr val="bg1"/>
              </a:solidFill>
            </a:endParaRPr>
          </a:p>
        </p:txBody>
      </p:sp>
      <p:sp>
        <p:nvSpPr>
          <p:cNvPr id="7" name="Rectangle 6">
            <a:extLst>
              <a:ext uri="{FF2B5EF4-FFF2-40B4-BE49-F238E27FC236}">
                <a16:creationId xmlns:a16="http://schemas.microsoft.com/office/drawing/2014/main" id="{D59E6770-925F-4BE0-8538-23D50A1B6B0F}"/>
              </a:ext>
            </a:extLst>
          </p:cNvPr>
          <p:cNvSpPr/>
          <p:nvPr/>
        </p:nvSpPr>
        <p:spPr>
          <a:xfrm>
            <a:off x="4445924"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Process</a:t>
            </a:r>
            <a:endParaRPr lang="en-IE" sz="1000" b="1">
              <a:solidFill>
                <a:schemeClr val="bg1"/>
              </a:solidFill>
            </a:endParaRPr>
          </a:p>
        </p:txBody>
      </p:sp>
      <p:sp>
        <p:nvSpPr>
          <p:cNvPr id="9" name="Rectangle 8">
            <a:extLst>
              <a:ext uri="{FF2B5EF4-FFF2-40B4-BE49-F238E27FC236}">
                <a16:creationId xmlns:a16="http://schemas.microsoft.com/office/drawing/2014/main" id="{139F030A-0E90-41F2-ACF3-81C389E87D88}"/>
              </a:ext>
            </a:extLst>
          </p:cNvPr>
          <p:cNvSpPr/>
          <p:nvPr/>
        </p:nvSpPr>
        <p:spPr>
          <a:xfrm>
            <a:off x="5343699"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Product </a:t>
            </a:r>
            <a:r>
              <a:rPr lang="en-US" sz="1000" b="1" err="1">
                <a:solidFill>
                  <a:schemeClr val="bg1"/>
                </a:solidFill>
              </a:rPr>
              <a:t>Perfor</a:t>
            </a:r>
            <a:r>
              <a:rPr lang="en-US" sz="1000" b="1">
                <a:solidFill>
                  <a:schemeClr val="bg1"/>
                </a:solidFill>
              </a:rPr>
              <a:t>-</a:t>
            </a:r>
          </a:p>
          <a:p>
            <a:pPr algn="ctr"/>
            <a:r>
              <a:rPr lang="en-US" sz="1000" b="1" err="1">
                <a:solidFill>
                  <a:schemeClr val="bg1"/>
                </a:solidFill>
              </a:rPr>
              <a:t>mance</a:t>
            </a:r>
            <a:endParaRPr lang="en-IE" sz="1000" b="1">
              <a:solidFill>
                <a:schemeClr val="bg1"/>
              </a:solidFill>
            </a:endParaRPr>
          </a:p>
        </p:txBody>
      </p:sp>
      <p:sp>
        <p:nvSpPr>
          <p:cNvPr id="10" name="Rectangle 9">
            <a:extLst>
              <a:ext uri="{FF2B5EF4-FFF2-40B4-BE49-F238E27FC236}">
                <a16:creationId xmlns:a16="http://schemas.microsoft.com/office/drawing/2014/main" id="{ED0C90C5-7F76-4D48-BE83-E7ED06C5C653}"/>
              </a:ext>
            </a:extLst>
          </p:cNvPr>
          <p:cNvSpPr/>
          <p:nvPr/>
        </p:nvSpPr>
        <p:spPr>
          <a:xfrm>
            <a:off x="6241474"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Product </a:t>
            </a:r>
          </a:p>
          <a:p>
            <a:pPr algn="ctr"/>
            <a:r>
              <a:rPr lang="en-US" sz="1000" b="1">
                <a:solidFill>
                  <a:schemeClr val="bg1"/>
                </a:solidFill>
              </a:rPr>
              <a:t>System</a:t>
            </a:r>
            <a:endParaRPr lang="en-IE" sz="1000" b="1">
              <a:solidFill>
                <a:schemeClr val="bg1"/>
              </a:solidFill>
            </a:endParaRPr>
          </a:p>
        </p:txBody>
      </p:sp>
      <p:sp>
        <p:nvSpPr>
          <p:cNvPr id="11" name="Rectangle 10">
            <a:extLst>
              <a:ext uri="{FF2B5EF4-FFF2-40B4-BE49-F238E27FC236}">
                <a16:creationId xmlns:a16="http://schemas.microsoft.com/office/drawing/2014/main" id="{80F0FE77-7E06-4A57-BEBF-BBBFA26046E1}"/>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Service</a:t>
            </a:r>
            <a:endParaRPr lang="en-IE" sz="1000" b="1">
              <a:solidFill>
                <a:schemeClr val="bg1"/>
              </a:solidFill>
            </a:endParaRPr>
          </a:p>
        </p:txBody>
      </p:sp>
      <p:sp>
        <p:nvSpPr>
          <p:cNvPr id="12" name="Rectangle 11">
            <a:extLst>
              <a:ext uri="{FF2B5EF4-FFF2-40B4-BE49-F238E27FC236}">
                <a16:creationId xmlns:a16="http://schemas.microsoft.com/office/drawing/2014/main" id="{BA3343EF-635A-4A88-B7FA-B51D4FFACDE4}"/>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Channel</a:t>
            </a:r>
            <a:endParaRPr lang="en-IE" sz="1000" b="1">
              <a:solidFill>
                <a:schemeClr val="bg1"/>
              </a:solidFill>
            </a:endParaRPr>
          </a:p>
        </p:txBody>
      </p:sp>
      <p:sp>
        <p:nvSpPr>
          <p:cNvPr id="13" name="Rectangle 12">
            <a:extLst>
              <a:ext uri="{FF2B5EF4-FFF2-40B4-BE49-F238E27FC236}">
                <a16:creationId xmlns:a16="http://schemas.microsoft.com/office/drawing/2014/main" id="{BDA09D30-A8D2-4072-8467-9FB28614C3B3}"/>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Brand</a:t>
            </a:r>
            <a:endParaRPr lang="en-IE" sz="1000" b="1">
              <a:solidFill>
                <a:schemeClr val="bg1"/>
              </a:solidFill>
            </a:endParaRPr>
          </a:p>
        </p:txBody>
      </p:sp>
      <p:sp>
        <p:nvSpPr>
          <p:cNvPr id="14" name="Rectangle 13">
            <a:extLst>
              <a:ext uri="{FF2B5EF4-FFF2-40B4-BE49-F238E27FC236}">
                <a16:creationId xmlns:a16="http://schemas.microsoft.com/office/drawing/2014/main" id="{8506BF5A-833B-43B7-83A8-E226984CFF26}"/>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Customer</a:t>
            </a:r>
          </a:p>
          <a:p>
            <a:pPr algn="ctr"/>
            <a:r>
              <a:rPr lang="en-US" sz="900" b="1">
                <a:solidFill>
                  <a:schemeClr val="bg1"/>
                </a:solidFill>
              </a:rPr>
              <a:t>Engage-</a:t>
            </a:r>
          </a:p>
          <a:p>
            <a:pPr algn="ctr"/>
            <a:r>
              <a:rPr lang="en-US" sz="900" b="1" err="1">
                <a:solidFill>
                  <a:schemeClr val="bg1"/>
                </a:solidFill>
              </a:rPr>
              <a:t>ment</a:t>
            </a:r>
            <a:endParaRPr lang="en-IE" sz="900" b="1">
              <a:solidFill>
                <a:schemeClr val="bg1"/>
              </a:solidFill>
            </a:endParaRPr>
          </a:p>
        </p:txBody>
      </p:sp>
      <p:sp>
        <p:nvSpPr>
          <p:cNvPr id="19" name="Rectangle 18">
            <a:extLst>
              <a:ext uri="{FF2B5EF4-FFF2-40B4-BE49-F238E27FC236}">
                <a16:creationId xmlns:a16="http://schemas.microsoft.com/office/drawing/2014/main" id="{E80D5B8D-D260-42FF-B51A-CEB1B9632EB9}"/>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Configuration</a:t>
            </a:r>
            <a:endParaRPr lang="en-IE" sz="1400" b="1">
              <a:solidFill>
                <a:schemeClr val="bg1"/>
              </a:solidFill>
            </a:endParaRPr>
          </a:p>
        </p:txBody>
      </p:sp>
      <p:sp>
        <p:nvSpPr>
          <p:cNvPr id="20" name="Rectangle 19">
            <a:extLst>
              <a:ext uri="{FF2B5EF4-FFF2-40B4-BE49-F238E27FC236}">
                <a16:creationId xmlns:a16="http://schemas.microsoft.com/office/drawing/2014/main" id="{CA73CC71-4AB8-48A0-BB86-6FC60A74531B}"/>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Experience</a:t>
            </a:r>
            <a:endParaRPr lang="en-IE" sz="1400" b="1">
              <a:solidFill>
                <a:schemeClr val="bg1"/>
              </a:solidFill>
            </a:endParaRPr>
          </a:p>
        </p:txBody>
      </p:sp>
      <p:sp>
        <p:nvSpPr>
          <p:cNvPr id="21" name="Rectangle 20">
            <a:extLst>
              <a:ext uri="{FF2B5EF4-FFF2-40B4-BE49-F238E27FC236}">
                <a16:creationId xmlns:a16="http://schemas.microsoft.com/office/drawing/2014/main" id="{26A7527D-1AB4-4C8A-90AB-108FB4E2B1A5}"/>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Offering</a:t>
            </a:r>
            <a:endParaRPr lang="en-IE" sz="1400" b="1"/>
          </a:p>
        </p:txBody>
      </p:sp>
      <p:cxnSp>
        <p:nvCxnSpPr>
          <p:cNvPr id="23" name="Straight Connector 22">
            <a:extLst>
              <a:ext uri="{FF2B5EF4-FFF2-40B4-BE49-F238E27FC236}">
                <a16:creationId xmlns:a16="http://schemas.microsoft.com/office/drawing/2014/main" id="{F6D07E9F-D2BA-4055-B123-A3D637858EDA}"/>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8681FF-E2AD-449E-BF6B-A0AF92085921}"/>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C76FC9-232F-4F11-907F-C2B98DAB2290}"/>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AA69E4-2D16-4A78-BD2B-FB5EA1561CE4}"/>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2446B0-A900-4088-872C-8B25BF14A26E}"/>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F480DB-FF56-4521-A893-EC840B122FAA}"/>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A04E9-5ADD-4B3D-8803-2095359B6EAD}"/>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E1EBBE-CC9C-47D1-A500-34D6968C2751}"/>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534E23-FEF3-4A55-BDC4-C0B951ABFBE5}"/>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71CDF3-E9F8-4B72-A0F8-D98E0B6DBDC6}"/>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FB2C34-155C-4423-AA91-9A217075D864}"/>
              </a:ext>
            </a:extLst>
          </p:cNvPr>
          <p:cNvSpPr txBox="1"/>
          <p:nvPr/>
        </p:nvSpPr>
        <p:spPr>
          <a:xfrm>
            <a:off x="1895303" y="4314998"/>
            <a:ext cx="1072342" cy="946413"/>
          </a:xfrm>
          <a:prstGeom prst="rect">
            <a:avLst/>
          </a:prstGeom>
          <a:noFill/>
        </p:spPr>
        <p:txBody>
          <a:bodyPr wrap="square" rtlCol="0">
            <a:spAutoFit/>
          </a:bodyPr>
          <a:lstStyle/>
          <a:p>
            <a:r>
              <a:rPr lang="en-US" sz="1200" b="1">
                <a:solidFill>
                  <a:srgbClr val="000000"/>
                </a:solidFill>
              </a:rPr>
              <a:t>Profit Model</a:t>
            </a:r>
          </a:p>
          <a:p>
            <a:endParaRPr lang="en-US" sz="1200" b="1">
              <a:solidFill>
                <a:schemeClr val="bg2">
                  <a:lumMod val="50000"/>
                </a:schemeClr>
              </a:solidFill>
            </a:endParaRPr>
          </a:p>
          <a:p>
            <a:r>
              <a:rPr lang="en-US" sz="1050">
                <a:solidFill>
                  <a:schemeClr val="bg2">
                    <a:lumMod val="50000"/>
                  </a:schemeClr>
                </a:solidFill>
              </a:rPr>
              <a:t>The way in which you make money</a:t>
            </a:r>
            <a:endParaRPr lang="en-IE" sz="1050">
              <a:solidFill>
                <a:schemeClr val="bg2">
                  <a:lumMod val="50000"/>
                </a:schemeClr>
              </a:solidFill>
            </a:endParaRPr>
          </a:p>
        </p:txBody>
      </p:sp>
      <p:sp>
        <p:nvSpPr>
          <p:cNvPr id="34" name="TextBox 33">
            <a:extLst>
              <a:ext uri="{FF2B5EF4-FFF2-40B4-BE49-F238E27FC236}">
                <a16:creationId xmlns:a16="http://schemas.microsoft.com/office/drawing/2014/main" id="{76224375-0530-49A3-BCD6-946FE341BF0F}"/>
              </a:ext>
            </a:extLst>
          </p:cNvPr>
          <p:cNvSpPr txBox="1"/>
          <p:nvPr/>
        </p:nvSpPr>
        <p:spPr>
          <a:xfrm>
            <a:off x="3558541" y="4328160"/>
            <a:ext cx="1072342" cy="946413"/>
          </a:xfrm>
          <a:prstGeom prst="rect">
            <a:avLst/>
          </a:prstGeom>
          <a:noFill/>
        </p:spPr>
        <p:txBody>
          <a:bodyPr wrap="square" rtlCol="0">
            <a:spAutoFit/>
          </a:bodyPr>
          <a:lstStyle/>
          <a:p>
            <a:r>
              <a:rPr lang="en-US" sz="1200" b="1">
                <a:solidFill>
                  <a:srgbClr val="000000"/>
                </a:solidFill>
              </a:rPr>
              <a:t>Structure</a:t>
            </a:r>
          </a:p>
          <a:p>
            <a:endParaRPr lang="en-US" sz="1200" b="1">
              <a:solidFill>
                <a:schemeClr val="bg2">
                  <a:lumMod val="50000"/>
                </a:schemeClr>
              </a:solidFill>
            </a:endParaRPr>
          </a:p>
          <a:p>
            <a:r>
              <a:rPr lang="en-US" sz="1050">
                <a:solidFill>
                  <a:schemeClr val="bg2">
                    <a:lumMod val="50000"/>
                  </a:schemeClr>
                </a:solidFill>
              </a:rPr>
              <a:t>Alignment of your talent and assets</a:t>
            </a:r>
            <a:endParaRPr lang="en-IE" sz="1050">
              <a:solidFill>
                <a:schemeClr val="bg2">
                  <a:lumMod val="50000"/>
                </a:schemeClr>
              </a:solidFill>
            </a:endParaRPr>
          </a:p>
        </p:txBody>
      </p:sp>
      <p:sp>
        <p:nvSpPr>
          <p:cNvPr id="35" name="TextBox 34">
            <a:extLst>
              <a:ext uri="{FF2B5EF4-FFF2-40B4-BE49-F238E27FC236}">
                <a16:creationId xmlns:a16="http://schemas.microsoft.com/office/drawing/2014/main" id="{98EB4030-F445-44D4-B40F-528028F3C861}"/>
              </a:ext>
            </a:extLst>
          </p:cNvPr>
          <p:cNvSpPr txBox="1"/>
          <p:nvPr/>
        </p:nvSpPr>
        <p:spPr>
          <a:xfrm>
            <a:off x="5348201" y="4312920"/>
            <a:ext cx="1072342" cy="1131079"/>
          </a:xfrm>
          <a:prstGeom prst="rect">
            <a:avLst/>
          </a:prstGeom>
          <a:noFill/>
        </p:spPr>
        <p:txBody>
          <a:bodyPr wrap="square" rtlCol="0">
            <a:spAutoFit/>
          </a:bodyPr>
          <a:lstStyle/>
          <a:p>
            <a:r>
              <a:rPr lang="en-US" sz="1200" b="1">
                <a:solidFill>
                  <a:srgbClr val="000000"/>
                </a:solidFill>
              </a:rPr>
              <a:t>Product Performance</a:t>
            </a:r>
          </a:p>
          <a:p>
            <a:endParaRPr lang="en-US" sz="1200" b="1">
              <a:solidFill>
                <a:schemeClr val="bg2">
                  <a:lumMod val="50000"/>
                </a:schemeClr>
              </a:solidFill>
            </a:endParaRPr>
          </a:p>
          <a:p>
            <a:r>
              <a:rPr lang="en-US" sz="1050">
                <a:solidFill>
                  <a:schemeClr val="bg2">
                    <a:lumMod val="50000"/>
                  </a:schemeClr>
                </a:solidFill>
              </a:rPr>
              <a:t>Distinguishing features and functionality</a:t>
            </a:r>
            <a:endParaRPr lang="en-IE" sz="1050">
              <a:solidFill>
                <a:schemeClr val="bg2">
                  <a:lumMod val="50000"/>
                </a:schemeClr>
              </a:solidFill>
            </a:endParaRPr>
          </a:p>
        </p:txBody>
      </p:sp>
      <p:sp>
        <p:nvSpPr>
          <p:cNvPr id="36" name="TextBox 35">
            <a:extLst>
              <a:ext uri="{FF2B5EF4-FFF2-40B4-BE49-F238E27FC236}">
                <a16:creationId xmlns:a16="http://schemas.microsoft.com/office/drawing/2014/main" id="{3CD757A5-3702-4E10-9840-AB3612BEE1AA}"/>
              </a:ext>
            </a:extLst>
          </p:cNvPr>
          <p:cNvSpPr txBox="1"/>
          <p:nvPr/>
        </p:nvSpPr>
        <p:spPr>
          <a:xfrm>
            <a:off x="7137861" y="4314998"/>
            <a:ext cx="1072342" cy="1107996"/>
          </a:xfrm>
          <a:prstGeom prst="rect">
            <a:avLst/>
          </a:prstGeom>
          <a:noFill/>
        </p:spPr>
        <p:txBody>
          <a:bodyPr wrap="square" rtlCol="0">
            <a:spAutoFit/>
          </a:bodyPr>
          <a:lstStyle/>
          <a:p>
            <a:r>
              <a:rPr lang="en-US" sz="1200" b="1">
                <a:solidFill>
                  <a:srgbClr val="000000"/>
                </a:solidFill>
              </a:rPr>
              <a:t>Service</a:t>
            </a:r>
          </a:p>
          <a:p>
            <a:endParaRPr lang="en-US" sz="1200" b="1">
              <a:solidFill>
                <a:schemeClr val="bg2">
                  <a:lumMod val="50000"/>
                </a:schemeClr>
              </a:solidFill>
            </a:endParaRPr>
          </a:p>
          <a:p>
            <a:r>
              <a:rPr lang="en-US" sz="1050">
                <a:solidFill>
                  <a:schemeClr val="bg2">
                    <a:lumMod val="50000"/>
                  </a:schemeClr>
                </a:solidFill>
              </a:rPr>
              <a:t>Support enhancements that surround your offerings</a:t>
            </a:r>
            <a:endParaRPr lang="en-IE" sz="1050">
              <a:solidFill>
                <a:schemeClr val="bg2">
                  <a:lumMod val="50000"/>
                </a:schemeClr>
              </a:solidFill>
            </a:endParaRPr>
          </a:p>
        </p:txBody>
      </p:sp>
      <p:sp>
        <p:nvSpPr>
          <p:cNvPr id="37" name="TextBox 36">
            <a:extLst>
              <a:ext uri="{FF2B5EF4-FFF2-40B4-BE49-F238E27FC236}">
                <a16:creationId xmlns:a16="http://schemas.microsoft.com/office/drawing/2014/main" id="{8036707D-2957-45F3-B1F1-65BE9BEA209B}"/>
              </a:ext>
            </a:extLst>
          </p:cNvPr>
          <p:cNvSpPr txBox="1"/>
          <p:nvPr/>
        </p:nvSpPr>
        <p:spPr>
          <a:xfrm>
            <a:off x="9069097" y="4328160"/>
            <a:ext cx="1134683" cy="946413"/>
          </a:xfrm>
          <a:prstGeom prst="rect">
            <a:avLst/>
          </a:prstGeom>
          <a:noFill/>
        </p:spPr>
        <p:txBody>
          <a:bodyPr wrap="square" rtlCol="0">
            <a:spAutoFit/>
          </a:bodyPr>
          <a:lstStyle/>
          <a:p>
            <a:r>
              <a:rPr lang="en-US" sz="1200" b="1" dirty="0">
                <a:solidFill>
                  <a:srgbClr val="000000"/>
                </a:solidFill>
              </a:rPr>
              <a:t>Brand</a:t>
            </a:r>
          </a:p>
          <a:p>
            <a:endParaRPr lang="en-US" sz="1200" b="1" dirty="0">
              <a:solidFill>
                <a:schemeClr val="bg2">
                  <a:lumMod val="50000"/>
                </a:schemeClr>
              </a:solidFill>
            </a:endParaRPr>
          </a:p>
          <a:p>
            <a:r>
              <a:rPr lang="en-US" sz="1050" dirty="0">
                <a:solidFill>
                  <a:schemeClr val="bg2">
                    <a:lumMod val="50000"/>
                  </a:schemeClr>
                </a:solidFill>
              </a:rPr>
              <a:t>Representation of your offerings and business</a:t>
            </a:r>
            <a:endParaRPr lang="en-IE" sz="1050" dirty="0">
              <a:solidFill>
                <a:schemeClr val="bg2">
                  <a:lumMod val="50000"/>
                </a:schemeClr>
              </a:solidFill>
            </a:endParaRPr>
          </a:p>
        </p:txBody>
      </p:sp>
      <p:sp>
        <p:nvSpPr>
          <p:cNvPr id="38" name="TextBox 37">
            <a:extLst>
              <a:ext uri="{FF2B5EF4-FFF2-40B4-BE49-F238E27FC236}">
                <a16:creationId xmlns:a16="http://schemas.microsoft.com/office/drawing/2014/main" id="{C4E39CC7-2AD3-4C43-91E2-5342BB6FF64A}"/>
              </a:ext>
            </a:extLst>
          </p:cNvPr>
          <p:cNvSpPr txBox="1"/>
          <p:nvPr/>
        </p:nvSpPr>
        <p:spPr>
          <a:xfrm>
            <a:off x="9646920" y="1328429"/>
            <a:ext cx="1072342" cy="1069524"/>
          </a:xfrm>
          <a:prstGeom prst="rect">
            <a:avLst/>
          </a:prstGeom>
          <a:noFill/>
        </p:spPr>
        <p:txBody>
          <a:bodyPr wrap="square" rtlCol="0">
            <a:spAutoFit/>
          </a:bodyPr>
          <a:lstStyle/>
          <a:p>
            <a:r>
              <a:rPr lang="en-US" sz="1200" b="1">
                <a:solidFill>
                  <a:srgbClr val="000000"/>
                </a:solidFill>
              </a:rPr>
              <a:t>Customer Engagement</a:t>
            </a:r>
          </a:p>
          <a:p>
            <a:endParaRPr lang="en-US" sz="800" b="1">
              <a:solidFill>
                <a:schemeClr val="bg2">
                  <a:lumMod val="50000"/>
                </a:schemeClr>
              </a:solidFill>
            </a:endParaRPr>
          </a:p>
          <a:p>
            <a:r>
              <a:rPr lang="en-US" sz="1050">
                <a:solidFill>
                  <a:schemeClr val="bg2">
                    <a:lumMod val="50000"/>
                  </a:schemeClr>
                </a:solidFill>
              </a:rPr>
              <a:t>Distinctive interactions you foster</a:t>
            </a:r>
            <a:endParaRPr lang="en-IE" sz="1050">
              <a:solidFill>
                <a:schemeClr val="bg2">
                  <a:lumMod val="50000"/>
                </a:schemeClr>
              </a:solidFill>
            </a:endParaRPr>
          </a:p>
        </p:txBody>
      </p:sp>
      <p:sp>
        <p:nvSpPr>
          <p:cNvPr id="39" name="TextBox 38">
            <a:extLst>
              <a:ext uri="{FF2B5EF4-FFF2-40B4-BE49-F238E27FC236}">
                <a16:creationId xmlns:a16="http://schemas.microsoft.com/office/drawing/2014/main" id="{AC125C5C-79EF-4412-A69C-80F35AE720C6}"/>
              </a:ext>
            </a:extLst>
          </p:cNvPr>
          <p:cNvSpPr txBox="1"/>
          <p:nvPr/>
        </p:nvSpPr>
        <p:spPr>
          <a:xfrm>
            <a:off x="4409904" y="1322628"/>
            <a:ext cx="1072342" cy="1046440"/>
          </a:xfrm>
          <a:prstGeom prst="rect">
            <a:avLst/>
          </a:prstGeom>
          <a:noFill/>
        </p:spPr>
        <p:txBody>
          <a:bodyPr wrap="square" rtlCol="0">
            <a:spAutoFit/>
          </a:bodyPr>
          <a:lstStyle/>
          <a:p>
            <a:r>
              <a:rPr lang="en-US" sz="1200" b="1" dirty="0">
                <a:solidFill>
                  <a:srgbClr val="000000"/>
                </a:solidFill>
              </a:rPr>
              <a:t>Process</a:t>
            </a:r>
          </a:p>
          <a:p>
            <a:endParaRPr lang="en-US" sz="800" b="1" dirty="0">
              <a:solidFill>
                <a:schemeClr val="bg2">
                  <a:lumMod val="50000"/>
                </a:schemeClr>
              </a:solidFill>
            </a:endParaRPr>
          </a:p>
          <a:p>
            <a:r>
              <a:rPr lang="en-US" sz="1050" dirty="0">
                <a:solidFill>
                  <a:schemeClr val="bg2">
                    <a:lumMod val="50000"/>
                  </a:schemeClr>
                </a:solidFill>
              </a:rPr>
              <a:t>Signature or superior methods for doing your work</a:t>
            </a:r>
            <a:endParaRPr lang="en-IE" sz="1050" dirty="0">
              <a:solidFill>
                <a:schemeClr val="bg2">
                  <a:lumMod val="50000"/>
                </a:schemeClr>
              </a:solidFill>
            </a:endParaRPr>
          </a:p>
        </p:txBody>
      </p:sp>
      <p:sp>
        <p:nvSpPr>
          <p:cNvPr id="40" name="TextBox 39">
            <a:extLst>
              <a:ext uri="{FF2B5EF4-FFF2-40B4-BE49-F238E27FC236}">
                <a16:creationId xmlns:a16="http://schemas.microsoft.com/office/drawing/2014/main" id="{1D9A17FA-9B99-45CD-B71A-6FA1B17B0661}"/>
              </a:ext>
            </a:extLst>
          </p:cNvPr>
          <p:cNvSpPr txBox="1"/>
          <p:nvPr/>
        </p:nvSpPr>
        <p:spPr>
          <a:xfrm>
            <a:off x="6243552" y="1328429"/>
            <a:ext cx="1072342" cy="1069524"/>
          </a:xfrm>
          <a:prstGeom prst="rect">
            <a:avLst/>
          </a:prstGeom>
          <a:noFill/>
        </p:spPr>
        <p:txBody>
          <a:bodyPr wrap="square" rtlCol="0">
            <a:spAutoFit/>
          </a:bodyPr>
          <a:lstStyle/>
          <a:p>
            <a:r>
              <a:rPr lang="en-US" sz="1200" b="1">
                <a:solidFill>
                  <a:srgbClr val="000000"/>
                </a:solidFill>
              </a:rPr>
              <a:t>Product System</a:t>
            </a:r>
          </a:p>
          <a:p>
            <a:endParaRPr lang="en-US" sz="800" b="1">
              <a:solidFill>
                <a:schemeClr val="bg2">
                  <a:lumMod val="50000"/>
                </a:schemeClr>
              </a:solidFill>
            </a:endParaRPr>
          </a:p>
          <a:p>
            <a:r>
              <a:rPr lang="en-US" sz="1050">
                <a:solidFill>
                  <a:schemeClr val="bg2">
                    <a:lumMod val="50000"/>
                  </a:schemeClr>
                </a:solidFill>
              </a:rPr>
              <a:t>Complementary products and services</a:t>
            </a:r>
            <a:endParaRPr lang="en-IE" sz="1050">
              <a:solidFill>
                <a:schemeClr val="bg2">
                  <a:lumMod val="50000"/>
                </a:schemeClr>
              </a:solidFill>
            </a:endParaRPr>
          </a:p>
        </p:txBody>
      </p:sp>
      <p:sp>
        <p:nvSpPr>
          <p:cNvPr id="41" name="TextBox 40">
            <a:extLst>
              <a:ext uri="{FF2B5EF4-FFF2-40B4-BE49-F238E27FC236}">
                <a16:creationId xmlns:a16="http://schemas.microsoft.com/office/drawing/2014/main" id="{7237A0AE-247C-405F-8477-9E0353F311D3}"/>
              </a:ext>
            </a:extLst>
          </p:cNvPr>
          <p:cNvSpPr txBox="1"/>
          <p:nvPr/>
        </p:nvSpPr>
        <p:spPr>
          <a:xfrm>
            <a:off x="7937962" y="1328702"/>
            <a:ext cx="1264225" cy="1046440"/>
          </a:xfrm>
          <a:prstGeom prst="rect">
            <a:avLst/>
          </a:prstGeom>
          <a:noFill/>
        </p:spPr>
        <p:txBody>
          <a:bodyPr wrap="square" rtlCol="0">
            <a:spAutoFit/>
          </a:bodyPr>
          <a:lstStyle/>
          <a:p>
            <a:r>
              <a:rPr lang="en-US" sz="1200" b="1">
                <a:solidFill>
                  <a:srgbClr val="000000"/>
                </a:solidFill>
              </a:rPr>
              <a:t>Channel</a:t>
            </a:r>
          </a:p>
          <a:p>
            <a:endParaRPr lang="en-US" sz="800" b="1">
              <a:solidFill>
                <a:schemeClr val="bg2">
                  <a:lumMod val="50000"/>
                </a:schemeClr>
              </a:solidFill>
            </a:endParaRPr>
          </a:p>
          <a:p>
            <a:r>
              <a:rPr lang="en-US" sz="1050">
                <a:solidFill>
                  <a:schemeClr val="bg2">
                    <a:lumMod val="50000"/>
                  </a:schemeClr>
                </a:solidFill>
              </a:rPr>
              <a:t>How your offerings are delivered to customers and users</a:t>
            </a:r>
            <a:endParaRPr lang="en-IE" sz="1050">
              <a:solidFill>
                <a:schemeClr val="bg2">
                  <a:lumMod val="50000"/>
                </a:schemeClr>
              </a:solidFill>
            </a:endParaRPr>
          </a:p>
        </p:txBody>
      </p:sp>
      <p:sp>
        <p:nvSpPr>
          <p:cNvPr id="42" name="TextBox 41">
            <a:extLst>
              <a:ext uri="{FF2B5EF4-FFF2-40B4-BE49-F238E27FC236}">
                <a16:creationId xmlns:a16="http://schemas.microsoft.com/office/drawing/2014/main" id="{33482923-0F5F-4AB1-8CA6-F19F96E18E2A}"/>
              </a:ext>
            </a:extLst>
          </p:cNvPr>
          <p:cNvSpPr txBox="1"/>
          <p:nvPr/>
        </p:nvSpPr>
        <p:spPr>
          <a:xfrm>
            <a:off x="2579718" y="1389984"/>
            <a:ext cx="1072342" cy="946413"/>
          </a:xfrm>
          <a:prstGeom prst="rect">
            <a:avLst/>
          </a:prstGeom>
          <a:noFill/>
        </p:spPr>
        <p:txBody>
          <a:bodyPr wrap="square" rtlCol="0">
            <a:spAutoFit/>
          </a:bodyPr>
          <a:lstStyle/>
          <a:p>
            <a:r>
              <a:rPr lang="en-US" sz="1200" b="1">
                <a:solidFill>
                  <a:srgbClr val="000000"/>
                </a:solidFill>
              </a:rPr>
              <a:t>Profit Model</a:t>
            </a:r>
          </a:p>
          <a:p>
            <a:endParaRPr lang="en-US" sz="1200" b="1">
              <a:solidFill>
                <a:schemeClr val="bg2">
                  <a:lumMod val="50000"/>
                </a:schemeClr>
              </a:solidFill>
            </a:endParaRPr>
          </a:p>
          <a:p>
            <a:r>
              <a:rPr lang="en-US" sz="1050">
                <a:solidFill>
                  <a:schemeClr val="bg2">
                    <a:lumMod val="50000"/>
                  </a:schemeClr>
                </a:solidFill>
              </a:rPr>
              <a:t>The way in which you make money</a:t>
            </a:r>
            <a:endParaRPr lang="en-IE" sz="1050">
              <a:solidFill>
                <a:schemeClr val="bg2">
                  <a:lumMod val="50000"/>
                </a:schemeClr>
              </a:solidFill>
            </a:endParaRPr>
          </a:p>
        </p:txBody>
      </p:sp>
    </p:spTree>
    <p:extLst>
      <p:ext uri="{BB962C8B-B14F-4D97-AF65-F5344CB8AC3E}">
        <p14:creationId xmlns:p14="http://schemas.microsoft.com/office/powerpoint/2010/main" val="3060876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82DAC1-7214-468E-86F1-79D5DF163A1B}"/>
              </a:ext>
            </a:extLst>
          </p:cNvPr>
          <p:cNvSpPr>
            <a:spLocks noGrp="1"/>
          </p:cNvSpPr>
          <p:nvPr>
            <p:ph type="body" sz="quarter" idx="18"/>
          </p:nvPr>
        </p:nvSpPr>
        <p:spPr>
          <a:xfrm>
            <a:off x="1464959" y="1381269"/>
            <a:ext cx="5360834" cy="5528442"/>
          </a:xfrm>
        </p:spPr>
        <p:txBody>
          <a:bodyPr>
            <a:normAutofit fontScale="92500" lnSpcReduction="20000"/>
          </a:bodyPr>
          <a:lstStyle/>
          <a:p>
            <a:pPr>
              <a:lnSpc>
                <a:spcPct val="110000"/>
              </a:lnSpc>
            </a:pPr>
            <a:r>
              <a:rPr lang="en-US"/>
              <a:t>The ten elements are further grouped into three main areas:</a:t>
            </a:r>
          </a:p>
          <a:p>
            <a:pPr marL="565200" indent="-457200">
              <a:lnSpc>
                <a:spcPct val="110000"/>
              </a:lnSpc>
              <a:buFont typeface="+mj-lt"/>
              <a:buAutoNum type="arabicPeriod"/>
            </a:pPr>
            <a:r>
              <a:rPr lang="en-US" b="1"/>
              <a:t>Configuration</a:t>
            </a:r>
            <a:r>
              <a:rPr lang="en-US"/>
              <a:t> essentially covers the internal workings of the </a:t>
            </a:r>
            <a:r>
              <a:rPr lang="en-US" err="1"/>
              <a:t>organisation</a:t>
            </a:r>
            <a:r>
              <a:rPr lang="en-US"/>
              <a:t> and its business model etc.</a:t>
            </a:r>
          </a:p>
          <a:p>
            <a:pPr marL="565200" indent="-457200">
              <a:lnSpc>
                <a:spcPct val="110000"/>
              </a:lnSpc>
              <a:buFont typeface="+mj-lt"/>
              <a:buAutoNum type="arabicPeriod"/>
            </a:pPr>
            <a:r>
              <a:rPr lang="en-US" b="1"/>
              <a:t>Offering</a:t>
            </a:r>
            <a:r>
              <a:rPr lang="en-US"/>
              <a:t> covers the key aspects of the products and/or services the </a:t>
            </a:r>
            <a:r>
              <a:rPr lang="en-US" err="1"/>
              <a:t>organisation</a:t>
            </a:r>
            <a:r>
              <a:rPr lang="en-US"/>
              <a:t> offers.</a:t>
            </a:r>
          </a:p>
          <a:p>
            <a:pPr marL="565200" indent="-457200">
              <a:lnSpc>
                <a:spcPct val="110000"/>
              </a:lnSpc>
              <a:buFont typeface="+mj-lt"/>
              <a:buAutoNum type="arabicPeriod"/>
            </a:pPr>
            <a:r>
              <a:rPr lang="en-US"/>
              <a:t>Finally, the outward facing elements of the business, or in other words, the whole </a:t>
            </a:r>
            <a:r>
              <a:rPr lang="en-US" b="1"/>
              <a:t>customer experience</a:t>
            </a:r>
            <a:r>
              <a:rPr lang="en-US"/>
              <a:t>.</a:t>
            </a:r>
          </a:p>
          <a:p>
            <a:pPr>
              <a:lnSpc>
                <a:spcPct val="110000"/>
              </a:lnSpc>
            </a:pPr>
            <a:r>
              <a:rPr lang="en-IE"/>
              <a:t>Doblin highlighted that based on their research, the more types of innovation an organisation used the better their performance was.</a:t>
            </a:r>
          </a:p>
        </p:txBody>
      </p:sp>
      <p:pic>
        <p:nvPicPr>
          <p:cNvPr id="1026" name="Picture 2" descr="Top Innovator Performance">
            <a:extLst>
              <a:ext uri="{FF2B5EF4-FFF2-40B4-BE49-F238E27FC236}">
                <a16:creationId xmlns:a16="http://schemas.microsoft.com/office/drawing/2014/main" id="{63D464DB-9630-49C1-AF12-4222F79698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6933" y="177696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F7628A-DBE0-42F5-8C52-C323DD68FD4F}"/>
              </a:ext>
            </a:extLst>
          </p:cNvPr>
          <p:cNvSpPr txBox="1"/>
          <p:nvPr/>
        </p:nvSpPr>
        <p:spPr>
          <a:xfrm rot="16200000">
            <a:off x="5516984" y="3448346"/>
            <a:ext cx="3031022" cy="338554"/>
          </a:xfrm>
          <a:prstGeom prst="rect">
            <a:avLst/>
          </a:prstGeom>
          <a:solidFill>
            <a:schemeClr val="tx2"/>
          </a:solidFill>
        </p:spPr>
        <p:txBody>
          <a:bodyPr wrap="square" lIns="91440" tIns="45720" rIns="91440" bIns="45720" rtlCol="0" anchor="t">
            <a:spAutoFit/>
          </a:bodyPr>
          <a:lstStyle/>
          <a:p>
            <a:r>
              <a:rPr lang="en-US" sz="1600" b="1"/>
              <a:t>Stock price (indexed to 100)</a:t>
            </a:r>
            <a:endParaRPr lang="en-IE" sz="1600" b="1"/>
          </a:p>
        </p:txBody>
      </p:sp>
      <p:sp>
        <p:nvSpPr>
          <p:cNvPr id="6" name="TextBox 5">
            <a:extLst>
              <a:ext uri="{FF2B5EF4-FFF2-40B4-BE49-F238E27FC236}">
                <a16:creationId xmlns:a16="http://schemas.microsoft.com/office/drawing/2014/main" id="{E7CB50A5-6333-4BE2-AD2D-5D9D9F6F4709}"/>
              </a:ext>
            </a:extLst>
          </p:cNvPr>
          <p:cNvSpPr txBox="1"/>
          <p:nvPr/>
        </p:nvSpPr>
        <p:spPr>
          <a:xfrm>
            <a:off x="11666483" y="2490952"/>
            <a:ext cx="525517" cy="369332"/>
          </a:xfrm>
          <a:prstGeom prst="rect">
            <a:avLst/>
          </a:prstGeom>
          <a:solidFill>
            <a:schemeClr val="bg2"/>
          </a:solidFill>
        </p:spPr>
        <p:txBody>
          <a:bodyPr wrap="square" rtlCol="0">
            <a:spAutoFit/>
          </a:bodyPr>
          <a:lstStyle/>
          <a:p>
            <a:r>
              <a:rPr lang="en-US" sz="900" b="1"/>
              <a:t>5+ Types</a:t>
            </a:r>
            <a:endParaRPr lang="en-IE" sz="900" b="1"/>
          </a:p>
        </p:txBody>
      </p:sp>
      <p:sp>
        <p:nvSpPr>
          <p:cNvPr id="8" name="TextBox 7">
            <a:extLst>
              <a:ext uri="{FF2B5EF4-FFF2-40B4-BE49-F238E27FC236}">
                <a16:creationId xmlns:a16="http://schemas.microsoft.com/office/drawing/2014/main" id="{C4A6B3DA-C4D4-4B18-AABE-00D92722957C}"/>
              </a:ext>
            </a:extLst>
          </p:cNvPr>
          <p:cNvSpPr txBox="1"/>
          <p:nvPr/>
        </p:nvSpPr>
        <p:spPr>
          <a:xfrm>
            <a:off x="11666483" y="3134394"/>
            <a:ext cx="525517" cy="369332"/>
          </a:xfrm>
          <a:prstGeom prst="rect">
            <a:avLst/>
          </a:prstGeom>
          <a:solidFill>
            <a:schemeClr val="bg2"/>
          </a:solidFill>
        </p:spPr>
        <p:txBody>
          <a:bodyPr wrap="square" rtlCol="0">
            <a:spAutoFit/>
          </a:bodyPr>
          <a:lstStyle/>
          <a:p>
            <a:r>
              <a:rPr lang="en-US" sz="900" b="1"/>
              <a:t>3-4 Types</a:t>
            </a:r>
            <a:endParaRPr lang="en-IE" sz="900" b="1"/>
          </a:p>
        </p:txBody>
      </p:sp>
      <p:sp>
        <p:nvSpPr>
          <p:cNvPr id="9" name="TextBox 8">
            <a:extLst>
              <a:ext uri="{FF2B5EF4-FFF2-40B4-BE49-F238E27FC236}">
                <a16:creationId xmlns:a16="http://schemas.microsoft.com/office/drawing/2014/main" id="{363BA592-B9A8-4956-AA02-8218C9F317EE}"/>
              </a:ext>
            </a:extLst>
          </p:cNvPr>
          <p:cNvSpPr txBox="1"/>
          <p:nvPr/>
        </p:nvSpPr>
        <p:spPr>
          <a:xfrm>
            <a:off x="11655973" y="3455276"/>
            <a:ext cx="525517" cy="369332"/>
          </a:xfrm>
          <a:prstGeom prst="rect">
            <a:avLst/>
          </a:prstGeom>
          <a:solidFill>
            <a:schemeClr val="bg2"/>
          </a:solidFill>
        </p:spPr>
        <p:txBody>
          <a:bodyPr wrap="square" rtlCol="0">
            <a:spAutoFit/>
          </a:bodyPr>
          <a:lstStyle/>
          <a:p>
            <a:r>
              <a:rPr lang="en-US" sz="900" b="1"/>
              <a:t>1 -2 Types</a:t>
            </a:r>
            <a:endParaRPr lang="en-IE" sz="900" b="1"/>
          </a:p>
        </p:txBody>
      </p:sp>
      <p:sp>
        <p:nvSpPr>
          <p:cNvPr id="10" name="TextBox 9">
            <a:extLst>
              <a:ext uri="{FF2B5EF4-FFF2-40B4-BE49-F238E27FC236}">
                <a16:creationId xmlns:a16="http://schemas.microsoft.com/office/drawing/2014/main" id="{8B470DD4-F112-4987-90E5-B669A8A4EAB9}"/>
              </a:ext>
            </a:extLst>
          </p:cNvPr>
          <p:cNvSpPr txBox="1"/>
          <p:nvPr/>
        </p:nvSpPr>
        <p:spPr>
          <a:xfrm>
            <a:off x="11676993" y="3960824"/>
            <a:ext cx="525517" cy="369332"/>
          </a:xfrm>
          <a:prstGeom prst="rect">
            <a:avLst/>
          </a:prstGeom>
          <a:solidFill>
            <a:schemeClr val="bg2"/>
          </a:solidFill>
        </p:spPr>
        <p:txBody>
          <a:bodyPr wrap="square" rtlCol="0">
            <a:spAutoFit/>
          </a:bodyPr>
          <a:lstStyle/>
          <a:p>
            <a:r>
              <a:rPr lang="en-US" sz="900" b="1"/>
              <a:t>S&amp;P 500</a:t>
            </a:r>
            <a:endParaRPr lang="en-IE" sz="900" b="1"/>
          </a:p>
        </p:txBody>
      </p:sp>
      <p:sp>
        <p:nvSpPr>
          <p:cNvPr id="12" name="TextBox 11">
            <a:extLst>
              <a:ext uri="{FF2B5EF4-FFF2-40B4-BE49-F238E27FC236}">
                <a16:creationId xmlns:a16="http://schemas.microsoft.com/office/drawing/2014/main" id="{873BC480-4A87-4EEC-B0C6-ED630CDCC872}"/>
              </a:ext>
            </a:extLst>
          </p:cNvPr>
          <p:cNvSpPr txBox="1"/>
          <p:nvPr/>
        </p:nvSpPr>
        <p:spPr>
          <a:xfrm>
            <a:off x="8067655" y="5481890"/>
            <a:ext cx="2961289" cy="738664"/>
          </a:xfrm>
          <a:prstGeom prst="rect">
            <a:avLst/>
          </a:prstGeom>
          <a:noFill/>
        </p:spPr>
        <p:txBody>
          <a:bodyPr wrap="square">
            <a:spAutoFit/>
          </a:bodyPr>
          <a:lstStyle/>
          <a:p>
            <a:r>
              <a:rPr lang="en-US" sz="1400" b="0" i="1">
                <a:solidFill>
                  <a:srgbClr val="999999"/>
                </a:solidFill>
                <a:effectLst/>
                <a:latin typeface="Noto Sans" panose="020B0502040504020204" pitchFamily="34" charset="0"/>
              </a:rPr>
              <a:t>Source: Ten Types of Innovation: The Discipline of Building Breakthroughs, 2013, Wiley</a:t>
            </a:r>
            <a:endParaRPr lang="en-IE" sz="1400"/>
          </a:p>
        </p:txBody>
      </p:sp>
      <p:sp>
        <p:nvSpPr>
          <p:cNvPr id="13" name="Text Placeholder 2">
            <a:extLst>
              <a:ext uri="{FF2B5EF4-FFF2-40B4-BE49-F238E27FC236}">
                <a16:creationId xmlns:a16="http://schemas.microsoft.com/office/drawing/2014/main" id="{FFB3691A-C0F5-4D38-B321-D31CB37CBFF3}"/>
              </a:ext>
            </a:extLst>
          </p:cNvPr>
          <p:cNvSpPr>
            <a:spLocks noGrp="1"/>
          </p:cNvSpPr>
          <p:nvPr>
            <p:ph type="body" sz="quarter" idx="16"/>
          </p:nvPr>
        </p:nvSpPr>
        <p:spPr>
          <a:xfrm>
            <a:off x="1376401" y="317900"/>
            <a:ext cx="5844994" cy="895374"/>
          </a:xfrm>
        </p:spPr>
        <p:txBody>
          <a:bodyPr>
            <a:normAutofit/>
          </a:bodyPr>
          <a:lstStyle/>
          <a:p>
            <a:r>
              <a:rPr lang="en-US" sz="3300" b="1"/>
              <a:t>Doblin’s Framework explained</a:t>
            </a:r>
          </a:p>
          <a:p>
            <a:endParaRPr lang="en-IE" sz="3300" b="1"/>
          </a:p>
        </p:txBody>
      </p:sp>
    </p:spTree>
    <p:extLst>
      <p:ext uri="{BB962C8B-B14F-4D97-AF65-F5344CB8AC3E}">
        <p14:creationId xmlns:p14="http://schemas.microsoft.com/office/powerpoint/2010/main" val="4032463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29625-CE09-42C0-BB8F-5A45E29E2B23}"/>
              </a:ext>
            </a:extLst>
          </p:cNvPr>
          <p:cNvSpPr>
            <a:spLocks noGrp="1"/>
          </p:cNvSpPr>
          <p:nvPr>
            <p:ph type="body" sz="quarter" idx="31"/>
          </p:nvPr>
        </p:nvSpPr>
        <p:spPr>
          <a:xfrm>
            <a:off x="1164753" y="3951362"/>
            <a:ext cx="3401236" cy="1988058"/>
          </a:xfrm>
        </p:spPr>
        <p:txBody>
          <a:bodyPr>
            <a:noAutofit/>
          </a:bodyPr>
          <a:lstStyle/>
          <a:p>
            <a:r>
              <a:rPr lang="en-US" sz="2400" b="1" dirty="0">
                <a:latin typeface="+mn-lt"/>
              </a:rPr>
              <a:t>Determine</a:t>
            </a:r>
            <a:r>
              <a:rPr lang="en-US" sz="2400" dirty="0">
                <a:latin typeface="+mn-lt"/>
              </a:rPr>
              <a:t> how innovative </a:t>
            </a:r>
            <a:r>
              <a:rPr lang="en-US" sz="2400" b="1" dirty="0">
                <a:latin typeface="+mn-lt"/>
              </a:rPr>
              <a:t>your business </a:t>
            </a:r>
            <a:r>
              <a:rPr lang="en-US" sz="2400" dirty="0">
                <a:latin typeface="+mn-lt"/>
              </a:rPr>
              <a:t>and its services and products actually are.</a:t>
            </a:r>
          </a:p>
          <a:p>
            <a:endParaRPr lang="en-IE" sz="2400" dirty="0">
              <a:latin typeface="+mn-lt"/>
            </a:endParaRPr>
          </a:p>
        </p:txBody>
      </p:sp>
      <p:sp>
        <p:nvSpPr>
          <p:cNvPr id="3" name="Text Placeholder 2">
            <a:extLst>
              <a:ext uri="{FF2B5EF4-FFF2-40B4-BE49-F238E27FC236}">
                <a16:creationId xmlns:a16="http://schemas.microsoft.com/office/drawing/2014/main" id="{09E8451B-8009-4DB8-ADEB-5791586DDC7A}"/>
              </a:ext>
            </a:extLst>
          </p:cNvPr>
          <p:cNvSpPr>
            <a:spLocks noGrp="1"/>
          </p:cNvSpPr>
          <p:nvPr>
            <p:ph type="body" sz="quarter" idx="33"/>
          </p:nvPr>
        </p:nvSpPr>
        <p:spPr>
          <a:xfrm>
            <a:off x="4627558" y="3946612"/>
            <a:ext cx="2918097" cy="1988058"/>
          </a:xfrm>
        </p:spPr>
        <p:txBody>
          <a:bodyPr>
            <a:noAutofit/>
          </a:bodyPr>
          <a:lstStyle/>
          <a:p>
            <a:r>
              <a:rPr lang="en-US" sz="2400" dirty="0">
                <a:latin typeface="+mn-lt"/>
              </a:rPr>
              <a:t>Try to </a:t>
            </a:r>
            <a:r>
              <a:rPr lang="en-US" sz="2400" b="1" dirty="0">
                <a:latin typeface="+mn-lt"/>
              </a:rPr>
              <a:t>understand a market </a:t>
            </a:r>
            <a:r>
              <a:rPr lang="en-US" sz="2400" dirty="0">
                <a:latin typeface="+mn-lt"/>
              </a:rPr>
              <a:t>and </a:t>
            </a:r>
            <a:r>
              <a:rPr lang="en-US" sz="2400" b="1" dirty="0">
                <a:latin typeface="+mn-lt"/>
              </a:rPr>
              <a:t>identify opportunities </a:t>
            </a:r>
            <a:r>
              <a:rPr lang="en-US" sz="2400" dirty="0">
                <a:latin typeface="+mn-lt"/>
              </a:rPr>
              <a:t>for innovation within it.</a:t>
            </a:r>
          </a:p>
          <a:p>
            <a:endParaRPr lang="en-IE" sz="2400" dirty="0">
              <a:latin typeface="+mn-lt"/>
            </a:endParaRPr>
          </a:p>
        </p:txBody>
      </p:sp>
      <p:sp>
        <p:nvSpPr>
          <p:cNvPr id="4" name="Text Placeholder 3">
            <a:extLst>
              <a:ext uri="{FF2B5EF4-FFF2-40B4-BE49-F238E27FC236}">
                <a16:creationId xmlns:a16="http://schemas.microsoft.com/office/drawing/2014/main" id="{BDC8BEE6-8AEE-41D0-B958-6FBF89131E87}"/>
              </a:ext>
            </a:extLst>
          </p:cNvPr>
          <p:cNvSpPr>
            <a:spLocks noGrp="1"/>
          </p:cNvSpPr>
          <p:nvPr>
            <p:ph type="body" sz="quarter" idx="35"/>
          </p:nvPr>
        </p:nvSpPr>
        <p:spPr>
          <a:xfrm>
            <a:off x="7816773" y="3907284"/>
            <a:ext cx="4035755" cy="1988058"/>
          </a:xfrm>
        </p:spPr>
        <p:txBody>
          <a:bodyPr>
            <a:noAutofit/>
          </a:bodyPr>
          <a:lstStyle/>
          <a:p>
            <a:r>
              <a:rPr lang="en-US" sz="2300" b="1" dirty="0">
                <a:latin typeface="+mn-lt"/>
              </a:rPr>
              <a:t>Assess your offerings, or market </a:t>
            </a:r>
            <a:r>
              <a:rPr lang="en-US" sz="2300" dirty="0">
                <a:latin typeface="+mn-lt"/>
              </a:rPr>
              <a:t>on each of the ten elements, and </a:t>
            </a:r>
            <a:r>
              <a:rPr lang="en-US" sz="2300" b="1" dirty="0">
                <a:latin typeface="+mn-lt"/>
              </a:rPr>
              <a:t>identify</a:t>
            </a:r>
            <a:r>
              <a:rPr lang="en-US" sz="2300" dirty="0">
                <a:latin typeface="+mn-lt"/>
              </a:rPr>
              <a:t> things done well, and where there is room for improvement and innovation.</a:t>
            </a:r>
          </a:p>
          <a:p>
            <a:endParaRPr lang="en-IE" sz="2300" dirty="0">
              <a:latin typeface="+mn-lt"/>
            </a:endParaRPr>
          </a:p>
        </p:txBody>
      </p:sp>
      <p:sp>
        <p:nvSpPr>
          <p:cNvPr id="5" name="Text Placeholder 4">
            <a:extLst>
              <a:ext uri="{FF2B5EF4-FFF2-40B4-BE49-F238E27FC236}">
                <a16:creationId xmlns:a16="http://schemas.microsoft.com/office/drawing/2014/main" id="{57422C9A-8F7B-421F-B07A-0DA343141CAA}"/>
              </a:ext>
            </a:extLst>
          </p:cNvPr>
          <p:cNvSpPr>
            <a:spLocks noGrp="1"/>
          </p:cNvSpPr>
          <p:nvPr>
            <p:ph type="body" sz="quarter" idx="29"/>
          </p:nvPr>
        </p:nvSpPr>
        <p:spPr>
          <a:xfrm>
            <a:off x="592812" y="675505"/>
            <a:ext cx="11025353" cy="763507"/>
          </a:xfrm>
          <a:solidFill>
            <a:srgbClr val="85D2E1"/>
          </a:solidFill>
        </p:spPr>
        <p:txBody>
          <a:bodyPr>
            <a:normAutofit fontScale="85000" lnSpcReduction="20000"/>
          </a:bodyPr>
          <a:lstStyle/>
          <a:p>
            <a:r>
              <a:rPr lang="en-US"/>
              <a:t>The framework is a very versatile and practical tool that in addition to designing new innovations, it can be used to:</a:t>
            </a:r>
          </a:p>
          <a:p>
            <a:endParaRPr lang="en-IE"/>
          </a:p>
        </p:txBody>
      </p:sp>
      <p:sp>
        <p:nvSpPr>
          <p:cNvPr id="6" name="TextBox 5">
            <a:extLst>
              <a:ext uri="{FF2B5EF4-FFF2-40B4-BE49-F238E27FC236}">
                <a16:creationId xmlns:a16="http://schemas.microsoft.com/office/drawing/2014/main" id="{5373F281-E17D-45F2-86B8-33DD544E6308}"/>
              </a:ext>
            </a:extLst>
          </p:cNvPr>
          <p:cNvSpPr txBox="1"/>
          <p:nvPr/>
        </p:nvSpPr>
        <p:spPr>
          <a:xfrm>
            <a:off x="592812" y="126124"/>
            <a:ext cx="11006376" cy="549381"/>
          </a:xfrm>
          <a:prstGeom prst="rect">
            <a:avLst/>
          </a:prstGeom>
          <a:solidFill>
            <a:srgbClr val="85D2E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a:ln>
                  <a:noFill/>
                </a:ln>
                <a:solidFill>
                  <a:srgbClr val="000000"/>
                </a:solidFill>
                <a:effectLst/>
                <a:uLnTx/>
                <a:uFillTx/>
                <a:latin typeface="Calibri" panose="020F0502020204030204"/>
                <a:ea typeface="+mn-ea"/>
                <a:cs typeface="+mn-cs"/>
              </a:rPr>
              <a:t>Using the Framework</a:t>
            </a:r>
            <a:endParaRPr kumimoji="0" lang="en-IE" sz="3300" b="1"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Graphic 7" descr="Badge 1 outline">
            <a:extLst>
              <a:ext uri="{FF2B5EF4-FFF2-40B4-BE49-F238E27FC236}">
                <a16:creationId xmlns:a16="http://schemas.microsoft.com/office/drawing/2014/main" id="{AB29DE07-4A38-41A8-9246-5319A5DB1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0034" y="2057400"/>
            <a:ext cx="914400" cy="914400"/>
          </a:xfrm>
          <a:prstGeom prst="rect">
            <a:avLst/>
          </a:prstGeom>
        </p:spPr>
      </p:pic>
      <p:pic>
        <p:nvPicPr>
          <p:cNvPr id="10" name="Graphic 9" descr="Badge outline">
            <a:extLst>
              <a:ext uri="{FF2B5EF4-FFF2-40B4-BE49-F238E27FC236}">
                <a16:creationId xmlns:a16="http://schemas.microsoft.com/office/drawing/2014/main" id="{5C2F6F88-C495-44AB-A8FC-1933714CE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8287" y="2109952"/>
            <a:ext cx="914400" cy="884244"/>
          </a:xfrm>
          <a:prstGeom prst="rect">
            <a:avLst/>
          </a:prstGeom>
        </p:spPr>
      </p:pic>
      <p:pic>
        <p:nvPicPr>
          <p:cNvPr id="12" name="Graphic 11" descr="Badge 3 outline">
            <a:extLst>
              <a:ext uri="{FF2B5EF4-FFF2-40B4-BE49-F238E27FC236}">
                <a16:creationId xmlns:a16="http://schemas.microsoft.com/office/drawing/2014/main" id="{9E905AD6-AFAC-45B1-8695-84092A75EE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6191" y="2109952"/>
            <a:ext cx="914400" cy="884244"/>
          </a:xfrm>
          <a:prstGeom prst="rect">
            <a:avLst/>
          </a:prstGeom>
        </p:spPr>
      </p:pic>
      <p:sp>
        <p:nvSpPr>
          <p:cNvPr id="7" name="TextBox 6">
            <a:extLst>
              <a:ext uri="{FF2B5EF4-FFF2-40B4-BE49-F238E27FC236}">
                <a16:creationId xmlns:a16="http://schemas.microsoft.com/office/drawing/2014/main" id="{0F6AD69D-4FAF-43A7-AE50-531F1E5B535F}"/>
              </a:ext>
            </a:extLst>
          </p:cNvPr>
          <p:cNvSpPr txBox="1"/>
          <p:nvPr/>
        </p:nvSpPr>
        <p:spPr>
          <a:xfrm>
            <a:off x="4884090" y="5934670"/>
            <a:ext cx="2345266" cy="923330"/>
          </a:xfrm>
          <a:prstGeom prst="rect">
            <a:avLst/>
          </a:prstGeom>
          <a:solidFill>
            <a:schemeClr val="bg1"/>
          </a:solidFill>
        </p:spPr>
        <p:txBody>
          <a:bodyPr wrap="square" rtlCol="0">
            <a:spAutoFit/>
          </a:bodyPr>
          <a:lstStyle/>
          <a:p>
            <a:endParaRPr lang="en-US" dirty="0"/>
          </a:p>
          <a:p>
            <a:endParaRPr lang="en-IE" dirty="0"/>
          </a:p>
          <a:p>
            <a:endParaRPr lang="en-IE" dirty="0"/>
          </a:p>
        </p:txBody>
      </p:sp>
      <p:sp>
        <p:nvSpPr>
          <p:cNvPr id="9" name="TextBox 8">
            <a:extLst>
              <a:ext uri="{FF2B5EF4-FFF2-40B4-BE49-F238E27FC236}">
                <a16:creationId xmlns:a16="http://schemas.microsoft.com/office/drawing/2014/main" id="{2F15F467-A98A-4F52-8F0B-E09AE66B5866}"/>
              </a:ext>
            </a:extLst>
          </p:cNvPr>
          <p:cNvSpPr txBox="1"/>
          <p:nvPr/>
        </p:nvSpPr>
        <p:spPr>
          <a:xfrm>
            <a:off x="1267557" y="5859329"/>
            <a:ext cx="2918097" cy="646331"/>
          </a:xfrm>
          <a:prstGeom prst="rect">
            <a:avLst/>
          </a:prstGeom>
          <a:solidFill>
            <a:srgbClr val="85D2E1"/>
          </a:solidFill>
        </p:spPr>
        <p:txBody>
          <a:bodyPr wrap="square" rtlCol="0">
            <a:spAutoFit/>
          </a:bodyPr>
          <a:lstStyle/>
          <a:p>
            <a:pPr algn="ctr"/>
            <a:r>
              <a:rPr lang="en-US" b="1" dirty="0">
                <a:solidFill>
                  <a:srgbClr val="000000"/>
                </a:solidFill>
              </a:rPr>
              <a:t>Carry out our Innovation Readiness test- </a:t>
            </a:r>
            <a:r>
              <a:rPr lang="en-US" b="1" dirty="0">
                <a:solidFill>
                  <a:srgbClr val="1188A3"/>
                </a:solidFill>
                <a:hlinkClick r:id="rId8">
                  <a:extLst>
                    <a:ext uri="{A12FA001-AC4F-418D-AE19-62706E023703}">
                      <ahyp:hlinkClr xmlns:ahyp="http://schemas.microsoft.com/office/drawing/2018/hyperlinkcolor" val="tx"/>
                    </a:ext>
                  </a:extLst>
                </a:hlinkClick>
              </a:rPr>
              <a:t>Click here!</a:t>
            </a:r>
            <a:endParaRPr lang="en-IE" b="1" dirty="0">
              <a:solidFill>
                <a:srgbClr val="1188A3"/>
              </a:solidFill>
            </a:endParaRPr>
          </a:p>
        </p:txBody>
      </p:sp>
      <p:sp>
        <p:nvSpPr>
          <p:cNvPr id="13" name="TextBox 12">
            <a:extLst>
              <a:ext uri="{FF2B5EF4-FFF2-40B4-BE49-F238E27FC236}">
                <a16:creationId xmlns:a16="http://schemas.microsoft.com/office/drawing/2014/main" id="{F75B36F6-0F3C-4789-A880-9AE3D819FB42}"/>
              </a:ext>
            </a:extLst>
          </p:cNvPr>
          <p:cNvSpPr txBox="1"/>
          <p:nvPr/>
        </p:nvSpPr>
        <p:spPr>
          <a:xfrm>
            <a:off x="4837107" y="5859329"/>
            <a:ext cx="2918097" cy="646331"/>
          </a:xfrm>
          <a:prstGeom prst="rect">
            <a:avLst/>
          </a:prstGeom>
          <a:solidFill>
            <a:srgbClr val="85D2E1"/>
          </a:solidFill>
        </p:spPr>
        <p:txBody>
          <a:bodyPr wrap="square" rtlCol="0">
            <a:spAutoFit/>
          </a:bodyPr>
          <a:lstStyle/>
          <a:p>
            <a:pPr algn="ctr"/>
            <a:r>
              <a:rPr lang="en-US" b="1" dirty="0">
                <a:solidFill>
                  <a:srgbClr val="000000"/>
                </a:solidFill>
              </a:rPr>
              <a:t>Continue your learning journey with Modules 3 &amp; 6</a:t>
            </a:r>
            <a:endParaRPr lang="en-IE" b="1" dirty="0">
              <a:solidFill>
                <a:srgbClr val="000000"/>
              </a:solidFill>
            </a:endParaRPr>
          </a:p>
        </p:txBody>
      </p:sp>
      <p:sp>
        <p:nvSpPr>
          <p:cNvPr id="14" name="TextBox 13">
            <a:extLst>
              <a:ext uri="{FF2B5EF4-FFF2-40B4-BE49-F238E27FC236}">
                <a16:creationId xmlns:a16="http://schemas.microsoft.com/office/drawing/2014/main" id="{234E3972-8100-4612-BDD6-6EC05ECD9E97}"/>
              </a:ext>
            </a:extLst>
          </p:cNvPr>
          <p:cNvSpPr txBox="1"/>
          <p:nvPr/>
        </p:nvSpPr>
        <p:spPr>
          <a:xfrm>
            <a:off x="8453640" y="5859328"/>
            <a:ext cx="3145548" cy="646331"/>
          </a:xfrm>
          <a:prstGeom prst="rect">
            <a:avLst/>
          </a:prstGeom>
          <a:solidFill>
            <a:srgbClr val="85D2E1"/>
          </a:solidFill>
        </p:spPr>
        <p:txBody>
          <a:bodyPr wrap="square" rtlCol="0">
            <a:spAutoFit/>
          </a:bodyPr>
          <a:lstStyle/>
          <a:p>
            <a:pPr algn="ctr"/>
            <a:r>
              <a:rPr lang="en-US" b="1" dirty="0">
                <a:solidFill>
                  <a:srgbClr val="000000"/>
                </a:solidFill>
              </a:rPr>
              <a:t>Use Modules 4 &amp; 5 to help with NPD &amp; </a:t>
            </a:r>
            <a:r>
              <a:rPr lang="en-US" b="1" dirty="0" err="1">
                <a:solidFill>
                  <a:srgbClr val="000000"/>
                </a:solidFill>
              </a:rPr>
              <a:t>Commercialisation</a:t>
            </a:r>
            <a:endParaRPr lang="en-IE" b="1" dirty="0">
              <a:solidFill>
                <a:srgbClr val="000000"/>
              </a:solidFill>
            </a:endParaRPr>
          </a:p>
        </p:txBody>
      </p:sp>
    </p:spTree>
    <p:extLst>
      <p:ext uri="{BB962C8B-B14F-4D97-AF65-F5344CB8AC3E}">
        <p14:creationId xmlns:p14="http://schemas.microsoft.com/office/powerpoint/2010/main" val="3275948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C1AA2-8841-43C8-BB10-0A2CB9713450}"/>
              </a:ext>
            </a:extLst>
          </p:cNvPr>
          <p:cNvSpPr>
            <a:spLocks noGrp="1"/>
          </p:cNvSpPr>
          <p:nvPr>
            <p:ph type="body" sz="quarter" idx="18"/>
          </p:nvPr>
        </p:nvSpPr>
        <p:spPr>
          <a:xfrm>
            <a:off x="315310" y="1555531"/>
            <a:ext cx="11729545" cy="4340772"/>
          </a:xfrm>
        </p:spPr>
        <p:txBody>
          <a:bodyPr vert="horz" lIns="91440" tIns="45720" rIns="91440" bIns="45720" rtlCol="0" anchor="t">
            <a:normAutofit fontScale="92500"/>
          </a:bodyPr>
          <a:lstStyle/>
          <a:p>
            <a:pPr indent="0">
              <a:lnSpc>
                <a:spcPct val="120000"/>
              </a:lnSpc>
            </a:pPr>
            <a:r>
              <a:rPr lang="en-US"/>
              <a:t>Whether you’re just getting started with innovation, have already gained some successful experience from it, or are a battle-scarred veteran innovator, </a:t>
            </a:r>
            <a:r>
              <a:rPr lang="en-US" b="1"/>
              <a:t>you can still try to find new growth opportunities in your food SME</a:t>
            </a:r>
            <a:r>
              <a:rPr lang="en-US"/>
              <a:t>, no matter your current level. Your approach to innovation depends mainly on your unique capabilities and strategic goals. Ultimately, managing innovation is no different than managing any other major change, and more or less the same principles apply.</a:t>
            </a:r>
          </a:p>
          <a:p>
            <a:pPr indent="0">
              <a:lnSpc>
                <a:spcPct val="120000"/>
              </a:lnSpc>
            </a:pPr>
            <a:r>
              <a:rPr lang="en-US"/>
              <a:t>Although it's important to move fast, don't bite off more than you can chew. To avoid unnecessary havoc, you want to use the framework to </a:t>
            </a:r>
            <a:r>
              <a:rPr lang="en-US" err="1"/>
              <a:t>analyse</a:t>
            </a:r>
            <a:r>
              <a:rPr lang="en-US"/>
              <a:t> your business and then:</a:t>
            </a:r>
            <a:endParaRPr lang="en-US">
              <a:cs typeface="Calibri"/>
            </a:endParaRPr>
          </a:p>
          <a:p>
            <a:pPr marL="342900" indent="0">
              <a:lnSpc>
                <a:spcPct val="120000"/>
              </a:lnSpc>
              <a:spcBef>
                <a:spcPts val="600"/>
              </a:spcBef>
              <a:buFont typeface="Arial" panose="020B0604020202020204" pitchFamily="34" charset="0"/>
              <a:buChar char="•"/>
            </a:pPr>
            <a:r>
              <a:rPr lang="en-US" b="1"/>
              <a:t>Break down your strategic goals into smaller, easily implemented pieces</a:t>
            </a:r>
            <a:endParaRPr lang="en-US" b="1">
              <a:cs typeface="Calibri"/>
            </a:endParaRPr>
          </a:p>
          <a:p>
            <a:pPr marL="342900" indent="0">
              <a:lnSpc>
                <a:spcPct val="120000"/>
              </a:lnSpc>
              <a:spcBef>
                <a:spcPts val="600"/>
              </a:spcBef>
              <a:buFont typeface="Arial" panose="020B0604020202020204" pitchFamily="34" charset="0"/>
              <a:buChar char="•"/>
            </a:pPr>
            <a:r>
              <a:rPr lang="en-US" b="1"/>
              <a:t>Commit to the process</a:t>
            </a:r>
            <a:endParaRPr lang="en-IE" b="1">
              <a:cs typeface="Calibri"/>
            </a:endParaRPr>
          </a:p>
        </p:txBody>
      </p:sp>
      <p:sp>
        <p:nvSpPr>
          <p:cNvPr id="3" name="Text Placeholder 2">
            <a:extLst>
              <a:ext uri="{FF2B5EF4-FFF2-40B4-BE49-F238E27FC236}">
                <a16:creationId xmlns:a16="http://schemas.microsoft.com/office/drawing/2014/main" id="{CF1E85D5-9924-4CB9-81D2-BEEDDE5D2F93}"/>
              </a:ext>
            </a:extLst>
          </p:cNvPr>
          <p:cNvSpPr>
            <a:spLocks noGrp="1"/>
          </p:cNvSpPr>
          <p:nvPr>
            <p:ph type="body" sz="quarter" idx="16"/>
          </p:nvPr>
        </p:nvSpPr>
        <p:spPr>
          <a:xfrm>
            <a:off x="609600" y="670586"/>
            <a:ext cx="10933216" cy="582221"/>
          </a:xfrm>
        </p:spPr>
        <p:txBody>
          <a:bodyPr>
            <a:normAutofit/>
          </a:bodyPr>
          <a:lstStyle/>
          <a:p>
            <a:r>
              <a:rPr lang="en-US" sz="3300" b="1"/>
              <a:t>Getting started in Innovation…</a:t>
            </a:r>
            <a:endParaRPr lang="en-IE" sz="3300" b="1"/>
          </a:p>
        </p:txBody>
      </p:sp>
      <p:grpSp>
        <p:nvGrpSpPr>
          <p:cNvPr id="7" name="Graphic 3">
            <a:extLst>
              <a:ext uri="{FF2B5EF4-FFF2-40B4-BE49-F238E27FC236}">
                <a16:creationId xmlns:a16="http://schemas.microsoft.com/office/drawing/2014/main" id="{9F644B26-31C7-4655-88A4-B65364DC2DD7}"/>
              </a:ext>
            </a:extLst>
          </p:cNvPr>
          <p:cNvGrpSpPr/>
          <p:nvPr/>
        </p:nvGrpSpPr>
        <p:grpSpPr>
          <a:xfrm>
            <a:off x="10036153" y="461142"/>
            <a:ext cx="1066935" cy="1001108"/>
            <a:chOff x="6615628" y="2116894"/>
            <a:chExt cx="1066935" cy="1001108"/>
          </a:xfrm>
        </p:grpSpPr>
        <p:sp>
          <p:nvSpPr>
            <p:cNvPr id="8" name="Freeform 1128">
              <a:extLst>
                <a:ext uri="{FF2B5EF4-FFF2-40B4-BE49-F238E27FC236}">
                  <a16:creationId xmlns:a16="http://schemas.microsoft.com/office/drawing/2014/main" id="{9753B257-13B3-40A6-A54A-9B2C88DF8897}"/>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00BADE"/>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02CD1121-0A0B-4261-9056-25F9E3B71D72}"/>
                </a:ext>
              </a:extLst>
            </p:cNvPr>
            <p:cNvGrpSpPr/>
            <p:nvPr/>
          </p:nvGrpSpPr>
          <p:grpSpPr>
            <a:xfrm>
              <a:off x="6615628" y="2116894"/>
              <a:ext cx="1066935" cy="1001108"/>
              <a:chOff x="6615628" y="2116894"/>
              <a:chExt cx="1066935" cy="1001108"/>
            </a:xfrm>
            <a:solidFill>
              <a:srgbClr val="000000"/>
            </a:solidFill>
          </p:grpSpPr>
          <p:sp>
            <p:nvSpPr>
              <p:cNvPr id="10" name="Freeform 1130">
                <a:extLst>
                  <a:ext uri="{FF2B5EF4-FFF2-40B4-BE49-F238E27FC236}">
                    <a16:creationId xmlns:a16="http://schemas.microsoft.com/office/drawing/2014/main" id="{FE477CD8-ED44-47C5-A0C9-23B9C3584E5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solidFill>
                <a:srgbClr val="000000"/>
              </a:solidFill>
              <a:ln w="27426" cap="flat">
                <a:noFill/>
                <a:prstDash val="solid"/>
                <a:miter/>
              </a:ln>
            </p:spPr>
            <p:txBody>
              <a:bodyPr rtlCol="0" anchor="ctr"/>
              <a:lstStyle/>
              <a:p>
                <a:endParaRPr lang="en-US"/>
              </a:p>
            </p:txBody>
          </p:sp>
          <p:sp>
            <p:nvSpPr>
              <p:cNvPr id="11" name="Freeform 1131">
                <a:extLst>
                  <a:ext uri="{FF2B5EF4-FFF2-40B4-BE49-F238E27FC236}">
                    <a16:creationId xmlns:a16="http://schemas.microsoft.com/office/drawing/2014/main" id="{78CE25A5-BD5B-49FD-BE1F-831AF2BA349A}"/>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000000"/>
              </a:solidFill>
              <a:ln w="27426" cap="flat">
                <a:noFill/>
                <a:prstDash val="solid"/>
                <a:miter/>
              </a:ln>
            </p:spPr>
            <p:txBody>
              <a:bodyPr rtlCol="0" anchor="ctr"/>
              <a:lstStyle/>
              <a:p>
                <a:endParaRPr lang="en-US"/>
              </a:p>
            </p:txBody>
          </p:sp>
          <p:sp>
            <p:nvSpPr>
              <p:cNvPr id="12" name="Freeform 1132">
                <a:extLst>
                  <a:ext uri="{FF2B5EF4-FFF2-40B4-BE49-F238E27FC236}">
                    <a16:creationId xmlns:a16="http://schemas.microsoft.com/office/drawing/2014/main" id="{D65E2B1A-D150-4063-A96D-49D403E0BBFE}"/>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solidFill>
                <a:srgbClr val="000000"/>
              </a:solidFill>
              <a:ln w="27426" cap="flat">
                <a:noFill/>
                <a:prstDash val="solid"/>
                <a:miter/>
              </a:ln>
            </p:spPr>
            <p:txBody>
              <a:bodyPr rtlCol="0" anchor="ctr"/>
              <a:lstStyle/>
              <a:p>
                <a:endParaRPr lang="en-US"/>
              </a:p>
            </p:txBody>
          </p:sp>
          <p:sp>
            <p:nvSpPr>
              <p:cNvPr id="13" name="Freeform 1133">
                <a:extLst>
                  <a:ext uri="{FF2B5EF4-FFF2-40B4-BE49-F238E27FC236}">
                    <a16:creationId xmlns:a16="http://schemas.microsoft.com/office/drawing/2014/main" id="{48E6A050-BDC5-40FC-8DE1-F50B5C80892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solidFill>
                <a:srgbClr val="000000"/>
              </a:solidFill>
              <a:ln w="27426" cap="flat">
                <a:noFill/>
                <a:prstDash val="solid"/>
                <a:miter/>
              </a:ln>
            </p:spPr>
            <p:txBody>
              <a:bodyPr rtlCol="0" anchor="ctr"/>
              <a:lstStyle/>
              <a:p>
                <a:endParaRPr lang="en-US"/>
              </a:p>
            </p:txBody>
          </p:sp>
          <p:sp>
            <p:nvSpPr>
              <p:cNvPr id="14" name="Freeform 1134">
                <a:extLst>
                  <a:ext uri="{FF2B5EF4-FFF2-40B4-BE49-F238E27FC236}">
                    <a16:creationId xmlns:a16="http://schemas.microsoft.com/office/drawing/2014/main" id="{A6F4D732-CC54-4C9D-8C5F-5F2B16E5CDCA}"/>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solidFill>
                <a:srgbClr val="000000"/>
              </a:solidFill>
              <a:ln w="27426" cap="flat">
                <a:noFill/>
                <a:prstDash val="solid"/>
                <a:miter/>
              </a:ln>
            </p:spPr>
            <p:txBody>
              <a:bodyPr rtlCol="0" anchor="ctr"/>
              <a:lstStyle/>
              <a:p>
                <a:endParaRPr lang="en-US"/>
              </a:p>
            </p:txBody>
          </p:sp>
          <p:sp>
            <p:nvSpPr>
              <p:cNvPr id="15" name="Freeform 1135">
                <a:extLst>
                  <a:ext uri="{FF2B5EF4-FFF2-40B4-BE49-F238E27FC236}">
                    <a16:creationId xmlns:a16="http://schemas.microsoft.com/office/drawing/2014/main" id="{88358234-9B08-4BA7-81B5-5E8EC6B2EA6E}"/>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solidFill>
                <a:srgbClr val="000000"/>
              </a:solidFill>
              <a:ln w="27426" cap="flat">
                <a:noFill/>
                <a:prstDash val="solid"/>
                <a:miter/>
              </a:ln>
            </p:spPr>
            <p:txBody>
              <a:bodyPr rtlCol="0" anchor="ctr"/>
              <a:lstStyle/>
              <a:p>
                <a:endParaRPr lang="en-US"/>
              </a:p>
            </p:txBody>
          </p:sp>
          <p:sp>
            <p:nvSpPr>
              <p:cNvPr id="16" name="Freeform 1136">
                <a:extLst>
                  <a:ext uri="{FF2B5EF4-FFF2-40B4-BE49-F238E27FC236}">
                    <a16:creationId xmlns:a16="http://schemas.microsoft.com/office/drawing/2014/main" id="{4A2615BB-F8A8-4A8B-A4CB-2EE8E32A7D0B}"/>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solidFill>
                <a:srgbClr val="000000"/>
              </a:solidFill>
              <a:ln w="27426" cap="flat">
                <a:noFill/>
                <a:prstDash val="solid"/>
                <a:miter/>
              </a:ln>
            </p:spPr>
            <p:txBody>
              <a:bodyPr rtlCol="0" anchor="ctr"/>
              <a:lstStyle/>
              <a:p>
                <a:endParaRPr lang="en-US"/>
              </a:p>
            </p:txBody>
          </p:sp>
          <p:sp>
            <p:nvSpPr>
              <p:cNvPr id="17" name="Freeform 1137">
                <a:extLst>
                  <a:ext uri="{FF2B5EF4-FFF2-40B4-BE49-F238E27FC236}">
                    <a16:creationId xmlns:a16="http://schemas.microsoft.com/office/drawing/2014/main" id="{B528AFCB-47D7-4033-BC7C-298BD6642C11}"/>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solidFill>
                <a:srgbClr val="000000"/>
              </a:solidFill>
              <a:ln w="27426" cap="flat">
                <a:noFill/>
                <a:prstDash val="solid"/>
                <a:miter/>
              </a:ln>
            </p:spPr>
            <p:txBody>
              <a:bodyPr rtlCol="0" anchor="ctr"/>
              <a:lstStyle/>
              <a:p>
                <a:endParaRPr lang="en-US"/>
              </a:p>
            </p:txBody>
          </p:sp>
          <p:sp>
            <p:nvSpPr>
              <p:cNvPr id="18" name="Freeform 1138">
                <a:extLst>
                  <a:ext uri="{FF2B5EF4-FFF2-40B4-BE49-F238E27FC236}">
                    <a16:creationId xmlns:a16="http://schemas.microsoft.com/office/drawing/2014/main" id="{223E2F3C-E89C-42AE-A3B7-447C51D99C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solidFill>
                <a:srgbClr val="000000"/>
              </a:solidFill>
              <a:ln w="27426" cap="flat">
                <a:noFill/>
                <a:prstDash val="solid"/>
                <a:miter/>
              </a:ln>
            </p:spPr>
            <p:txBody>
              <a:bodyPr rtlCol="0" anchor="ctr"/>
              <a:lstStyle/>
              <a:p>
                <a:endParaRPr lang="en-US"/>
              </a:p>
            </p:txBody>
          </p:sp>
          <p:sp>
            <p:nvSpPr>
              <p:cNvPr id="19" name="Freeform 1139">
                <a:extLst>
                  <a:ext uri="{FF2B5EF4-FFF2-40B4-BE49-F238E27FC236}">
                    <a16:creationId xmlns:a16="http://schemas.microsoft.com/office/drawing/2014/main" id="{5EB9F2F3-921F-4683-B238-51DE10EA40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solidFill>
                <a:srgbClr val="000000"/>
              </a:solidFill>
              <a:ln w="27426" cap="flat">
                <a:noFill/>
                <a:prstDash val="solid"/>
                <a:miter/>
              </a:ln>
            </p:spPr>
            <p:txBody>
              <a:bodyPr rtlCol="0" anchor="ctr"/>
              <a:lstStyle/>
              <a:p>
                <a:endParaRPr lang="en-US"/>
              </a:p>
            </p:txBody>
          </p:sp>
          <p:sp>
            <p:nvSpPr>
              <p:cNvPr id="20" name="Freeform 1140">
                <a:extLst>
                  <a:ext uri="{FF2B5EF4-FFF2-40B4-BE49-F238E27FC236}">
                    <a16:creationId xmlns:a16="http://schemas.microsoft.com/office/drawing/2014/main" id="{2DCACEEF-EB9F-415C-828D-C333E9A520B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solidFill>
                <a:srgbClr val="000000"/>
              </a:solidFill>
              <a:ln w="27426" cap="flat">
                <a:noFill/>
                <a:prstDash val="solid"/>
                <a:miter/>
              </a:ln>
            </p:spPr>
            <p:txBody>
              <a:bodyPr rtlCol="0" anchor="ctr"/>
              <a:lstStyle/>
              <a:p>
                <a:endParaRPr lang="en-US"/>
              </a:p>
            </p:txBody>
          </p:sp>
          <p:sp>
            <p:nvSpPr>
              <p:cNvPr id="21" name="Freeform 1141">
                <a:extLst>
                  <a:ext uri="{FF2B5EF4-FFF2-40B4-BE49-F238E27FC236}">
                    <a16:creationId xmlns:a16="http://schemas.microsoft.com/office/drawing/2014/main" id="{77585696-9DB0-40A1-BDE4-DD0205AF0667}"/>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3412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5439EC8-E6FA-4024-91B3-B282A396A15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440BC29-8AEC-41BA-81AB-C91EA5401FE3}"/>
              </a:ext>
            </a:extLst>
          </p:cNvPr>
          <p:cNvSpPr>
            <a:spLocks noGrp="1"/>
          </p:cNvSpPr>
          <p:nvPr>
            <p:ph type="body" sz="quarter" idx="18"/>
          </p:nvPr>
        </p:nvSpPr>
        <p:spPr>
          <a:xfrm>
            <a:off x="1880342" y="3019098"/>
            <a:ext cx="4983180" cy="1573924"/>
          </a:xfrm>
        </p:spPr>
        <p:txBody>
          <a:bodyPr>
            <a:normAutofit/>
          </a:bodyPr>
          <a:lstStyle/>
          <a:p>
            <a:pPr algn="ctr"/>
            <a:endParaRPr lang="en-US" sz="1100"/>
          </a:p>
          <a:p>
            <a:pPr algn="ctr"/>
            <a:r>
              <a:rPr lang="en-US"/>
              <a:t>A Problem = An Opportunity</a:t>
            </a:r>
          </a:p>
          <a:p>
            <a:pPr algn="ctr"/>
            <a:endParaRPr lang="en-US" sz="800"/>
          </a:p>
          <a:p>
            <a:pPr algn="ctr"/>
            <a:r>
              <a:rPr lang="en-US"/>
              <a:t>A BIG Problem = A BIG Opportunity</a:t>
            </a:r>
            <a:endParaRPr lang="en-IE"/>
          </a:p>
        </p:txBody>
      </p:sp>
      <p:sp>
        <p:nvSpPr>
          <p:cNvPr id="4" name="Text Placeholder 3">
            <a:extLst>
              <a:ext uri="{FF2B5EF4-FFF2-40B4-BE49-F238E27FC236}">
                <a16:creationId xmlns:a16="http://schemas.microsoft.com/office/drawing/2014/main" id="{5E5F2F87-59AD-4A4D-8F55-377241C6610A}"/>
              </a:ext>
            </a:extLst>
          </p:cNvPr>
          <p:cNvSpPr>
            <a:spLocks noGrp="1"/>
          </p:cNvSpPr>
          <p:nvPr>
            <p:ph type="body" sz="quarter" idx="16"/>
          </p:nvPr>
        </p:nvSpPr>
        <p:spPr/>
        <p:txBody>
          <a:bodyPr>
            <a:normAutofit/>
          </a:bodyPr>
          <a:lstStyle/>
          <a:p>
            <a:r>
              <a:rPr lang="en-US" sz="3300" b="1"/>
              <a:t>The PIFS Question to ask…</a:t>
            </a:r>
            <a:endParaRPr lang="en-IE" sz="3300" b="1"/>
          </a:p>
        </p:txBody>
      </p:sp>
      <p:sp>
        <p:nvSpPr>
          <p:cNvPr id="7" name="TextBox 6">
            <a:extLst>
              <a:ext uri="{FF2B5EF4-FFF2-40B4-BE49-F238E27FC236}">
                <a16:creationId xmlns:a16="http://schemas.microsoft.com/office/drawing/2014/main" id="{C96F9321-E6E4-407B-83F6-8BE9E8E1D64C}"/>
              </a:ext>
            </a:extLst>
          </p:cNvPr>
          <p:cNvSpPr txBox="1"/>
          <p:nvPr/>
        </p:nvSpPr>
        <p:spPr>
          <a:xfrm>
            <a:off x="2022870" y="1902371"/>
            <a:ext cx="4698124" cy="646331"/>
          </a:xfrm>
          <a:prstGeom prst="rect">
            <a:avLst/>
          </a:prstGeom>
          <a:noFill/>
        </p:spPr>
        <p:txBody>
          <a:bodyPr wrap="square" rtlCol="0">
            <a:spAutoFit/>
          </a:bodyPr>
          <a:lstStyle/>
          <a:p>
            <a:r>
              <a:rPr lang="en-US" sz="3600" b="1">
                <a:solidFill>
                  <a:srgbClr val="000000"/>
                </a:solidFill>
              </a:rPr>
              <a:t>What is the problem??</a:t>
            </a:r>
            <a:endParaRPr lang="en-IE" sz="3600" b="1">
              <a:solidFill>
                <a:srgbClr val="000000"/>
              </a:solidFill>
            </a:endParaRPr>
          </a:p>
        </p:txBody>
      </p:sp>
      <p:sp>
        <p:nvSpPr>
          <p:cNvPr id="10" name="TextBox 9">
            <a:extLst>
              <a:ext uri="{FF2B5EF4-FFF2-40B4-BE49-F238E27FC236}">
                <a16:creationId xmlns:a16="http://schemas.microsoft.com/office/drawing/2014/main" id="{300C0B6C-01DA-4033-BCA6-91096F060D4C}"/>
              </a:ext>
            </a:extLst>
          </p:cNvPr>
          <p:cNvSpPr txBox="1"/>
          <p:nvPr/>
        </p:nvSpPr>
        <p:spPr>
          <a:xfrm>
            <a:off x="2165397" y="4920165"/>
            <a:ext cx="5107761" cy="1200329"/>
          </a:xfrm>
          <a:prstGeom prst="rect">
            <a:avLst/>
          </a:prstGeom>
          <a:noFill/>
        </p:spPr>
        <p:txBody>
          <a:bodyPr wrap="square" rtlCol="0">
            <a:spAutoFit/>
          </a:bodyPr>
          <a:lstStyle/>
          <a:p>
            <a:r>
              <a:rPr lang="en-US" sz="3600" b="1">
                <a:solidFill>
                  <a:srgbClr val="000000"/>
                </a:solidFill>
              </a:rPr>
              <a:t>Design thinking helps us to find the SOLUTIONS!</a:t>
            </a:r>
            <a:endParaRPr lang="en-IE" sz="3600" b="1">
              <a:solidFill>
                <a:srgbClr val="000000"/>
              </a:solidFill>
            </a:endParaRPr>
          </a:p>
        </p:txBody>
      </p:sp>
    </p:spTree>
    <p:extLst>
      <p:ext uri="{BB962C8B-B14F-4D97-AF65-F5344CB8AC3E}">
        <p14:creationId xmlns:p14="http://schemas.microsoft.com/office/powerpoint/2010/main" val="1799841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0602A-3680-43DF-A0FD-F7CBD4DB285B}"/>
              </a:ext>
            </a:extLst>
          </p:cNvPr>
          <p:cNvSpPr>
            <a:spLocks noGrp="1"/>
          </p:cNvSpPr>
          <p:nvPr>
            <p:ph type="body" sz="quarter" idx="16"/>
          </p:nvPr>
        </p:nvSpPr>
        <p:spPr>
          <a:xfrm>
            <a:off x="2149154" y="934084"/>
            <a:ext cx="4235894" cy="2776782"/>
          </a:xfrm>
        </p:spPr>
        <p:txBody>
          <a:bodyPr>
            <a:normAutofit/>
          </a:bodyPr>
          <a:lstStyle/>
          <a:p>
            <a:r>
              <a:rPr lang="en-US"/>
              <a:t>The Design Thinking Process</a:t>
            </a:r>
          </a:p>
          <a:p>
            <a:endParaRPr lang="en-IE"/>
          </a:p>
        </p:txBody>
      </p:sp>
      <p:sp>
        <p:nvSpPr>
          <p:cNvPr id="3" name="Text Placeholder 2">
            <a:extLst>
              <a:ext uri="{FF2B5EF4-FFF2-40B4-BE49-F238E27FC236}">
                <a16:creationId xmlns:a16="http://schemas.microsoft.com/office/drawing/2014/main" id="{7F673741-50A7-4476-A376-683F8D0D3EEA}"/>
              </a:ext>
            </a:extLst>
          </p:cNvPr>
          <p:cNvSpPr>
            <a:spLocks noGrp="1"/>
          </p:cNvSpPr>
          <p:nvPr>
            <p:ph type="body" sz="quarter" idx="17"/>
          </p:nvPr>
        </p:nvSpPr>
        <p:spPr/>
        <p:txBody>
          <a:bodyPr>
            <a:normAutofit fontScale="85000" lnSpcReduction="20000"/>
          </a:bodyPr>
          <a:lstStyle/>
          <a:p>
            <a:r>
              <a:rPr lang="en-US"/>
              <a:t>3</a:t>
            </a:r>
            <a:endParaRPr lang="en-IE"/>
          </a:p>
        </p:txBody>
      </p:sp>
    </p:spTree>
    <p:extLst>
      <p:ext uri="{BB962C8B-B14F-4D97-AF65-F5344CB8AC3E}">
        <p14:creationId xmlns:p14="http://schemas.microsoft.com/office/powerpoint/2010/main" val="638001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380CC-BB93-4BB3-BF90-7ABC17C5D8DA}"/>
              </a:ext>
            </a:extLst>
          </p:cNvPr>
          <p:cNvSpPr>
            <a:spLocks noGrp="1"/>
          </p:cNvSpPr>
          <p:nvPr>
            <p:ph type="body" sz="quarter" idx="14"/>
          </p:nvPr>
        </p:nvSpPr>
        <p:spPr>
          <a:xfrm>
            <a:off x="10507075" y="4262820"/>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0BCCED6F-3E69-465A-B5E5-B2B4A4EE9EDA}"/>
              </a:ext>
            </a:extLst>
          </p:cNvPr>
          <p:cNvSpPr>
            <a:spLocks noGrp="1"/>
          </p:cNvSpPr>
          <p:nvPr>
            <p:ph type="body" sz="quarter" idx="13"/>
          </p:nvPr>
        </p:nvSpPr>
        <p:spPr>
          <a:xfrm>
            <a:off x="6343935" y="825831"/>
            <a:ext cx="5248975" cy="4493975"/>
          </a:xfrm>
        </p:spPr>
        <p:txBody>
          <a:bodyPr/>
          <a:lstStyle/>
          <a:p>
            <a:pPr>
              <a:lnSpc>
                <a:spcPct val="100000"/>
              </a:lnSpc>
              <a:spcBef>
                <a:spcPts val="600"/>
              </a:spcBef>
            </a:pPr>
            <a:r>
              <a:rPr lang="en-US"/>
              <a:t>Design thinking is a </a:t>
            </a:r>
            <a:r>
              <a:rPr lang="en-US" b="1"/>
              <a:t>human-centered approach </a:t>
            </a:r>
            <a:r>
              <a:rPr lang="en-US"/>
              <a:t>to innovation that draws from the designer’s toolkit to integrate the </a:t>
            </a:r>
            <a:r>
              <a:rPr lang="en-US" b="1"/>
              <a:t>needs of people</a:t>
            </a:r>
            <a:r>
              <a:rPr lang="en-US"/>
              <a:t>, the </a:t>
            </a:r>
            <a:r>
              <a:rPr lang="en-US" b="1"/>
              <a:t>possibilities of technology</a:t>
            </a:r>
            <a:r>
              <a:rPr lang="en-US"/>
              <a:t>, and the </a:t>
            </a:r>
            <a:r>
              <a:rPr lang="en-US" b="1"/>
              <a:t>requirements </a:t>
            </a:r>
            <a:br>
              <a:rPr lang="en-US" b="1"/>
            </a:br>
            <a:r>
              <a:rPr lang="en-US" b="1"/>
              <a:t>for business success</a:t>
            </a:r>
            <a:endParaRPr lang="en-US">
              <a:cs typeface="Calibri" panose="020F0502020204030204"/>
            </a:endParaRPr>
          </a:p>
          <a:p>
            <a:endParaRPr lang="en-IE"/>
          </a:p>
        </p:txBody>
      </p:sp>
      <p:sp>
        <p:nvSpPr>
          <p:cNvPr id="4" name="Text Placeholder 3">
            <a:extLst>
              <a:ext uri="{FF2B5EF4-FFF2-40B4-BE49-F238E27FC236}">
                <a16:creationId xmlns:a16="http://schemas.microsoft.com/office/drawing/2014/main" id="{C218B71C-A900-4A26-88FF-9E5FA09DFF8E}"/>
              </a:ext>
            </a:extLst>
          </p:cNvPr>
          <p:cNvSpPr>
            <a:spLocks noGrp="1"/>
          </p:cNvSpPr>
          <p:nvPr>
            <p:ph type="body" sz="quarter" idx="15"/>
          </p:nvPr>
        </p:nvSpPr>
        <p:spPr>
          <a:xfrm>
            <a:off x="6237248" y="473289"/>
            <a:ext cx="983359" cy="705084"/>
          </a:xfrm>
        </p:spPr>
        <p:txBody>
          <a:bodyPr/>
          <a:lstStyle/>
          <a:p>
            <a:r>
              <a:rPr lang="en-US" sz="8100"/>
              <a:t>“</a:t>
            </a:r>
            <a:endParaRPr lang="en-IE" sz="8100"/>
          </a:p>
        </p:txBody>
      </p:sp>
      <p:pic>
        <p:nvPicPr>
          <p:cNvPr id="9" name="Picture Placeholder 8" descr="A picture containing indoor, arranged&#10;&#10;Description automatically generated">
            <a:extLst>
              <a:ext uri="{FF2B5EF4-FFF2-40B4-BE49-F238E27FC236}">
                <a16:creationId xmlns:a16="http://schemas.microsoft.com/office/drawing/2014/main" id="{045737D7-49B9-48AA-BDA8-01DB207C94C7}"/>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7" name="TextBox 6">
            <a:extLst>
              <a:ext uri="{FF2B5EF4-FFF2-40B4-BE49-F238E27FC236}">
                <a16:creationId xmlns:a16="http://schemas.microsoft.com/office/drawing/2014/main" id="{C6351F35-82BA-4E42-89B8-CFEA31D1DE65}"/>
              </a:ext>
            </a:extLst>
          </p:cNvPr>
          <p:cNvSpPr txBox="1"/>
          <p:nvPr/>
        </p:nvSpPr>
        <p:spPr>
          <a:xfrm>
            <a:off x="8544910" y="5345347"/>
            <a:ext cx="6096000" cy="369332"/>
          </a:xfrm>
          <a:prstGeom prst="rect">
            <a:avLst/>
          </a:prstGeom>
          <a:noFill/>
        </p:spPr>
        <p:txBody>
          <a:bodyPr wrap="square">
            <a:spAutoFit/>
          </a:bodyPr>
          <a:lstStyle/>
          <a:p>
            <a:r>
              <a:rPr lang="en-US">
                <a:solidFill>
                  <a:schemeClr val="bg2">
                    <a:lumMod val="50000"/>
                  </a:schemeClr>
                </a:solidFill>
              </a:rPr>
              <a:t>- Tim Brown executive chair IDEO</a:t>
            </a:r>
            <a:endParaRPr lang="en-IE">
              <a:solidFill>
                <a:schemeClr val="bg2">
                  <a:lumMod val="50000"/>
                </a:schemeClr>
              </a:solidFill>
            </a:endParaRPr>
          </a:p>
        </p:txBody>
      </p:sp>
    </p:spTree>
    <p:extLst>
      <p:ext uri="{BB962C8B-B14F-4D97-AF65-F5344CB8AC3E}">
        <p14:creationId xmlns:p14="http://schemas.microsoft.com/office/powerpoint/2010/main" val="1599349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FF62E-756F-4D62-A840-6D5B88FB23F8}"/>
              </a:ext>
            </a:extLst>
          </p:cNvPr>
          <p:cNvSpPr>
            <a:spLocks noGrp="1"/>
          </p:cNvSpPr>
          <p:nvPr>
            <p:ph type="body" sz="quarter" idx="18"/>
          </p:nvPr>
        </p:nvSpPr>
        <p:spPr>
          <a:xfrm>
            <a:off x="0" y="2375556"/>
            <a:ext cx="4582510" cy="3452060"/>
          </a:xfrm>
        </p:spPr>
        <p:txBody>
          <a:bodyPr vert="horz" lIns="91440" tIns="45720" rIns="91440" bIns="45720" rtlCol="0" anchor="t">
            <a:normAutofit fontScale="92500" lnSpcReduction="20000"/>
          </a:bodyPr>
          <a:lstStyle/>
          <a:p>
            <a:pPr indent="0">
              <a:lnSpc>
                <a:spcPct val="120000"/>
              </a:lnSpc>
            </a:pPr>
            <a:r>
              <a:rPr lang="en-US">
                <a:solidFill>
                  <a:srgbClr val="030303"/>
                </a:solidFill>
                <a:latin typeface="Roboto"/>
                <a:ea typeface="Roboto"/>
              </a:rPr>
              <a:t>Design Thinking is a </a:t>
            </a:r>
            <a:r>
              <a:rPr lang="en-US" b="1" i="0">
                <a:solidFill>
                  <a:srgbClr val="030303"/>
                </a:solidFill>
                <a:effectLst/>
                <a:latin typeface="Roboto"/>
                <a:ea typeface="Roboto"/>
              </a:rPr>
              <a:t>5-step process</a:t>
            </a:r>
            <a:r>
              <a:rPr lang="en-US" b="0" i="0">
                <a:solidFill>
                  <a:srgbClr val="030303"/>
                </a:solidFill>
                <a:effectLst/>
                <a:latin typeface="Roboto"/>
                <a:ea typeface="Roboto"/>
              </a:rPr>
              <a:t> to create meaningful ideas that solve real problems for a particular group of people. The process has brought many businesses lots of happy customers and helped </a:t>
            </a:r>
            <a:r>
              <a:rPr lang="en-US" b="0" i="0">
                <a:solidFill>
                  <a:srgbClr val="030303"/>
                </a:solidFill>
                <a:effectLst/>
              </a:rPr>
              <a:t>entrepreneurs</a:t>
            </a:r>
            <a:r>
              <a:rPr lang="en-US" b="0" i="0">
                <a:solidFill>
                  <a:srgbClr val="030303"/>
                </a:solidFill>
                <a:effectLst/>
                <a:latin typeface="Roboto"/>
                <a:ea typeface="Roboto"/>
              </a:rPr>
              <a:t> from all around the world, to solve problems with innovative new solutions.</a:t>
            </a:r>
            <a:endParaRPr lang="en-IE">
              <a:latin typeface="Roboto"/>
              <a:ea typeface="Roboto"/>
            </a:endParaRPr>
          </a:p>
        </p:txBody>
      </p:sp>
      <p:sp>
        <p:nvSpPr>
          <p:cNvPr id="3" name="Text Placeholder 2">
            <a:extLst>
              <a:ext uri="{FF2B5EF4-FFF2-40B4-BE49-F238E27FC236}">
                <a16:creationId xmlns:a16="http://schemas.microsoft.com/office/drawing/2014/main" id="{BFF7472D-14B8-4D7F-A068-BC70B9674763}"/>
              </a:ext>
            </a:extLst>
          </p:cNvPr>
          <p:cNvSpPr>
            <a:spLocks noGrp="1"/>
          </p:cNvSpPr>
          <p:nvPr>
            <p:ph type="body" sz="quarter" idx="16"/>
          </p:nvPr>
        </p:nvSpPr>
        <p:spPr>
          <a:xfrm>
            <a:off x="369614" y="465361"/>
            <a:ext cx="4431211" cy="582221"/>
          </a:xfrm>
        </p:spPr>
        <p:txBody>
          <a:bodyPr>
            <a:noAutofit/>
          </a:bodyPr>
          <a:lstStyle/>
          <a:p>
            <a:r>
              <a:rPr lang="en-US" b="1"/>
              <a:t>Human Centric Problem Solving</a:t>
            </a:r>
            <a:endParaRPr lang="en-IE" b="1"/>
          </a:p>
        </p:txBody>
      </p:sp>
      <p:sp>
        <p:nvSpPr>
          <p:cNvPr id="8" name="TextBox 7">
            <a:extLst>
              <a:ext uri="{FF2B5EF4-FFF2-40B4-BE49-F238E27FC236}">
                <a16:creationId xmlns:a16="http://schemas.microsoft.com/office/drawing/2014/main" id="{B63E9C9F-3F76-4F20-87F4-86B02CF7FF30}"/>
              </a:ext>
            </a:extLst>
          </p:cNvPr>
          <p:cNvSpPr txBox="1"/>
          <p:nvPr/>
        </p:nvSpPr>
        <p:spPr>
          <a:xfrm>
            <a:off x="5055476" y="6147816"/>
            <a:ext cx="6096000" cy="369332"/>
          </a:xfrm>
          <a:prstGeom prst="rect">
            <a:avLst/>
          </a:prstGeom>
          <a:noFill/>
        </p:spPr>
        <p:txBody>
          <a:bodyPr wrap="square">
            <a:spAutoFit/>
          </a:bodyPr>
          <a:lstStyle/>
          <a:p>
            <a:r>
              <a:rPr lang="en-US">
                <a:solidFill>
                  <a:schemeClr val="bg2">
                    <a:lumMod val="50000"/>
                  </a:schemeClr>
                </a:solidFill>
                <a:hlinkClick r:id="rId3">
                  <a:extLst>
                    <a:ext uri="{A12FA001-AC4F-418D-AE19-62706E023703}">
                      <ahyp:hlinkClr xmlns:ahyp="http://schemas.microsoft.com/office/drawing/2018/hyperlinkcolor" val="tx"/>
                    </a:ext>
                  </a:extLst>
                </a:hlinkClick>
              </a:rPr>
              <a:t>The Design Thinking Process - YouTube</a:t>
            </a:r>
            <a:endParaRPr lang="en-IE">
              <a:solidFill>
                <a:schemeClr val="bg2">
                  <a:lumMod val="50000"/>
                </a:schemeClr>
              </a:solidFill>
            </a:endParaRPr>
          </a:p>
        </p:txBody>
      </p:sp>
      <p:pic>
        <p:nvPicPr>
          <p:cNvPr id="9" name="Online Media 8" title="The Design Thinking Process">
            <a:hlinkClick r:id="" action="ppaction://media"/>
            <a:extLst>
              <a:ext uri="{FF2B5EF4-FFF2-40B4-BE49-F238E27FC236}">
                <a16:creationId xmlns:a16="http://schemas.microsoft.com/office/drawing/2014/main" id="{D8E321A1-1EF9-4434-8A2D-C66FA654E7A8}"/>
              </a:ext>
            </a:extLst>
          </p:cNvPr>
          <p:cNvPicPr>
            <a:picLocks noRot="1" noChangeAspect="1"/>
          </p:cNvPicPr>
          <p:nvPr>
            <a:videoFile r:link="rId1"/>
          </p:nvPr>
        </p:nvPicPr>
        <p:blipFill>
          <a:blip r:embed="rId4"/>
          <a:stretch>
            <a:fillRect/>
          </a:stretch>
        </p:blipFill>
        <p:spPr>
          <a:xfrm>
            <a:off x="4907614" y="1219200"/>
            <a:ext cx="6734062" cy="4078014"/>
          </a:xfrm>
          <a:prstGeom prst="rect">
            <a:avLst/>
          </a:prstGeom>
        </p:spPr>
      </p:pic>
    </p:spTree>
    <p:extLst>
      <p:ext uri="{BB962C8B-B14F-4D97-AF65-F5344CB8AC3E}">
        <p14:creationId xmlns:p14="http://schemas.microsoft.com/office/powerpoint/2010/main" val="21553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r>
              <a:rPr lang="en-US"/>
              <a:t>1</a:t>
            </a:r>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511072" y="1781311"/>
            <a:ext cx="5036288" cy="4815438"/>
          </a:xfrm>
        </p:spPr>
        <p:txBody>
          <a:bodyPr vert="horz" lIns="91440" tIns="45720" rIns="91440" bIns="45720" rtlCol="0" anchor="t">
            <a:normAutofit/>
          </a:bodyPr>
          <a:lstStyle/>
          <a:p>
            <a:pPr indent="0" algn="just"/>
            <a:r>
              <a:rPr lang="en-US"/>
              <a:t>Throughout our Open Education Resources, we want to create a </a:t>
            </a:r>
            <a:r>
              <a:rPr lang="en-US" b="1"/>
              <a:t>lasting impact</a:t>
            </a:r>
            <a:r>
              <a:rPr lang="en-US"/>
              <a:t> for food SMEs and their employees, using innovative methods to enhance critical Innovation and Marketing skills that help companies respond to the demand for new food products &amp; services within the ‘</a:t>
            </a:r>
            <a:r>
              <a:rPr lang="en-US" i="1"/>
              <a:t>Silver Economy</a:t>
            </a:r>
            <a:r>
              <a:rPr lang="en-US"/>
              <a:t>’</a:t>
            </a:r>
          </a:p>
          <a:p>
            <a:pPr indent="0"/>
            <a:r>
              <a:rPr lang="en-US"/>
              <a:t>Our Open Education Resource is designed to meet the objectives via  5 key elements.</a:t>
            </a: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b="1"/>
              <a:t>Project Objectives</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a:t>Curricula</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r>
              <a:rPr lang="en-US"/>
              <a:t>2</a:t>
            </a:r>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a:t>Learning Objectives</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r>
              <a:rPr lang="en-US"/>
              <a:t>3</a:t>
            </a:r>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a:t>Evaluation Techniques</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r>
              <a:rPr lang="en-US"/>
              <a:t>4</a:t>
            </a:r>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a:t>Content for Classroom-based Courses</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r>
              <a:rPr lang="en-US"/>
              <a:t>5</a:t>
            </a:r>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a:xfrm>
            <a:off x="7229716" y="5502145"/>
            <a:ext cx="4962284" cy="822373"/>
          </a:xfrm>
        </p:spPr>
        <p:txBody>
          <a:bodyPr/>
          <a:lstStyle/>
          <a:p>
            <a:r>
              <a:rPr lang="en-US"/>
              <a:t>Intuitive Digital Pedagogy &amp; Trainer Resources</a:t>
            </a:r>
          </a:p>
        </p:txBody>
      </p:sp>
    </p:spTree>
    <p:extLst>
      <p:ext uri="{BB962C8B-B14F-4D97-AF65-F5344CB8AC3E}">
        <p14:creationId xmlns:p14="http://schemas.microsoft.com/office/powerpoint/2010/main" val="4080054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6F1156-2A7F-48F6-A737-E0BD088DAACB}"/>
              </a:ext>
            </a:extLst>
          </p:cNvPr>
          <p:cNvSpPr>
            <a:spLocks noGrp="1"/>
          </p:cNvSpPr>
          <p:nvPr>
            <p:ph type="body" sz="quarter" idx="16"/>
          </p:nvPr>
        </p:nvSpPr>
        <p:spPr>
          <a:xfrm>
            <a:off x="734713" y="168166"/>
            <a:ext cx="10763604" cy="1057027"/>
          </a:xfrm>
          <a:solidFill>
            <a:srgbClr val="85D2E1"/>
          </a:solidFill>
        </p:spPr>
        <p:txBody>
          <a:bodyPr anchor="ctr">
            <a:normAutofit/>
          </a:bodyPr>
          <a:lstStyle/>
          <a:p>
            <a:r>
              <a:rPr lang="en-US" b="1"/>
              <a:t>The 5 Stages in the Design Thinking Process</a:t>
            </a:r>
            <a:endParaRPr lang="en-IE" b="1"/>
          </a:p>
        </p:txBody>
      </p:sp>
      <p:sp>
        <p:nvSpPr>
          <p:cNvPr id="4" name="Hexagon 3">
            <a:extLst>
              <a:ext uri="{FF2B5EF4-FFF2-40B4-BE49-F238E27FC236}">
                <a16:creationId xmlns:a16="http://schemas.microsoft.com/office/drawing/2014/main" id="{BFBA8122-B334-4F88-AB58-0C5254B2788C}"/>
              </a:ext>
            </a:extLst>
          </p:cNvPr>
          <p:cNvSpPr/>
          <p:nvPr/>
        </p:nvSpPr>
        <p:spPr>
          <a:xfrm>
            <a:off x="1697804" y="1902372"/>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Empathise</a:t>
            </a:r>
            <a:endParaRPr lang="en-IE" sz="2000" b="1">
              <a:solidFill>
                <a:schemeClr val="bg1"/>
              </a:solidFill>
            </a:endParaRPr>
          </a:p>
        </p:txBody>
      </p:sp>
      <p:sp>
        <p:nvSpPr>
          <p:cNvPr id="5" name="Hexagon 4">
            <a:extLst>
              <a:ext uri="{FF2B5EF4-FFF2-40B4-BE49-F238E27FC236}">
                <a16:creationId xmlns:a16="http://schemas.microsoft.com/office/drawing/2014/main" id="{F809265A-4735-4D83-9A7E-8BCDEB75F52E}"/>
              </a:ext>
            </a:extLst>
          </p:cNvPr>
          <p:cNvSpPr/>
          <p:nvPr/>
        </p:nvSpPr>
        <p:spPr>
          <a:xfrm>
            <a:off x="3526987" y="2916620"/>
            <a:ext cx="2039007" cy="1734207"/>
          </a:xfrm>
          <a:prstGeom prst="hexago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Define </a:t>
            </a:r>
            <a:endParaRPr lang="en-IE" sz="2000" b="1">
              <a:solidFill>
                <a:schemeClr val="bg1"/>
              </a:solidFill>
            </a:endParaRPr>
          </a:p>
        </p:txBody>
      </p:sp>
      <p:sp>
        <p:nvSpPr>
          <p:cNvPr id="6" name="Hexagon 5">
            <a:extLst>
              <a:ext uri="{FF2B5EF4-FFF2-40B4-BE49-F238E27FC236}">
                <a16:creationId xmlns:a16="http://schemas.microsoft.com/office/drawing/2014/main" id="{678D8167-B2CA-457E-8256-E57ECC1DAF22}"/>
              </a:ext>
            </a:extLst>
          </p:cNvPr>
          <p:cNvSpPr/>
          <p:nvPr/>
        </p:nvSpPr>
        <p:spPr>
          <a:xfrm>
            <a:off x="5382830" y="1902372"/>
            <a:ext cx="2039007" cy="1734207"/>
          </a:xfrm>
          <a:prstGeom prst="hexagon">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Ideate</a:t>
            </a:r>
            <a:endParaRPr lang="en-IE" sz="2000" b="1">
              <a:solidFill>
                <a:schemeClr val="bg1"/>
              </a:solidFill>
            </a:endParaRPr>
          </a:p>
        </p:txBody>
      </p:sp>
      <p:sp>
        <p:nvSpPr>
          <p:cNvPr id="7" name="Hexagon 6">
            <a:extLst>
              <a:ext uri="{FF2B5EF4-FFF2-40B4-BE49-F238E27FC236}">
                <a16:creationId xmlns:a16="http://schemas.microsoft.com/office/drawing/2014/main" id="{E3C9DFD8-B716-4235-9D52-C7EDBE1A78A9}"/>
              </a:ext>
            </a:extLst>
          </p:cNvPr>
          <p:cNvSpPr/>
          <p:nvPr/>
        </p:nvSpPr>
        <p:spPr>
          <a:xfrm>
            <a:off x="7185353" y="2916619"/>
            <a:ext cx="2039007" cy="1734207"/>
          </a:xfrm>
          <a:prstGeom prst="hexagon">
            <a:avLst/>
          </a:prstGeom>
          <a:solidFill>
            <a:srgbClr val="E78E0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Prototype</a:t>
            </a:r>
            <a:endParaRPr lang="en-IE" sz="2000" b="1"/>
          </a:p>
        </p:txBody>
      </p:sp>
      <p:sp>
        <p:nvSpPr>
          <p:cNvPr id="8" name="Hexagon 7">
            <a:extLst>
              <a:ext uri="{FF2B5EF4-FFF2-40B4-BE49-F238E27FC236}">
                <a16:creationId xmlns:a16="http://schemas.microsoft.com/office/drawing/2014/main" id="{5A3A9D83-85D3-4851-AD4E-798EFA1C1A19}"/>
              </a:ext>
            </a:extLst>
          </p:cNvPr>
          <p:cNvSpPr/>
          <p:nvPr/>
        </p:nvSpPr>
        <p:spPr>
          <a:xfrm>
            <a:off x="8987876" y="3930866"/>
            <a:ext cx="2039007" cy="1734207"/>
          </a:xfrm>
          <a:prstGeom prst="hexagon">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Test</a:t>
            </a:r>
            <a:endParaRPr lang="en-IE" sz="2000" b="1">
              <a:solidFill>
                <a:schemeClr val="bg1"/>
              </a:solidFill>
            </a:endParaRPr>
          </a:p>
        </p:txBody>
      </p:sp>
    </p:spTree>
    <p:extLst>
      <p:ext uri="{BB962C8B-B14F-4D97-AF65-F5344CB8AC3E}">
        <p14:creationId xmlns:p14="http://schemas.microsoft.com/office/powerpoint/2010/main" val="260053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EB79D7-A096-4AE6-846E-EAD30A5A5C5F}"/>
              </a:ext>
            </a:extLst>
          </p:cNvPr>
          <p:cNvSpPr>
            <a:spLocks noGrp="1"/>
          </p:cNvSpPr>
          <p:nvPr>
            <p:ph type="body" sz="quarter" idx="13"/>
          </p:nvPr>
        </p:nvSpPr>
        <p:spPr/>
        <p:txBody>
          <a:bodyPr>
            <a:normAutofit lnSpcReduction="10000"/>
          </a:bodyPr>
          <a:lstStyle/>
          <a:p>
            <a:r>
              <a:rPr lang="en-US" b="1" i="1">
                <a:solidFill>
                  <a:srgbClr val="2E2E2E"/>
                </a:solidFill>
                <a:effectLst/>
                <a:latin typeface="poppins-extralight"/>
              </a:rPr>
              <a:t>Food Design Thinking </a:t>
            </a:r>
            <a:r>
              <a:rPr lang="en-US" i="1">
                <a:solidFill>
                  <a:srgbClr val="2E2E2E"/>
                </a:solidFill>
                <a:effectLst/>
                <a:latin typeface="poppins-extralight"/>
              </a:rPr>
              <a:t>is the process that triggers creativity and leads to innovative, meaningful, and sustainable propositions for new dishes, food products, food events, food services, food systems, and anything in between.</a:t>
            </a:r>
            <a:endParaRPr lang="en-IE"/>
          </a:p>
        </p:txBody>
      </p:sp>
      <p:pic>
        <p:nvPicPr>
          <p:cNvPr id="7" name="Picture Placeholder 6" descr="Fresh orange slice in water">
            <a:extLst>
              <a:ext uri="{FF2B5EF4-FFF2-40B4-BE49-F238E27FC236}">
                <a16:creationId xmlns:a16="http://schemas.microsoft.com/office/drawing/2014/main" id="{13367E5A-A424-41C5-93E7-039A3EED939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8" name="TextBox 7">
            <a:extLst>
              <a:ext uri="{FF2B5EF4-FFF2-40B4-BE49-F238E27FC236}">
                <a16:creationId xmlns:a16="http://schemas.microsoft.com/office/drawing/2014/main" id="{529E8F99-9213-4433-BF01-813EA941BBDB}"/>
              </a:ext>
            </a:extLst>
          </p:cNvPr>
          <p:cNvSpPr txBox="1"/>
          <p:nvPr/>
        </p:nvSpPr>
        <p:spPr>
          <a:xfrm>
            <a:off x="1242391" y="2256182"/>
            <a:ext cx="4393096" cy="1323439"/>
          </a:xfrm>
          <a:prstGeom prst="rect">
            <a:avLst/>
          </a:prstGeom>
          <a:noFill/>
        </p:spPr>
        <p:txBody>
          <a:bodyPr wrap="square" rtlCol="0">
            <a:spAutoFit/>
          </a:bodyPr>
          <a:lstStyle/>
          <a:p>
            <a:r>
              <a:rPr lang="en-US" sz="4000" b="1"/>
              <a:t>FOOD CREATIVITY AND INNOVATION</a:t>
            </a:r>
            <a:endParaRPr lang="en-IE" sz="4000" b="1"/>
          </a:p>
        </p:txBody>
      </p:sp>
    </p:spTree>
    <p:extLst>
      <p:ext uri="{BB962C8B-B14F-4D97-AF65-F5344CB8AC3E}">
        <p14:creationId xmlns:p14="http://schemas.microsoft.com/office/powerpoint/2010/main" val="3176593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E5D5F7-6788-4DEB-9EB5-2B29414AB2DB}"/>
              </a:ext>
            </a:extLst>
          </p:cNvPr>
          <p:cNvSpPr>
            <a:spLocks noGrp="1"/>
          </p:cNvSpPr>
          <p:nvPr>
            <p:ph type="body" sz="quarter" idx="18"/>
          </p:nvPr>
        </p:nvSpPr>
        <p:spPr>
          <a:xfrm>
            <a:off x="1313793" y="1408386"/>
            <a:ext cx="5412826" cy="5181600"/>
          </a:xfrm>
        </p:spPr>
        <p:txBody>
          <a:bodyPr>
            <a:normAutofit fontScale="92500" lnSpcReduction="20000"/>
          </a:bodyPr>
          <a:lstStyle/>
          <a:p>
            <a:pPr>
              <a:lnSpc>
                <a:spcPct val="110000"/>
              </a:lnSpc>
            </a:pPr>
            <a:r>
              <a:rPr lang="en-US"/>
              <a:t>The purpose of stage one is to step into the user’s shoes so that you gain a better understanding or an improved idea about what people really care about. We need to develop their story and learn about the problem and those that are experiencing it. </a:t>
            </a:r>
          </a:p>
          <a:p>
            <a:pPr>
              <a:lnSpc>
                <a:spcPct val="110000"/>
              </a:lnSpc>
            </a:pPr>
            <a:r>
              <a:rPr lang="en-US"/>
              <a:t>For example, if you want to help older adults, you might find that they want to keep the ability to cook and feed themselves. In your conversations, they might share the different ways they can do that. Later into the interview, you'll want to dig a little deeper, look for personal stories or situations where things became difficult. Ideally, you redo the process with many people with the same problem</a:t>
            </a:r>
            <a:endParaRPr lang="en-IE"/>
          </a:p>
        </p:txBody>
      </p:sp>
      <p:sp>
        <p:nvSpPr>
          <p:cNvPr id="4" name="Text Placeholder 3">
            <a:extLst>
              <a:ext uri="{FF2B5EF4-FFF2-40B4-BE49-F238E27FC236}">
                <a16:creationId xmlns:a16="http://schemas.microsoft.com/office/drawing/2014/main" id="{242AB8F8-1443-4C2E-9CD9-E72722688437}"/>
              </a:ext>
            </a:extLst>
          </p:cNvPr>
          <p:cNvSpPr>
            <a:spLocks noGrp="1"/>
          </p:cNvSpPr>
          <p:nvPr>
            <p:ph type="body" sz="quarter" idx="16"/>
          </p:nvPr>
        </p:nvSpPr>
        <p:spPr>
          <a:xfrm>
            <a:off x="1718561" y="406323"/>
            <a:ext cx="4716425" cy="582221"/>
          </a:xfrm>
        </p:spPr>
        <p:txBody>
          <a:bodyPr>
            <a:normAutofit/>
          </a:bodyPr>
          <a:lstStyle/>
          <a:p>
            <a:r>
              <a:rPr lang="en-US" sz="3300" b="1"/>
              <a:t>Stage 1: </a:t>
            </a:r>
            <a:r>
              <a:rPr lang="en-US" sz="3300" b="1" err="1"/>
              <a:t>Empathising</a:t>
            </a:r>
            <a:endParaRPr lang="en-IE" sz="3300" b="1"/>
          </a:p>
        </p:txBody>
      </p:sp>
      <p:grpSp>
        <p:nvGrpSpPr>
          <p:cNvPr id="5" name="Graphic 3">
            <a:extLst>
              <a:ext uri="{FF2B5EF4-FFF2-40B4-BE49-F238E27FC236}">
                <a16:creationId xmlns:a16="http://schemas.microsoft.com/office/drawing/2014/main" id="{AFCF33E0-72F9-410D-AAA9-EC9C8AF37A00}"/>
              </a:ext>
            </a:extLst>
          </p:cNvPr>
          <p:cNvGrpSpPr/>
          <p:nvPr/>
        </p:nvGrpSpPr>
        <p:grpSpPr>
          <a:xfrm>
            <a:off x="8303171" y="2228193"/>
            <a:ext cx="2575036" cy="2204545"/>
            <a:chOff x="781761" y="3715924"/>
            <a:chExt cx="914639" cy="888654"/>
          </a:xfrm>
        </p:grpSpPr>
        <p:sp>
          <p:nvSpPr>
            <p:cNvPr id="6" name="Freeform 1176">
              <a:extLst>
                <a:ext uri="{FF2B5EF4-FFF2-40B4-BE49-F238E27FC236}">
                  <a16:creationId xmlns:a16="http://schemas.microsoft.com/office/drawing/2014/main" id="{ACD59EE2-EFF9-46F2-80CC-EFCD5A27B05E}"/>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7" name="Freeform 1177">
              <a:extLst>
                <a:ext uri="{FF2B5EF4-FFF2-40B4-BE49-F238E27FC236}">
                  <a16:creationId xmlns:a16="http://schemas.microsoft.com/office/drawing/2014/main" id="{0B92BEAD-DEA2-48A8-B21D-B8B799F1C16F}"/>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181DA56F-E05F-4125-84E1-E4A43272569D}"/>
              </a:ext>
            </a:extLst>
          </p:cNvPr>
          <p:cNvSpPr txBox="1"/>
          <p:nvPr/>
        </p:nvSpPr>
        <p:spPr>
          <a:xfrm>
            <a:off x="7714593" y="4866290"/>
            <a:ext cx="3867807" cy="830997"/>
          </a:xfrm>
          <a:prstGeom prst="rect">
            <a:avLst/>
          </a:prstGeom>
          <a:noFill/>
        </p:spPr>
        <p:txBody>
          <a:bodyPr wrap="square" rtlCol="0">
            <a:spAutoFit/>
          </a:bodyPr>
          <a:lstStyle/>
          <a:p>
            <a:pPr algn="ctr"/>
            <a:r>
              <a:rPr lang="en-US" sz="2400" b="1" dirty="0">
                <a:solidFill>
                  <a:srgbClr val="1188A3"/>
                </a:solidFill>
              </a:rPr>
              <a:t>Building Understanding or Empathy</a:t>
            </a:r>
            <a:endParaRPr lang="en-IE" sz="2400" b="1" dirty="0">
              <a:solidFill>
                <a:srgbClr val="1188A3"/>
              </a:solidFill>
            </a:endParaRPr>
          </a:p>
        </p:txBody>
      </p:sp>
    </p:spTree>
    <p:extLst>
      <p:ext uri="{BB962C8B-B14F-4D97-AF65-F5344CB8AC3E}">
        <p14:creationId xmlns:p14="http://schemas.microsoft.com/office/powerpoint/2010/main" val="1019209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066544"/>
            <a:ext cx="6054486" cy="3722513"/>
          </a:xfrm>
        </p:spPr>
        <p:txBody>
          <a:bodyPr/>
          <a:lstStyle/>
          <a:p>
            <a:r>
              <a:rPr lang="en-US" b="1"/>
              <a:t>Goals:</a:t>
            </a:r>
          </a:p>
          <a:p>
            <a:pPr marL="342900" indent="-342900">
              <a:buClr>
                <a:srgbClr val="FFC000"/>
              </a:buClr>
              <a:buFont typeface="Arial" panose="020B0604020202020204" pitchFamily="34" charset="0"/>
              <a:buChar char="•"/>
            </a:pPr>
            <a:r>
              <a:rPr lang="en-US"/>
              <a:t>Expand knowledge about the user and their problems</a:t>
            </a:r>
          </a:p>
          <a:p>
            <a:pPr marL="342900" indent="-342900">
              <a:buClr>
                <a:srgbClr val="FFC000"/>
              </a:buClr>
              <a:buFont typeface="Arial" panose="020B0604020202020204" pitchFamily="34" charset="0"/>
              <a:buChar char="•"/>
            </a:pPr>
            <a:r>
              <a:rPr lang="en-US"/>
              <a:t>Obtain knowledge about the background of the problem, the place of use of the product, and the operating environment</a:t>
            </a:r>
          </a:p>
          <a:p>
            <a:pPr marL="342900" indent="-342900">
              <a:buClr>
                <a:srgbClr val="FFC000"/>
              </a:buClr>
              <a:buFont typeface="Arial" panose="020B0604020202020204" pitchFamily="34" charset="0"/>
              <a:buChar char="•"/>
            </a:pPr>
            <a:r>
              <a:rPr lang="en-US"/>
              <a:t>Develop a common understanding of the challenge</a:t>
            </a:r>
          </a:p>
          <a:p>
            <a:pPr marL="342900" indent="-342900">
              <a:buClr>
                <a:srgbClr val="FFC000"/>
              </a:buClr>
              <a:buFont typeface="Arial" panose="020B0604020202020204" pitchFamily="34" charset="0"/>
              <a:buChar char="•"/>
            </a:pPr>
            <a:r>
              <a:rPr lang="en-US"/>
              <a:t>Develop specialist knowledge about the project</a:t>
            </a:r>
          </a:p>
          <a:p>
            <a:endParaRPr lang="en-IE"/>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158622" cy="1144838"/>
          </a:xfrm>
        </p:spPr>
        <p:txBody>
          <a:bodyPr>
            <a:normAutofit fontScale="85000" lnSpcReduction="20000"/>
          </a:bodyPr>
          <a:lstStyle/>
          <a:p>
            <a:r>
              <a:rPr lang="en-US" b="1"/>
              <a:t>Empathise - </a:t>
            </a:r>
            <a:r>
              <a:rPr lang="en-US"/>
              <a:t>Observing customer </a:t>
            </a:r>
            <a:r>
              <a:rPr lang="en-US" err="1"/>
              <a:t>behaviour</a:t>
            </a:r>
            <a:r>
              <a:rPr lang="en-US"/>
              <a:t> in their natural environment</a:t>
            </a:r>
          </a:p>
          <a:p>
            <a:endParaRPr lang="en-IE" b="1"/>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45819" y="2957308"/>
            <a:ext cx="3837576" cy="3433969"/>
          </a:xfrm>
        </p:spPr>
        <p:txBody>
          <a:bodyPr>
            <a:normAutofit lnSpcReduction="10000"/>
          </a:bodyPr>
          <a:lstStyle/>
          <a:p>
            <a:r>
              <a:rPr lang="en-US" sz="2000" b="1"/>
              <a:t>Examples of Tools for the empathy stage:</a:t>
            </a:r>
          </a:p>
          <a:p>
            <a:pPr marL="342900" indent="-342900">
              <a:buFont typeface="Arial" panose="020B0604020202020204" pitchFamily="34" charset="0"/>
              <a:buChar char="•"/>
            </a:pPr>
            <a:r>
              <a:rPr lang="en-US" sz="2000"/>
              <a:t>Surveys</a:t>
            </a:r>
          </a:p>
          <a:p>
            <a:pPr marL="342900" indent="-342900">
              <a:buFont typeface="Arial" panose="020B0604020202020204" pitchFamily="34" charset="0"/>
              <a:buChar char="•"/>
            </a:pPr>
            <a:r>
              <a:rPr lang="en-US" sz="2000"/>
              <a:t>Target group observation</a:t>
            </a:r>
          </a:p>
          <a:p>
            <a:pPr marL="342900" indent="-342900">
              <a:buFont typeface="Arial" panose="020B0604020202020204" pitchFamily="34" charset="0"/>
              <a:buChar char="•"/>
            </a:pPr>
            <a:r>
              <a:rPr lang="en-US" sz="2000"/>
              <a:t>Interviews</a:t>
            </a:r>
          </a:p>
          <a:p>
            <a:pPr marL="342900" indent="-342900">
              <a:buFont typeface="Arial" panose="020B0604020202020204" pitchFamily="34" charset="0"/>
              <a:buChar char="•"/>
            </a:pPr>
            <a:r>
              <a:rPr lang="en-US" sz="2000"/>
              <a:t>Listening to the end user</a:t>
            </a:r>
          </a:p>
          <a:p>
            <a:pPr marL="342900" indent="-342900">
              <a:buFont typeface="Arial" panose="020B0604020202020204" pitchFamily="34" charset="0"/>
              <a:buChar char="•"/>
            </a:pPr>
            <a:r>
              <a:rPr lang="en-US" sz="2000"/>
              <a:t>Shadowing</a:t>
            </a:r>
          </a:p>
          <a:p>
            <a:pPr marL="342900" indent="-342900">
              <a:buFont typeface="Arial" panose="020B0604020202020204" pitchFamily="34" charset="0"/>
              <a:buChar char="•"/>
            </a:pPr>
            <a:r>
              <a:rPr lang="en-US" sz="2000"/>
              <a:t>Body-storming</a:t>
            </a:r>
          </a:p>
          <a:p>
            <a:pPr marL="342900" indent="-342900">
              <a:buFont typeface="Arial" panose="020B0604020202020204" pitchFamily="34" charset="0"/>
              <a:buChar char="•"/>
            </a:pPr>
            <a:r>
              <a:rPr lang="en-US" sz="2000"/>
              <a:t>Role Playing</a:t>
            </a:r>
            <a:endParaRPr lang="en-IE" sz="200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1</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63649" y="2109112"/>
            <a:ext cx="4416733" cy="369332"/>
          </a:xfrm>
          <a:prstGeom prst="rect">
            <a:avLst/>
          </a:prstGeom>
          <a:solidFill>
            <a:srgbClr val="FFD100"/>
          </a:solidFill>
        </p:spPr>
        <p:txBody>
          <a:bodyPr wrap="square">
            <a:spAutoFit/>
          </a:bodyPr>
          <a:lstStyle/>
          <a:p>
            <a:pPr algn="ctr"/>
            <a:r>
              <a:rPr lang="pl-PL" sz="1800" b="1">
                <a:solidFill>
                  <a:srgbClr val="000000"/>
                </a:solidFill>
              </a:rPr>
              <a:t>We shouldn’t draw conclusions at this stage</a:t>
            </a:r>
          </a:p>
        </p:txBody>
      </p:sp>
      <p:grpSp>
        <p:nvGrpSpPr>
          <p:cNvPr id="14" name="Graphic 3">
            <a:extLst>
              <a:ext uri="{FF2B5EF4-FFF2-40B4-BE49-F238E27FC236}">
                <a16:creationId xmlns:a16="http://schemas.microsoft.com/office/drawing/2014/main" id="{7E8395D7-5A71-4424-B173-C1B95892D781}"/>
              </a:ext>
            </a:extLst>
          </p:cNvPr>
          <p:cNvGrpSpPr/>
          <p:nvPr/>
        </p:nvGrpSpPr>
        <p:grpSpPr>
          <a:xfrm>
            <a:off x="1846953" y="420414"/>
            <a:ext cx="1650124" cy="1475430"/>
            <a:chOff x="781761" y="3715924"/>
            <a:chExt cx="914639" cy="888654"/>
          </a:xfrm>
        </p:grpSpPr>
        <p:sp>
          <p:nvSpPr>
            <p:cNvPr id="15" name="Freeform 1176">
              <a:extLst>
                <a:ext uri="{FF2B5EF4-FFF2-40B4-BE49-F238E27FC236}">
                  <a16:creationId xmlns:a16="http://schemas.microsoft.com/office/drawing/2014/main" id="{AE551E45-9B41-48EF-B37F-5BCE3377D9A0}"/>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16" name="Freeform 1177">
              <a:extLst>
                <a:ext uri="{FF2B5EF4-FFF2-40B4-BE49-F238E27FC236}">
                  <a16:creationId xmlns:a16="http://schemas.microsoft.com/office/drawing/2014/main" id="{EE084CF5-1604-447A-AC7F-D323F788983F}"/>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64848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B0145-C34D-402F-88A6-04AA8402151B}"/>
              </a:ext>
            </a:extLst>
          </p:cNvPr>
          <p:cNvSpPr>
            <a:spLocks noGrp="1"/>
          </p:cNvSpPr>
          <p:nvPr>
            <p:ph type="body" sz="quarter" idx="18"/>
          </p:nvPr>
        </p:nvSpPr>
        <p:spPr>
          <a:xfrm>
            <a:off x="0" y="2545710"/>
            <a:ext cx="4267200" cy="3281905"/>
          </a:xfrm>
        </p:spPr>
        <p:txBody>
          <a:bodyPr/>
          <a:lstStyle/>
          <a:p>
            <a:pPr indent="0"/>
            <a:r>
              <a:rPr lang="en-US"/>
              <a:t>This short video defines what empathy is and highlights the importance of empathy and total immersion in the issue or to your end user, in order to solve their problems and therefore you are staying connected to your mission.</a:t>
            </a:r>
            <a:endParaRPr lang="en-IE"/>
          </a:p>
        </p:txBody>
      </p:sp>
      <p:sp>
        <p:nvSpPr>
          <p:cNvPr id="3" name="Text Placeholder 2">
            <a:extLst>
              <a:ext uri="{FF2B5EF4-FFF2-40B4-BE49-F238E27FC236}">
                <a16:creationId xmlns:a16="http://schemas.microsoft.com/office/drawing/2014/main" id="{B64E0A43-0151-4BEC-8517-BF382B89A792}"/>
              </a:ext>
            </a:extLst>
          </p:cNvPr>
          <p:cNvSpPr>
            <a:spLocks noGrp="1"/>
          </p:cNvSpPr>
          <p:nvPr>
            <p:ph type="body" sz="quarter" idx="16"/>
          </p:nvPr>
        </p:nvSpPr>
        <p:spPr/>
        <p:txBody>
          <a:bodyPr/>
          <a:lstStyle/>
          <a:p>
            <a:r>
              <a:rPr lang="en-US" b="1"/>
              <a:t>Empathy as a tool</a:t>
            </a:r>
            <a:endParaRPr lang="en-IE" b="1"/>
          </a:p>
        </p:txBody>
      </p:sp>
      <p:pic>
        <p:nvPicPr>
          <p:cNvPr id="4" name="Online Media 3" title="Empathy">
            <a:hlinkClick r:id="" action="ppaction://media"/>
            <a:extLst>
              <a:ext uri="{FF2B5EF4-FFF2-40B4-BE49-F238E27FC236}">
                <a16:creationId xmlns:a16="http://schemas.microsoft.com/office/drawing/2014/main" id="{63F1B7D0-4DA5-4CCC-9740-21DF26C1A710}"/>
              </a:ext>
            </a:extLst>
          </p:cNvPr>
          <p:cNvPicPr>
            <a:picLocks noRot="1" noChangeAspect="1"/>
          </p:cNvPicPr>
          <p:nvPr>
            <a:videoFile r:link="rId1"/>
          </p:nvPr>
        </p:nvPicPr>
        <p:blipFill>
          <a:blip r:embed="rId3"/>
          <a:stretch>
            <a:fillRect/>
          </a:stretch>
        </p:blipFill>
        <p:spPr>
          <a:xfrm>
            <a:off x="4910082" y="1219200"/>
            <a:ext cx="6819462" cy="4032000"/>
          </a:xfrm>
          <a:prstGeom prst="rect">
            <a:avLst/>
          </a:prstGeom>
        </p:spPr>
      </p:pic>
      <p:sp>
        <p:nvSpPr>
          <p:cNvPr id="6" name="TextBox 5">
            <a:extLst>
              <a:ext uri="{FF2B5EF4-FFF2-40B4-BE49-F238E27FC236}">
                <a16:creationId xmlns:a16="http://schemas.microsoft.com/office/drawing/2014/main" id="{815B28C8-4792-49D2-ACBC-EAF542B84F07}"/>
              </a:ext>
            </a:extLst>
          </p:cNvPr>
          <p:cNvSpPr txBox="1"/>
          <p:nvPr/>
        </p:nvSpPr>
        <p:spPr>
          <a:xfrm>
            <a:off x="5139559" y="6021692"/>
            <a:ext cx="6096000" cy="369332"/>
          </a:xfrm>
          <a:prstGeom prst="rect">
            <a:avLst/>
          </a:prstGeom>
          <a:noFill/>
        </p:spPr>
        <p:txBody>
          <a:bodyPr wrap="square">
            <a:spAutoFit/>
          </a:bodyPr>
          <a:lstStyle/>
          <a:p>
            <a:r>
              <a:rPr lang="en-IE">
                <a:solidFill>
                  <a:schemeClr val="bg2">
                    <a:lumMod val="50000"/>
                  </a:schemeClr>
                </a:solidFill>
                <a:hlinkClick r:id="rId4">
                  <a:extLst>
                    <a:ext uri="{A12FA001-AC4F-418D-AE19-62706E023703}">
                      <ahyp:hlinkClr xmlns:ahyp="http://schemas.microsoft.com/office/drawing/2018/hyperlinkcolor" val="tx"/>
                    </a:ext>
                  </a:extLst>
                </a:hlinkClick>
              </a:rPr>
              <a:t>Empathy - YouTube</a:t>
            </a:r>
            <a:endParaRPr lang="en-IE">
              <a:solidFill>
                <a:schemeClr val="bg2">
                  <a:lumMod val="50000"/>
                </a:schemeClr>
              </a:solidFill>
            </a:endParaRPr>
          </a:p>
        </p:txBody>
      </p:sp>
    </p:spTree>
    <p:extLst>
      <p:ext uri="{BB962C8B-B14F-4D97-AF65-F5344CB8AC3E}">
        <p14:creationId xmlns:p14="http://schemas.microsoft.com/office/powerpoint/2010/main" val="106393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282262" y="1366345"/>
            <a:ext cx="5754254" cy="5491655"/>
          </a:xfrm>
        </p:spPr>
        <p:txBody>
          <a:bodyPr>
            <a:noAutofit/>
          </a:bodyPr>
          <a:lstStyle/>
          <a:p>
            <a:pPr>
              <a:lnSpc>
                <a:spcPct val="120000"/>
              </a:lnSpc>
            </a:pPr>
            <a:r>
              <a:rPr lang="en-US" sz="2100" b="0" i="0">
                <a:solidFill>
                  <a:srgbClr val="030303"/>
                </a:solidFill>
                <a:effectLst/>
              </a:rPr>
              <a:t>The Define stage can often be the longest stage but it is worth not rushing, so as to develop a better understanding of the actual needs of people via certain activities like empathy mapping or underlining the verbs or activities that the people mentioned when talking about their problems: like going grocery shopping, cooking is tiring, standing for long periods, hard to swallow or even difficult to hold the fork. You might </a:t>
            </a:r>
            <a:r>
              <a:rPr lang="en-US" sz="2100" b="0" i="0" err="1">
                <a:solidFill>
                  <a:srgbClr val="030303"/>
                </a:solidFill>
                <a:effectLst/>
              </a:rPr>
              <a:t>realise</a:t>
            </a:r>
            <a:r>
              <a:rPr lang="en-US" sz="2100" b="0" i="0">
                <a:solidFill>
                  <a:srgbClr val="030303"/>
                </a:solidFill>
                <a:effectLst/>
              </a:rPr>
              <a:t> it's not so much about the food, but more about the tasks surrounding it. After your analysis, formulate a problem statement to suit this cohort.</a:t>
            </a:r>
            <a:endParaRPr lang="en-IE" sz="2100"/>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473672" y="325820"/>
            <a:ext cx="5105121" cy="820379"/>
          </a:xfrm>
        </p:spPr>
        <p:txBody>
          <a:bodyPr>
            <a:normAutofit/>
          </a:bodyPr>
          <a:lstStyle/>
          <a:p>
            <a:r>
              <a:rPr lang="en-US" sz="3300" b="1"/>
              <a:t>Stage 2: Define the Problem</a:t>
            </a:r>
            <a:endParaRPr lang="en-IE" sz="3300" b="1"/>
          </a:p>
        </p:txBody>
      </p:sp>
      <p:grpSp>
        <p:nvGrpSpPr>
          <p:cNvPr id="5" name="Group 4">
            <a:extLst>
              <a:ext uri="{FF2B5EF4-FFF2-40B4-BE49-F238E27FC236}">
                <a16:creationId xmlns:a16="http://schemas.microsoft.com/office/drawing/2014/main" id="{5BA3E340-3100-402D-81BB-6A0575DED51D}"/>
              </a:ext>
            </a:extLst>
          </p:cNvPr>
          <p:cNvGrpSpPr/>
          <p:nvPr/>
        </p:nvGrpSpPr>
        <p:grpSpPr>
          <a:xfrm>
            <a:off x="8597462" y="1776248"/>
            <a:ext cx="2669627" cy="2627586"/>
            <a:chOff x="3258209" y="1217582"/>
            <a:chExt cx="4712093" cy="4711281"/>
          </a:xfrm>
        </p:grpSpPr>
        <p:sp>
          <p:nvSpPr>
            <p:cNvPr id="6" name="Freeform 31">
              <a:extLst>
                <a:ext uri="{FF2B5EF4-FFF2-40B4-BE49-F238E27FC236}">
                  <a16:creationId xmlns:a16="http://schemas.microsoft.com/office/drawing/2014/main" id="{3A66777D-F708-462E-AFF6-E9201845DCB8}"/>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0CCFAFFD-1EA5-4BF1-812B-A38FCF3774A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44B8C398-0215-46E5-90D1-60AEDC765822}"/>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28947B16-F090-4108-A2A0-4E2778A88F3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0" name="Freeform 17">
                <a:extLst>
                  <a:ext uri="{FF2B5EF4-FFF2-40B4-BE49-F238E27FC236}">
                    <a16:creationId xmlns:a16="http://schemas.microsoft.com/office/drawing/2014/main" id="{A46F847A-67B5-414A-A327-00CBE1410B5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1BDDCE2E-1BD8-4F77-BC7B-FCB13643A8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E90A22F4-AF7A-4ACE-B00A-10FDBF0C104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508C4AEC-4460-4B87-8CD0-2CDD985DEE0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5B7C1784-0CC2-44FA-BC83-B6988C3DB4B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30C25394-FC5A-436E-A68F-749D531CA7E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84165E7F-0A94-4F60-8F01-E294AF88C18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8218654C-2247-4656-861C-525ABD41B11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7921A464-A743-4A4C-8234-AA966C829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5F31A82B-9B12-47A6-B1FC-C3983C4717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F3ED18E5-51CE-4B51-BC64-265F623006FF}"/>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A4FECC6E-F192-4F22-9713-42C68D74B8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13FF1E71-95CE-45FF-8223-61A55FAF4AB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219790D9-8091-4684-BA4E-EE4E0F78836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24" name="Flowchart: Delay 23">
            <a:extLst>
              <a:ext uri="{FF2B5EF4-FFF2-40B4-BE49-F238E27FC236}">
                <a16:creationId xmlns:a16="http://schemas.microsoft.com/office/drawing/2014/main" id="{0B596C8B-206D-4A7F-B5DB-5613FD469640}"/>
              </a:ext>
            </a:extLst>
          </p:cNvPr>
          <p:cNvSpPr/>
          <p:nvPr/>
        </p:nvSpPr>
        <p:spPr>
          <a:xfrm rot="18966353">
            <a:off x="11020534" y="3135784"/>
            <a:ext cx="145855" cy="231494"/>
          </a:xfrm>
          <a:prstGeom prst="flowChartDelay">
            <a:avLst/>
          </a:prstGeom>
          <a:solidFill>
            <a:srgbClr val="FFD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BB38D494-4DD4-46E0-98A0-16E14482AA3A}"/>
              </a:ext>
            </a:extLst>
          </p:cNvPr>
          <p:cNvSpPr txBox="1"/>
          <p:nvPr/>
        </p:nvSpPr>
        <p:spPr>
          <a:xfrm>
            <a:off x="7714593" y="4866290"/>
            <a:ext cx="3867807" cy="1200329"/>
          </a:xfrm>
          <a:prstGeom prst="rect">
            <a:avLst/>
          </a:prstGeom>
          <a:noFill/>
        </p:spPr>
        <p:txBody>
          <a:bodyPr wrap="square" rtlCol="0">
            <a:spAutoFit/>
          </a:bodyPr>
          <a:lstStyle/>
          <a:p>
            <a:pPr algn="ctr"/>
            <a:r>
              <a:rPr lang="en-US" sz="2400" b="1" dirty="0">
                <a:solidFill>
                  <a:srgbClr val="1188A3"/>
                </a:solidFill>
              </a:rPr>
              <a:t>Identify specific</a:t>
            </a:r>
          </a:p>
          <a:p>
            <a:pPr algn="ctr"/>
            <a:r>
              <a:rPr lang="en-US" sz="2400" b="1" dirty="0">
                <a:solidFill>
                  <a:srgbClr val="1188A3"/>
                </a:solidFill>
              </a:rPr>
              <a:t>issues &amp; needs</a:t>
            </a:r>
          </a:p>
          <a:p>
            <a:pPr algn="ctr"/>
            <a:r>
              <a:rPr lang="en-US" sz="2400" b="1" dirty="0">
                <a:solidFill>
                  <a:srgbClr val="1188A3"/>
                </a:solidFill>
              </a:rPr>
              <a:t>that the user has</a:t>
            </a:r>
            <a:endParaRPr lang="en-IE" sz="2400" b="1" dirty="0">
              <a:solidFill>
                <a:srgbClr val="1188A3"/>
              </a:solidFill>
            </a:endParaRPr>
          </a:p>
        </p:txBody>
      </p:sp>
    </p:spTree>
    <p:extLst>
      <p:ext uri="{BB962C8B-B14F-4D97-AF65-F5344CB8AC3E}">
        <p14:creationId xmlns:p14="http://schemas.microsoft.com/office/powerpoint/2010/main" val="1949860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en-US" b="1"/>
              <a:t>Goals:</a:t>
            </a:r>
          </a:p>
          <a:p>
            <a:pPr marL="342900" indent="-342900">
              <a:buClr>
                <a:srgbClr val="FFC000"/>
              </a:buClr>
              <a:buFont typeface="Arial" panose="020B0604020202020204" pitchFamily="34" charset="0"/>
              <a:buChar char="•"/>
            </a:pPr>
            <a:r>
              <a:rPr lang="en-US"/>
              <a:t>The goal here is to understand more about the problem and those who experience/are impacted by it. (your Target Group)</a:t>
            </a:r>
          </a:p>
          <a:p>
            <a:pPr marL="342900" indent="-342900">
              <a:buClr>
                <a:srgbClr val="FFC000"/>
              </a:buClr>
              <a:buFont typeface="Arial" panose="020B0604020202020204" pitchFamily="34" charset="0"/>
              <a:buChar char="•"/>
            </a:pPr>
            <a:r>
              <a:rPr lang="en-US"/>
              <a:t>Then gather what you have learned, the insights you have gained and start to articulate the potential user’s real needs/wants.</a:t>
            </a:r>
          </a:p>
          <a:p>
            <a:pPr marL="342900" indent="-342900">
              <a:buClr>
                <a:srgbClr val="FFC000"/>
              </a:buClr>
              <a:buFont typeface="Arial" panose="020B0604020202020204" pitchFamily="34" charset="0"/>
              <a:buChar char="•"/>
            </a:pPr>
            <a:r>
              <a:rPr lang="en-US"/>
              <a:t>Develop the Problem Statement</a:t>
            </a:r>
            <a:endParaRPr lang="en-IE"/>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77500" lnSpcReduction="20000"/>
          </a:bodyPr>
          <a:lstStyle/>
          <a:p>
            <a:pPr>
              <a:lnSpc>
                <a:spcPct val="120000"/>
              </a:lnSpc>
            </a:pPr>
            <a:r>
              <a:rPr lang="en-US" b="1"/>
              <a:t>Define the Problem – </a:t>
            </a:r>
            <a:r>
              <a:rPr lang="en-US"/>
              <a:t>Assessing the actual needs and formulating the problem statement</a:t>
            </a:r>
            <a:endParaRPr lang="en-IE"/>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45819" y="2957308"/>
            <a:ext cx="3837576" cy="3433969"/>
          </a:xfrm>
        </p:spPr>
        <p:txBody>
          <a:bodyPr>
            <a:normAutofit/>
          </a:bodyPr>
          <a:lstStyle/>
          <a:p>
            <a:r>
              <a:rPr lang="en-US" sz="2000" b="1"/>
              <a:t>Examples of Tools for the Define stage:</a:t>
            </a:r>
          </a:p>
          <a:p>
            <a:pPr marL="342900" indent="-342900">
              <a:buFont typeface="Arial" panose="020B0604020202020204" pitchFamily="34" charset="0"/>
              <a:buChar char="•"/>
            </a:pPr>
            <a:r>
              <a:rPr lang="en-US" sz="2000"/>
              <a:t>Empathy mapping</a:t>
            </a:r>
          </a:p>
          <a:p>
            <a:pPr marL="342900" indent="-342900">
              <a:buFont typeface="Arial" panose="020B0604020202020204" pitchFamily="34" charset="0"/>
              <a:buChar char="•"/>
            </a:pPr>
            <a:r>
              <a:rPr lang="en-US" sz="2000"/>
              <a:t>Creating Personas</a:t>
            </a:r>
          </a:p>
          <a:p>
            <a:pPr marL="342900" indent="-342900">
              <a:buFont typeface="Arial" panose="020B0604020202020204" pitchFamily="34" charset="0"/>
              <a:buChar char="•"/>
            </a:pPr>
            <a:r>
              <a:rPr lang="en-US" sz="2000"/>
              <a:t>Storytelling</a:t>
            </a:r>
          </a:p>
          <a:p>
            <a:pPr marL="342900" indent="-342900">
              <a:buFont typeface="Arial" panose="020B0604020202020204" pitchFamily="34" charset="0"/>
              <a:buChar char="•"/>
            </a:pPr>
            <a:r>
              <a:rPr lang="en-US" sz="2000"/>
              <a:t>Customer path mapping</a:t>
            </a:r>
          </a:p>
          <a:p>
            <a:pPr marL="342900" indent="-342900">
              <a:buFont typeface="Arial" panose="020B0604020202020204" pitchFamily="34" charset="0"/>
              <a:buChar char="•"/>
            </a:pPr>
            <a:r>
              <a:rPr lang="en-US" sz="2000"/>
              <a:t>Lean Canvas</a:t>
            </a:r>
          </a:p>
          <a:p>
            <a:pPr marL="342900" indent="-342900">
              <a:buFont typeface="Arial" panose="020B0604020202020204" pitchFamily="34" charset="0"/>
              <a:buChar char="•"/>
            </a:pPr>
            <a:r>
              <a:rPr lang="en-US" sz="2000"/>
              <a:t>Apps </a:t>
            </a:r>
            <a:r>
              <a:rPr lang="en-US" sz="2000" err="1"/>
              <a:t>e.g</a:t>
            </a:r>
            <a:r>
              <a:rPr lang="en-US" sz="2000"/>
              <a:t>, Trello, Asana, Evernote, OneNote</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2</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63649" y="2109112"/>
            <a:ext cx="4675910" cy="369332"/>
          </a:xfrm>
          <a:prstGeom prst="rect">
            <a:avLst/>
          </a:prstGeom>
          <a:solidFill>
            <a:srgbClr val="FFD100"/>
          </a:solidFill>
        </p:spPr>
        <p:txBody>
          <a:bodyPr wrap="square">
            <a:spAutoFit/>
          </a:bodyPr>
          <a:lstStyle/>
          <a:p>
            <a:pPr algn="ctr"/>
            <a:r>
              <a:rPr lang="pl-PL" sz="1800" b="1">
                <a:solidFill>
                  <a:srgbClr val="000000"/>
                </a:solidFill>
              </a:rPr>
              <a:t>We </a:t>
            </a:r>
            <a:r>
              <a:rPr lang="en-US" sz="1800" b="1">
                <a:solidFill>
                  <a:srgbClr val="000000"/>
                </a:solidFill>
              </a:rPr>
              <a:t>need to identify the real problems &amp; needs</a:t>
            </a:r>
            <a:endParaRPr lang="pl-PL" sz="1800" b="1">
              <a:solidFill>
                <a:srgbClr val="000000"/>
              </a:solidFill>
            </a:endParaRPr>
          </a:p>
        </p:txBody>
      </p:sp>
      <p:grpSp>
        <p:nvGrpSpPr>
          <p:cNvPr id="10" name="Group 9">
            <a:extLst>
              <a:ext uri="{FF2B5EF4-FFF2-40B4-BE49-F238E27FC236}">
                <a16:creationId xmlns:a16="http://schemas.microsoft.com/office/drawing/2014/main" id="{FA98E465-AB1B-4474-BBA1-D23AACF43F6A}"/>
              </a:ext>
            </a:extLst>
          </p:cNvPr>
          <p:cNvGrpSpPr/>
          <p:nvPr/>
        </p:nvGrpSpPr>
        <p:grpSpPr>
          <a:xfrm>
            <a:off x="1814016" y="415811"/>
            <a:ext cx="1720147" cy="1450477"/>
            <a:chOff x="3258209" y="1217582"/>
            <a:chExt cx="4712093" cy="4711281"/>
          </a:xfrm>
        </p:grpSpPr>
        <p:sp>
          <p:nvSpPr>
            <p:cNvPr id="11" name="Freeform 31">
              <a:extLst>
                <a:ext uri="{FF2B5EF4-FFF2-40B4-BE49-F238E27FC236}">
                  <a16:creationId xmlns:a16="http://schemas.microsoft.com/office/drawing/2014/main" id="{DE6C2FB9-B1FB-434D-9BA9-5818E889FE4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52CAEC62-584B-4531-87F9-775467DC4CD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FA00011-3910-41DF-8D36-4730C35C3281}"/>
                </a:ext>
              </a:extLst>
            </p:cNvPr>
            <p:cNvGrpSpPr/>
            <p:nvPr/>
          </p:nvGrpSpPr>
          <p:grpSpPr>
            <a:xfrm>
              <a:off x="3258209" y="1217582"/>
              <a:ext cx="4712093" cy="4711281"/>
              <a:chOff x="3258209" y="1217582"/>
              <a:chExt cx="4712093" cy="4711281"/>
            </a:xfrm>
          </p:grpSpPr>
          <p:sp>
            <p:nvSpPr>
              <p:cNvPr id="18" name="Freeform 16">
                <a:extLst>
                  <a:ext uri="{FF2B5EF4-FFF2-40B4-BE49-F238E27FC236}">
                    <a16:creationId xmlns:a16="http://schemas.microsoft.com/office/drawing/2014/main" id="{039758F5-0CB7-4D6E-9176-6508B8CA5B5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B7C3E33D-C48A-4F87-AB20-BBD1BC951D2D}"/>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D01D9284-2A52-48AB-9670-D2EEAE81633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C205707B-2ACE-4964-A988-DBA76437F2D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7B2EDDAE-8213-4566-85F8-F161161C07D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91D743AF-1641-4303-8D25-0121A4F6BBD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7A96AA02-72BA-4A02-A651-8D1C18B869D0}"/>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367C7856-B5A6-4AC7-9555-0626F8FFDA9D}"/>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C654687D-2B61-4D33-8627-98A6DF6BDBB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B2F81C88-65B3-4E41-9CF3-B595037112D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98E3565-5589-41C0-8639-C115308B036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2C06E2A0-CF85-467D-8D29-5DB2E7D20D7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A4CF8AEA-4CF2-4BF2-88B3-2FBE24F634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957CE031-B2E7-4927-A547-DB35D3281AD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9CB16611-9AAF-4AFF-81C4-F4AD07B9416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6" name="Flowchart: Delay 5">
            <a:extLst>
              <a:ext uri="{FF2B5EF4-FFF2-40B4-BE49-F238E27FC236}">
                <a16:creationId xmlns:a16="http://schemas.microsoft.com/office/drawing/2014/main" id="{00B457DF-3E7E-4D81-B272-3A0FCD6CB552}"/>
              </a:ext>
            </a:extLst>
          </p:cNvPr>
          <p:cNvSpPr/>
          <p:nvPr/>
        </p:nvSpPr>
        <p:spPr>
          <a:xfrm rot="19597814">
            <a:off x="3342551" y="1146639"/>
            <a:ext cx="112226" cy="147952"/>
          </a:xfrm>
          <a:prstGeom prst="flowChartDelay">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01746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97485-78AE-4E44-9F5E-72989CDE3554}"/>
              </a:ext>
            </a:extLst>
          </p:cNvPr>
          <p:cNvSpPr>
            <a:spLocks noGrp="1"/>
          </p:cNvSpPr>
          <p:nvPr>
            <p:ph type="body" sz="quarter" idx="18"/>
          </p:nvPr>
        </p:nvSpPr>
        <p:spPr/>
        <p:txBody>
          <a:bodyPr/>
          <a:lstStyle/>
          <a:p>
            <a:r>
              <a:rPr lang="en-US"/>
              <a:t>Breaking Down the Problem</a:t>
            </a:r>
            <a:endParaRPr lang="en-IE"/>
          </a:p>
        </p:txBody>
      </p:sp>
      <p:sp>
        <p:nvSpPr>
          <p:cNvPr id="3" name="Text Placeholder 2">
            <a:extLst>
              <a:ext uri="{FF2B5EF4-FFF2-40B4-BE49-F238E27FC236}">
                <a16:creationId xmlns:a16="http://schemas.microsoft.com/office/drawing/2014/main" id="{1F60E5C2-FA24-4C16-A3FE-11FB59FAA305}"/>
              </a:ext>
            </a:extLst>
          </p:cNvPr>
          <p:cNvSpPr>
            <a:spLocks noGrp="1"/>
          </p:cNvSpPr>
          <p:nvPr>
            <p:ph type="body" sz="quarter" idx="16"/>
          </p:nvPr>
        </p:nvSpPr>
        <p:spPr>
          <a:xfrm>
            <a:off x="411246" y="429619"/>
            <a:ext cx="11360340" cy="582221"/>
          </a:xfrm>
          <a:solidFill>
            <a:srgbClr val="85D2E1"/>
          </a:solidFill>
        </p:spPr>
        <p:txBody>
          <a:bodyPr anchor="ctr">
            <a:normAutofit lnSpcReduction="10000"/>
          </a:bodyPr>
          <a:lstStyle/>
          <a:p>
            <a:r>
              <a:rPr lang="en-US" b="1"/>
              <a:t>Problem Exploration</a:t>
            </a:r>
            <a:endParaRPr lang="en-IE" b="1"/>
          </a:p>
        </p:txBody>
      </p:sp>
      <p:sp>
        <p:nvSpPr>
          <p:cNvPr id="4" name="Text Placeholder 3">
            <a:extLst>
              <a:ext uri="{FF2B5EF4-FFF2-40B4-BE49-F238E27FC236}">
                <a16:creationId xmlns:a16="http://schemas.microsoft.com/office/drawing/2014/main" id="{717D52E5-B4F3-4CEC-9B0F-2BED3F82B15A}"/>
              </a:ext>
            </a:extLst>
          </p:cNvPr>
          <p:cNvSpPr>
            <a:spLocks noGrp="1"/>
          </p:cNvSpPr>
          <p:nvPr>
            <p:ph type="body" sz="quarter" idx="21"/>
          </p:nvPr>
        </p:nvSpPr>
        <p:spPr>
          <a:xfrm>
            <a:off x="2530296" y="3094971"/>
            <a:ext cx="1740791" cy="697634"/>
          </a:xfrm>
        </p:spPr>
        <p:txBody>
          <a:bodyPr>
            <a:normAutofit/>
          </a:bodyPr>
          <a:lstStyle/>
          <a:p>
            <a:r>
              <a:rPr lang="en-US" sz="1600" b="1">
                <a:solidFill>
                  <a:srgbClr val="1D599B"/>
                </a:solidFill>
              </a:rPr>
              <a:t>YOUR SELECTED PROBLEM</a:t>
            </a:r>
            <a:endParaRPr lang="en-IE" sz="1600" b="1">
              <a:solidFill>
                <a:srgbClr val="1D599B"/>
              </a:solidFill>
            </a:endParaRPr>
          </a:p>
        </p:txBody>
      </p:sp>
      <p:sp>
        <p:nvSpPr>
          <p:cNvPr id="5" name="Text Placeholder 4">
            <a:extLst>
              <a:ext uri="{FF2B5EF4-FFF2-40B4-BE49-F238E27FC236}">
                <a16:creationId xmlns:a16="http://schemas.microsoft.com/office/drawing/2014/main" id="{44F5DA16-4072-47C4-9CBB-AFA731A6E592}"/>
              </a:ext>
            </a:extLst>
          </p:cNvPr>
          <p:cNvSpPr>
            <a:spLocks noGrp="1"/>
          </p:cNvSpPr>
          <p:nvPr>
            <p:ph type="body" sz="quarter" idx="25"/>
          </p:nvPr>
        </p:nvSpPr>
        <p:spPr>
          <a:xfrm>
            <a:off x="2565689" y="2731199"/>
            <a:ext cx="1740791" cy="238466"/>
          </a:xfrm>
        </p:spPr>
        <p:txBody>
          <a:bodyPr>
            <a:noAutofit/>
          </a:bodyPr>
          <a:lstStyle/>
          <a:p>
            <a:r>
              <a:rPr lang="en-US" sz="1800" b="1"/>
              <a:t>REVIEW</a:t>
            </a:r>
            <a:endParaRPr lang="en-IE" sz="1800" b="1"/>
          </a:p>
        </p:txBody>
      </p:sp>
      <p:sp>
        <p:nvSpPr>
          <p:cNvPr id="6" name="Text Placeholder 5">
            <a:extLst>
              <a:ext uri="{FF2B5EF4-FFF2-40B4-BE49-F238E27FC236}">
                <a16:creationId xmlns:a16="http://schemas.microsoft.com/office/drawing/2014/main" id="{96FE298E-FC34-41BA-9164-C81AF9D73E95}"/>
              </a:ext>
            </a:extLst>
          </p:cNvPr>
          <p:cNvSpPr>
            <a:spLocks noGrp="1"/>
          </p:cNvSpPr>
          <p:nvPr>
            <p:ph type="body" sz="quarter" idx="26"/>
          </p:nvPr>
        </p:nvSpPr>
        <p:spPr>
          <a:xfrm>
            <a:off x="4480219" y="4068495"/>
            <a:ext cx="1853076" cy="839438"/>
          </a:xfrm>
        </p:spPr>
        <p:txBody>
          <a:bodyPr>
            <a:normAutofit/>
          </a:bodyPr>
          <a:lstStyle/>
          <a:p>
            <a:r>
              <a:rPr lang="en-US" sz="1600" b="1">
                <a:solidFill>
                  <a:srgbClr val="1D599B"/>
                </a:solidFill>
              </a:rPr>
              <a:t>ALL THE CAUSES OF YOUR PROBLEM</a:t>
            </a:r>
            <a:endParaRPr lang="en-IE" sz="1600" b="1">
              <a:solidFill>
                <a:srgbClr val="1D599B"/>
              </a:solidFill>
            </a:endParaRPr>
          </a:p>
        </p:txBody>
      </p:sp>
      <p:sp>
        <p:nvSpPr>
          <p:cNvPr id="7" name="Text Placeholder 6">
            <a:extLst>
              <a:ext uri="{FF2B5EF4-FFF2-40B4-BE49-F238E27FC236}">
                <a16:creationId xmlns:a16="http://schemas.microsoft.com/office/drawing/2014/main" id="{62CA7424-1B17-4FDC-9312-F960F60D09CF}"/>
              </a:ext>
            </a:extLst>
          </p:cNvPr>
          <p:cNvSpPr>
            <a:spLocks noGrp="1"/>
          </p:cNvSpPr>
          <p:nvPr>
            <p:ph type="body" sz="quarter" idx="27"/>
          </p:nvPr>
        </p:nvSpPr>
        <p:spPr>
          <a:xfrm>
            <a:off x="4477782" y="3702814"/>
            <a:ext cx="1853076" cy="238466"/>
          </a:xfrm>
        </p:spPr>
        <p:txBody>
          <a:bodyPr>
            <a:noAutofit/>
          </a:bodyPr>
          <a:lstStyle/>
          <a:p>
            <a:r>
              <a:rPr lang="en-US" sz="1800" b="1"/>
              <a:t>IDENTIFY</a:t>
            </a:r>
            <a:endParaRPr lang="en-IE" sz="1800" b="1"/>
          </a:p>
        </p:txBody>
      </p:sp>
      <p:sp>
        <p:nvSpPr>
          <p:cNvPr id="8" name="Text Placeholder 7">
            <a:extLst>
              <a:ext uri="{FF2B5EF4-FFF2-40B4-BE49-F238E27FC236}">
                <a16:creationId xmlns:a16="http://schemas.microsoft.com/office/drawing/2014/main" id="{0C1BC466-7F26-4FB7-98BE-1A2C39F7C989}"/>
              </a:ext>
            </a:extLst>
          </p:cNvPr>
          <p:cNvSpPr>
            <a:spLocks noGrp="1"/>
          </p:cNvSpPr>
          <p:nvPr>
            <p:ph type="body" sz="quarter" idx="28"/>
          </p:nvPr>
        </p:nvSpPr>
        <p:spPr>
          <a:xfrm>
            <a:off x="6950565" y="3912125"/>
            <a:ext cx="2130961" cy="880763"/>
          </a:xfrm>
        </p:spPr>
        <p:txBody>
          <a:bodyPr>
            <a:normAutofit/>
          </a:bodyPr>
          <a:lstStyle/>
          <a:p>
            <a:r>
              <a:rPr lang="en-US" sz="1600" b="1">
                <a:solidFill>
                  <a:srgbClr val="1D599B"/>
                </a:solidFill>
              </a:rPr>
              <a:t>THE IMPACTS OF THE PROBLEM</a:t>
            </a:r>
            <a:endParaRPr lang="en-IE" sz="1600" b="1">
              <a:solidFill>
                <a:srgbClr val="1D599B"/>
              </a:solidFill>
            </a:endParaRPr>
          </a:p>
        </p:txBody>
      </p:sp>
      <p:sp>
        <p:nvSpPr>
          <p:cNvPr id="9" name="Text Placeholder 8">
            <a:extLst>
              <a:ext uri="{FF2B5EF4-FFF2-40B4-BE49-F238E27FC236}">
                <a16:creationId xmlns:a16="http://schemas.microsoft.com/office/drawing/2014/main" id="{6DB3AFC7-54CD-4BB5-8E1B-BD268E75FD05}"/>
              </a:ext>
            </a:extLst>
          </p:cNvPr>
          <p:cNvSpPr>
            <a:spLocks noGrp="1"/>
          </p:cNvSpPr>
          <p:nvPr>
            <p:ph type="body" sz="quarter" idx="29"/>
          </p:nvPr>
        </p:nvSpPr>
        <p:spPr>
          <a:xfrm>
            <a:off x="6989317" y="3575458"/>
            <a:ext cx="2130961" cy="238466"/>
          </a:xfrm>
        </p:spPr>
        <p:txBody>
          <a:bodyPr>
            <a:noAutofit/>
          </a:bodyPr>
          <a:lstStyle/>
          <a:p>
            <a:r>
              <a:rPr lang="en-US" sz="1800" b="1"/>
              <a:t>LIST</a:t>
            </a:r>
            <a:endParaRPr lang="en-IE" sz="1800" b="1"/>
          </a:p>
        </p:txBody>
      </p:sp>
      <p:sp>
        <p:nvSpPr>
          <p:cNvPr id="10" name="Text Placeholder 9">
            <a:extLst>
              <a:ext uri="{FF2B5EF4-FFF2-40B4-BE49-F238E27FC236}">
                <a16:creationId xmlns:a16="http://schemas.microsoft.com/office/drawing/2014/main" id="{196913B2-D22C-435F-A659-C3B8B66E79F5}"/>
              </a:ext>
            </a:extLst>
          </p:cNvPr>
          <p:cNvSpPr>
            <a:spLocks noGrp="1"/>
          </p:cNvSpPr>
          <p:nvPr>
            <p:ph type="body" sz="quarter" idx="30"/>
          </p:nvPr>
        </p:nvSpPr>
        <p:spPr>
          <a:xfrm>
            <a:off x="9113041" y="2842160"/>
            <a:ext cx="2333958" cy="880763"/>
          </a:xfrm>
        </p:spPr>
        <p:txBody>
          <a:bodyPr>
            <a:normAutofit/>
          </a:bodyPr>
          <a:lstStyle/>
          <a:p>
            <a:r>
              <a:rPr lang="en-US" sz="1600" b="1">
                <a:solidFill>
                  <a:srgbClr val="1D599B"/>
                </a:solidFill>
              </a:rPr>
              <a:t>POSSIBLE PROBLEM STATEMENTS</a:t>
            </a:r>
            <a:endParaRPr lang="en-IE" sz="1600" b="1">
              <a:solidFill>
                <a:srgbClr val="1D599B"/>
              </a:solidFill>
            </a:endParaRPr>
          </a:p>
        </p:txBody>
      </p:sp>
      <p:sp>
        <p:nvSpPr>
          <p:cNvPr id="11" name="Text Placeholder 10">
            <a:extLst>
              <a:ext uri="{FF2B5EF4-FFF2-40B4-BE49-F238E27FC236}">
                <a16:creationId xmlns:a16="http://schemas.microsoft.com/office/drawing/2014/main" id="{9A3A5DDF-D9FC-442B-A8DD-5444097AED04}"/>
              </a:ext>
            </a:extLst>
          </p:cNvPr>
          <p:cNvSpPr>
            <a:spLocks noGrp="1"/>
          </p:cNvSpPr>
          <p:nvPr>
            <p:ph type="body" sz="quarter" idx="31"/>
          </p:nvPr>
        </p:nvSpPr>
        <p:spPr>
          <a:xfrm>
            <a:off x="9081526" y="2520848"/>
            <a:ext cx="2333958" cy="238466"/>
          </a:xfrm>
        </p:spPr>
        <p:txBody>
          <a:bodyPr>
            <a:noAutofit/>
          </a:bodyPr>
          <a:lstStyle/>
          <a:p>
            <a:r>
              <a:rPr lang="en-US" sz="1800" b="1"/>
              <a:t>CREATE</a:t>
            </a:r>
            <a:endParaRPr lang="en-IE" sz="1800" b="1"/>
          </a:p>
        </p:txBody>
      </p:sp>
      <p:sp>
        <p:nvSpPr>
          <p:cNvPr id="12" name="Text Placeholder 11">
            <a:extLst>
              <a:ext uri="{FF2B5EF4-FFF2-40B4-BE49-F238E27FC236}">
                <a16:creationId xmlns:a16="http://schemas.microsoft.com/office/drawing/2014/main" id="{99C84558-4FF8-420F-BF0F-5A47C1C26B23}"/>
              </a:ext>
            </a:extLst>
          </p:cNvPr>
          <p:cNvSpPr>
            <a:spLocks noGrp="1"/>
          </p:cNvSpPr>
          <p:nvPr>
            <p:ph type="body" sz="quarter" idx="32"/>
          </p:nvPr>
        </p:nvSpPr>
        <p:spPr/>
        <p:txBody>
          <a:bodyPr/>
          <a:lstStyle/>
          <a:p>
            <a:r>
              <a:rPr lang="en-US" b="1">
                <a:solidFill>
                  <a:srgbClr val="1D599B"/>
                </a:solidFill>
              </a:rPr>
              <a:t>FOR EACH OF THE CAUSES TO FIND ANY THEMES OR SUB-THEMES</a:t>
            </a:r>
            <a:endParaRPr lang="en-IE" b="1">
              <a:solidFill>
                <a:srgbClr val="1D599B"/>
              </a:solidFill>
            </a:endParaRPr>
          </a:p>
        </p:txBody>
      </p:sp>
      <p:sp>
        <p:nvSpPr>
          <p:cNvPr id="13" name="Text Placeholder 12">
            <a:extLst>
              <a:ext uri="{FF2B5EF4-FFF2-40B4-BE49-F238E27FC236}">
                <a16:creationId xmlns:a16="http://schemas.microsoft.com/office/drawing/2014/main" id="{53A0ED57-A02C-4260-86A3-093F64BB8F18}"/>
              </a:ext>
            </a:extLst>
          </p:cNvPr>
          <p:cNvSpPr>
            <a:spLocks noGrp="1"/>
          </p:cNvSpPr>
          <p:nvPr>
            <p:ph type="body" sz="quarter" idx="33"/>
          </p:nvPr>
        </p:nvSpPr>
        <p:spPr/>
        <p:txBody>
          <a:bodyPr>
            <a:noAutofit/>
          </a:bodyPr>
          <a:lstStyle/>
          <a:p>
            <a:r>
              <a:rPr lang="en-US" sz="1800" b="1"/>
              <a:t>ASK ‘WHY?’</a:t>
            </a:r>
            <a:endParaRPr lang="en-IE" sz="1800" b="1"/>
          </a:p>
        </p:txBody>
      </p:sp>
      <p:sp>
        <p:nvSpPr>
          <p:cNvPr id="14" name="Text Placeholder 13">
            <a:extLst>
              <a:ext uri="{FF2B5EF4-FFF2-40B4-BE49-F238E27FC236}">
                <a16:creationId xmlns:a16="http://schemas.microsoft.com/office/drawing/2014/main" id="{096C9CE7-80D5-4539-897F-D78D04009EDF}"/>
              </a:ext>
            </a:extLst>
          </p:cNvPr>
          <p:cNvSpPr>
            <a:spLocks noGrp="1"/>
          </p:cNvSpPr>
          <p:nvPr>
            <p:ph type="body" sz="quarter" idx="34"/>
          </p:nvPr>
        </p:nvSpPr>
        <p:spPr/>
        <p:txBody>
          <a:bodyPr/>
          <a:lstStyle/>
          <a:p>
            <a:r>
              <a:rPr lang="en-US"/>
              <a:t>1</a:t>
            </a:r>
            <a:endParaRPr lang="en-IE"/>
          </a:p>
        </p:txBody>
      </p:sp>
      <p:sp>
        <p:nvSpPr>
          <p:cNvPr id="15" name="Text Placeholder 14">
            <a:extLst>
              <a:ext uri="{FF2B5EF4-FFF2-40B4-BE49-F238E27FC236}">
                <a16:creationId xmlns:a16="http://schemas.microsoft.com/office/drawing/2014/main" id="{F3DFC1FC-9566-44E2-9B5E-4DC9F9662DCB}"/>
              </a:ext>
            </a:extLst>
          </p:cNvPr>
          <p:cNvSpPr>
            <a:spLocks noGrp="1"/>
          </p:cNvSpPr>
          <p:nvPr>
            <p:ph type="body" sz="quarter" idx="35"/>
          </p:nvPr>
        </p:nvSpPr>
        <p:spPr/>
        <p:txBody>
          <a:bodyPr/>
          <a:lstStyle/>
          <a:p>
            <a:r>
              <a:rPr lang="en-US"/>
              <a:t>2</a:t>
            </a:r>
            <a:endParaRPr lang="en-IE"/>
          </a:p>
        </p:txBody>
      </p:sp>
      <p:sp>
        <p:nvSpPr>
          <p:cNvPr id="16" name="Text Placeholder 15">
            <a:extLst>
              <a:ext uri="{FF2B5EF4-FFF2-40B4-BE49-F238E27FC236}">
                <a16:creationId xmlns:a16="http://schemas.microsoft.com/office/drawing/2014/main" id="{526EC553-DBEE-4B10-9900-DDF75CFAA7E3}"/>
              </a:ext>
            </a:extLst>
          </p:cNvPr>
          <p:cNvSpPr>
            <a:spLocks noGrp="1"/>
          </p:cNvSpPr>
          <p:nvPr>
            <p:ph type="body" sz="quarter" idx="36"/>
          </p:nvPr>
        </p:nvSpPr>
        <p:spPr/>
        <p:txBody>
          <a:bodyPr/>
          <a:lstStyle/>
          <a:p>
            <a:r>
              <a:rPr lang="en-US"/>
              <a:t>3</a:t>
            </a:r>
            <a:endParaRPr lang="en-IE"/>
          </a:p>
        </p:txBody>
      </p:sp>
      <p:sp>
        <p:nvSpPr>
          <p:cNvPr id="17" name="Text Placeholder 16">
            <a:extLst>
              <a:ext uri="{FF2B5EF4-FFF2-40B4-BE49-F238E27FC236}">
                <a16:creationId xmlns:a16="http://schemas.microsoft.com/office/drawing/2014/main" id="{89428E48-7B11-45F0-82D6-5EAA3737462D}"/>
              </a:ext>
            </a:extLst>
          </p:cNvPr>
          <p:cNvSpPr>
            <a:spLocks noGrp="1"/>
          </p:cNvSpPr>
          <p:nvPr>
            <p:ph type="body" sz="quarter" idx="37"/>
          </p:nvPr>
        </p:nvSpPr>
        <p:spPr/>
        <p:txBody>
          <a:bodyPr/>
          <a:lstStyle/>
          <a:p>
            <a:r>
              <a:rPr lang="en-US"/>
              <a:t>4</a:t>
            </a:r>
            <a:endParaRPr lang="en-IE"/>
          </a:p>
        </p:txBody>
      </p:sp>
      <p:sp>
        <p:nvSpPr>
          <p:cNvPr id="18" name="Text Placeholder 17">
            <a:extLst>
              <a:ext uri="{FF2B5EF4-FFF2-40B4-BE49-F238E27FC236}">
                <a16:creationId xmlns:a16="http://schemas.microsoft.com/office/drawing/2014/main" id="{0C0493A6-4340-43C7-96C5-A65CADC8CAF4}"/>
              </a:ext>
            </a:extLst>
          </p:cNvPr>
          <p:cNvSpPr>
            <a:spLocks noGrp="1"/>
          </p:cNvSpPr>
          <p:nvPr>
            <p:ph type="body" sz="quarter" idx="38"/>
          </p:nvPr>
        </p:nvSpPr>
        <p:spPr/>
        <p:txBody>
          <a:bodyPr/>
          <a:lstStyle/>
          <a:p>
            <a:r>
              <a:rPr lang="en-US"/>
              <a:t>5</a:t>
            </a:r>
            <a:endParaRPr lang="en-IE"/>
          </a:p>
        </p:txBody>
      </p:sp>
    </p:spTree>
    <p:extLst>
      <p:ext uri="{BB962C8B-B14F-4D97-AF65-F5344CB8AC3E}">
        <p14:creationId xmlns:p14="http://schemas.microsoft.com/office/powerpoint/2010/main" val="3184462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outdoor object, light, fireworks&#10;&#10;Description automatically generated">
            <a:extLst>
              <a:ext uri="{FF2B5EF4-FFF2-40B4-BE49-F238E27FC236}">
                <a16:creationId xmlns:a16="http://schemas.microsoft.com/office/drawing/2014/main" id="{F574EDB5-D567-4250-9ED9-E6721AA07A1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4176092-009D-463F-9E85-47A56E0548E0}"/>
              </a:ext>
            </a:extLst>
          </p:cNvPr>
          <p:cNvSpPr>
            <a:spLocks noGrp="1"/>
          </p:cNvSpPr>
          <p:nvPr>
            <p:ph type="body" sz="quarter" idx="18"/>
          </p:nvPr>
        </p:nvSpPr>
        <p:spPr>
          <a:xfrm>
            <a:off x="1445555" y="1736536"/>
            <a:ext cx="5105121" cy="4525954"/>
          </a:xfrm>
        </p:spPr>
        <p:txBody>
          <a:bodyPr/>
          <a:lstStyle/>
          <a:p>
            <a:pPr marL="414900" indent="-342900">
              <a:buFont typeface="Arial" panose="020B0604020202020204" pitchFamily="34" charset="0"/>
              <a:buChar char="•"/>
            </a:pPr>
            <a:r>
              <a:rPr lang="en-US"/>
              <a:t>Who are impacted by this problem?</a:t>
            </a:r>
          </a:p>
          <a:p>
            <a:pPr marL="414900" indent="-342900">
              <a:buFont typeface="Arial" panose="020B0604020202020204" pitchFamily="34" charset="0"/>
              <a:buChar char="•"/>
            </a:pPr>
            <a:r>
              <a:rPr lang="en-US"/>
              <a:t>Who cares about this problem?</a:t>
            </a:r>
          </a:p>
          <a:p>
            <a:pPr marL="414900" indent="-342900">
              <a:buFont typeface="Arial" panose="020B0604020202020204" pitchFamily="34" charset="0"/>
              <a:buChar char="•"/>
            </a:pPr>
            <a:r>
              <a:rPr lang="en-US"/>
              <a:t>Which of these will be YOUR target group?</a:t>
            </a:r>
          </a:p>
          <a:p>
            <a:pPr marL="414900" indent="-342900">
              <a:buFont typeface="Arial" panose="020B0604020202020204" pitchFamily="34" charset="0"/>
              <a:buChar char="•"/>
            </a:pPr>
            <a:r>
              <a:rPr lang="en-US"/>
              <a:t>Is there already an idea?</a:t>
            </a:r>
          </a:p>
          <a:p>
            <a:pPr marL="414900" indent="-342900">
              <a:buFont typeface="Arial" panose="020B0604020202020204" pitchFamily="34" charset="0"/>
              <a:buChar char="•"/>
            </a:pPr>
            <a:r>
              <a:rPr lang="en-US"/>
              <a:t>Is there already a solution?</a:t>
            </a:r>
          </a:p>
          <a:p>
            <a:pPr marL="414900" indent="-342900">
              <a:buFont typeface="Arial" panose="020B0604020202020204" pitchFamily="34" charset="0"/>
              <a:buChar char="•"/>
            </a:pPr>
            <a:r>
              <a:rPr lang="en-US"/>
              <a:t>Who has these?</a:t>
            </a:r>
          </a:p>
          <a:p>
            <a:pPr marL="414900" indent="-342900">
              <a:buFont typeface="Arial" panose="020B0604020202020204" pitchFamily="34" charset="0"/>
              <a:buChar char="•"/>
            </a:pPr>
            <a:r>
              <a:rPr lang="en-US" b="1"/>
              <a:t>How can you do better?</a:t>
            </a:r>
          </a:p>
          <a:p>
            <a:pPr marL="414900" indent="-342900">
              <a:buFont typeface="Arial" panose="020B0604020202020204" pitchFamily="34" charset="0"/>
              <a:buChar char="•"/>
            </a:pPr>
            <a:endParaRPr lang="en-IE"/>
          </a:p>
        </p:txBody>
      </p:sp>
      <p:sp>
        <p:nvSpPr>
          <p:cNvPr id="4" name="Text Placeholder 3">
            <a:extLst>
              <a:ext uri="{FF2B5EF4-FFF2-40B4-BE49-F238E27FC236}">
                <a16:creationId xmlns:a16="http://schemas.microsoft.com/office/drawing/2014/main" id="{BAB8B602-17D0-4A99-8995-562D5E4538CB}"/>
              </a:ext>
            </a:extLst>
          </p:cNvPr>
          <p:cNvSpPr>
            <a:spLocks noGrp="1"/>
          </p:cNvSpPr>
          <p:nvPr>
            <p:ph type="body" sz="quarter" idx="16"/>
          </p:nvPr>
        </p:nvSpPr>
        <p:spPr/>
        <p:txBody>
          <a:bodyPr>
            <a:normAutofit/>
          </a:bodyPr>
          <a:lstStyle/>
          <a:p>
            <a:r>
              <a:rPr lang="en-US" sz="3300" b="1"/>
              <a:t>Other Questions:</a:t>
            </a:r>
            <a:endParaRPr lang="en-IE" sz="3300" b="1"/>
          </a:p>
        </p:txBody>
      </p:sp>
    </p:spTree>
    <p:extLst>
      <p:ext uri="{BB962C8B-B14F-4D97-AF65-F5344CB8AC3E}">
        <p14:creationId xmlns:p14="http://schemas.microsoft.com/office/powerpoint/2010/main" val="26807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607E9C-EF85-4C10-BB55-692EAA6FBE01}"/>
              </a:ext>
            </a:extLst>
          </p:cNvPr>
          <p:cNvSpPr>
            <a:spLocks noGrp="1"/>
          </p:cNvSpPr>
          <p:nvPr>
            <p:ph type="body" sz="quarter" idx="18"/>
          </p:nvPr>
        </p:nvSpPr>
        <p:spPr>
          <a:xfrm>
            <a:off x="0" y="2545710"/>
            <a:ext cx="4431210" cy="3281905"/>
          </a:xfrm>
        </p:spPr>
        <p:txBody>
          <a:bodyPr/>
          <a:lstStyle/>
          <a:p>
            <a:pPr indent="0"/>
            <a:r>
              <a:rPr lang="en-US" dirty="0"/>
              <a:t>This is a short video  with an overview of the Customer Empathy Map. This is a useful tool that can be used to help businesses better understand their customers and help them discover and define the real problem that the customer is experiencing  </a:t>
            </a:r>
            <a:endParaRPr lang="en-IE" dirty="0"/>
          </a:p>
        </p:txBody>
      </p:sp>
      <p:sp>
        <p:nvSpPr>
          <p:cNvPr id="3" name="Text Placeholder 2">
            <a:extLst>
              <a:ext uri="{FF2B5EF4-FFF2-40B4-BE49-F238E27FC236}">
                <a16:creationId xmlns:a16="http://schemas.microsoft.com/office/drawing/2014/main" id="{9F2CEBF5-E462-4BD9-83B5-394FDDF380B0}"/>
              </a:ext>
            </a:extLst>
          </p:cNvPr>
          <p:cNvSpPr>
            <a:spLocks noGrp="1"/>
          </p:cNvSpPr>
          <p:nvPr>
            <p:ph type="body" sz="quarter" idx="16"/>
          </p:nvPr>
        </p:nvSpPr>
        <p:spPr/>
        <p:txBody>
          <a:bodyPr/>
          <a:lstStyle/>
          <a:p>
            <a:r>
              <a:rPr lang="en-US" b="1"/>
              <a:t>Empathy Maps</a:t>
            </a:r>
            <a:endParaRPr lang="en-IE" b="1"/>
          </a:p>
        </p:txBody>
      </p:sp>
      <p:pic>
        <p:nvPicPr>
          <p:cNvPr id="4" name="Online Media 3" title="Understanding Customers - An Introduction to Customer Empathy Mapping">
            <a:hlinkClick r:id="" action="ppaction://media"/>
            <a:extLst>
              <a:ext uri="{FF2B5EF4-FFF2-40B4-BE49-F238E27FC236}">
                <a16:creationId xmlns:a16="http://schemas.microsoft.com/office/drawing/2014/main" id="{A12CFFCE-7E53-4942-8369-E1731E9F4BB4}"/>
              </a:ext>
            </a:extLst>
          </p:cNvPr>
          <p:cNvPicPr>
            <a:picLocks noRot="1" noChangeAspect="1"/>
          </p:cNvPicPr>
          <p:nvPr>
            <a:videoFile r:link="rId1"/>
          </p:nvPr>
        </p:nvPicPr>
        <p:blipFill>
          <a:blip r:embed="rId3"/>
          <a:stretch>
            <a:fillRect/>
          </a:stretch>
        </p:blipFill>
        <p:spPr>
          <a:xfrm>
            <a:off x="4899572" y="1243689"/>
            <a:ext cx="6783731" cy="4064035"/>
          </a:xfrm>
          <a:prstGeom prst="rect">
            <a:avLst/>
          </a:prstGeom>
        </p:spPr>
      </p:pic>
      <p:sp>
        <p:nvSpPr>
          <p:cNvPr id="6" name="TextBox 5">
            <a:extLst>
              <a:ext uri="{FF2B5EF4-FFF2-40B4-BE49-F238E27FC236}">
                <a16:creationId xmlns:a16="http://schemas.microsoft.com/office/drawing/2014/main" id="{EE68FAF0-871C-4F8F-83BF-A90980464E47}"/>
              </a:ext>
            </a:extLst>
          </p:cNvPr>
          <p:cNvSpPr txBox="1"/>
          <p:nvPr/>
        </p:nvSpPr>
        <p:spPr>
          <a:xfrm>
            <a:off x="4685211" y="5925234"/>
            <a:ext cx="6096000" cy="646331"/>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Understanding Customers - An Introduction to Customer Empathy Mapping - YouTube</a:t>
            </a:r>
            <a:endParaRPr lang="en-IE" dirty="0">
              <a:solidFill>
                <a:srgbClr val="1188A3"/>
              </a:solidFill>
            </a:endParaRPr>
          </a:p>
        </p:txBody>
      </p:sp>
    </p:spTree>
    <p:extLst>
      <p:ext uri="{BB962C8B-B14F-4D97-AF65-F5344CB8AC3E}">
        <p14:creationId xmlns:p14="http://schemas.microsoft.com/office/powerpoint/2010/main" val="1875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F3EA5-C1CA-43D7-9E7D-DD0482DACAA4}"/>
              </a:ext>
            </a:extLst>
          </p:cNvPr>
          <p:cNvSpPr>
            <a:spLocks noGrp="1"/>
          </p:cNvSpPr>
          <p:nvPr>
            <p:ph type="body" sz="quarter" idx="30"/>
          </p:nvPr>
        </p:nvSpPr>
        <p:spPr>
          <a:xfrm>
            <a:off x="11113" y="4810155"/>
            <a:ext cx="3930316" cy="1237497"/>
          </a:xfrm>
        </p:spPr>
        <p:txBody>
          <a:bodyPr>
            <a:noAutofit/>
          </a:bodyPr>
          <a:lstStyle/>
          <a:p>
            <a:r>
              <a:rPr lang="en-US" sz="2000" b="1"/>
              <a:t>Development, implementation &amp; mainstreaming of new training content to add to vocation training offering</a:t>
            </a:r>
          </a:p>
          <a:p>
            <a:endParaRPr lang="en-IE" sz="2000"/>
          </a:p>
        </p:txBody>
      </p:sp>
      <p:sp>
        <p:nvSpPr>
          <p:cNvPr id="3" name="Text Placeholder 2">
            <a:extLst>
              <a:ext uri="{FF2B5EF4-FFF2-40B4-BE49-F238E27FC236}">
                <a16:creationId xmlns:a16="http://schemas.microsoft.com/office/drawing/2014/main" id="{5F08B2CC-7354-44C0-A871-A287EA59BCCF}"/>
              </a:ext>
            </a:extLst>
          </p:cNvPr>
          <p:cNvSpPr>
            <a:spLocks noGrp="1"/>
          </p:cNvSpPr>
          <p:nvPr>
            <p:ph type="body" sz="quarter" idx="31"/>
          </p:nvPr>
        </p:nvSpPr>
        <p:spPr>
          <a:xfrm>
            <a:off x="938445" y="3785937"/>
            <a:ext cx="2061046" cy="643131"/>
          </a:xfrm>
        </p:spPr>
        <p:txBody>
          <a:bodyPr>
            <a:normAutofit/>
          </a:bodyPr>
          <a:lstStyle/>
          <a:p>
            <a:r>
              <a:rPr lang="en-US" sz="2000" b="1"/>
              <a:t>Empowered Educators</a:t>
            </a:r>
          </a:p>
          <a:p>
            <a:endParaRPr lang="en-IE"/>
          </a:p>
        </p:txBody>
      </p:sp>
      <p:sp>
        <p:nvSpPr>
          <p:cNvPr id="4" name="Text Placeholder 3">
            <a:extLst>
              <a:ext uri="{FF2B5EF4-FFF2-40B4-BE49-F238E27FC236}">
                <a16:creationId xmlns:a16="http://schemas.microsoft.com/office/drawing/2014/main" id="{AB54E431-5E75-42ED-8815-837835D69300}"/>
              </a:ext>
            </a:extLst>
          </p:cNvPr>
          <p:cNvSpPr>
            <a:spLocks noGrp="1"/>
          </p:cNvSpPr>
          <p:nvPr>
            <p:ph type="body" sz="quarter" idx="32"/>
          </p:nvPr>
        </p:nvSpPr>
        <p:spPr>
          <a:xfrm>
            <a:off x="4517596" y="4812289"/>
            <a:ext cx="3208712" cy="1237497"/>
          </a:xfrm>
        </p:spPr>
        <p:txBody>
          <a:bodyPr>
            <a:normAutofit/>
          </a:bodyPr>
          <a:lstStyle/>
          <a:p>
            <a:r>
              <a:rPr lang="en-US" sz="2000" b="1"/>
              <a:t>Curriculum for SMEs to follow and learn thus informing and enabling them</a:t>
            </a:r>
          </a:p>
          <a:p>
            <a:endParaRPr lang="en-IE" sz="2000"/>
          </a:p>
        </p:txBody>
      </p:sp>
      <p:sp>
        <p:nvSpPr>
          <p:cNvPr id="5" name="Text Placeholder 4">
            <a:extLst>
              <a:ext uri="{FF2B5EF4-FFF2-40B4-BE49-F238E27FC236}">
                <a16:creationId xmlns:a16="http://schemas.microsoft.com/office/drawing/2014/main" id="{CA916AE7-65AC-45FB-B0EB-19E5F5B90761}"/>
              </a:ext>
            </a:extLst>
          </p:cNvPr>
          <p:cNvSpPr>
            <a:spLocks noGrp="1"/>
          </p:cNvSpPr>
          <p:nvPr>
            <p:ph type="body" sz="quarter" idx="33"/>
          </p:nvPr>
        </p:nvSpPr>
        <p:spPr>
          <a:xfrm>
            <a:off x="4320212" y="3793958"/>
            <a:ext cx="3551576" cy="651282"/>
          </a:xfrm>
        </p:spPr>
        <p:txBody>
          <a:bodyPr>
            <a:noAutofit/>
          </a:bodyPr>
          <a:lstStyle/>
          <a:p>
            <a:r>
              <a:rPr lang="en-US" b="1"/>
              <a:t>Informed and Innovation Ready  SMEs</a:t>
            </a:r>
          </a:p>
          <a:p>
            <a:endParaRPr lang="en-IE"/>
          </a:p>
        </p:txBody>
      </p:sp>
      <p:sp>
        <p:nvSpPr>
          <p:cNvPr id="6" name="Text Placeholder 5">
            <a:extLst>
              <a:ext uri="{FF2B5EF4-FFF2-40B4-BE49-F238E27FC236}">
                <a16:creationId xmlns:a16="http://schemas.microsoft.com/office/drawing/2014/main" id="{D6FF680A-B4EE-44FE-8FA3-CBC5BCC59B79}"/>
              </a:ext>
            </a:extLst>
          </p:cNvPr>
          <p:cNvSpPr>
            <a:spLocks noGrp="1"/>
          </p:cNvSpPr>
          <p:nvPr>
            <p:ph type="body" sz="quarter" idx="34"/>
          </p:nvPr>
        </p:nvSpPr>
        <p:spPr>
          <a:xfrm>
            <a:off x="8816646" y="4810154"/>
            <a:ext cx="2998123" cy="1237497"/>
          </a:xfrm>
        </p:spPr>
        <p:txBody>
          <a:bodyPr>
            <a:normAutofit/>
          </a:bodyPr>
          <a:lstStyle/>
          <a:p>
            <a:r>
              <a:rPr lang="en-US" sz="2000" b="1">
                <a:solidFill>
                  <a:srgbClr val="000000"/>
                </a:solidFill>
              </a:rPr>
              <a:t>A new generation of products or services for the Senior Community</a:t>
            </a:r>
          </a:p>
          <a:p>
            <a:endParaRPr lang="en-IE" sz="2000"/>
          </a:p>
        </p:txBody>
      </p:sp>
      <p:sp>
        <p:nvSpPr>
          <p:cNvPr id="7" name="Text Placeholder 6">
            <a:extLst>
              <a:ext uri="{FF2B5EF4-FFF2-40B4-BE49-F238E27FC236}">
                <a16:creationId xmlns:a16="http://schemas.microsoft.com/office/drawing/2014/main" id="{07C7BD42-77BC-49EA-BDEB-DF0CA2625F5C}"/>
              </a:ext>
            </a:extLst>
          </p:cNvPr>
          <p:cNvSpPr>
            <a:spLocks noGrp="1"/>
          </p:cNvSpPr>
          <p:nvPr>
            <p:ph type="body" sz="quarter" idx="35"/>
          </p:nvPr>
        </p:nvSpPr>
        <p:spPr>
          <a:xfrm>
            <a:off x="8550442" y="3785937"/>
            <a:ext cx="3312695" cy="710962"/>
          </a:xfrm>
        </p:spPr>
        <p:txBody>
          <a:bodyPr vert="horz" lIns="91440" tIns="45720" rIns="91440" bIns="45720" rtlCol="0" anchor="t">
            <a:noAutofit/>
          </a:bodyPr>
          <a:lstStyle/>
          <a:p>
            <a:r>
              <a:rPr lang="en-US" b="1">
                <a:latin typeface="Montserrat"/>
              </a:rPr>
              <a:t>Accelerated New Product Development</a:t>
            </a:r>
          </a:p>
          <a:p>
            <a:endParaRPr lang="en-IE"/>
          </a:p>
        </p:txBody>
      </p:sp>
      <p:sp>
        <p:nvSpPr>
          <p:cNvPr id="9" name="Shape 2633">
            <a:extLst>
              <a:ext uri="{FF2B5EF4-FFF2-40B4-BE49-F238E27FC236}">
                <a16:creationId xmlns:a16="http://schemas.microsoft.com/office/drawing/2014/main" id="{A68A7ABD-52FE-4B7A-8741-7FC441421997}"/>
              </a:ext>
            </a:extLst>
          </p:cNvPr>
          <p:cNvSpPr/>
          <p:nvPr/>
        </p:nvSpPr>
        <p:spPr>
          <a:xfrm>
            <a:off x="1702582" y="2066094"/>
            <a:ext cx="532771" cy="53276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00000"/>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772">
            <a:extLst>
              <a:ext uri="{FF2B5EF4-FFF2-40B4-BE49-F238E27FC236}">
                <a16:creationId xmlns:a16="http://schemas.microsoft.com/office/drawing/2014/main" id="{DA7A4268-5910-4C6B-BA7A-07DAA89FF869}"/>
              </a:ext>
            </a:extLst>
          </p:cNvPr>
          <p:cNvSpPr/>
          <p:nvPr/>
        </p:nvSpPr>
        <p:spPr>
          <a:xfrm>
            <a:off x="5856603" y="2068163"/>
            <a:ext cx="530699" cy="53069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000000"/>
          </a:solidFill>
          <a:ln w="12700">
            <a:noFill/>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grpSp>
        <p:nvGrpSpPr>
          <p:cNvPr id="11" name="Graphic 3">
            <a:extLst>
              <a:ext uri="{FF2B5EF4-FFF2-40B4-BE49-F238E27FC236}">
                <a16:creationId xmlns:a16="http://schemas.microsoft.com/office/drawing/2014/main" id="{B4E53667-22D5-4B27-8705-946AD8CE1F61}"/>
              </a:ext>
            </a:extLst>
          </p:cNvPr>
          <p:cNvGrpSpPr/>
          <p:nvPr/>
        </p:nvGrpSpPr>
        <p:grpSpPr>
          <a:xfrm>
            <a:off x="9930556" y="1987110"/>
            <a:ext cx="688763" cy="690736"/>
            <a:chOff x="8424689" y="5374597"/>
            <a:chExt cx="1088878" cy="1111078"/>
          </a:xfrm>
        </p:grpSpPr>
        <p:sp>
          <p:nvSpPr>
            <p:cNvPr id="12" name="Freeform 1258">
              <a:extLst>
                <a:ext uri="{FF2B5EF4-FFF2-40B4-BE49-F238E27FC236}">
                  <a16:creationId xmlns:a16="http://schemas.microsoft.com/office/drawing/2014/main" id="{F3957CA3-54A5-4FE7-97C1-425355DBA3FD}"/>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FD100"/>
            </a:solid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26DCD2B7-6DB6-4743-9962-61B1D26C0DF8}"/>
                </a:ext>
              </a:extLst>
            </p:cNvPr>
            <p:cNvGrpSpPr/>
            <p:nvPr/>
          </p:nvGrpSpPr>
          <p:grpSpPr>
            <a:xfrm>
              <a:off x="8424689" y="5374597"/>
              <a:ext cx="1088878" cy="1111078"/>
              <a:chOff x="8424689" y="5374597"/>
              <a:chExt cx="1088878" cy="1111078"/>
            </a:xfrm>
            <a:solidFill>
              <a:srgbClr val="000000"/>
            </a:solidFill>
          </p:grpSpPr>
          <p:grpSp>
            <p:nvGrpSpPr>
              <p:cNvPr id="14" name="Graphic 3">
                <a:extLst>
                  <a:ext uri="{FF2B5EF4-FFF2-40B4-BE49-F238E27FC236}">
                    <a16:creationId xmlns:a16="http://schemas.microsoft.com/office/drawing/2014/main" id="{B82AAA62-B887-442B-A51B-C8D756F902DA}"/>
                  </a:ext>
                </a:extLst>
              </p:cNvPr>
              <p:cNvGrpSpPr/>
              <p:nvPr/>
            </p:nvGrpSpPr>
            <p:grpSpPr>
              <a:xfrm>
                <a:off x="8424689" y="5374597"/>
                <a:ext cx="943956" cy="1111078"/>
                <a:chOff x="8424689" y="5374597"/>
                <a:chExt cx="943956" cy="1111078"/>
              </a:xfrm>
              <a:solidFill>
                <a:srgbClr val="000000"/>
              </a:solidFill>
            </p:grpSpPr>
            <p:sp>
              <p:nvSpPr>
                <p:cNvPr id="24" name="Freeform 1270">
                  <a:extLst>
                    <a:ext uri="{FF2B5EF4-FFF2-40B4-BE49-F238E27FC236}">
                      <a16:creationId xmlns:a16="http://schemas.microsoft.com/office/drawing/2014/main" id="{58144EDC-347B-496B-8ACA-EA9394EF0AAD}"/>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a:p>
              </p:txBody>
            </p:sp>
            <p:sp>
              <p:nvSpPr>
                <p:cNvPr id="25" name="Freeform 1271">
                  <a:extLst>
                    <a:ext uri="{FF2B5EF4-FFF2-40B4-BE49-F238E27FC236}">
                      <a16:creationId xmlns:a16="http://schemas.microsoft.com/office/drawing/2014/main" id="{B893C328-8C22-481E-BCA2-264492FA2A09}"/>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a:p>
              </p:txBody>
            </p:sp>
          </p:grpSp>
          <p:sp>
            <p:nvSpPr>
              <p:cNvPr id="15" name="Freeform 1261">
                <a:extLst>
                  <a:ext uri="{FF2B5EF4-FFF2-40B4-BE49-F238E27FC236}">
                    <a16:creationId xmlns:a16="http://schemas.microsoft.com/office/drawing/2014/main" id="{2FCAEE07-5DEF-47E2-B70D-2DBE95D6E478}"/>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a:p>
            </p:txBody>
          </p:sp>
          <p:sp>
            <p:nvSpPr>
              <p:cNvPr id="16" name="Freeform 1262">
                <a:extLst>
                  <a:ext uri="{FF2B5EF4-FFF2-40B4-BE49-F238E27FC236}">
                    <a16:creationId xmlns:a16="http://schemas.microsoft.com/office/drawing/2014/main" id="{480D4004-A2E5-4311-8EEE-89A67F7B79C6}"/>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a:p>
            </p:txBody>
          </p:sp>
          <p:sp>
            <p:nvSpPr>
              <p:cNvPr id="17" name="Freeform 1263">
                <a:extLst>
                  <a:ext uri="{FF2B5EF4-FFF2-40B4-BE49-F238E27FC236}">
                    <a16:creationId xmlns:a16="http://schemas.microsoft.com/office/drawing/2014/main" id="{6ABF5729-C24D-4908-A62C-CA6D5FFD7146}"/>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a:p>
            </p:txBody>
          </p:sp>
          <p:sp>
            <p:nvSpPr>
              <p:cNvPr id="18" name="Freeform 1264">
                <a:extLst>
                  <a:ext uri="{FF2B5EF4-FFF2-40B4-BE49-F238E27FC236}">
                    <a16:creationId xmlns:a16="http://schemas.microsoft.com/office/drawing/2014/main" id="{98D75A5B-D299-4226-BD0B-BF134981BD5C}"/>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a:p>
            </p:txBody>
          </p:sp>
          <p:sp>
            <p:nvSpPr>
              <p:cNvPr id="19" name="Freeform 1265">
                <a:extLst>
                  <a:ext uri="{FF2B5EF4-FFF2-40B4-BE49-F238E27FC236}">
                    <a16:creationId xmlns:a16="http://schemas.microsoft.com/office/drawing/2014/main" id="{ABDE7207-6644-4D47-A33E-EFE8AEC8EA8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a:p>
            </p:txBody>
          </p:sp>
          <p:sp>
            <p:nvSpPr>
              <p:cNvPr id="20" name="Freeform 1266">
                <a:extLst>
                  <a:ext uri="{FF2B5EF4-FFF2-40B4-BE49-F238E27FC236}">
                    <a16:creationId xmlns:a16="http://schemas.microsoft.com/office/drawing/2014/main" id="{F0D23570-04F8-451C-806B-11EB0B070785}"/>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a:p>
            </p:txBody>
          </p:sp>
          <p:sp>
            <p:nvSpPr>
              <p:cNvPr id="21" name="Freeform 1267">
                <a:extLst>
                  <a:ext uri="{FF2B5EF4-FFF2-40B4-BE49-F238E27FC236}">
                    <a16:creationId xmlns:a16="http://schemas.microsoft.com/office/drawing/2014/main" id="{45FFEDE9-C06C-48DF-8123-20DCB46C5A75}"/>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a:p>
            </p:txBody>
          </p:sp>
          <p:sp>
            <p:nvSpPr>
              <p:cNvPr id="22" name="Freeform 1268">
                <a:extLst>
                  <a:ext uri="{FF2B5EF4-FFF2-40B4-BE49-F238E27FC236}">
                    <a16:creationId xmlns:a16="http://schemas.microsoft.com/office/drawing/2014/main" id="{CFA21E31-166D-451D-B264-83CEA71D7D0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a:p>
            </p:txBody>
          </p:sp>
          <p:sp>
            <p:nvSpPr>
              <p:cNvPr id="23" name="Freeform 1269">
                <a:extLst>
                  <a:ext uri="{FF2B5EF4-FFF2-40B4-BE49-F238E27FC236}">
                    <a16:creationId xmlns:a16="http://schemas.microsoft.com/office/drawing/2014/main" id="{22D31566-EBBD-474B-8043-8964AEF8B5B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a:p>
            </p:txBody>
          </p:sp>
        </p:grpSp>
      </p:grpSp>
      <p:sp>
        <p:nvSpPr>
          <p:cNvPr id="26" name="Text Placeholder 1">
            <a:extLst>
              <a:ext uri="{FF2B5EF4-FFF2-40B4-BE49-F238E27FC236}">
                <a16:creationId xmlns:a16="http://schemas.microsoft.com/office/drawing/2014/main" id="{626A799E-9535-4EB8-B46C-C3A8EB1675EA}"/>
              </a:ext>
            </a:extLst>
          </p:cNvPr>
          <p:cNvSpPr>
            <a:spLocks noGrp="1"/>
          </p:cNvSpPr>
          <p:nvPr>
            <p:ph type="body" sz="quarter" idx="29"/>
          </p:nvPr>
        </p:nvSpPr>
        <p:spPr>
          <a:xfrm>
            <a:off x="11113" y="446088"/>
            <a:ext cx="12180887" cy="582612"/>
          </a:xfrm>
          <a:solidFill>
            <a:srgbClr val="85D2E1"/>
          </a:solidFill>
        </p:spPr>
        <p:txBody>
          <a:bodyPr anchor="ctr">
            <a:normAutofit lnSpcReduction="10000"/>
          </a:bodyPr>
          <a:lstStyle/>
          <a:p>
            <a:r>
              <a:rPr lang="en-US" b="1"/>
              <a:t>Immediate Results</a:t>
            </a:r>
          </a:p>
        </p:txBody>
      </p:sp>
    </p:spTree>
    <p:extLst>
      <p:ext uri="{BB962C8B-B14F-4D97-AF65-F5344CB8AC3E}">
        <p14:creationId xmlns:p14="http://schemas.microsoft.com/office/powerpoint/2010/main" val="320052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705BAB-9863-44DC-B2C5-62DF39272285}"/>
              </a:ext>
            </a:extLst>
          </p:cNvPr>
          <p:cNvSpPr>
            <a:spLocks noGrp="1"/>
          </p:cNvSpPr>
          <p:nvPr>
            <p:ph type="body" sz="quarter" idx="16"/>
          </p:nvPr>
        </p:nvSpPr>
        <p:spPr>
          <a:xfrm>
            <a:off x="798827" y="383165"/>
            <a:ext cx="10594345" cy="582221"/>
          </a:xfrm>
        </p:spPr>
        <p:txBody>
          <a:bodyPr>
            <a:normAutofit/>
          </a:bodyPr>
          <a:lstStyle/>
          <a:p>
            <a:r>
              <a:rPr lang="en-US" sz="3300" b="1"/>
              <a:t>Understanding Customers – through Empathy Maps</a:t>
            </a:r>
            <a:endParaRPr lang="en-IE" sz="3300" b="1"/>
          </a:p>
        </p:txBody>
      </p:sp>
      <p:pic>
        <p:nvPicPr>
          <p:cNvPr id="5" name="Picture 4">
            <a:extLst>
              <a:ext uri="{FF2B5EF4-FFF2-40B4-BE49-F238E27FC236}">
                <a16:creationId xmlns:a16="http://schemas.microsoft.com/office/drawing/2014/main" id="{DA0C15BE-DD68-4669-A702-2C9906E56460}"/>
              </a:ext>
            </a:extLst>
          </p:cNvPr>
          <p:cNvPicPr>
            <a:picLocks noChangeAspect="1"/>
          </p:cNvPicPr>
          <p:nvPr/>
        </p:nvPicPr>
        <p:blipFill>
          <a:blip r:embed="rId2"/>
          <a:stretch>
            <a:fillRect/>
          </a:stretch>
        </p:blipFill>
        <p:spPr>
          <a:xfrm>
            <a:off x="3069021" y="1225193"/>
            <a:ext cx="7756634" cy="5559691"/>
          </a:xfrm>
          <a:prstGeom prst="rect">
            <a:avLst/>
          </a:prstGeom>
        </p:spPr>
      </p:pic>
      <p:sp>
        <p:nvSpPr>
          <p:cNvPr id="6" name="Flowchart: Connector 5">
            <a:extLst>
              <a:ext uri="{FF2B5EF4-FFF2-40B4-BE49-F238E27FC236}">
                <a16:creationId xmlns:a16="http://schemas.microsoft.com/office/drawing/2014/main" id="{058A42DB-E399-40BC-AB47-EE935F07F93E}"/>
              </a:ext>
            </a:extLst>
          </p:cNvPr>
          <p:cNvSpPr/>
          <p:nvPr/>
        </p:nvSpPr>
        <p:spPr>
          <a:xfrm>
            <a:off x="5864772" y="2564524"/>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Name:</a:t>
            </a:r>
          </a:p>
          <a:p>
            <a:pPr algn="ctr"/>
            <a:r>
              <a:rPr lang="en-US"/>
              <a:t>Age:</a:t>
            </a:r>
          </a:p>
          <a:p>
            <a:pPr algn="ctr"/>
            <a:r>
              <a:rPr lang="en-US"/>
              <a:t>Status:</a:t>
            </a:r>
          </a:p>
          <a:p>
            <a:pPr algn="ctr"/>
            <a:endParaRPr lang="en-IE"/>
          </a:p>
        </p:txBody>
      </p:sp>
      <p:sp>
        <p:nvSpPr>
          <p:cNvPr id="7" name="TextBox 6">
            <a:extLst>
              <a:ext uri="{FF2B5EF4-FFF2-40B4-BE49-F238E27FC236}">
                <a16:creationId xmlns:a16="http://schemas.microsoft.com/office/drawing/2014/main" id="{1FB7AC6D-A1D5-4C29-9AC9-39F260E3EAC0}"/>
              </a:ext>
            </a:extLst>
          </p:cNvPr>
          <p:cNvSpPr txBox="1"/>
          <p:nvPr/>
        </p:nvSpPr>
        <p:spPr>
          <a:xfrm>
            <a:off x="5770179" y="1538186"/>
            <a:ext cx="2375338" cy="923330"/>
          </a:xfrm>
          <a:prstGeom prst="rect">
            <a:avLst/>
          </a:prstGeom>
          <a:solidFill>
            <a:schemeClr val="bg1"/>
          </a:solidFill>
        </p:spPr>
        <p:txBody>
          <a:bodyPr wrap="square" rtlCol="0">
            <a:spAutoFit/>
          </a:bodyPr>
          <a:lstStyle/>
          <a:p>
            <a:pPr algn="ctr"/>
            <a:r>
              <a:rPr lang="en-US" b="1">
                <a:solidFill>
                  <a:srgbClr val="C32F79"/>
                </a:solidFill>
              </a:rPr>
              <a:t>Think And Feel?</a:t>
            </a:r>
          </a:p>
          <a:p>
            <a:pPr algn="ctr"/>
            <a:r>
              <a:rPr lang="en-US">
                <a:solidFill>
                  <a:srgbClr val="C32F79"/>
                </a:solidFill>
              </a:rPr>
              <a:t>What really matters</a:t>
            </a:r>
          </a:p>
          <a:p>
            <a:pPr algn="ctr"/>
            <a:r>
              <a:rPr lang="en-US">
                <a:solidFill>
                  <a:srgbClr val="C32F79"/>
                </a:solidFill>
              </a:rPr>
              <a:t>Worries / Aspirations!</a:t>
            </a:r>
            <a:endParaRPr lang="en-IE">
              <a:solidFill>
                <a:srgbClr val="C32F79"/>
              </a:solidFill>
            </a:endParaRPr>
          </a:p>
        </p:txBody>
      </p:sp>
      <p:sp>
        <p:nvSpPr>
          <p:cNvPr id="8" name="TextBox 7">
            <a:extLst>
              <a:ext uri="{FF2B5EF4-FFF2-40B4-BE49-F238E27FC236}">
                <a16:creationId xmlns:a16="http://schemas.microsoft.com/office/drawing/2014/main" id="{52209B0B-7A54-4919-973F-30750B887DD7}"/>
              </a:ext>
            </a:extLst>
          </p:cNvPr>
          <p:cNvSpPr txBox="1"/>
          <p:nvPr/>
        </p:nvSpPr>
        <p:spPr>
          <a:xfrm>
            <a:off x="3415862" y="2784437"/>
            <a:ext cx="2354317" cy="1477328"/>
          </a:xfrm>
          <a:prstGeom prst="rect">
            <a:avLst/>
          </a:prstGeom>
          <a:solidFill>
            <a:schemeClr val="bg1"/>
          </a:solidFill>
        </p:spPr>
        <p:txBody>
          <a:bodyPr wrap="square" rtlCol="0">
            <a:spAutoFit/>
          </a:bodyPr>
          <a:lstStyle/>
          <a:p>
            <a:pPr algn="ctr"/>
            <a:r>
              <a:rPr lang="en-US" b="1">
                <a:solidFill>
                  <a:srgbClr val="7030A0"/>
                </a:solidFill>
              </a:rPr>
              <a:t>Hear?</a:t>
            </a:r>
          </a:p>
          <a:p>
            <a:pPr algn="ctr"/>
            <a:r>
              <a:rPr lang="en-US">
                <a:solidFill>
                  <a:srgbClr val="7030A0"/>
                </a:solidFill>
              </a:rPr>
              <a:t>What friends say</a:t>
            </a:r>
          </a:p>
          <a:p>
            <a:pPr algn="ctr"/>
            <a:r>
              <a:rPr lang="en-US">
                <a:solidFill>
                  <a:srgbClr val="7030A0"/>
                </a:solidFill>
              </a:rPr>
              <a:t>What family say</a:t>
            </a:r>
          </a:p>
          <a:p>
            <a:pPr algn="ctr"/>
            <a:r>
              <a:rPr lang="en-US">
                <a:solidFill>
                  <a:srgbClr val="7030A0"/>
                </a:solidFill>
              </a:rPr>
              <a:t>What boss/ peers say</a:t>
            </a:r>
          </a:p>
          <a:p>
            <a:pPr algn="ctr"/>
            <a:r>
              <a:rPr lang="en-US">
                <a:solidFill>
                  <a:srgbClr val="7030A0"/>
                </a:solidFill>
              </a:rPr>
              <a:t>What influencers say</a:t>
            </a:r>
            <a:endParaRPr lang="en-IE">
              <a:solidFill>
                <a:srgbClr val="7030A0"/>
              </a:solidFill>
            </a:endParaRPr>
          </a:p>
        </p:txBody>
      </p:sp>
      <p:sp>
        <p:nvSpPr>
          <p:cNvPr id="9" name="TextBox 8">
            <a:extLst>
              <a:ext uri="{FF2B5EF4-FFF2-40B4-BE49-F238E27FC236}">
                <a16:creationId xmlns:a16="http://schemas.microsoft.com/office/drawing/2014/main" id="{93FDC72A-778C-4793-B888-117E27434D9B}"/>
              </a:ext>
            </a:extLst>
          </p:cNvPr>
          <p:cNvSpPr txBox="1"/>
          <p:nvPr/>
        </p:nvSpPr>
        <p:spPr>
          <a:xfrm>
            <a:off x="8313682" y="2565329"/>
            <a:ext cx="2165130" cy="1754326"/>
          </a:xfrm>
          <a:prstGeom prst="rect">
            <a:avLst/>
          </a:prstGeom>
          <a:solidFill>
            <a:schemeClr val="bg1"/>
          </a:solidFill>
        </p:spPr>
        <p:txBody>
          <a:bodyPr wrap="square" rtlCol="0">
            <a:spAutoFit/>
          </a:bodyPr>
          <a:lstStyle/>
          <a:p>
            <a:pPr algn="ctr"/>
            <a:r>
              <a:rPr lang="en-US" b="1">
                <a:solidFill>
                  <a:srgbClr val="0070C0"/>
                </a:solidFill>
              </a:rPr>
              <a:t>See?</a:t>
            </a:r>
          </a:p>
          <a:p>
            <a:pPr algn="ctr"/>
            <a:r>
              <a:rPr lang="en-US">
                <a:solidFill>
                  <a:srgbClr val="0070C0"/>
                </a:solidFill>
              </a:rPr>
              <a:t>Environment</a:t>
            </a:r>
          </a:p>
          <a:p>
            <a:pPr algn="ctr"/>
            <a:r>
              <a:rPr lang="en-US">
                <a:solidFill>
                  <a:srgbClr val="0070C0"/>
                </a:solidFill>
              </a:rPr>
              <a:t>Social Media/ friends</a:t>
            </a:r>
          </a:p>
          <a:p>
            <a:pPr algn="ctr"/>
            <a:r>
              <a:rPr lang="en-US">
                <a:solidFill>
                  <a:srgbClr val="0070C0"/>
                </a:solidFill>
              </a:rPr>
              <a:t>Websites</a:t>
            </a:r>
          </a:p>
          <a:p>
            <a:pPr algn="ctr"/>
            <a:r>
              <a:rPr lang="en-US">
                <a:solidFill>
                  <a:srgbClr val="0070C0"/>
                </a:solidFill>
              </a:rPr>
              <a:t>Magazines</a:t>
            </a:r>
          </a:p>
          <a:p>
            <a:pPr algn="ctr"/>
            <a:r>
              <a:rPr lang="en-US">
                <a:solidFill>
                  <a:srgbClr val="0070C0"/>
                </a:solidFill>
              </a:rPr>
              <a:t>Marketing</a:t>
            </a:r>
            <a:endParaRPr lang="en-IE">
              <a:solidFill>
                <a:srgbClr val="0070C0"/>
              </a:solidFill>
            </a:endParaRPr>
          </a:p>
        </p:txBody>
      </p:sp>
      <p:sp>
        <p:nvSpPr>
          <p:cNvPr id="10" name="TextBox 9">
            <a:extLst>
              <a:ext uri="{FF2B5EF4-FFF2-40B4-BE49-F238E27FC236}">
                <a16:creationId xmlns:a16="http://schemas.microsoft.com/office/drawing/2014/main" id="{C531DAFB-0657-4F69-98D9-21DB0DC81863}"/>
              </a:ext>
            </a:extLst>
          </p:cNvPr>
          <p:cNvSpPr txBox="1"/>
          <p:nvPr/>
        </p:nvSpPr>
        <p:spPr>
          <a:xfrm>
            <a:off x="5641231" y="4574758"/>
            <a:ext cx="2380986" cy="923330"/>
          </a:xfrm>
          <a:prstGeom prst="rect">
            <a:avLst/>
          </a:prstGeom>
          <a:solidFill>
            <a:schemeClr val="bg1"/>
          </a:solidFill>
        </p:spPr>
        <p:txBody>
          <a:bodyPr wrap="square" rtlCol="0">
            <a:spAutoFit/>
          </a:bodyPr>
          <a:lstStyle/>
          <a:p>
            <a:pPr algn="ctr"/>
            <a:r>
              <a:rPr lang="en-US" b="1">
                <a:solidFill>
                  <a:srgbClr val="1BA19A"/>
                </a:solidFill>
              </a:rPr>
              <a:t>Say and Do?</a:t>
            </a:r>
          </a:p>
          <a:p>
            <a:pPr algn="ctr"/>
            <a:r>
              <a:rPr lang="en-US">
                <a:solidFill>
                  <a:srgbClr val="1BA19A"/>
                </a:solidFill>
              </a:rPr>
              <a:t>Appearance</a:t>
            </a:r>
          </a:p>
          <a:p>
            <a:pPr algn="ctr"/>
            <a:r>
              <a:rPr lang="en-US">
                <a:solidFill>
                  <a:srgbClr val="1BA19A"/>
                </a:solidFill>
              </a:rPr>
              <a:t>Attitude in public</a:t>
            </a:r>
            <a:endParaRPr lang="en-IE">
              <a:solidFill>
                <a:srgbClr val="1BA19A"/>
              </a:solidFill>
            </a:endParaRPr>
          </a:p>
        </p:txBody>
      </p:sp>
      <p:sp>
        <p:nvSpPr>
          <p:cNvPr id="11" name="TextBox 10">
            <a:extLst>
              <a:ext uri="{FF2B5EF4-FFF2-40B4-BE49-F238E27FC236}">
                <a16:creationId xmlns:a16="http://schemas.microsoft.com/office/drawing/2014/main" id="{228DC885-B49F-49D4-8CC8-919D261860D3}"/>
              </a:ext>
            </a:extLst>
          </p:cNvPr>
          <p:cNvSpPr txBox="1"/>
          <p:nvPr/>
        </p:nvSpPr>
        <p:spPr>
          <a:xfrm>
            <a:off x="3688078" y="5653038"/>
            <a:ext cx="2343807" cy="922688"/>
          </a:xfrm>
          <a:prstGeom prst="rect">
            <a:avLst/>
          </a:prstGeom>
          <a:solidFill>
            <a:schemeClr val="bg1"/>
          </a:solidFill>
        </p:spPr>
        <p:txBody>
          <a:bodyPr wrap="square" rtlCol="0">
            <a:spAutoFit/>
          </a:bodyPr>
          <a:lstStyle/>
          <a:p>
            <a:pPr algn="ctr">
              <a:lnSpc>
                <a:spcPts val="1600"/>
              </a:lnSpc>
            </a:pPr>
            <a:r>
              <a:rPr lang="en-US" b="1">
                <a:solidFill>
                  <a:srgbClr val="1D599B"/>
                </a:solidFill>
              </a:rPr>
              <a:t>Pains</a:t>
            </a:r>
          </a:p>
          <a:p>
            <a:pPr algn="ctr">
              <a:lnSpc>
                <a:spcPts val="1600"/>
              </a:lnSpc>
            </a:pPr>
            <a:r>
              <a:rPr lang="en-US">
                <a:solidFill>
                  <a:srgbClr val="1D599B"/>
                </a:solidFill>
              </a:rPr>
              <a:t>Fears</a:t>
            </a:r>
          </a:p>
          <a:p>
            <a:pPr algn="ctr">
              <a:lnSpc>
                <a:spcPts val="1600"/>
              </a:lnSpc>
            </a:pPr>
            <a:r>
              <a:rPr lang="en-US">
                <a:solidFill>
                  <a:srgbClr val="1D599B"/>
                </a:solidFill>
              </a:rPr>
              <a:t>Frustrations</a:t>
            </a:r>
          </a:p>
          <a:p>
            <a:pPr algn="ctr">
              <a:lnSpc>
                <a:spcPts val="1600"/>
              </a:lnSpc>
            </a:pPr>
            <a:r>
              <a:rPr lang="en-US">
                <a:solidFill>
                  <a:srgbClr val="1D599B"/>
                </a:solidFill>
              </a:rPr>
              <a:t>Obstacles</a:t>
            </a:r>
            <a:endParaRPr lang="en-IE">
              <a:solidFill>
                <a:srgbClr val="1D599B"/>
              </a:solidFill>
            </a:endParaRPr>
          </a:p>
        </p:txBody>
      </p:sp>
      <p:sp>
        <p:nvSpPr>
          <p:cNvPr id="12" name="TextBox 11">
            <a:extLst>
              <a:ext uri="{FF2B5EF4-FFF2-40B4-BE49-F238E27FC236}">
                <a16:creationId xmlns:a16="http://schemas.microsoft.com/office/drawing/2014/main" id="{D876DB2F-C3A6-41C4-A0AD-2D67E70EA17B}"/>
              </a:ext>
            </a:extLst>
          </p:cNvPr>
          <p:cNvSpPr txBox="1"/>
          <p:nvPr/>
        </p:nvSpPr>
        <p:spPr>
          <a:xfrm>
            <a:off x="7425558" y="5659791"/>
            <a:ext cx="2685393" cy="922688"/>
          </a:xfrm>
          <a:prstGeom prst="rect">
            <a:avLst/>
          </a:prstGeom>
          <a:solidFill>
            <a:schemeClr val="bg1"/>
          </a:solidFill>
        </p:spPr>
        <p:txBody>
          <a:bodyPr wrap="square" rtlCol="0">
            <a:spAutoFit/>
          </a:bodyPr>
          <a:lstStyle/>
          <a:p>
            <a:pPr algn="ctr">
              <a:lnSpc>
                <a:spcPts val="1600"/>
              </a:lnSpc>
            </a:pPr>
            <a:r>
              <a:rPr lang="en-US" b="1">
                <a:solidFill>
                  <a:srgbClr val="E78E0B"/>
                </a:solidFill>
              </a:rPr>
              <a:t>Gains</a:t>
            </a:r>
          </a:p>
          <a:p>
            <a:pPr algn="ctr">
              <a:lnSpc>
                <a:spcPts val="1600"/>
              </a:lnSpc>
            </a:pPr>
            <a:r>
              <a:rPr lang="en-US">
                <a:solidFill>
                  <a:srgbClr val="E78E0B"/>
                </a:solidFill>
              </a:rPr>
              <a:t>Wants / Needs</a:t>
            </a:r>
          </a:p>
          <a:p>
            <a:pPr algn="ctr">
              <a:lnSpc>
                <a:spcPts val="1600"/>
              </a:lnSpc>
            </a:pPr>
            <a:r>
              <a:rPr lang="en-US">
                <a:solidFill>
                  <a:srgbClr val="E78E0B"/>
                </a:solidFill>
              </a:rPr>
              <a:t>Measure of Success</a:t>
            </a:r>
          </a:p>
          <a:p>
            <a:pPr algn="ctr">
              <a:lnSpc>
                <a:spcPts val="1600"/>
              </a:lnSpc>
            </a:pPr>
            <a:r>
              <a:rPr lang="en-US">
                <a:solidFill>
                  <a:srgbClr val="E78E0B"/>
                </a:solidFill>
              </a:rPr>
              <a:t>Goals</a:t>
            </a:r>
            <a:endParaRPr lang="en-IE">
              <a:solidFill>
                <a:srgbClr val="E78E0B"/>
              </a:solidFill>
            </a:endParaRPr>
          </a:p>
        </p:txBody>
      </p:sp>
    </p:spTree>
    <p:extLst>
      <p:ext uri="{BB962C8B-B14F-4D97-AF65-F5344CB8AC3E}">
        <p14:creationId xmlns:p14="http://schemas.microsoft.com/office/powerpoint/2010/main" val="3493362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2DAC7-B44D-40BA-B756-BDC63BD8C2C1}"/>
              </a:ext>
            </a:extLst>
          </p:cNvPr>
          <p:cNvSpPr>
            <a:spLocks noGrp="1"/>
          </p:cNvSpPr>
          <p:nvPr>
            <p:ph type="body" sz="quarter" idx="18"/>
          </p:nvPr>
        </p:nvSpPr>
        <p:spPr>
          <a:xfrm>
            <a:off x="734714" y="1757011"/>
            <a:ext cx="10594346" cy="4526094"/>
          </a:xfrm>
        </p:spPr>
        <p:txBody>
          <a:bodyPr/>
          <a:lstStyle/>
          <a:p>
            <a:pPr marL="0" indent="0"/>
            <a:r>
              <a:rPr lang="en-US" b="1">
                <a:solidFill>
                  <a:srgbClr val="1D599B"/>
                </a:solidFill>
              </a:rPr>
              <a:t>Start thinking about your Target customer…</a:t>
            </a:r>
          </a:p>
          <a:p>
            <a:pPr marL="0" indent="0"/>
            <a:endParaRPr lang="en-US" sz="800" b="1">
              <a:solidFill>
                <a:srgbClr val="1D599B"/>
              </a:solidFill>
            </a:endParaRPr>
          </a:p>
          <a:p>
            <a:pPr marL="0" indent="0"/>
            <a:r>
              <a:rPr lang="en-US" b="1"/>
              <a:t>Grab a sheet of paper or work on </a:t>
            </a:r>
            <a:r>
              <a:rPr lang="en-US" b="1">
                <a:solidFill>
                  <a:srgbClr val="1D599B"/>
                </a:solidFill>
                <a:hlinkClick r:id="rId2">
                  <a:extLst>
                    <a:ext uri="{A12FA001-AC4F-418D-AE19-62706E023703}">
                      <ahyp:hlinkClr xmlns:ahyp="http://schemas.microsoft.com/office/drawing/2018/hyperlinkcolor" val="tx"/>
                    </a:ext>
                  </a:extLst>
                </a:hlinkClick>
              </a:rPr>
              <a:t>Mural</a:t>
            </a:r>
            <a:r>
              <a:rPr lang="en-US" b="1">
                <a:solidFill>
                  <a:srgbClr val="1D599B"/>
                </a:solidFill>
              </a:rPr>
              <a:t> </a:t>
            </a:r>
            <a:r>
              <a:rPr lang="en-US" b="1"/>
              <a:t>and start your own </a:t>
            </a:r>
            <a:r>
              <a:rPr lang="en-US" b="1">
                <a:solidFill>
                  <a:srgbClr val="1D599B"/>
                </a:solidFill>
              </a:rPr>
              <a:t>EMPATHY MAP</a:t>
            </a:r>
          </a:p>
          <a:p>
            <a:pPr marL="0" indent="0"/>
            <a:r>
              <a:rPr lang="en-IE" b="1">
                <a:solidFill>
                  <a:srgbClr val="1D599B"/>
                </a:solidFill>
              </a:rPr>
              <a:t>Note : </a:t>
            </a:r>
            <a:endParaRPr lang="en-IE" b="1">
              <a:solidFill>
                <a:srgbClr val="C32F79"/>
              </a:solidFill>
            </a:endParaRPr>
          </a:p>
          <a:p>
            <a:pPr marL="342900" indent="-342900">
              <a:buFont typeface="Arial" panose="020B0604020202020204" pitchFamily="34" charset="0"/>
              <a:buChar char="•"/>
            </a:pPr>
            <a:r>
              <a:rPr lang="en-IE" b="1">
                <a:solidFill>
                  <a:srgbClr val="C32F79"/>
                </a:solidFill>
              </a:rPr>
              <a:t>How do they think and feel?</a:t>
            </a:r>
          </a:p>
          <a:p>
            <a:pPr marL="342900" indent="-342900">
              <a:buFont typeface="Arial" panose="020B0604020202020204" pitchFamily="34" charset="0"/>
              <a:buChar char="•"/>
            </a:pPr>
            <a:r>
              <a:rPr lang="en-IE" b="1">
                <a:solidFill>
                  <a:srgbClr val="00B0F0"/>
                </a:solidFill>
              </a:rPr>
              <a:t>What do they see / observe regularly?</a:t>
            </a:r>
          </a:p>
          <a:p>
            <a:pPr marL="342900" indent="-342900">
              <a:buFont typeface="Arial" panose="020B0604020202020204" pitchFamily="34" charset="0"/>
              <a:buChar char="•"/>
            </a:pPr>
            <a:r>
              <a:rPr lang="en-IE" b="1">
                <a:solidFill>
                  <a:srgbClr val="7030A0"/>
                </a:solidFill>
              </a:rPr>
              <a:t>What do they hear and from whom…who influences them?</a:t>
            </a:r>
          </a:p>
          <a:p>
            <a:pPr marL="342900" indent="-342900">
              <a:buFont typeface="Arial" panose="020B0604020202020204" pitchFamily="34" charset="0"/>
              <a:buChar char="•"/>
            </a:pPr>
            <a:r>
              <a:rPr lang="en-IE" b="1">
                <a:solidFill>
                  <a:srgbClr val="1BA19A"/>
                </a:solidFill>
              </a:rPr>
              <a:t>How do they behave…what do they say and do?</a:t>
            </a:r>
          </a:p>
          <a:p>
            <a:pPr marL="0" indent="0"/>
            <a:r>
              <a:rPr lang="en-IE" b="1"/>
              <a:t>Once you have created a picture of your customer you should now be able to identify some of their </a:t>
            </a:r>
            <a:r>
              <a:rPr lang="en-IE" b="1">
                <a:solidFill>
                  <a:srgbClr val="1D599B"/>
                </a:solidFill>
              </a:rPr>
              <a:t>pains</a:t>
            </a:r>
            <a:r>
              <a:rPr lang="en-IE" b="1"/>
              <a:t> and </a:t>
            </a:r>
            <a:r>
              <a:rPr lang="en-IE" b="1">
                <a:solidFill>
                  <a:srgbClr val="E78E0B"/>
                </a:solidFill>
              </a:rPr>
              <a:t>gains</a:t>
            </a:r>
          </a:p>
        </p:txBody>
      </p:sp>
      <p:sp>
        <p:nvSpPr>
          <p:cNvPr id="3" name="Text Placeholder 2">
            <a:extLst>
              <a:ext uri="{FF2B5EF4-FFF2-40B4-BE49-F238E27FC236}">
                <a16:creationId xmlns:a16="http://schemas.microsoft.com/office/drawing/2014/main" id="{8D0743E3-BFDB-4837-94FC-0F1583E69065}"/>
              </a:ext>
            </a:extLst>
          </p:cNvPr>
          <p:cNvSpPr>
            <a:spLocks noGrp="1"/>
          </p:cNvSpPr>
          <p:nvPr>
            <p:ph type="body" sz="quarter" idx="16"/>
          </p:nvPr>
        </p:nvSpPr>
        <p:spPr>
          <a:xfrm>
            <a:off x="798827" y="285163"/>
            <a:ext cx="10594345" cy="857837"/>
          </a:xfrm>
          <a:solidFill>
            <a:srgbClr val="85D2E1"/>
          </a:solidFill>
        </p:spPr>
        <p:txBody>
          <a:bodyPr anchor="ctr">
            <a:normAutofit/>
          </a:bodyPr>
          <a:lstStyle/>
          <a:p>
            <a:r>
              <a:rPr lang="en-US"/>
              <a:t>Company Exercise:</a:t>
            </a:r>
            <a:endParaRPr lang="en-IE"/>
          </a:p>
        </p:txBody>
      </p:sp>
      <p:grpSp>
        <p:nvGrpSpPr>
          <p:cNvPr id="4" name="Group 3">
            <a:extLst>
              <a:ext uri="{FF2B5EF4-FFF2-40B4-BE49-F238E27FC236}">
                <a16:creationId xmlns:a16="http://schemas.microsoft.com/office/drawing/2014/main" id="{BA7D3528-645C-4B36-8CE8-D4EF6016F1FD}"/>
              </a:ext>
            </a:extLst>
          </p:cNvPr>
          <p:cNvGrpSpPr/>
          <p:nvPr/>
        </p:nvGrpSpPr>
        <p:grpSpPr>
          <a:xfrm>
            <a:off x="10701906" y="2353992"/>
            <a:ext cx="861714" cy="861565"/>
            <a:chOff x="3258209" y="1217582"/>
            <a:chExt cx="4712093" cy="4711281"/>
          </a:xfrm>
        </p:grpSpPr>
        <p:sp>
          <p:nvSpPr>
            <p:cNvPr id="5" name="Freeform 31">
              <a:extLst>
                <a:ext uri="{FF2B5EF4-FFF2-40B4-BE49-F238E27FC236}">
                  <a16:creationId xmlns:a16="http://schemas.microsoft.com/office/drawing/2014/main" id="{C2F6FD7B-9E27-4BAC-82FA-DF85D904910A}"/>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52E20CB3-7BA5-40E2-A45D-6F49DEFB1C35}"/>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BB8EC6E5-EEAE-4277-8EB4-3BD4EADA24E0}"/>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B874D17D-674B-4FA7-A404-22363605AA0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9" name="Freeform 17">
                <a:extLst>
                  <a:ext uri="{FF2B5EF4-FFF2-40B4-BE49-F238E27FC236}">
                    <a16:creationId xmlns:a16="http://schemas.microsoft.com/office/drawing/2014/main" id="{A928A754-570B-471B-9F50-1D82E7CBC13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BD70D335-B2BF-4C60-A1B5-08CD510881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7F6E0529-C962-420E-AF0E-A13A87B8FCB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C6FAEB5A-5437-44BC-B923-AB364B8CFD7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6F1CD803-1381-4985-A3AB-034B8CDF5C3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4" name="Freeform 22">
                <a:extLst>
                  <a:ext uri="{FF2B5EF4-FFF2-40B4-BE49-F238E27FC236}">
                    <a16:creationId xmlns:a16="http://schemas.microsoft.com/office/drawing/2014/main" id="{C707025A-3A69-4351-AD67-4ECCA06DF04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8E1F5D54-7A46-4692-B0BA-1A083F2D2BF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6" name="Freeform 24">
                <a:extLst>
                  <a:ext uri="{FF2B5EF4-FFF2-40B4-BE49-F238E27FC236}">
                    <a16:creationId xmlns:a16="http://schemas.microsoft.com/office/drawing/2014/main" id="{A298F47B-E967-4486-8697-D4EC0ADC06C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7" name="Freeform 25">
                <a:extLst>
                  <a:ext uri="{FF2B5EF4-FFF2-40B4-BE49-F238E27FC236}">
                    <a16:creationId xmlns:a16="http://schemas.microsoft.com/office/drawing/2014/main" id="{CD2CFB34-FCA6-444F-9C5F-4FAD984F7AC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26">
                <a:extLst>
                  <a:ext uri="{FF2B5EF4-FFF2-40B4-BE49-F238E27FC236}">
                    <a16:creationId xmlns:a16="http://schemas.microsoft.com/office/drawing/2014/main" id="{AFE6B707-B8D4-4B08-927C-1510F2B9A82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19" name="Freeform 27">
                <a:extLst>
                  <a:ext uri="{FF2B5EF4-FFF2-40B4-BE49-F238E27FC236}">
                    <a16:creationId xmlns:a16="http://schemas.microsoft.com/office/drawing/2014/main" id="{A7FDE710-2DCE-4732-A0BE-BD78FDDFA2A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0" name="Freeform 28">
                <a:extLst>
                  <a:ext uri="{FF2B5EF4-FFF2-40B4-BE49-F238E27FC236}">
                    <a16:creationId xmlns:a16="http://schemas.microsoft.com/office/drawing/2014/main" id="{70B3F8F4-4B85-4FE5-A085-9ED5BF0C089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1" name="Freeform 29">
                <a:extLst>
                  <a:ext uri="{FF2B5EF4-FFF2-40B4-BE49-F238E27FC236}">
                    <a16:creationId xmlns:a16="http://schemas.microsoft.com/office/drawing/2014/main" id="{F0603357-1FD9-4BF7-A686-8EE4AE5FF3B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2" name="Freeform 30">
                <a:extLst>
                  <a:ext uri="{FF2B5EF4-FFF2-40B4-BE49-F238E27FC236}">
                    <a16:creationId xmlns:a16="http://schemas.microsoft.com/office/drawing/2014/main" id="{A6C44796-8C94-4C15-A9F2-CCC34E64D37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8627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a:normAutofit/>
          </a:bodyPr>
          <a:lstStyle/>
          <a:p>
            <a:pPr>
              <a:lnSpc>
                <a:spcPct val="100000"/>
              </a:lnSpc>
            </a:pPr>
            <a:r>
              <a:rPr lang="en-US"/>
              <a:t>Now focus only on the problem statement and come up with ideas that solve the problem. The point is not to get a perfect idea, but rather to come up with as many ideas as possible: like unique virtual reality experiences, zero cook healthy options, enhanced- taste / fortified products, senior friendly hover boards or a modified pushcart. Whatever it is, sketch up your best ideas and show them to the people you are trying to help, so you get their feedback.</a:t>
            </a:r>
            <a:br>
              <a:rPr lang="en-US"/>
            </a:br>
            <a:endParaRPr lang="en-IE"/>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a:t>Stage 3: Ideate </a:t>
            </a:r>
            <a:endParaRPr lang="en-IE" sz="3300" b="1"/>
          </a:p>
        </p:txBody>
      </p:sp>
      <p:sp>
        <p:nvSpPr>
          <p:cNvPr id="25" name="TextBox 24">
            <a:extLst>
              <a:ext uri="{FF2B5EF4-FFF2-40B4-BE49-F238E27FC236}">
                <a16:creationId xmlns:a16="http://schemas.microsoft.com/office/drawing/2014/main" id="{BB38D494-4DD4-46E0-98A0-16E14482AA3A}"/>
              </a:ext>
            </a:extLst>
          </p:cNvPr>
          <p:cNvSpPr txBox="1"/>
          <p:nvPr/>
        </p:nvSpPr>
        <p:spPr>
          <a:xfrm>
            <a:off x="7577959" y="4866290"/>
            <a:ext cx="4004441" cy="1200329"/>
          </a:xfrm>
          <a:prstGeom prst="rect">
            <a:avLst/>
          </a:prstGeom>
          <a:noFill/>
        </p:spPr>
        <p:txBody>
          <a:bodyPr wrap="square" rtlCol="0">
            <a:spAutoFit/>
          </a:bodyPr>
          <a:lstStyle/>
          <a:p>
            <a:pPr algn="ctr"/>
            <a:r>
              <a:rPr lang="en-US" sz="2400" b="1" dirty="0">
                <a:solidFill>
                  <a:srgbClr val="1188A3"/>
                </a:solidFill>
              </a:rPr>
              <a:t>Brainstorm and</a:t>
            </a:r>
          </a:p>
          <a:p>
            <a:pPr algn="ctr"/>
            <a:r>
              <a:rPr lang="en-US" sz="2400" b="1" dirty="0">
                <a:solidFill>
                  <a:srgbClr val="1188A3"/>
                </a:solidFill>
              </a:rPr>
              <a:t>come up with creative</a:t>
            </a:r>
          </a:p>
          <a:p>
            <a:pPr algn="ctr"/>
            <a:r>
              <a:rPr lang="en-US" sz="2400" b="1" dirty="0">
                <a:solidFill>
                  <a:srgbClr val="1188A3"/>
                </a:solidFill>
              </a:rPr>
              <a:t>solutions</a:t>
            </a:r>
            <a:endParaRPr lang="en-IE" sz="2400" b="1" dirty="0">
              <a:solidFill>
                <a:srgbClr val="1188A3"/>
              </a:solidFill>
            </a:endParaRPr>
          </a:p>
        </p:txBody>
      </p:sp>
      <p:grpSp>
        <p:nvGrpSpPr>
          <p:cNvPr id="26" name="Group 25">
            <a:extLst>
              <a:ext uri="{FF2B5EF4-FFF2-40B4-BE49-F238E27FC236}">
                <a16:creationId xmlns:a16="http://schemas.microsoft.com/office/drawing/2014/main" id="{E5466EF8-FCFD-47B0-920E-406A939D7220}"/>
              </a:ext>
            </a:extLst>
          </p:cNvPr>
          <p:cNvGrpSpPr/>
          <p:nvPr/>
        </p:nvGrpSpPr>
        <p:grpSpPr>
          <a:xfrm>
            <a:off x="8523889" y="1620418"/>
            <a:ext cx="2259724" cy="2396358"/>
            <a:chOff x="8736336" y="773976"/>
            <a:chExt cx="925001" cy="925018"/>
          </a:xfrm>
        </p:grpSpPr>
        <p:grpSp>
          <p:nvGrpSpPr>
            <p:cNvPr id="27" name="Graphic 2">
              <a:extLst>
                <a:ext uri="{FF2B5EF4-FFF2-40B4-BE49-F238E27FC236}">
                  <a16:creationId xmlns:a16="http://schemas.microsoft.com/office/drawing/2014/main" id="{B1FC0D48-62E7-4E5F-8F1A-D76E5DED6227}"/>
                </a:ext>
              </a:extLst>
            </p:cNvPr>
            <p:cNvGrpSpPr/>
            <p:nvPr/>
          </p:nvGrpSpPr>
          <p:grpSpPr>
            <a:xfrm>
              <a:off x="8736336" y="773976"/>
              <a:ext cx="925001" cy="925018"/>
              <a:chOff x="8736336" y="773976"/>
              <a:chExt cx="925001" cy="925018"/>
            </a:xfrm>
            <a:solidFill>
              <a:srgbClr val="010101"/>
            </a:solidFill>
          </p:grpSpPr>
          <p:sp>
            <p:nvSpPr>
              <p:cNvPr id="30" name="Freeform 306">
                <a:extLst>
                  <a:ext uri="{FF2B5EF4-FFF2-40B4-BE49-F238E27FC236}">
                    <a16:creationId xmlns:a16="http://schemas.microsoft.com/office/drawing/2014/main" id="{DEE7E5A5-8942-419C-BF5C-9006A8CC6DB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31" name="Freeform 307">
                <a:extLst>
                  <a:ext uri="{FF2B5EF4-FFF2-40B4-BE49-F238E27FC236}">
                    <a16:creationId xmlns:a16="http://schemas.microsoft.com/office/drawing/2014/main" id="{F7E71758-CA1B-43F8-8461-50B994014B49}"/>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2" name="Freeform 308">
                <a:extLst>
                  <a:ext uri="{FF2B5EF4-FFF2-40B4-BE49-F238E27FC236}">
                    <a16:creationId xmlns:a16="http://schemas.microsoft.com/office/drawing/2014/main" id="{EB813A33-15C1-4D50-AC69-D1DFBADB1F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33" name="Freeform 309">
                <a:extLst>
                  <a:ext uri="{FF2B5EF4-FFF2-40B4-BE49-F238E27FC236}">
                    <a16:creationId xmlns:a16="http://schemas.microsoft.com/office/drawing/2014/main" id="{8431E2AD-79C7-4B56-A71B-9849E6CBA96D}"/>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34" name="Freeform 310">
                <a:extLst>
                  <a:ext uri="{FF2B5EF4-FFF2-40B4-BE49-F238E27FC236}">
                    <a16:creationId xmlns:a16="http://schemas.microsoft.com/office/drawing/2014/main" id="{4419837A-4BAE-47CE-9873-DAC57C93EFB8}"/>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35" name="Freeform 311">
                <a:extLst>
                  <a:ext uri="{FF2B5EF4-FFF2-40B4-BE49-F238E27FC236}">
                    <a16:creationId xmlns:a16="http://schemas.microsoft.com/office/drawing/2014/main" id="{B995FCA1-E2D1-4230-8D7C-0564F00EC6CA}"/>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36" name="Freeform 312">
                <a:extLst>
                  <a:ext uri="{FF2B5EF4-FFF2-40B4-BE49-F238E27FC236}">
                    <a16:creationId xmlns:a16="http://schemas.microsoft.com/office/drawing/2014/main" id="{2923D619-1686-4B3C-94D1-CDCEF0E9FD6D}"/>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28" name="Freeform 304">
              <a:extLst>
                <a:ext uri="{FF2B5EF4-FFF2-40B4-BE49-F238E27FC236}">
                  <a16:creationId xmlns:a16="http://schemas.microsoft.com/office/drawing/2014/main" id="{3403626D-3B68-4569-9E3E-EEFF9F6403D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D100"/>
            </a:solidFill>
            <a:ln w="9028" cap="flat">
              <a:noFill/>
              <a:prstDash val="solid"/>
              <a:miter/>
            </a:ln>
          </p:spPr>
          <p:txBody>
            <a:bodyPr rtlCol="0" anchor="ctr"/>
            <a:lstStyle/>
            <a:p>
              <a:endParaRPr lang="en-US"/>
            </a:p>
          </p:txBody>
        </p:sp>
        <p:sp>
          <p:nvSpPr>
            <p:cNvPr id="29" name="Freeform 305">
              <a:extLst>
                <a:ext uri="{FF2B5EF4-FFF2-40B4-BE49-F238E27FC236}">
                  <a16:creationId xmlns:a16="http://schemas.microsoft.com/office/drawing/2014/main" id="{30023CD3-CFA6-4EAA-8FF4-3D0AB3E360FE}"/>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D1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889213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en-US" b="1"/>
              <a:t>Goals:</a:t>
            </a:r>
          </a:p>
          <a:p>
            <a:pPr marL="342900" indent="-342900">
              <a:buClr>
                <a:srgbClr val="FFC000"/>
              </a:buClr>
              <a:buFont typeface="Arial" panose="020B0604020202020204" pitchFamily="34" charset="0"/>
              <a:buChar char="•"/>
            </a:pPr>
            <a:r>
              <a:rPr lang="en-US"/>
              <a:t>Generate and collect as many ideas as possible in a collaborative manner</a:t>
            </a:r>
          </a:p>
          <a:p>
            <a:pPr marL="342900" indent="-342900">
              <a:buClr>
                <a:srgbClr val="FFC000"/>
              </a:buClr>
              <a:buFont typeface="Arial" panose="020B0604020202020204" pitchFamily="34" charset="0"/>
              <a:buChar char="•"/>
            </a:pPr>
            <a:r>
              <a:rPr lang="en-US" err="1"/>
              <a:t>Analyse</a:t>
            </a:r>
            <a:r>
              <a:rPr lang="en-US"/>
              <a:t> ideas and choose most appropriate </a:t>
            </a:r>
          </a:p>
          <a:p>
            <a:pPr marL="342900" indent="-342900">
              <a:buClr>
                <a:srgbClr val="FFC000"/>
              </a:buClr>
              <a:buFont typeface="Arial" panose="020B0604020202020204" pitchFamily="34" charset="0"/>
              <a:buChar char="•"/>
            </a:pPr>
            <a:r>
              <a:rPr lang="en-US"/>
              <a:t>Form real concepts</a:t>
            </a:r>
          </a:p>
          <a:p>
            <a:pPr marL="342900" indent="-342900">
              <a:buClr>
                <a:srgbClr val="FFC000"/>
              </a:buClr>
              <a:buFont typeface="Arial" panose="020B0604020202020204" pitchFamily="34" charset="0"/>
              <a:buChar char="•"/>
            </a:pPr>
            <a:r>
              <a:rPr lang="en-US"/>
              <a:t>Obtain the optimal solution</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lnSpcReduction="20000"/>
          </a:bodyPr>
          <a:lstStyle/>
          <a:p>
            <a:pPr>
              <a:lnSpc>
                <a:spcPct val="120000"/>
              </a:lnSpc>
            </a:pPr>
            <a:r>
              <a:rPr lang="en-US" b="1"/>
              <a:t>Ideate solutions – </a:t>
            </a:r>
            <a:r>
              <a:rPr lang="en-US"/>
              <a:t>Brainstorm and come up with creative solutions</a:t>
            </a:r>
            <a:endParaRPr lang="en-IE"/>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32661" y="3220067"/>
            <a:ext cx="3837576" cy="3433969"/>
          </a:xfrm>
        </p:spPr>
        <p:txBody>
          <a:bodyPr>
            <a:normAutofit/>
          </a:bodyPr>
          <a:lstStyle/>
          <a:p>
            <a:r>
              <a:rPr lang="en-US" sz="2000" b="1"/>
              <a:t>Examples of Tools for Ideate stage:</a:t>
            </a:r>
          </a:p>
          <a:p>
            <a:pPr marL="342900" indent="-342900">
              <a:buFont typeface="Arial" panose="020B0604020202020204" pitchFamily="34" charset="0"/>
              <a:buChar char="•"/>
            </a:pPr>
            <a:r>
              <a:rPr lang="en-US" sz="2000">
                <a:hlinkClick r:id="rId2">
                  <a:extLst>
                    <a:ext uri="{A12FA001-AC4F-418D-AE19-62706E023703}">
                      <ahyp:hlinkClr xmlns:ahyp="http://schemas.microsoft.com/office/drawing/2018/hyperlinkcolor" val="tx"/>
                    </a:ext>
                  </a:extLst>
                </a:hlinkClick>
              </a:rPr>
              <a:t>Brainstorming</a:t>
            </a:r>
            <a:endParaRPr lang="en-US" sz="2000"/>
          </a:p>
          <a:p>
            <a:pPr marL="342900" indent="-342900">
              <a:buFont typeface="Arial" panose="020B0604020202020204" pitchFamily="34" charset="0"/>
              <a:buChar char="•"/>
            </a:pPr>
            <a:r>
              <a:rPr lang="en-US" sz="2000">
                <a:hlinkClick r:id="rId3">
                  <a:extLst>
                    <a:ext uri="{A12FA001-AC4F-418D-AE19-62706E023703}">
                      <ahyp:hlinkClr xmlns:ahyp="http://schemas.microsoft.com/office/drawing/2018/hyperlinkcolor" val="tx"/>
                    </a:ext>
                  </a:extLst>
                </a:hlinkClick>
              </a:rPr>
              <a:t>Braindumping</a:t>
            </a:r>
          </a:p>
          <a:p>
            <a:pPr marL="342900" indent="-342900">
              <a:buFont typeface="Arial" panose="020B0604020202020204" pitchFamily="34" charset="0"/>
              <a:buChar char="•"/>
            </a:pPr>
            <a:r>
              <a:rPr lang="en-US" sz="2000">
                <a:hlinkClick r:id="rId3">
                  <a:extLst>
                    <a:ext uri="{A12FA001-AC4F-418D-AE19-62706E023703}">
                      <ahyp:hlinkClr xmlns:ahyp="http://schemas.microsoft.com/office/drawing/2018/hyperlinkcolor" val="tx"/>
                    </a:ext>
                  </a:extLst>
                </a:hlinkClick>
              </a:rPr>
              <a:t>Brain writing</a:t>
            </a:r>
          </a:p>
          <a:p>
            <a:pPr marL="342900" indent="-342900">
              <a:buFont typeface="Arial" panose="020B0604020202020204" pitchFamily="34" charset="0"/>
              <a:buChar char="•"/>
            </a:pPr>
            <a:r>
              <a:rPr lang="en-US" sz="2000" err="1">
                <a:hlinkClick r:id="rId3">
                  <a:extLst>
                    <a:ext uri="{A12FA001-AC4F-418D-AE19-62706E023703}">
                      <ahyp:hlinkClr xmlns:ahyp="http://schemas.microsoft.com/office/drawing/2018/hyperlinkcolor" val="tx"/>
                    </a:ext>
                  </a:extLst>
                </a:hlinkClick>
              </a:rPr>
              <a:t>Brainwalking</a:t>
            </a:r>
            <a:endParaRPr lang="en-US" sz="2000"/>
          </a:p>
          <a:p>
            <a:pPr marL="342900" indent="-342900">
              <a:buFont typeface="Arial" panose="020B0604020202020204" pitchFamily="34" charset="0"/>
              <a:buChar char="•"/>
            </a:pPr>
            <a:r>
              <a:rPr lang="en-US" sz="2000">
                <a:hlinkClick r:id="rId4">
                  <a:extLst>
                    <a:ext uri="{A12FA001-AC4F-418D-AE19-62706E023703}">
                      <ahyp:hlinkClr xmlns:ahyp="http://schemas.microsoft.com/office/drawing/2018/hyperlinkcolor" val="tx"/>
                    </a:ext>
                  </a:extLst>
                </a:hlinkClick>
              </a:rPr>
              <a:t>6 Thinking hats method</a:t>
            </a:r>
            <a:endParaRPr lang="en-US" sz="2000"/>
          </a:p>
          <a:p>
            <a:pPr marL="342900" indent="-342900">
              <a:buFont typeface="Arial" panose="020B0604020202020204" pitchFamily="34" charset="0"/>
              <a:buChar char="•"/>
            </a:pPr>
            <a:r>
              <a:rPr lang="en-US" sz="2000">
                <a:hlinkClick r:id="rId5">
                  <a:extLst>
                    <a:ext uri="{A12FA001-AC4F-418D-AE19-62706E023703}">
                      <ahyp:hlinkClr xmlns:ahyp="http://schemas.microsoft.com/office/drawing/2018/hyperlinkcolor" val="tx"/>
                    </a:ext>
                  </a:extLst>
                </a:hlinkClick>
              </a:rPr>
              <a:t>SWOT / PEST analysis</a:t>
            </a:r>
            <a:endParaRPr lang="en-US" sz="2000"/>
          </a:p>
          <a:p>
            <a:pPr marL="342900" indent="-342900">
              <a:buFont typeface="Arial" panose="020B0604020202020204" pitchFamily="34" charset="0"/>
              <a:buChar char="•"/>
            </a:pPr>
            <a:r>
              <a:rPr lang="en-US" sz="2000"/>
              <a:t>Sketching</a:t>
            </a:r>
          </a:p>
          <a:p>
            <a:pPr marL="342900" indent="-342900">
              <a:buFont typeface="Arial" panose="020B0604020202020204" pitchFamily="34" charset="0"/>
              <a:buChar char="•"/>
            </a:pPr>
            <a:endParaRPr lang="en-US" sz="200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3</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1985995"/>
            <a:ext cx="4675910" cy="923330"/>
          </a:xfrm>
          <a:prstGeom prst="rect">
            <a:avLst/>
          </a:prstGeom>
          <a:solidFill>
            <a:srgbClr val="FFD100"/>
          </a:solidFill>
        </p:spPr>
        <p:txBody>
          <a:bodyPr wrap="square">
            <a:spAutoFit/>
          </a:bodyPr>
          <a:lstStyle/>
          <a:p>
            <a:pPr algn="ctr"/>
            <a:r>
              <a:rPr lang="pl-PL" sz="1800" b="1">
                <a:solidFill>
                  <a:srgbClr val="000000"/>
                </a:solidFill>
              </a:rPr>
              <a:t>This phase should limit criticism</a:t>
            </a:r>
          </a:p>
          <a:p>
            <a:pPr algn="ctr"/>
            <a:r>
              <a:rPr lang="en-GB" sz="1800" b="1">
                <a:solidFill>
                  <a:srgbClr val="000000"/>
                </a:solidFill>
              </a:rPr>
              <a:t>Q</a:t>
            </a:r>
            <a:r>
              <a:rPr lang="pl-PL" sz="1800" b="1">
                <a:solidFill>
                  <a:srgbClr val="000000"/>
                </a:solidFill>
              </a:rPr>
              <a:t>uantity is what counts, not quality</a:t>
            </a:r>
          </a:p>
          <a:p>
            <a:pPr algn="ctr"/>
            <a:r>
              <a:rPr lang="en-US" sz="1800" b="1">
                <a:solidFill>
                  <a:srgbClr val="000000"/>
                </a:solidFill>
              </a:rPr>
              <a:t>There are no silly or wrong ideas!</a:t>
            </a:r>
            <a:endParaRPr lang="pl-PL" sz="1800" b="1">
              <a:solidFill>
                <a:srgbClr val="000000"/>
              </a:solidFill>
            </a:endParaRPr>
          </a:p>
        </p:txBody>
      </p:sp>
      <p:grpSp>
        <p:nvGrpSpPr>
          <p:cNvPr id="33" name="Group 32">
            <a:extLst>
              <a:ext uri="{FF2B5EF4-FFF2-40B4-BE49-F238E27FC236}">
                <a16:creationId xmlns:a16="http://schemas.microsoft.com/office/drawing/2014/main" id="{6EE25BCD-6CDF-4DF7-A2A5-A9392BCD8E9A}"/>
              </a:ext>
            </a:extLst>
          </p:cNvPr>
          <p:cNvGrpSpPr/>
          <p:nvPr/>
        </p:nvGrpSpPr>
        <p:grpSpPr>
          <a:xfrm>
            <a:off x="2065879" y="317985"/>
            <a:ext cx="1471449" cy="1510815"/>
            <a:chOff x="8736336" y="773976"/>
            <a:chExt cx="925001" cy="925018"/>
          </a:xfrm>
        </p:grpSpPr>
        <p:grpSp>
          <p:nvGrpSpPr>
            <p:cNvPr id="34" name="Graphic 2">
              <a:extLst>
                <a:ext uri="{FF2B5EF4-FFF2-40B4-BE49-F238E27FC236}">
                  <a16:creationId xmlns:a16="http://schemas.microsoft.com/office/drawing/2014/main" id="{235DD47C-6519-4085-928A-CD492739B5C2}"/>
                </a:ext>
              </a:extLst>
            </p:cNvPr>
            <p:cNvGrpSpPr/>
            <p:nvPr/>
          </p:nvGrpSpPr>
          <p:grpSpPr>
            <a:xfrm>
              <a:off x="8736336" y="773976"/>
              <a:ext cx="925001" cy="925018"/>
              <a:chOff x="8736336" y="773976"/>
              <a:chExt cx="925001" cy="925018"/>
            </a:xfrm>
            <a:solidFill>
              <a:srgbClr val="010101"/>
            </a:solidFill>
          </p:grpSpPr>
          <p:sp>
            <p:nvSpPr>
              <p:cNvPr id="37" name="Freeform 306">
                <a:extLst>
                  <a:ext uri="{FF2B5EF4-FFF2-40B4-BE49-F238E27FC236}">
                    <a16:creationId xmlns:a16="http://schemas.microsoft.com/office/drawing/2014/main" id="{CB0A945D-9A6D-4F2B-BDC0-61E3DE8253F5}"/>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38" name="Freeform 307">
                <a:extLst>
                  <a:ext uri="{FF2B5EF4-FFF2-40B4-BE49-F238E27FC236}">
                    <a16:creationId xmlns:a16="http://schemas.microsoft.com/office/drawing/2014/main" id="{0CD8C840-D0C9-448E-B85A-C4E7CFF330D1}"/>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9" name="Freeform 308">
                <a:extLst>
                  <a:ext uri="{FF2B5EF4-FFF2-40B4-BE49-F238E27FC236}">
                    <a16:creationId xmlns:a16="http://schemas.microsoft.com/office/drawing/2014/main" id="{BD6876C8-AEBF-4BB8-B6AF-DB2A50893751}"/>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40" name="Freeform 309">
                <a:extLst>
                  <a:ext uri="{FF2B5EF4-FFF2-40B4-BE49-F238E27FC236}">
                    <a16:creationId xmlns:a16="http://schemas.microsoft.com/office/drawing/2014/main" id="{E0CDAA8C-00AF-418A-9A46-ECBE8EBC3602}"/>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41" name="Freeform 310">
                <a:extLst>
                  <a:ext uri="{FF2B5EF4-FFF2-40B4-BE49-F238E27FC236}">
                    <a16:creationId xmlns:a16="http://schemas.microsoft.com/office/drawing/2014/main" id="{431B2F1F-2E60-4256-81FC-D36B39E64B2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42" name="Freeform 311">
                <a:extLst>
                  <a:ext uri="{FF2B5EF4-FFF2-40B4-BE49-F238E27FC236}">
                    <a16:creationId xmlns:a16="http://schemas.microsoft.com/office/drawing/2014/main" id="{9DA079BA-44A1-459E-B4F3-444F31DF70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43" name="Freeform 312">
                <a:extLst>
                  <a:ext uri="{FF2B5EF4-FFF2-40B4-BE49-F238E27FC236}">
                    <a16:creationId xmlns:a16="http://schemas.microsoft.com/office/drawing/2014/main" id="{118A604E-5956-468D-BC85-6D4059EF2FD5}"/>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35" name="Freeform 304">
              <a:extLst>
                <a:ext uri="{FF2B5EF4-FFF2-40B4-BE49-F238E27FC236}">
                  <a16:creationId xmlns:a16="http://schemas.microsoft.com/office/drawing/2014/main" id="{6A594F35-E93E-4592-9301-5EA4A1E8B1F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D100"/>
            </a:solidFill>
            <a:ln w="9028" cap="flat">
              <a:noFill/>
              <a:prstDash val="solid"/>
              <a:miter/>
            </a:ln>
          </p:spPr>
          <p:txBody>
            <a:bodyPr rtlCol="0" anchor="ctr"/>
            <a:lstStyle/>
            <a:p>
              <a:endParaRPr lang="en-US"/>
            </a:p>
          </p:txBody>
        </p:sp>
        <p:sp>
          <p:nvSpPr>
            <p:cNvPr id="36" name="Freeform 305">
              <a:extLst>
                <a:ext uri="{FF2B5EF4-FFF2-40B4-BE49-F238E27FC236}">
                  <a16:creationId xmlns:a16="http://schemas.microsoft.com/office/drawing/2014/main" id="{CA79299E-E832-4607-BE27-CEAE6CFEEA23}"/>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D1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293234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E2B48-19AC-4503-89C1-CD707391309C}"/>
              </a:ext>
            </a:extLst>
          </p:cNvPr>
          <p:cNvSpPr>
            <a:spLocks noGrp="1"/>
          </p:cNvSpPr>
          <p:nvPr>
            <p:ph type="body" sz="quarter" idx="15"/>
          </p:nvPr>
        </p:nvSpPr>
        <p:spPr/>
        <p:txBody>
          <a:bodyPr/>
          <a:lstStyle/>
          <a:p>
            <a:r>
              <a:rPr lang="en-US"/>
              <a:t>1</a:t>
            </a:r>
            <a:endParaRPr lang="en-IE"/>
          </a:p>
        </p:txBody>
      </p:sp>
      <p:sp>
        <p:nvSpPr>
          <p:cNvPr id="5" name="Text Placeholder 4">
            <a:extLst>
              <a:ext uri="{FF2B5EF4-FFF2-40B4-BE49-F238E27FC236}">
                <a16:creationId xmlns:a16="http://schemas.microsoft.com/office/drawing/2014/main" id="{2C91703A-0A74-4655-AE62-7E01E8D61D7B}"/>
              </a:ext>
            </a:extLst>
          </p:cNvPr>
          <p:cNvSpPr>
            <a:spLocks noGrp="1"/>
          </p:cNvSpPr>
          <p:nvPr>
            <p:ph type="body" sz="quarter" idx="14"/>
          </p:nvPr>
        </p:nvSpPr>
        <p:spPr/>
        <p:txBody>
          <a:bodyPr/>
          <a:lstStyle/>
          <a:p>
            <a:r>
              <a:rPr lang="en-US" b="1"/>
              <a:t>Sensory inspiration</a:t>
            </a:r>
            <a:endParaRPr lang="en-IE" b="1"/>
          </a:p>
        </p:txBody>
      </p:sp>
      <p:sp>
        <p:nvSpPr>
          <p:cNvPr id="6" name="Text Placeholder 5">
            <a:extLst>
              <a:ext uri="{FF2B5EF4-FFF2-40B4-BE49-F238E27FC236}">
                <a16:creationId xmlns:a16="http://schemas.microsoft.com/office/drawing/2014/main" id="{3084866E-8603-4C33-A196-78A27D967711}"/>
              </a:ext>
            </a:extLst>
          </p:cNvPr>
          <p:cNvSpPr>
            <a:spLocks noGrp="1"/>
          </p:cNvSpPr>
          <p:nvPr>
            <p:ph type="body" sz="quarter" idx="19"/>
          </p:nvPr>
        </p:nvSpPr>
        <p:spPr/>
        <p:txBody>
          <a:bodyPr/>
          <a:lstStyle/>
          <a:p>
            <a:r>
              <a:rPr lang="en-US"/>
              <a:t>2</a:t>
            </a:r>
            <a:endParaRPr lang="en-IE"/>
          </a:p>
        </p:txBody>
      </p:sp>
      <p:sp>
        <p:nvSpPr>
          <p:cNvPr id="7" name="Text Placeholder 6">
            <a:extLst>
              <a:ext uri="{FF2B5EF4-FFF2-40B4-BE49-F238E27FC236}">
                <a16:creationId xmlns:a16="http://schemas.microsoft.com/office/drawing/2014/main" id="{E2E25089-7FA1-47F2-979F-503DCC86C23B}"/>
              </a:ext>
            </a:extLst>
          </p:cNvPr>
          <p:cNvSpPr>
            <a:spLocks noGrp="1"/>
          </p:cNvSpPr>
          <p:nvPr>
            <p:ph type="body" sz="quarter" idx="20"/>
          </p:nvPr>
        </p:nvSpPr>
        <p:spPr/>
        <p:txBody>
          <a:bodyPr/>
          <a:lstStyle/>
          <a:p>
            <a:r>
              <a:rPr lang="en-US" b="1"/>
              <a:t>Raw Materials</a:t>
            </a:r>
            <a:endParaRPr lang="en-IE" b="1"/>
          </a:p>
        </p:txBody>
      </p:sp>
      <p:sp>
        <p:nvSpPr>
          <p:cNvPr id="8" name="Text Placeholder 7">
            <a:extLst>
              <a:ext uri="{FF2B5EF4-FFF2-40B4-BE49-F238E27FC236}">
                <a16:creationId xmlns:a16="http://schemas.microsoft.com/office/drawing/2014/main" id="{6F5E0E8E-7955-4576-AE3E-20FA1F214E67}"/>
              </a:ext>
            </a:extLst>
          </p:cNvPr>
          <p:cNvSpPr>
            <a:spLocks noGrp="1"/>
          </p:cNvSpPr>
          <p:nvPr>
            <p:ph type="body" sz="quarter" idx="21"/>
          </p:nvPr>
        </p:nvSpPr>
        <p:spPr/>
        <p:txBody>
          <a:bodyPr/>
          <a:lstStyle/>
          <a:p>
            <a:r>
              <a:rPr lang="en-US"/>
              <a:t>3</a:t>
            </a:r>
            <a:endParaRPr lang="en-IE"/>
          </a:p>
        </p:txBody>
      </p:sp>
      <p:sp>
        <p:nvSpPr>
          <p:cNvPr id="9" name="Text Placeholder 8">
            <a:extLst>
              <a:ext uri="{FF2B5EF4-FFF2-40B4-BE49-F238E27FC236}">
                <a16:creationId xmlns:a16="http://schemas.microsoft.com/office/drawing/2014/main" id="{BBA2C3FC-72C6-4FEA-8AAF-A7AC458CDB48}"/>
              </a:ext>
            </a:extLst>
          </p:cNvPr>
          <p:cNvSpPr>
            <a:spLocks noGrp="1"/>
          </p:cNvSpPr>
          <p:nvPr>
            <p:ph type="body" sz="quarter" idx="22"/>
          </p:nvPr>
        </p:nvSpPr>
        <p:spPr/>
        <p:txBody>
          <a:bodyPr/>
          <a:lstStyle/>
          <a:p>
            <a:r>
              <a:rPr lang="en-US" b="1"/>
              <a:t>Processing Technology</a:t>
            </a:r>
            <a:endParaRPr lang="en-IE" b="1"/>
          </a:p>
        </p:txBody>
      </p:sp>
      <p:sp>
        <p:nvSpPr>
          <p:cNvPr id="10" name="Text Placeholder 9">
            <a:extLst>
              <a:ext uri="{FF2B5EF4-FFF2-40B4-BE49-F238E27FC236}">
                <a16:creationId xmlns:a16="http://schemas.microsoft.com/office/drawing/2014/main" id="{F429B417-8BEE-45C0-8359-5B05330A93CB}"/>
              </a:ext>
            </a:extLst>
          </p:cNvPr>
          <p:cNvSpPr>
            <a:spLocks noGrp="1"/>
          </p:cNvSpPr>
          <p:nvPr>
            <p:ph type="body" sz="quarter" idx="23"/>
          </p:nvPr>
        </p:nvSpPr>
        <p:spPr/>
        <p:txBody>
          <a:bodyPr/>
          <a:lstStyle/>
          <a:p>
            <a:r>
              <a:rPr lang="en-US"/>
              <a:t>4</a:t>
            </a:r>
            <a:endParaRPr lang="en-IE"/>
          </a:p>
        </p:txBody>
      </p:sp>
      <p:sp>
        <p:nvSpPr>
          <p:cNvPr id="11" name="Text Placeholder 10">
            <a:extLst>
              <a:ext uri="{FF2B5EF4-FFF2-40B4-BE49-F238E27FC236}">
                <a16:creationId xmlns:a16="http://schemas.microsoft.com/office/drawing/2014/main" id="{88CC2A94-2C82-41CA-B2E0-E0CF8783AB93}"/>
              </a:ext>
            </a:extLst>
          </p:cNvPr>
          <p:cNvSpPr>
            <a:spLocks noGrp="1"/>
          </p:cNvSpPr>
          <p:nvPr>
            <p:ph type="body" sz="quarter" idx="24"/>
          </p:nvPr>
        </p:nvSpPr>
        <p:spPr/>
        <p:txBody>
          <a:bodyPr/>
          <a:lstStyle/>
          <a:p>
            <a:r>
              <a:rPr lang="en-US" b="1"/>
              <a:t>Application</a:t>
            </a:r>
            <a:endParaRPr lang="en-IE" b="1"/>
          </a:p>
        </p:txBody>
      </p:sp>
      <p:sp>
        <p:nvSpPr>
          <p:cNvPr id="12" name="Text Placeholder 11">
            <a:extLst>
              <a:ext uri="{FF2B5EF4-FFF2-40B4-BE49-F238E27FC236}">
                <a16:creationId xmlns:a16="http://schemas.microsoft.com/office/drawing/2014/main" id="{84C85974-FEF1-4268-B1F1-4E71DE709F67}"/>
              </a:ext>
            </a:extLst>
          </p:cNvPr>
          <p:cNvSpPr>
            <a:spLocks noGrp="1"/>
          </p:cNvSpPr>
          <p:nvPr>
            <p:ph type="body" sz="quarter" idx="25"/>
          </p:nvPr>
        </p:nvSpPr>
        <p:spPr/>
        <p:txBody>
          <a:bodyPr/>
          <a:lstStyle/>
          <a:p>
            <a:r>
              <a:rPr lang="en-US"/>
              <a:t>5</a:t>
            </a:r>
            <a:endParaRPr lang="en-IE"/>
          </a:p>
        </p:txBody>
      </p:sp>
      <p:sp>
        <p:nvSpPr>
          <p:cNvPr id="13" name="Text Placeholder 12">
            <a:extLst>
              <a:ext uri="{FF2B5EF4-FFF2-40B4-BE49-F238E27FC236}">
                <a16:creationId xmlns:a16="http://schemas.microsoft.com/office/drawing/2014/main" id="{D05ECA3F-A64E-4B70-85BB-8FAA416FFEA1}"/>
              </a:ext>
            </a:extLst>
          </p:cNvPr>
          <p:cNvSpPr>
            <a:spLocks noGrp="1"/>
          </p:cNvSpPr>
          <p:nvPr>
            <p:ph type="body" sz="quarter" idx="26"/>
          </p:nvPr>
        </p:nvSpPr>
        <p:spPr/>
        <p:txBody>
          <a:bodyPr/>
          <a:lstStyle/>
          <a:p>
            <a:r>
              <a:rPr lang="en-US" b="1"/>
              <a:t>Regulations and limitations </a:t>
            </a:r>
            <a:endParaRPr lang="en-IE" b="1"/>
          </a:p>
        </p:txBody>
      </p:sp>
      <p:sp>
        <p:nvSpPr>
          <p:cNvPr id="14" name="Text Placeholder 2">
            <a:extLst>
              <a:ext uri="{FF2B5EF4-FFF2-40B4-BE49-F238E27FC236}">
                <a16:creationId xmlns:a16="http://schemas.microsoft.com/office/drawing/2014/main" id="{8F6F614C-0B9F-4BC9-8266-D4319676BFE7}"/>
              </a:ext>
            </a:extLst>
          </p:cNvPr>
          <p:cNvSpPr>
            <a:spLocks noGrp="1"/>
          </p:cNvSpPr>
          <p:nvPr>
            <p:ph type="body" sz="quarter" idx="18"/>
          </p:nvPr>
        </p:nvSpPr>
        <p:spPr>
          <a:xfrm>
            <a:off x="612742" y="1659118"/>
            <a:ext cx="4892512" cy="4807670"/>
          </a:xfrm>
        </p:spPr>
        <p:txBody>
          <a:bodyPr>
            <a:noAutofit/>
          </a:bodyPr>
          <a:lstStyle/>
          <a:p>
            <a:pPr indent="-230400" algn="l" fontAlgn="base">
              <a:buFont typeface="Arial" panose="020B0604020202020204" pitchFamily="34" charset="0"/>
              <a:buChar char="•"/>
            </a:pPr>
            <a:r>
              <a:rPr lang="en-US" sz="2300" b="0" i="0">
                <a:effectLst/>
              </a:rPr>
              <a:t>Ideating new </a:t>
            </a:r>
            <a:r>
              <a:rPr lang="en-US" sz="2300" b="0" i="0" err="1">
                <a:effectLst/>
              </a:rPr>
              <a:t>flavours</a:t>
            </a:r>
            <a:r>
              <a:rPr lang="en-US" sz="2300" b="0" i="0">
                <a:effectLst/>
              </a:rPr>
              <a:t> and products requires </a:t>
            </a:r>
            <a:r>
              <a:rPr lang="en-US" sz="2300" b="1" i="0">
                <a:effectLst/>
              </a:rPr>
              <a:t>careful planning </a:t>
            </a:r>
            <a:r>
              <a:rPr lang="en-US" sz="2300" b="0" i="0">
                <a:effectLst/>
              </a:rPr>
              <a:t>and </a:t>
            </a:r>
            <a:r>
              <a:rPr lang="en-US" sz="2300" b="1" i="0">
                <a:effectLst/>
              </a:rPr>
              <a:t>unrestrained creativity</a:t>
            </a:r>
            <a:r>
              <a:rPr lang="en-US" sz="2300" b="0" i="0">
                <a:effectLst/>
              </a:rPr>
              <a:t>.</a:t>
            </a:r>
          </a:p>
          <a:p>
            <a:pPr indent="-230400" algn="l" fontAlgn="base">
              <a:buFont typeface="Arial" panose="020B0604020202020204" pitchFamily="34" charset="0"/>
              <a:buChar char="•"/>
            </a:pPr>
            <a:r>
              <a:rPr lang="en-US" sz="2300" b="0" i="0">
                <a:effectLst/>
              </a:rPr>
              <a:t>Applying design thinking to the food and beverage innovation process can inspire new ideas that are</a:t>
            </a:r>
            <a:r>
              <a:rPr lang="en-US" sz="2300" b="1" i="0">
                <a:effectLst/>
              </a:rPr>
              <a:t> on-trend</a:t>
            </a:r>
            <a:r>
              <a:rPr lang="en-US" sz="2300" b="0" i="0">
                <a:effectLst/>
              </a:rPr>
              <a:t>.</a:t>
            </a:r>
          </a:p>
          <a:p>
            <a:pPr indent="-230400" algn="l" fontAlgn="base">
              <a:buFont typeface="Arial" panose="020B0604020202020204" pitchFamily="34" charset="0"/>
              <a:buChar char="•"/>
            </a:pPr>
            <a:r>
              <a:rPr lang="en-US" sz="2300" b="0" i="0">
                <a:effectLst/>
              </a:rPr>
              <a:t>The process involves cataloging </a:t>
            </a:r>
            <a:r>
              <a:rPr lang="en-US" sz="2300" b="1" i="0">
                <a:effectLst/>
              </a:rPr>
              <a:t>available resources </a:t>
            </a:r>
            <a:r>
              <a:rPr lang="en-US" sz="2300" b="0" i="0">
                <a:effectLst/>
              </a:rPr>
              <a:t>and leaving room for the development of new ones.</a:t>
            </a:r>
          </a:p>
          <a:p>
            <a:pPr indent="-230400" algn="l" fontAlgn="base">
              <a:buFont typeface="Arial" panose="020B0604020202020204" pitchFamily="34" charset="0"/>
              <a:buChar char="•"/>
            </a:pPr>
            <a:r>
              <a:rPr lang="en-US" sz="2300" b="0" i="0">
                <a:effectLst/>
              </a:rPr>
              <a:t>To get started, we share how </a:t>
            </a:r>
            <a:r>
              <a:rPr lang="en-US" sz="2300" b="1" i="0">
                <a:effectLst/>
              </a:rPr>
              <a:t>five</a:t>
            </a:r>
            <a:r>
              <a:rPr lang="en-US" sz="2300" b="0" i="0">
                <a:effectLst/>
              </a:rPr>
              <a:t> </a:t>
            </a:r>
            <a:r>
              <a:rPr lang="en-US" sz="2300" b="1" i="0">
                <a:effectLst/>
              </a:rPr>
              <a:t>variables </a:t>
            </a:r>
            <a:r>
              <a:rPr lang="en-US" sz="2300" b="0" i="0">
                <a:effectLst/>
              </a:rPr>
              <a:t>can be mixed and matched while working to find the best solution.</a:t>
            </a:r>
          </a:p>
          <a:p>
            <a:endParaRPr lang="en-IE" sz="2300"/>
          </a:p>
        </p:txBody>
      </p:sp>
      <p:sp>
        <p:nvSpPr>
          <p:cNvPr id="15" name="Text Placeholder 3">
            <a:extLst>
              <a:ext uri="{FF2B5EF4-FFF2-40B4-BE49-F238E27FC236}">
                <a16:creationId xmlns:a16="http://schemas.microsoft.com/office/drawing/2014/main" id="{1D82194A-C402-4CF2-B0E9-2D38702A4EF1}"/>
              </a:ext>
            </a:extLst>
          </p:cNvPr>
          <p:cNvSpPr>
            <a:spLocks noGrp="1"/>
          </p:cNvSpPr>
          <p:nvPr>
            <p:ph type="body" sz="quarter" idx="16"/>
          </p:nvPr>
        </p:nvSpPr>
        <p:spPr>
          <a:xfrm>
            <a:off x="744718" y="141402"/>
            <a:ext cx="4947475" cy="1291472"/>
          </a:xfrm>
        </p:spPr>
        <p:txBody>
          <a:bodyPr vert="horz" lIns="91440" tIns="45720" rIns="91440" bIns="45720" rtlCol="0" anchor="t">
            <a:normAutofit fontScale="85000" lnSpcReduction="10000"/>
          </a:bodyPr>
          <a:lstStyle/>
          <a:p>
            <a:pPr>
              <a:lnSpc>
                <a:spcPct val="120000"/>
              </a:lnSpc>
            </a:pPr>
            <a:r>
              <a:rPr lang="en-US" b="1"/>
              <a:t>Beginning the ideate stage in Design thinking with Food</a:t>
            </a:r>
            <a:endParaRPr lang="en-IE" b="1"/>
          </a:p>
        </p:txBody>
      </p:sp>
      <p:sp>
        <p:nvSpPr>
          <p:cNvPr id="16" name="TextBox 15">
            <a:extLst>
              <a:ext uri="{FF2B5EF4-FFF2-40B4-BE49-F238E27FC236}">
                <a16:creationId xmlns:a16="http://schemas.microsoft.com/office/drawing/2014/main" id="{0AA84C84-DA56-4150-AA87-8E900E4F74FC}"/>
              </a:ext>
            </a:extLst>
          </p:cNvPr>
          <p:cNvSpPr txBox="1"/>
          <p:nvPr/>
        </p:nvSpPr>
        <p:spPr>
          <a:xfrm>
            <a:off x="6363093" y="141402"/>
            <a:ext cx="5331690" cy="1077218"/>
          </a:xfrm>
          <a:prstGeom prst="rect">
            <a:avLst/>
          </a:prstGeom>
          <a:noFill/>
        </p:spPr>
        <p:txBody>
          <a:bodyPr wrap="square" rtlCol="0">
            <a:spAutoFit/>
          </a:bodyPr>
          <a:lstStyle/>
          <a:p>
            <a:pPr algn="ctr"/>
            <a:r>
              <a:rPr lang="en-US" sz="3200" b="1" dirty="0">
                <a:solidFill>
                  <a:srgbClr val="1188A3"/>
                </a:solidFill>
              </a:rPr>
              <a:t>Variables in Design Thinking for Food</a:t>
            </a:r>
            <a:endParaRPr lang="en-IE" sz="3200" b="1" dirty="0">
              <a:solidFill>
                <a:srgbClr val="1188A3"/>
              </a:solidFill>
            </a:endParaRPr>
          </a:p>
        </p:txBody>
      </p:sp>
    </p:spTree>
    <p:extLst>
      <p:ext uri="{BB962C8B-B14F-4D97-AF65-F5344CB8AC3E}">
        <p14:creationId xmlns:p14="http://schemas.microsoft.com/office/powerpoint/2010/main" val="290041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CDFE9-D78F-4C3A-82BC-9DD52CD0AFDA}"/>
              </a:ext>
            </a:extLst>
          </p:cNvPr>
          <p:cNvSpPr>
            <a:spLocks noGrp="1"/>
          </p:cNvSpPr>
          <p:nvPr>
            <p:ph type="body" sz="quarter" idx="18"/>
          </p:nvPr>
        </p:nvSpPr>
        <p:spPr>
          <a:xfrm>
            <a:off x="443060" y="1574276"/>
            <a:ext cx="11099756" cy="4050439"/>
          </a:xfrm>
        </p:spPr>
        <p:txBody>
          <a:bodyPr>
            <a:normAutofit/>
          </a:bodyPr>
          <a:lstStyle/>
          <a:p>
            <a:pPr indent="0"/>
            <a:r>
              <a:rPr lang="en-US" b="1"/>
              <a:t>Design thinking always starts with a concept or a question</a:t>
            </a:r>
            <a:r>
              <a:rPr lang="en-US"/>
              <a:t>. Perhaps you’ve noticed a gap in a certain segment of the beverage market, or you recently tasted a new-to-you </a:t>
            </a:r>
            <a:r>
              <a:rPr lang="en-US" err="1"/>
              <a:t>flavour</a:t>
            </a:r>
            <a:r>
              <a:rPr lang="en-US"/>
              <a:t> of berry that you want to use in a new creation. Whatever the impetus, start to explore it.</a:t>
            </a:r>
          </a:p>
          <a:p>
            <a:pPr indent="0"/>
            <a:r>
              <a:rPr lang="en-US"/>
              <a:t>Although you’re just beginning, this is the step that requires the most energy and curiosity. But you’re never really starting with a blank slate. </a:t>
            </a:r>
            <a:r>
              <a:rPr lang="en-US" b="1"/>
              <a:t>With </a:t>
            </a:r>
            <a:r>
              <a:rPr lang="en-US" b="1" err="1"/>
              <a:t>flavour</a:t>
            </a:r>
            <a:r>
              <a:rPr lang="en-US" b="1"/>
              <a:t> and product creation, ideas are often rooted in your own experiences and the sensations and feelings they inspire.</a:t>
            </a:r>
          </a:p>
          <a:p>
            <a:pPr indent="0"/>
            <a:r>
              <a:rPr lang="en-US"/>
              <a:t>As you take in new smells, tastes and other sensations, catalogue these moments by asking yourself what you like about the experience. When you need inspiration, these details can provide a spark</a:t>
            </a:r>
            <a:endParaRPr lang="en-IE"/>
          </a:p>
        </p:txBody>
      </p:sp>
      <p:sp>
        <p:nvSpPr>
          <p:cNvPr id="3" name="Text Placeholder 2">
            <a:extLst>
              <a:ext uri="{FF2B5EF4-FFF2-40B4-BE49-F238E27FC236}">
                <a16:creationId xmlns:a16="http://schemas.microsoft.com/office/drawing/2014/main" id="{C5A2DC82-A8B5-42BA-B41D-BDAE8411AACE}"/>
              </a:ext>
            </a:extLst>
          </p:cNvPr>
          <p:cNvSpPr>
            <a:spLocks noGrp="1"/>
          </p:cNvSpPr>
          <p:nvPr>
            <p:ph type="body" sz="quarter" idx="16"/>
          </p:nvPr>
        </p:nvSpPr>
        <p:spPr>
          <a:xfrm>
            <a:off x="734714" y="642972"/>
            <a:ext cx="11227900" cy="582221"/>
          </a:xfrm>
        </p:spPr>
        <p:txBody>
          <a:bodyPr>
            <a:normAutofit lnSpcReduction="10000"/>
          </a:bodyPr>
          <a:lstStyle/>
          <a:p>
            <a:r>
              <a:rPr lang="en-US"/>
              <a:t>Variable 1 in Design Thinking for food: </a:t>
            </a:r>
            <a:r>
              <a:rPr lang="en-US" b="1"/>
              <a:t>Sensory Inspiration</a:t>
            </a:r>
            <a:endParaRPr lang="en-IE" b="1"/>
          </a:p>
        </p:txBody>
      </p:sp>
    </p:spTree>
    <p:extLst>
      <p:ext uri="{BB962C8B-B14F-4D97-AF65-F5344CB8AC3E}">
        <p14:creationId xmlns:p14="http://schemas.microsoft.com/office/powerpoint/2010/main" val="3458828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9C656-C717-4405-9A44-4E9D87D89537}"/>
              </a:ext>
            </a:extLst>
          </p:cNvPr>
          <p:cNvSpPr>
            <a:spLocks noGrp="1"/>
          </p:cNvSpPr>
          <p:nvPr>
            <p:ph type="body" sz="quarter" idx="18"/>
          </p:nvPr>
        </p:nvSpPr>
        <p:spPr>
          <a:xfrm>
            <a:off x="461913" y="1640264"/>
            <a:ext cx="11080903" cy="3984451"/>
          </a:xfrm>
        </p:spPr>
        <p:txBody>
          <a:bodyPr>
            <a:normAutofit/>
          </a:bodyPr>
          <a:lstStyle/>
          <a:p>
            <a:pPr indent="0"/>
            <a:r>
              <a:rPr lang="en-US"/>
              <a:t>Once you have a concept or question, such as “how do I turn this floral aroma into an ice cream” or “what is the best application for a sea bream taste”, you can begin building a </a:t>
            </a:r>
            <a:r>
              <a:rPr lang="en-US" err="1"/>
              <a:t>flavour</a:t>
            </a:r>
            <a:r>
              <a:rPr lang="en-US"/>
              <a:t> and a product. </a:t>
            </a:r>
            <a:r>
              <a:rPr lang="en-US" b="1"/>
              <a:t>This is where the push and pull of creativity and scientific </a:t>
            </a:r>
            <a:r>
              <a:rPr lang="en-US" b="1" err="1"/>
              <a:t>rigour</a:t>
            </a:r>
            <a:r>
              <a:rPr lang="en-US" b="1"/>
              <a:t> come into play.</a:t>
            </a:r>
          </a:p>
          <a:p>
            <a:pPr indent="0"/>
            <a:r>
              <a:rPr lang="en-US"/>
              <a:t>The thousands of raw materials available can be separated into three categories: </a:t>
            </a:r>
            <a:r>
              <a:rPr lang="en-US" b="1">
                <a:solidFill>
                  <a:srgbClr val="1BA19A"/>
                </a:solidFill>
              </a:rPr>
              <a:t>known ingredients</a:t>
            </a:r>
            <a:r>
              <a:rPr lang="en-US"/>
              <a:t>, </a:t>
            </a:r>
            <a:r>
              <a:rPr lang="en-US" b="1">
                <a:solidFill>
                  <a:srgbClr val="E78E0B"/>
                </a:solidFill>
              </a:rPr>
              <a:t>unknown ingredients </a:t>
            </a:r>
            <a:r>
              <a:rPr lang="en-US"/>
              <a:t>and ingredients that are </a:t>
            </a:r>
            <a:r>
              <a:rPr lang="en-US" b="1">
                <a:solidFill>
                  <a:srgbClr val="1188A3"/>
                </a:solidFill>
              </a:rPr>
              <a:t>known but not often considered</a:t>
            </a:r>
            <a:r>
              <a:rPr lang="en-US"/>
              <a:t>, such as the often-discarded core of a pineapple.</a:t>
            </a:r>
          </a:p>
          <a:p>
            <a:pPr indent="0"/>
            <a:r>
              <a:rPr lang="en-US"/>
              <a:t>Under the premise of design thinking, you can start to fiddle with a </a:t>
            </a:r>
            <a:r>
              <a:rPr lang="en-US" err="1"/>
              <a:t>flavour</a:t>
            </a:r>
            <a:r>
              <a:rPr lang="en-US"/>
              <a:t> recipe, making pairings that include raw materials from one or all categories.</a:t>
            </a:r>
            <a:endParaRPr lang="en-IE"/>
          </a:p>
        </p:txBody>
      </p:sp>
      <p:sp>
        <p:nvSpPr>
          <p:cNvPr id="3" name="Text Placeholder 2">
            <a:extLst>
              <a:ext uri="{FF2B5EF4-FFF2-40B4-BE49-F238E27FC236}">
                <a16:creationId xmlns:a16="http://schemas.microsoft.com/office/drawing/2014/main" id="{850E3515-C953-4123-B619-4E35D83ABD56}"/>
              </a:ext>
            </a:extLst>
          </p:cNvPr>
          <p:cNvSpPr>
            <a:spLocks noGrp="1"/>
          </p:cNvSpPr>
          <p:nvPr>
            <p:ph type="body" sz="quarter" idx="16"/>
          </p:nvPr>
        </p:nvSpPr>
        <p:spPr/>
        <p:txBody>
          <a:bodyPr>
            <a:normAutofit lnSpcReduction="10000"/>
          </a:bodyPr>
          <a:lstStyle/>
          <a:p>
            <a:r>
              <a:rPr lang="en-US"/>
              <a:t>Variable 2 in Design Thinking for Food: </a:t>
            </a:r>
            <a:r>
              <a:rPr lang="en-US" b="1"/>
              <a:t>Raw Materials</a:t>
            </a:r>
            <a:endParaRPr lang="en-IE" b="1"/>
          </a:p>
        </p:txBody>
      </p:sp>
    </p:spTree>
    <p:extLst>
      <p:ext uri="{BB962C8B-B14F-4D97-AF65-F5344CB8AC3E}">
        <p14:creationId xmlns:p14="http://schemas.microsoft.com/office/powerpoint/2010/main" val="4192771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51E50-DF53-401F-A7A7-D37F36309A01}"/>
              </a:ext>
            </a:extLst>
          </p:cNvPr>
          <p:cNvSpPr>
            <a:spLocks noGrp="1"/>
          </p:cNvSpPr>
          <p:nvPr>
            <p:ph type="body" sz="quarter" idx="18"/>
          </p:nvPr>
        </p:nvSpPr>
        <p:spPr>
          <a:xfrm>
            <a:off x="466042" y="1564849"/>
            <a:ext cx="11076774" cy="4059866"/>
          </a:xfrm>
        </p:spPr>
        <p:txBody>
          <a:bodyPr>
            <a:normAutofit/>
          </a:bodyPr>
          <a:lstStyle/>
          <a:p>
            <a:pPr indent="0"/>
            <a:r>
              <a:rPr lang="en-US"/>
              <a:t>Yes, you could drop a whole lemon into a new creation, but more often than not you will add it to a tincture, infuse it, distill it or create an extract from it. These are just some of the processing technologies that can be applied to raw materials when crafting a new product, and whichever you choose to work with will lead to a unique outcome.</a:t>
            </a:r>
          </a:p>
          <a:p>
            <a:pPr indent="0"/>
            <a:r>
              <a:rPr lang="en-US"/>
              <a:t>The technologies you consider could be ones that are readily known and available or ones that are developed specifically to meet the unique challenges of your new product. </a:t>
            </a:r>
            <a:r>
              <a:rPr lang="en-US" b="1"/>
              <a:t>With design thinking, you can pair any raw materials with any processing technology to come up with different solutions, from building on an already well-known trend to innovating a brand-new way of working with food.</a:t>
            </a:r>
            <a:endParaRPr lang="en-IE" b="1"/>
          </a:p>
        </p:txBody>
      </p:sp>
      <p:sp>
        <p:nvSpPr>
          <p:cNvPr id="4" name="Text Placeholder 2">
            <a:extLst>
              <a:ext uri="{FF2B5EF4-FFF2-40B4-BE49-F238E27FC236}">
                <a16:creationId xmlns:a16="http://schemas.microsoft.com/office/drawing/2014/main" id="{A954A7F5-A3AF-4D77-8BA9-E7798365ED5E}"/>
              </a:ext>
            </a:extLst>
          </p:cNvPr>
          <p:cNvSpPr>
            <a:spLocks noGrp="1"/>
          </p:cNvSpPr>
          <p:nvPr>
            <p:ph type="body" sz="quarter" idx="16"/>
          </p:nvPr>
        </p:nvSpPr>
        <p:spPr>
          <a:xfrm>
            <a:off x="735012" y="452487"/>
            <a:ext cx="11076774" cy="970960"/>
          </a:xfrm>
        </p:spPr>
        <p:txBody>
          <a:bodyPr anchor="ctr">
            <a:normAutofit fontScale="92500"/>
          </a:bodyPr>
          <a:lstStyle/>
          <a:p>
            <a:r>
              <a:rPr lang="en-US"/>
              <a:t>Variable 3 in Design Thinking for Food: </a:t>
            </a:r>
            <a:r>
              <a:rPr lang="en-US" b="1"/>
              <a:t>Processing Technology</a:t>
            </a:r>
            <a:endParaRPr lang="en-IE" b="1"/>
          </a:p>
        </p:txBody>
      </p:sp>
    </p:spTree>
    <p:extLst>
      <p:ext uri="{BB962C8B-B14F-4D97-AF65-F5344CB8AC3E}">
        <p14:creationId xmlns:p14="http://schemas.microsoft.com/office/powerpoint/2010/main" val="1892117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7CE1-AD19-433B-88FC-458791B8F4DF}"/>
              </a:ext>
            </a:extLst>
          </p:cNvPr>
          <p:cNvSpPr>
            <a:spLocks noGrp="1"/>
          </p:cNvSpPr>
          <p:nvPr>
            <p:ph type="body" sz="quarter" idx="18"/>
          </p:nvPr>
        </p:nvSpPr>
        <p:spPr>
          <a:xfrm>
            <a:off x="433633" y="1593130"/>
            <a:ext cx="11109183" cy="4031585"/>
          </a:xfrm>
        </p:spPr>
        <p:txBody>
          <a:bodyPr>
            <a:normAutofit/>
          </a:bodyPr>
          <a:lstStyle/>
          <a:p>
            <a:pPr indent="0"/>
            <a:r>
              <a:rPr lang="en-US"/>
              <a:t>As with some of the other variables, there are typical applications and ones that are unexpected or have not yet been dreamed up.</a:t>
            </a:r>
          </a:p>
          <a:p>
            <a:pPr indent="0"/>
            <a:r>
              <a:rPr lang="en-US" b="1"/>
              <a:t>Interesting things happen when you push beyond the border of traditional uses.</a:t>
            </a:r>
            <a:r>
              <a:rPr lang="en-US"/>
              <a:t> Take chocolate for example. There are the expected uses, such as in desserts, and some manufacturers are even putting cocoa extracts in cheese and yogurt. But in Mexico, chocolate is an essential ingredient in </a:t>
            </a:r>
            <a:r>
              <a:rPr lang="en-US" err="1"/>
              <a:t>molé</a:t>
            </a:r>
            <a:r>
              <a:rPr lang="en-US"/>
              <a:t>, a unique and </a:t>
            </a:r>
            <a:r>
              <a:rPr lang="en-US" err="1"/>
              <a:t>savoury</a:t>
            </a:r>
            <a:r>
              <a:rPr lang="en-US"/>
              <a:t> sauce.</a:t>
            </a:r>
          </a:p>
          <a:p>
            <a:pPr indent="0"/>
            <a:r>
              <a:rPr lang="en-US"/>
              <a:t>By applying the mix-and-match process of design thinking to applications, you may be inspired to convert a food waste product into a brand-new application or infuse a new ingredient into something more standard, such as a ready-to-drink coffee product.</a:t>
            </a:r>
            <a:endParaRPr lang="en-IE"/>
          </a:p>
        </p:txBody>
      </p:sp>
      <p:sp>
        <p:nvSpPr>
          <p:cNvPr id="4" name="Text Placeholder 2">
            <a:extLst>
              <a:ext uri="{FF2B5EF4-FFF2-40B4-BE49-F238E27FC236}">
                <a16:creationId xmlns:a16="http://schemas.microsoft.com/office/drawing/2014/main" id="{4838896B-E1E6-4A87-AEC0-AC30D063B8BC}"/>
              </a:ext>
            </a:extLst>
          </p:cNvPr>
          <p:cNvSpPr>
            <a:spLocks noGrp="1"/>
          </p:cNvSpPr>
          <p:nvPr>
            <p:ph type="body" sz="quarter" idx="16"/>
          </p:nvPr>
        </p:nvSpPr>
        <p:spPr>
          <a:xfrm>
            <a:off x="735013" y="642938"/>
            <a:ext cx="10807700" cy="582612"/>
          </a:xfrm>
        </p:spPr>
        <p:txBody>
          <a:bodyPr anchor="ctr">
            <a:normAutofit lnSpcReduction="10000"/>
          </a:bodyPr>
          <a:lstStyle/>
          <a:p>
            <a:r>
              <a:rPr lang="en-US"/>
              <a:t>Variable 4 in Design Thinking for Food: </a:t>
            </a:r>
            <a:r>
              <a:rPr lang="en-US" b="1"/>
              <a:t>Application</a:t>
            </a:r>
            <a:endParaRPr lang="en-IE" b="1"/>
          </a:p>
        </p:txBody>
      </p:sp>
    </p:spTree>
    <p:extLst>
      <p:ext uri="{BB962C8B-B14F-4D97-AF65-F5344CB8AC3E}">
        <p14:creationId xmlns:p14="http://schemas.microsoft.com/office/powerpoint/2010/main" val="4139855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7CA1BE-38BF-43B8-9ACE-F4BFB36E8C9C}"/>
              </a:ext>
            </a:extLst>
          </p:cNvPr>
          <p:cNvSpPr>
            <a:spLocks noGrp="1"/>
          </p:cNvSpPr>
          <p:nvPr>
            <p:ph type="body" sz="quarter" idx="18"/>
          </p:nvPr>
        </p:nvSpPr>
        <p:spPr>
          <a:xfrm>
            <a:off x="424206" y="1757011"/>
            <a:ext cx="11118610" cy="3867704"/>
          </a:xfrm>
        </p:spPr>
        <p:txBody>
          <a:bodyPr/>
          <a:lstStyle/>
          <a:p>
            <a:pPr indent="0"/>
            <a:r>
              <a:rPr lang="en-US" b="1">
                <a:solidFill>
                  <a:srgbClr val="1188A3"/>
                </a:solidFill>
              </a:rPr>
              <a:t>Sometimes limitations breed inspiration</a:t>
            </a:r>
            <a:r>
              <a:rPr lang="en-US"/>
              <a:t>. </a:t>
            </a:r>
          </a:p>
          <a:p>
            <a:pPr indent="0"/>
            <a:r>
              <a:rPr lang="en-US"/>
              <a:t>The market for a product likely has specific regulations that can determine certain factors, such as how much of a specific ingredient can be used. For example, </a:t>
            </a:r>
            <a:r>
              <a:rPr lang="en-US" b="1"/>
              <a:t>a sugar tax </a:t>
            </a:r>
            <a:r>
              <a:rPr lang="en-US"/>
              <a:t>in the proposed country of sale may restrict the amount of sugar used in a beverage, and a recent voluntary </a:t>
            </a:r>
            <a:r>
              <a:rPr lang="en-US" b="1"/>
              <a:t>energy drink ban </a:t>
            </a:r>
            <a:r>
              <a:rPr lang="en-US"/>
              <a:t>in Europe has manufacturers reformulating products to contain less caffeine. </a:t>
            </a:r>
          </a:p>
          <a:p>
            <a:pPr indent="0"/>
            <a:r>
              <a:rPr lang="en-US" b="1"/>
              <a:t>Parameters such as these, as well as cost and available resources and facilities, can give structure to design thinking, helping you home in on a final solution</a:t>
            </a:r>
            <a:r>
              <a:rPr lang="en-US"/>
              <a:t>.</a:t>
            </a:r>
            <a:endParaRPr lang="en-IE"/>
          </a:p>
        </p:txBody>
      </p:sp>
      <p:sp>
        <p:nvSpPr>
          <p:cNvPr id="4" name="Text Placeholder 2">
            <a:extLst>
              <a:ext uri="{FF2B5EF4-FFF2-40B4-BE49-F238E27FC236}">
                <a16:creationId xmlns:a16="http://schemas.microsoft.com/office/drawing/2014/main" id="{A8A6E8BA-070E-4AC5-A535-9BCE691E7C82}"/>
              </a:ext>
            </a:extLst>
          </p:cNvPr>
          <p:cNvSpPr>
            <a:spLocks noGrp="1"/>
          </p:cNvSpPr>
          <p:nvPr>
            <p:ph type="body" sz="quarter" idx="16"/>
          </p:nvPr>
        </p:nvSpPr>
        <p:spPr>
          <a:xfrm>
            <a:off x="291551" y="493820"/>
            <a:ext cx="10808102" cy="1234911"/>
          </a:xfrm>
        </p:spPr>
        <p:txBody>
          <a:bodyPr anchor="ctr">
            <a:normAutofit/>
          </a:bodyPr>
          <a:lstStyle/>
          <a:p>
            <a:pPr algn="r"/>
            <a:r>
              <a:rPr lang="en-US"/>
              <a:t>Variable 5 in Design Thinking for Food: </a:t>
            </a:r>
            <a:r>
              <a:rPr lang="en-US" b="1"/>
              <a:t>Regulations and Limitations</a:t>
            </a:r>
            <a:endParaRPr lang="en-IE" b="1"/>
          </a:p>
        </p:txBody>
      </p:sp>
    </p:spTree>
    <p:extLst>
      <p:ext uri="{BB962C8B-B14F-4D97-AF65-F5344CB8AC3E}">
        <p14:creationId xmlns:p14="http://schemas.microsoft.com/office/powerpoint/2010/main" val="109056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ABF2DA-EEDC-9049-B6A4-E12546FDE13E}"/>
              </a:ext>
            </a:extLst>
          </p:cNvPr>
          <p:cNvSpPr>
            <a:spLocks noGrp="1"/>
          </p:cNvSpPr>
          <p:nvPr>
            <p:ph type="body" sz="quarter" idx="13"/>
          </p:nvPr>
        </p:nvSpPr>
        <p:spPr/>
        <p:txBody>
          <a:bodyPr/>
          <a:lstStyle/>
          <a:p>
            <a:r>
              <a:rPr lang="en-US" b="0" i="0" dirty="0">
                <a:effectLst/>
                <a:latin typeface="Arial"/>
                <a:cs typeface="Arial"/>
              </a:rPr>
              <a:t>This is, Europe’s first open-source training course for SME’s innovating food for seniors…for </a:t>
            </a:r>
            <a:r>
              <a:rPr lang="en-US" i="0" dirty="0">
                <a:latin typeface="Arial"/>
                <a:cs typeface="Arial"/>
              </a:rPr>
              <a:t>self-learning</a:t>
            </a:r>
            <a:r>
              <a:rPr lang="en-US" b="0" i="0" dirty="0">
                <a:effectLst/>
                <a:latin typeface="Arial"/>
                <a:cs typeface="Arial"/>
              </a:rPr>
              <a:t> and classroom delivery</a:t>
            </a:r>
            <a:endParaRPr lang="en-US" dirty="0">
              <a:latin typeface="Arial"/>
              <a:cs typeface="Arial"/>
            </a:endParaRPr>
          </a:p>
        </p:txBody>
      </p:sp>
      <p:pic>
        <p:nvPicPr>
          <p:cNvPr id="6" name="Picture Placeholder 5" descr="Colored windows">
            <a:extLst>
              <a:ext uri="{FF2B5EF4-FFF2-40B4-BE49-F238E27FC236}">
                <a16:creationId xmlns:a16="http://schemas.microsoft.com/office/drawing/2014/main" id="{5552648D-D378-4DDD-8FF6-CCC0E71884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1533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7F44CA-87CA-4163-8965-5F1C2B5D9F6A}"/>
              </a:ext>
            </a:extLst>
          </p:cNvPr>
          <p:cNvSpPr>
            <a:spLocks noGrp="1"/>
          </p:cNvSpPr>
          <p:nvPr>
            <p:ph type="body" sz="quarter" idx="16"/>
          </p:nvPr>
        </p:nvSpPr>
        <p:spPr>
          <a:xfrm>
            <a:off x="1" y="144856"/>
            <a:ext cx="11329058" cy="1080338"/>
          </a:xfrm>
          <a:solidFill>
            <a:srgbClr val="FFD100"/>
          </a:solidFill>
        </p:spPr>
        <p:txBody>
          <a:bodyPr anchor="ctr">
            <a:normAutofit/>
          </a:bodyPr>
          <a:lstStyle/>
          <a:p>
            <a:pPr marL="756000"/>
            <a:r>
              <a:rPr lang="en-US" b="1"/>
              <a:t>Creating Solutions </a:t>
            </a:r>
            <a:r>
              <a:rPr lang="en-US"/>
              <a:t>via Design Thinking for Food…</a:t>
            </a:r>
            <a:endParaRPr lang="en-IE"/>
          </a:p>
        </p:txBody>
      </p:sp>
      <p:graphicFrame>
        <p:nvGraphicFramePr>
          <p:cNvPr id="4" name="Diagram 3">
            <a:extLst>
              <a:ext uri="{FF2B5EF4-FFF2-40B4-BE49-F238E27FC236}">
                <a16:creationId xmlns:a16="http://schemas.microsoft.com/office/drawing/2014/main" id="{328DC3EF-391C-424B-8048-18AE20ACA342}"/>
              </a:ext>
            </a:extLst>
          </p:cNvPr>
          <p:cNvGraphicFramePr/>
          <p:nvPr>
            <p:extLst>
              <p:ext uri="{D42A27DB-BD31-4B8C-83A1-F6EECF244321}">
                <p14:modId xmlns:p14="http://schemas.microsoft.com/office/powerpoint/2010/main" val="631733835"/>
              </p:ext>
            </p:extLst>
          </p:nvPr>
        </p:nvGraphicFramePr>
        <p:xfrm>
          <a:off x="2032000" y="12251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AB75D5E6-7229-47BB-A7F1-FF866D221CCE}"/>
              </a:ext>
            </a:extLst>
          </p:cNvPr>
          <p:cNvSpPr/>
          <p:nvPr/>
        </p:nvSpPr>
        <p:spPr>
          <a:xfrm>
            <a:off x="4565963" y="2255107"/>
            <a:ext cx="3060071" cy="2942377"/>
          </a:xfrm>
          <a:prstGeom prst="ellipse">
            <a:avLst/>
          </a:prstGeom>
          <a:solidFill>
            <a:schemeClr val="accent5">
              <a:lumMod val="40000"/>
              <a:lumOff val="60000"/>
            </a:schemeClr>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16063910-FED3-400B-A6C4-F0E8B0D4AF9C}"/>
              </a:ext>
            </a:extLst>
          </p:cNvPr>
          <p:cNvSpPr txBox="1"/>
          <p:nvPr/>
        </p:nvSpPr>
        <p:spPr>
          <a:xfrm>
            <a:off x="5000530" y="2449024"/>
            <a:ext cx="2190939" cy="2554545"/>
          </a:xfrm>
          <a:prstGeom prst="rect">
            <a:avLst/>
          </a:prstGeom>
          <a:noFill/>
        </p:spPr>
        <p:txBody>
          <a:bodyPr wrap="square" rtlCol="0">
            <a:spAutoFit/>
          </a:bodyPr>
          <a:lstStyle/>
          <a:p>
            <a:pPr algn="ctr"/>
            <a:r>
              <a:rPr lang="en-US" sz="2000">
                <a:solidFill>
                  <a:srgbClr val="1188A3"/>
                </a:solidFill>
                <a:latin typeface="Corbel" panose="020B0503020204020204" pitchFamily="34" charset="0"/>
                <a:cs typeface="Calibri" panose="020F0502020204030204" pitchFamily="34" charset="0"/>
              </a:rPr>
              <a:t>Mixing and Matching with these</a:t>
            </a:r>
            <a:r>
              <a:rPr lang="en-US" sz="2000">
                <a:solidFill>
                  <a:srgbClr val="1188A3"/>
                </a:solidFill>
                <a:latin typeface="Corbel" panose="020B0503020204020204" pitchFamily="34" charset="0"/>
              </a:rPr>
              <a:t> </a:t>
            </a:r>
            <a:r>
              <a:rPr lang="en-US" sz="2000" b="1">
                <a:solidFill>
                  <a:srgbClr val="1188A3"/>
                </a:solidFill>
                <a:latin typeface="Comic Sans MS" panose="030F0702030302020204" pitchFamily="66" charset="0"/>
              </a:rPr>
              <a:t>VARIABLES</a:t>
            </a:r>
            <a:r>
              <a:rPr lang="en-US" sz="2000">
                <a:solidFill>
                  <a:srgbClr val="1188A3"/>
                </a:solidFill>
                <a:latin typeface="Comic Sans MS" panose="030F0702030302020204" pitchFamily="66" charset="0"/>
              </a:rPr>
              <a:t> </a:t>
            </a:r>
            <a:r>
              <a:rPr lang="en-US" sz="2000">
                <a:solidFill>
                  <a:srgbClr val="1188A3"/>
                </a:solidFill>
                <a:latin typeface="Corbel" panose="020B0503020204020204" pitchFamily="34" charset="0"/>
              </a:rPr>
              <a:t>will lead to the creation of the best </a:t>
            </a:r>
            <a:r>
              <a:rPr lang="en-US" sz="2000" b="1">
                <a:solidFill>
                  <a:srgbClr val="1188A3"/>
                </a:solidFill>
                <a:latin typeface="Comic Sans MS" panose="030F0702030302020204" pitchFamily="66" charset="0"/>
              </a:rPr>
              <a:t>SOLUTIONS</a:t>
            </a:r>
            <a:endParaRPr lang="en-IE" sz="2000" b="1">
              <a:solidFill>
                <a:srgbClr val="1188A3"/>
              </a:solidFill>
              <a:latin typeface="Comic Sans MS" panose="030F0702030302020204" pitchFamily="66" charset="0"/>
            </a:endParaRPr>
          </a:p>
        </p:txBody>
      </p:sp>
    </p:spTree>
    <p:extLst>
      <p:ext uri="{BB962C8B-B14F-4D97-AF65-F5344CB8AC3E}">
        <p14:creationId xmlns:p14="http://schemas.microsoft.com/office/powerpoint/2010/main" val="1283947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281905"/>
          </a:xfrm>
        </p:spPr>
        <p:txBody>
          <a:bodyPr/>
          <a:lstStyle/>
          <a:p>
            <a:pPr indent="0"/>
            <a:r>
              <a:rPr lang="en-US"/>
              <a:t>This video is a brief outline of what is involved in the Ideate stage of the Design Thinking process. Quantity is more important than quality initially. Then you can converge again and select the most suitable solution to the problem to bring to the prototype stage.</a:t>
            </a:r>
            <a:endParaRPr lang="en-IE"/>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p:txBody>
          <a:bodyPr/>
          <a:lstStyle/>
          <a:p>
            <a:r>
              <a:rPr lang="en-US"/>
              <a:t>How to Ideate </a:t>
            </a:r>
            <a:endParaRPr lang="en-IE"/>
          </a:p>
        </p:txBody>
      </p:sp>
      <p:sp>
        <p:nvSpPr>
          <p:cNvPr id="5" name="TextBox 4">
            <a:extLst>
              <a:ext uri="{FF2B5EF4-FFF2-40B4-BE49-F238E27FC236}">
                <a16:creationId xmlns:a16="http://schemas.microsoft.com/office/drawing/2014/main" id="{8432EA4F-D9B0-440A-81E9-9AB526F7F9FE}"/>
              </a:ext>
            </a:extLst>
          </p:cNvPr>
          <p:cNvSpPr txBox="1"/>
          <p:nvPr/>
        </p:nvSpPr>
        <p:spPr>
          <a:xfrm>
            <a:off x="5097517" y="5990161"/>
            <a:ext cx="6096000" cy="369332"/>
          </a:xfrm>
          <a:prstGeom prst="rect">
            <a:avLst/>
          </a:prstGeom>
          <a:noFill/>
        </p:spPr>
        <p:txBody>
          <a:bodyPr wrap="square">
            <a:spAutoFit/>
          </a:bodyPr>
          <a:lstStyle/>
          <a:p>
            <a:r>
              <a:rPr lang="en-US" dirty="0">
                <a:solidFill>
                  <a:srgbClr val="1188A3"/>
                </a:solidFill>
                <a:hlinkClick r:id="rId3">
                  <a:extLst>
                    <a:ext uri="{A12FA001-AC4F-418D-AE19-62706E023703}">
                      <ahyp:hlinkClr xmlns:ahyp="http://schemas.microsoft.com/office/drawing/2018/hyperlinkcolor" val="tx"/>
                    </a:ext>
                  </a:extLst>
                </a:hlinkClick>
              </a:rPr>
              <a:t>Design Thinking Step 3: Ideate - YouTube</a:t>
            </a:r>
            <a:endParaRPr lang="en-IE" dirty="0">
              <a:solidFill>
                <a:srgbClr val="1188A3"/>
              </a:solidFill>
            </a:endParaRPr>
          </a:p>
        </p:txBody>
      </p:sp>
      <p:pic>
        <p:nvPicPr>
          <p:cNvPr id="6" name="Online Media 5" title="Design Thinking Step 3: Ideate">
            <a:hlinkClick r:id="" action="ppaction://media"/>
            <a:extLst>
              <a:ext uri="{FF2B5EF4-FFF2-40B4-BE49-F238E27FC236}">
                <a16:creationId xmlns:a16="http://schemas.microsoft.com/office/drawing/2014/main" id="{AD73728A-4548-474C-8886-5ECF1C5BAB43}"/>
              </a:ext>
            </a:extLst>
          </p:cNvPr>
          <p:cNvPicPr>
            <a:picLocks noRot="1" noChangeAspect="1"/>
          </p:cNvPicPr>
          <p:nvPr>
            <a:videoFile r:link="rId1"/>
          </p:nvPr>
        </p:nvPicPr>
        <p:blipFill>
          <a:blip r:embed="rId4"/>
          <a:stretch>
            <a:fillRect/>
          </a:stretch>
        </p:blipFill>
        <p:spPr>
          <a:xfrm>
            <a:off x="4910083" y="1229710"/>
            <a:ext cx="6808952" cy="4015552"/>
          </a:xfrm>
          <a:prstGeom prst="rect">
            <a:avLst/>
          </a:prstGeom>
        </p:spPr>
      </p:pic>
    </p:spTree>
    <p:extLst>
      <p:ext uri="{BB962C8B-B14F-4D97-AF65-F5344CB8AC3E}">
        <p14:creationId xmlns:p14="http://schemas.microsoft.com/office/powerpoint/2010/main" val="3338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a:normAutofit/>
          </a:bodyPr>
          <a:lstStyle/>
          <a:p>
            <a:pPr>
              <a:lnSpc>
                <a:spcPct val="100000"/>
              </a:lnSpc>
            </a:pPr>
            <a:r>
              <a:rPr lang="en-US"/>
              <a:t>Next take a moment to reflect on what you have learned from your conversations with your ‘users’,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a:t>
            </a:r>
            <a:endParaRPr lang="en-IE"/>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a:t>Stage 4: Prototype </a:t>
            </a:r>
            <a:endParaRPr lang="en-IE" sz="3300" b="1"/>
          </a:p>
        </p:txBody>
      </p:sp>
      <p:sp>
        <p:nvSpPr>
          <p:cNvPr id="25" name="TextBox 24">
            <a:extLst>
              <a:ext uri="{FF2B5EF4-FFF2-40B4-BE49-F238E27FC236}">
                <a16:creationId xmlns:a16="http://schemas.microsoft.com/office/drawing/2014/main" id="{BB38D494-4DD4-46E0-98A0-16E14482AA3A}"/>
              </a:ext>
            </a:extLst>
          </p:cNvPr>
          <p:cNvSpPr txBox="1"/>
          <p:nvPr/>
        </p:nvSpPr>
        <p:spPr>
          <a:xfrm>
            <a:off x="7577960" y="4866290"/>
            <a:ext cx="3899338" cy="1200329"/>
          </a:xfrm>
          <a:prstGeom prst="rect">
            <a:avLst/>
          </a:prstGeom>
          <a:noFill/>
        </p:spPr>
        <p:txBody>
          <a:bodyPr wrap="square" rtlCol="0">
            <a:spAutoFit/>
          </a:bodyPr>
          <a:lstStyle/>
          <a:p>
            <a:pPr algn="ctr"/>
            <a:r>
              <a:rPr lang="en-US" sz="2400" b="1" dirty="0">
                <a:solidFill>
                  <a:srgbClr val="1188A3"/>
                </a:solidFill>
              </a:rPr>
              <a:t>Build a representation for</a:t>
            </a:r>
          </a:p>
          <a:p>
            <a:pPr algn="ctr"/>
            <a:r>
              <a:rPr lang="en-US" sz="2400" b="1" dirty="0">
                <a:solidFill>
                  <a:srgbClr val="1188A3"/>
                </a:solidFill>
              </a:rPr>
              <a:t>one or more of these ideas, to show others</a:t>
            </a:r>
            <a:endParaRPr lang="en-IE" sz="2400" b="1" dirty="0">
              <a:solidFill>
                <a:srgbClr val="1188A3"/>
              </a:solidFill>
            </a:endParaRPr>
          </a:p>
        </p:txBody>
      </p:sp>
      <p:grpSp>
        <p:nvGrpSpPr>
          <p:cNvPr id="16" name="Group 15">
            <a:extLst>
              <a:ext uri="{FF2B5EF4-FFF2-40B4-BE49-F238E27FC236}">
                <a16:creationId xmlns:a16="http://schemas.microsoft.com/office/drawing/2014/main" id="{5AA0BFFD-7524-429F-8EF3-E2CA0B356C0D}"/>
              </a:ext>
            </a:extLst>
          </p:cNvPr>
          <p:cNvGrpSpPr/>
          <p:nvPr/>
        </p:nvGrpSpPr>
        <p:grpSpPr>
          <a:xfrm>
            <a:off x="8109168" y="1453626"/>
            <a:ext cx="2836922" cy="2900855"/>
            <a:chOff x="10376768" y="2334933"/>
            <a:chExt cx="920484" cy="919581"/>
          </a:xfrm>
        </p:grpSpPr>
        <p:sp>
          <p:nvSpPr>
            <p:cNvPr id="17" name="Freeform 240">
              <a:extLst>
                <a:ext uri="{FF2B5EF4-FFF2-40B4-BE49-F238E27FC236}">
                  <a16:creationId xmlns:a16="http://schemas.microsoft.com/office/drawing/2014/main" id="{C499B037-909E-484D-8784-8C0424CE5DEB}"/>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D100"/>
            </a:solidFill>
            <a:ln w="9028" cap="flat">
              <a:noFill/>
              <a:prstDash val="solid"/>
              <a:miter/>
            </a:ln>
          </p:spPr>
          <p:txBody>
            <a:bodyPr rtlCol="0" anchor="ctr"/>
            <a:lstStyle/>
            <a:p>
              <a:endParaRPr lang="en-US"/>
            </a:p>
          </p:txBody>
        </p:sp>
        <p:sp>
          <p:nvSpPr>
            <p:cNvPr id="18" name="Freeform 241">
              <a:extLst>
                <a:ext uri="{FF2B5EF4-FFF2-40B4-BE49-F238E27FC236}">
                  <a16:creationId xmlns:a16="http://schemas.microsoft.com/office/drawing/2014/main" id="{8616A9BA-AE90-4B32-B5B9-4D20267FD970}"/>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00BADE"/>
            </a:solidFill>
            <a:ln w="9028"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A310E288-9991-4EB7-A4B5-B1142A1F9C2A}"/>
                </a:ext>
              </a:extLst>
            </p:cNvPr>
            <p:cNvGrpSpPr/>
            <p:nvPr/>
          </p:nvGrpSpPr>
          <p:grpSpPr>
            <a:xfrm>
              <a:off x="10376768" y="2334933"/>
              <a:ext cx="920484" cy="919581"/>
              <a:chOff x="10376768" y="2334933"/>
              <a:chExt cx="920484" cy="919581"/>
            </a:xfrm>
            <a:solidFill>
              <a:srgbClr val="010101"/>
            </a:solidFill>
          </p:grpSpPr>
          <p:sp>
            <p:nvSpPr>
              <p:cNvPr id="20" name="Freeform 243">
                <a:extLst>
                  <a:ext uri="{FF2B5EF4-FFF2-40B4-BE49-F238E27FC236}">
                    <a16:creationId xmlns:a16="http://schemas.microsoft.com/office/drawing/2014/main" id="{0E94BB81-C1C0-43B8-8999-CE638F6E9EA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21" name="Freeform 244">
                <a:extLst>
                  <a:ext uri="{FF2B5EF4-FFF2-40B4-BE49-F238E27FC236}">
                    <a16:creationId xmlns:a16="http://schemas.microsoft.com/office/drawing/2014/main" id="{41566DC6-3611-45B8-9FC2-A930A604BBD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03142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1875827"/>
            <a:ext cx="6054486" cy="4030296"/>
          </a:xfrm>
        </p:spPr>
        <p:txBody>
          <a:bodyPr/>
          <a:lstStyle/>
          <a:p>
            <a:r>
              <a:rPr lang="en-US" b="1"/>
              <a:t>Goals:</a:t>
            </a:r>
          </a:p>
          <a:p>
            <a:r>
              <a:rPr lang="en-US"/>
              <a:t>Creating a food prototype, defined as a three-dimensional manifestation of your food product or concept, is an essential early step in new food, beverage, and nutraceutical product development…we need to:</a:t>
            </a:r>
          </a:p>
          <a:p>
            <a:pPr marL="342900" indent="-342900">
              <a:buClr>
                <a:srgbClr val="FFC000"/>
              </a:buClr>
              <a:buFont typeface="Arial" panose="020B0604020202020204" pitchFamily="34" charset="0"/>
              <a:buChar char="•"/>
            </a:pPr>
            <a:r>
              <a:rPr lang="en-US"/>
              <a:t>Build simple representations or prototypes as visual object(s) to demonstrate the effect of innovation</a:t>
            </a:r>
          </a:p>
          <a:p>
            <a:pPr marL="342900" indent="-342900">
              <a:buClr>
                <a:srgbClr val="FFC000"/>
              </a:buClr>
              <a:buFont typeface="Arial" panose="020B0604020202020204" pitchFamily="34" charset="0"/>
              <a:buChar char="•"/>
            </a:pPr>
            <a:r>
              <a:rPr lang="en-US"/>
              <a:t>Not to overcomplicate the prototype</a:t>
            </a:r>
          </a:p>
          <a:p>
            <a:pPr marL="342900" indent="-342900">
              <a:buClr>
                <a:srgbClr val="FFC000"/>
              </a:buClr>
              <a:buFont typeface="Arial" panose="020B0604020202020204" pitchFamily="34" charset="0"/>
              <a:buChar char="•"/>
            </a:pPr>
            <a:r>
              <a:rPr lang="en-US"/>
              <a:t>Fail fast / iterate quickly </a:t>
            </a:r>
          </a:p>
          <a:p>
            <a:pPr marL="342900" indent="-342900">
              <a:buClr>
                <a:srgbClr val="FFC000"/>
              </a:buClr>
              <a:buFont typeface="Arial" panose="020B0604020202020204" pitchFamily="34" charset="0"/>
              <a:buChar char="•"/>
            </a:pPr>
            <a:r>
              <a:rPr lang="en-US"/>
              <a:t>To create as quickly as possible</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a:bodyPr>
          <a:lstStyle/>
          <a:p>
            <a:pPr>
              <a:lnSpc>
                <a:spcPct val="120000"/>
              </a:lnSpc>
            </a:pPr>
            <a:r>
              <a:rPr lang="en-US" b="1"/>
              <a:t>Prototype – </a:t>
            </a:r>
            <a:r>
              <a:rPr lang="en-US"/>
              <a:t>Checking solutions in practice</a:t>
            </a:r>
            <a:endParaRPr lang="en-IE"/>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32661" y="3220067"/>
            <a:ext cx="4333022" cy="3433969"/>
          </a:xfrm>
        </p:spPr>
        <p:txBody>
          <a:bodyPr>
            <a:normAutofit/>
          </a:bodyPr>
          <a:lstStyle/>
          <a:p>
            <a:r>
              <a:rPr lang="en-US" sz="2000" b="1"/>
              <a:t>Examples of Tools for Prototype stage:</a:t>
            </a:r>
          </a:p>
          <a:p>
            <a:pPr marL="342900" indent="-342900">
              <a:buFont typeface="Arial" panose="020B0604020202020204" pitchFamily="34" charset="0"/>
              <a:buChar char="•"/>
            </a:pPr>
            <a:r>
              <a:rPr lang="en-US" sz="2000"/>
              <a:t>Mock-ups</a:t>
            </a:r>
          </a:p>
          <a:p>
            <a:pPr marL="342900" indent="-342900">
              <a:buFont typeface="Arial" panose="020B0604020202020204" pitchFamily="34" charset="0"/>
              <a:buChar char="•"/>
            </a:pPr>
            <a:r>
              <a:rPr lang="en-US" sz="2000"/>
              <a:t>Tasters/ Batch testing</a:t>
            </a:r>
          </a:p>
          <a:p>
            <a:pPr marL="342900" indent="-342900">
              <a:buFont typeface="Arial" panose="020B0604020202020204" pitchFamily="34" charset="0"/>
              <a:buChar char="•"/>
            </a:pPr>
            <a:r>
              <a:rPr lang="en-US" sz="2000"/>
              <a:t>Storyboards</a:t>
            </a:r>
          </a:p>
          <a:p>
            <a:pPr marL="342900" indent="-342900">
              <a:buFont typeface="Arial" panose="020B0604020202020204" pitchFamily="34" charset="0"/>
              <a:buChar char="•"/>
            </a:pPr>
            <a:r>
              <a:rPr lang="en-US" sz="2000">
                <a:hlinkClick r:id="rId2">
                  <a:extLst>
                    <a:ext uri="{A12FA001-AC4F-418D-AE19-62706E023703}">
                      <ahyp:hlinkClr xmlns:ahyp="http://schemas.microsoft.com/office/drawing/2018/hyperlinkcolor" val="tx"/>
                    </a:ext>
                  </a:extLst>
                </a:hlinkClick>
              </a:rPr>
              <a:t>Figma</a:t>
            </a:r>
            <a:endParaRPr lang="en-US" sz="2000"/>
          </a:p>
          <a:p>
            <a:pPr marL="342900" indent="-342900">
              <a:buFont typeface="Arial" panose="020B0604020202020204" pitchFamily="34" charset="0"/>
              <a:buChar char="•"/>
            </a:pPr>
            <a:r>
              <a:rPr lang="en-US" sz="2000">
                <a:hlinkClick r:id="rId3">
                  <a:extLst>
                    <a:ext uri="{A12FA001-AC4F-418D-AE19-62706E023703}">
                      <ahyp:hlinkClr xmlns:ahyp="http://schemas.microsoft.com/office/drawing/2018/hyperlinkcolor" val="tx"/>
                    </a:ext>
                  </a:extLst>
                </a:hlinkClick>
              </a:rPr>
              <a:t>Adobe XD</a:t>
            </a:r>
            <a:endParaRPr lang="en-US" sz="2000"/>
          </a:p>
          <a:p>
            <a:pPr marL="342900" indent="-342900">
              <a:buFont typeface="Arial" panose="020B0604020202020204" pitchFamily="34" charset="0"/>
              <a:buChar char="•"/>
            </a:pPr>
            <a:r>
              <a:rPr lang="en-US" sz="2000">
                <a:hlinkClick r:id="rId4">
                  <a:extLst>
                    <a:ext uri="{A12FA001-AC4F-418D-AE19-62706E023703}">
                      <ahyp:hlinkClr xmlns:ahyp="http://schemas.microsoft.com/office/drawing/2018/hyperlinkcolor" val="tx"/>
                    </a:ext>
                  </a:extLst>
                </a:hlinkClick>
              </a:rPr>
              <a:t>In Vision</a:t>
            </a:r>
            <a:endParaRPr lang="en-US" sz="2000"/>
          </a:p>
          <a:p>
            <a:pPr marL="342900" indent="-342900">
              <a:buFont typeface="Arial" panose="020B0604020202020204" pitchFamily="34" charset="0"/>
              <a:buChar char="•"/>
            </a:pPr>
            <a:r>
              <a:rPr lang="en-US" sz="2000">
                <a:hlinkClick r:id="rId5">
                  <a:extLst>
                    <a:ext uri="{A12FA001-AC4F-418D-AE19-62706E023703}">
                      <ahyp:hlinkClr xmlns:ahyp="http://schemas.microsoft.com/office/drawing/2018/hyperlinkcolor" val="tx"/>
                    </a:ext>
                  </a:extLst>
                </a:hlinkClick>
              </a:rPr>
              <a:t>Froghop</a:t>
            </a:r>
            <a:r>
              <a:rPr lang="en-US" sz="2000"/>
              <a:t> food prototyping</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4</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1985995"/>
            <a:ext cx="4675910" cy="923330"/>
          </a:xfrm>
          <a:prstGeom prst="rect">
            <a:avLst/>
          </a:prstGeom>
          <a:solidFill>
            <a:srgbClr val="FFD100"/>
          </a:solidFill>
        </p:spPr>
        <p:txBody>
          <a:bodyPr wrap="square">
            <a:spAutoFit/>
          </a:bodyPr>
          <a:lstStyle/>
          <a:p>
            <a:pPr algn="ctr"/>
            <a:r>
              <a:rPr lang="en-US" sz="1800" b="1">
                <a:solidFill>
                  <a:srgbClr val="000000"/>
                </a:solidFill>
              </a:rPr>
              <a:t>Time to choose the best ideas!</a:t>
            </a:r>
          </a:p>
          <a:p>
            <a:pPr algn="ctr"/>
            <a:r>
              <a:rPr lang="en-US" sz="1800" b="1">
                <a:solidFill>
                  <a:srgbClr val="000000"/>
                </a:solidFill>
              </a:rPr>
              <a:t>Narrow the created solutions to a maximum of several variants</a:t>
            </a:r>
          </a:p>
        </p:txBody>
      </p:sp>
      <p:grpSp>
        <p:nvGrpSpPr>
          <p:cNvPr id="18" name="Group 17">
            <a:extLst>
              <a:ext uri="{FF2B5EF4-FFF2-40B4-BE49-F238E27FC236}">
                <a16:creationId xmlns:a16="http://schemas.microsoft.com/office/drawing/2014/main" id="{730800A1-41CA-4F4E-9387-B3286C1B1F29}"/>
              </a:ext>
            </a:extLst>
          </p:cNvPr>
          <p:cNvGrpSpPr/>
          <p:nvPr/>
        </p:nvGrpSpPr>
        <p:grpSpPr>
          <a:xfrm>
            <a:off x="1953721" y="306798"/>
            <a:ext cx="1255551" cy="1368456"/>
            <a:chOff x="10376768" y="2334933"/>
            <a:chExt cx="920484" cy="919581"/>
          </a:xfrm>
        </p:grpSpPr>
        <p:sp>
          <p:nvSpPr>
            <p:cNvPr id="19" name="Freeform 240">
              <a:extLst>
                <a:ext uri="{FF2B5EF4-FFF2-40B4-BE49-F238E27FC236}">
                  <a16:creationId xmlns:a16="http://schemas.microsoft.com/office/drawing/2014/main" id="{1AC191D2-98D9-4C58-B4E1-3CACA3903C98}"/>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D100"/>
            </a:solidFill>
            <a:ln w="9028" cap="flat">
              <a:noFill/>
              <a:prstDash val="solid"/>
              <a:miter/>
            </a:ln>
          </p:spPr>
          <p:txBody>
            <a:bodyPr rtlCol="0" anchor="ctr"/>
            <a:lstStyle/>
            <a:p>
              <a:endParaRPr lang="en-US"/>
            </a:p>
          </p:txBody>
        </p:sp>
        <p:sp>
          <p:nvSpPr>
            <p:cNvPr id="20" name="Freeform 241">
              <a:extLst>
                <a:ext uri="{FF2B5EF4-FFF2-40B4-BE49-F238E27FC236}">
                  <a16:creationId xmlns:a16="http://schemas.microsoft.com/office/drawing/2014/main" id="{4FD3DBC5-2CB5-47DA-9274-05FD4CDAF2D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00BADE"/>
            </a:solidFill>
            <a:ln w="9028" cap="flat">
              <a:noFill/>
              <a:prstDash val="solid"/>
              <a:miter/>
            </a:ln>
          </p:spPr>
          <p:txBody>
            <a:bodyPr rtlCol="0" anchor="ctr"/>
            <a:lstStyle/>
            <a:p>
              <a:endParaRPr lang="en-US"/>
            </a:p>
          </p:txBody>
        </p:sp>
        <p:grpSp>
          <p:nvGrpSpPr>
            <p:cNvPr id="21" name="Graphic 2">
              <a:extLst>
                <a:ext uri="{FF2B5EF4-FFF2-40B4-BE49-F238E27FC236}">
                  <a16:creationId xmlns:a16="http://schemas.microsoft.com/office/drawing/2014/main" id="{AD195F4C-7AF2-4A5D-BE45-D30C94D97583}"/>
                </a:ext>
              </a:extLst>
            </p:cNvPr>
            <p:cNvGrpSpPr/>
            <p:nvPr/>
          </p:nvGrpSpPr>
          <p:grpSpPr>
            <a:xfrm>
              <a:off x="10376768" y="2334933"/>
              <a:ext cx="920484" cy="919581"/>
              <a:chOff x="10376768" y="2334933"/>
              <a:chExt cx="920484" cy="919581"/>
            </a:xfrm>
            <a:solidFill>
              <a:srgbClr val="010101"/>
            </a:solidFill>
          </p:grpSpPr>
          <p:sp>
            <p:nvSpPr>
              <p:cNvPr id="22" name="Freeform 243">
                <a:extLst>
                  <a:ext uri="{FF2B5EF4-FFF2-40B4-BE49-F238E27FC236}">
                    <a16:creationId xmlns:a16="http://schemas.microsoft.com/office/drawing/2014/main" id="{1CD41182-E561-4AB8-9C6F-0A8B5A8BEC5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23" name="Freeform 244">
                <a:extLst>
                  <a:ext uri="{FF2B5EF4-FFF2-40B4-BE49-F238E27FC236}">
                    <a16:creationId xmlns:a16="http://schemas.microsoft.com/office/drawing/2014/main" id="{30D73A9C-B382-4DA5-9DA5-494B700B4750}"/>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5994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E95A3-C1A1-4470-97F4-65F37F2F0B74}"/>
              </a:ext>
            </a:extLst>
          </p:cNvPr>
          <p:cNvPicPr>
            <a:picLocks noChangeAspect="1"/>
          </p:cNvPicPr>
          <p:nvPr/>
        </p:nvPicPr>
        <p:blipFill>
          <a:blip r:embed="rId2"/>
          <a:stretch>
            <a:fillRect/>
          </a:stretch>
        </p:blipFill>
        <p:spPr>
          <a:xfrm>
            <a:off x="5287223" y="1661311"/>
            <a:ext cx="6458139" cy="4843604"/>
          </a:xfrm>
          <a:prstGeom prst="rect">
            <a:avLst/>
          </a:prstGeom>
        </p:spPr>
      </p:pic>
      <p:sp>
        <p:nvSpPr>
          <p:cNvPr id="3" name="Text Placeholder 2">
            <a:extLst>
              <a:ext uri="{FF2B5EF4-FFF2-40B4-BE49-F238E27FC236}">
                <a16:creationId xmlns:a16="http://schemas.microsoft.com/office/drawing/2014/main" id="{38E5B5E3-27B9-4701-8867-B07435C0A0E0}"/>
              </a:ext>
            </a:extLst>
          </p:cNvPr>
          <p:cNvSpPr>
            <a:spLocks noGrp="1"/>
          </p:cNvSpPr>
          <p:nvPr>
            <p:ph type="body" sz="quarter" idx="16"/>
          </p:nvPr>
        </p:nvSpPr>
        <p:spPr>
          <a:xfrm>
            <a:off x="0" y="1"/>
            <a:ext cx="11778558" cy="935306"/>
          </a:xfrm>
          <a:solidFill>
            <a:srgbClr val="85D2E1"/>
          </a:solidFill>
        </p:spPr>
        <p:txBody>
          <a:bodyPr anchor="ctr">
            <a:normAutofit/>
          </a:bodyPr>
          <a:lstStyle/>
          <a:p>
            <a:pPr algn="ctr"/>
            <a:r>
              <a:rPr lang="en-US" b="1"/>
              <a:t>Examples of simple </a:t>
            </a:r>
            <a:r>
              <a:rPr lang="en-US" b="1" err="1"/>
              <a:t>visualisation</a:t>
            </a:r>
            <a:r>
              <a:rPr lang="en-US" b="1"/>
              <a:t> and prototyping…</a:t>
            </a:r>
            <a:endParaRPr lang="en-IE" b="1"/>
          </a:p>
        </p:txBody>
      </p:sp>
      <p:pic>
        <p:nvPicPr>
          <p:cNvPr id="6" name="Picture 5">
            <a:extLst>
              <a:ext uri="{FF2B5EF4-FFF2-40B4-BE49-F238E27FC236}">
                <a16:creationId xmlns:a16="http://schemas.microsoft.com/office/drawing/2014/main" id="{078159FC-BE2E-48A5-98BA-643E299AC8A1}"/>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701627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371615"/>
          </a:xfrm>
        </p:spPr>
        <p:txBody>
          <a:bodyPr>
            <a:normAutofit fontScale="92500"/>
          </a:bodyPr>
          <a:lstStyle/>
          <a:p>
            <a:pPr indent="0">
              <a:lnSpc>
                <a:spcPct val="110000"/>
              </a:lnSpc>
            </a:pPr>
            <a:r>
              <a:rPr lang="en-US"/>
              <a:t>This video is a brief outline of what is involved in the Design Thinking process. It explains why prototyping is used and how it saves time and money in the long run and helps us  refine our product or service and understand the problem or challenge even better.</a:t>
            </a:r>
            <a:endParaRPr lang="en-IE"/>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a:xfrm>
            <a:off x="254000" y="441435"/>
            <a:ext cx="4431211" cy="956770"/>
          </a:xfrm>
        </p:spPr>
        <p:txBody>
          <a:bodyPr>
            <a:normAutofit lnSpcReduction="10000"/>
          </a:bodyPr>
          <a:lstStyle/>
          <a:p>
            <a:r>
              <a:rPr lang="en-US" b="1"/>
              <a:t>Why use the prototype stage?</a:t>
            </a:r>
            <a:endParaRPr lang="en-IE" b="1"/>
          </a:p>
        </p:txBody>
      </p:sp>
      <p:pic>
        <p:nvPicPr>
          <p:cNvPr id="4" name="Online Media 3" title="Design Thinking Step 4: Prototype">
            <a:hlinkClick r:id="" action="ppaction://media"/>
            <a:extLst>
              <a:ext uri="{FF2B5EF4-FFF2-40B4-BE49-F238E27FC236}">
                <a16:creationId xmlns:a16="http://schemas.microsoft.com/office/drawing/2014/main" id="{5E6CD370-1A1B-486D-A78D-19088C45D2ED}"/>
              </a:ext>
            </a:extLst>
          </p:cNvPr>
          <p:cNvPicPr>
            <a:picLocks noRot="1" noChangeAspect="1"/>
          </p:cNvPicPr>
          <p:nvPr>
            <a:videoFile r:link="rId1"/>
          </p:nvPr>
        </p:nvPicPr>
        <p:blipFill>
          <a:blip r:embed="rId3"/>
          <a:stretch>
            <a:fillRect/>
          </a:stretch>
        </p:blipFill>
        <p:spPr>
          <a:xfrm>
            <a:off x="4920593" y="1271532"/>
            <a:ext cx="6840483" cy="4015171"/>
          </a:xfrm>
          <a:prstGeom prst="rect">
            <a:avLst/>
          </a:prstGeom>
        </p:spPr>
      </p:pic>
      <p:sp>
        <p:nvSpPr>
          <p:cNvPr id="8" name="TextBox 7">
            <a:extLst>
              <a:ext uri="{FF2B5EF4-FFF2-40B4-BE49-F238E27FC236}">
                <a16:creationId xmlns:a16="http://schemas.microsoft.com/office/drawing/2014/main" id="{A0A7EFE5-5B10-47B5-8BD7-A5C608F3447E}"/>
              </a:ext>
            </a:extLst>
          </p:cNvPr>
          <p:cNvSpPr txBox="1"/>
          <p:nvPr/>
        </p:nvSpPr>
        <p:spPr>
          <a:xfrm>
            <a:off x="4920593" y="6021692"/>
            <a:ext cx="6096000" cy="369332"/>
          </a:xfrm>
          <a:prstGeom prst="rect">
            <a:avLst/>
          </a:prstGeom>
          <a:noFill/>
        </p:spPr>
        <p:txBody>
          <a:bodyPr wrap="square">
            <a:spAutoFit/>
          </a:bodyPr>
          <a:lstStyle/>
          <a:p>
            <a:r>
              <a:rPr lang="en-US">
                <a:solidFill>
                  <a:schemeClr val="bg2">
                    <a:lumMod val="50000"/>
                  </a:schemeClr>
                </a:solidFill>
                <a:hlinkClick r:id="rId4">
                  <a:extLst>
                    <a:ext uri="{A12FA001-AC4F-418D-AE19-62706E023703}">
                      <ahyp:hlinkClr xmlns:ahyp="http://schemas.microsoft.com/office/drawing/2018/hyperlinkcolor" val="tx"/>
                    </a:ext>
                  </a:extLst>
                </a:hlinkClick>
              </a:rPr>
              <a:t>Design Thinking Step 4: Prototype - YouTube</a:t>
            </a:r>
            <a:endParaRPr lang="en-IE">
              <a:solidFill>
                <a:schemeClr val="bg2">
                  <a:lumMod val="50000"/>
                </a:schemeClr>
              </a:solidFill>
            </a:endParaRPr>
          </a:p>
        </p:txBody>
      </p:sp>
    </p:spTree>
    <p:extLst>
      <p:ext uri="{BB962C8B-B14F-4D97-AF65-F5344CB8AC3E}">
        <p14:creationId xmlns:p14="http://schemas.microsoft.com/office/powerpoint/2010/main" val="18037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a:normAutofit/>
          </a:bodyPr>
          <a:lstStyle/>
          <a:p>
            <a:pPr>
              <a:lnSpc>
                <a:spcPct val="100000"/>
              </a:lnSpc>
            </a:pPr>
            <a:r>
              <a:rPr lang="en-US" b="0" i="0">
                <a:solidFill>
                  <a:srgbClr val="030303"/>
                </a:solidFill>
                <a:effectLst/>
              </a:rPr>
              <a:t>Then test your prototype with the actual end users. Don't defend your idea in case people don't like it, the point is to learn what works and what doesn't, so any feedback is great. Then go back to ideation or prototyping and apply your learning. Repeat the process until you have a prototype that works and solves the real problem. </a:t>
            </a:r>
          </a:p>
          <a:p>
            <a:pPr>
              <a:lnSpc>
                <a:spcPct val="100000"/>
              </a:lnSpc>
            </a:pPr>
            <a:r>
              <a:rPr lang="en-US" b="0" i="0">
                <a:solidFill>
                  <a:srgbClr val="030303"/>
                </a:solidFill>
                <a:effectLst/>
              </a:rPr>
              <a:t>Now you are ready to change the world or fill the massive gap in the Silver Market.</a:t>
            </a:r>
            <a:br>
              <a:rPr lang="en-US"/>
            </a:br>
            <a:endParaRPr lang="en-IE"/>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a:t>Stage 5: Test </a:t>
            </a:r>
            <a:endParaRPr lang="en-IE" sz="3300" b="1"/>
          </a:p>
        </p:txBody>
      </p:sp>
      <p:sp>
        <p:nvSpPr>
          <p:cNvPr id="25" name="TextBox 24">
            <a:extLst>
              <a:ext uri="{FF2B5EF4-FFF2-40B4-BE49-F238E27FC236}">
                <a16:creationId xmlns:a16="http://schemas.microsoft.com/office/drawing/2014/main" id="{BB38D494-4DD4-46E0-98A0-16E14482AA3A}"/>
              </a:ext>
            </a:extLst>
          </p:cNvPr>
          <p:cNvSpPr txBox="1"/>
          <p:nvPr/>
        </p:nvSpPr>
        <p:spPr>
          <a:xfrm>
            <a:off x="7577960" y="4612655"/>
            <a:ext cx="3899338" cy="1569660"/>
          </a:xfrm>
          <a:prstGeom prst="rect">
            <a:avLst/>
          </a:prstGeom>
          <a:noFill/>
        </p:spPr>
        <p:txBody>
          <a:bodyPr wrap="square" rtlCol="0">
            <a:spAutoFit/>
          </a:bodyPr>
          <a:lstStyle/>
          <a:p>
            <a:pPr algn="ctr"/>
            <a:r>
              <a:rPr lang="en-US" sz="2400" b="1" dirty="0">
                <a:solidFill>
                  <a:srgbClr val="1188A3"/>
                </a:solidFill>
              </a:rPr>
              <a:t>Return to the people</a:t>
            </a:r>
          </a:p>
          <a:p>
            <a:pPr algn="ctr"/>
            <a:r>
              <a:rPr lang="en-US" sz="2400" b="1" dirty="0">
                <a:solidFill>
                  <a:srgbClr val="1188A3"/>
                </a:solidFill>
              </a:rPr>
              <a:t>experiencing the problem and test your ideas to receive feedback</a:t>
            </a:r>
            <a:endParaRPr lang="en-IE" sz="2400" b="1" dirty="0">
              <a:solidFill>
                <a:srgbClr val="1188A3"/>
              </a:solidFill>
            </a:endParaRPr>
          </a:p>
        </p:txBody>
      </p:sp>
      <p:grpSp>
        <p:nvGrpSpPr>
          <p:cNvPr id="5" name="Graphic 3">
            <a:extLst>
              <a:ext uri="{FF2B5EF4-FFF2-40B4-BE49-F238E27FC236}">
                <a16:creationId xmlns:a16="http://schemas.microsoft.com/office/drawing/2014/main" id="{2F4C604A-9C22-4FA1-B09A-F0E9D17A8577}"/>
              </a:ext>
            </a:extLst>
          </p:cNvPr>
          <p:cNvGrpSpPr/>
          <p:nvPr/>
        </p:nvGrpSpPr>
        <p:grpSpPr>
          <a:xfrm>
            <a:off x="8371491" y="1587565"/>
            <a:ext cx="2312276" cy="2165131"/>
            <a:chOff x="662657" y="410457"/>
            <a:chExt cx="888845" cy="973680"/>
          </a:xfrm>
        </p:grpSpPr>
        <p:sp>
          <p:nvSpPr>
            <p:cNvPr id="6" name="Freeform 1324">
              <a:extLst>
                <a:ext uri="{FF2B5EF4-FFF2-40B4-BE49-F238E27FC236}">
                  <a16:creationId xmlns:a16="http://schemas.microsoft.com/office/drawing/2014/main" id="{D65FF03A-BE8B-4490-AAFC-84D80C4E850B}"/>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BA7D6353-E7DE-4153-A393-B97E0A200F26}"/>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80C440F9-A166-4282-BF1B-2C9F980847C1}"/>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9" name="Freeform 1327">
                <a:extLst>
                  <a:ext uri="{FF2B5EF4-FFF2-40B4-BE49-F238E27FC236}">
                    <a16:creationId xmlns:a16="http://schemas.microsoft.com/office/drawing/2014/main" id="{27FE96E8-0056-4E7B-8FE4-87F2746F2C92}"/>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0" name="Freeform 1328">
                <a:extLst>
                  <a:ext uri="{FF2B5EF4-FFF2-40B4-BE49-F238E27FC236}">
                    <a16:creationId xmlns:a16="http://schemas.microsoft.com/office/drawing/2014/main" id="{98BCCE57-8AC3-409C-BF47-33F451A09DE6}"/>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1" name="Freeform 1329">
                <a:extLst>
                  <a:ext uri="{FF2B5EF4-FFF2-40B4-BE49-F238E27FC236}">
                    <a16:creationId xmlns:a16="http://schemas.microsoft.com/office/drawing/2014/main" id="{4A8E2668-5677-4EAE-8F4D-F05C335B0FF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2" name="Freeform 1330">
                <a:extLst>
                  <a:ext uri="{FF2B5EF4-FFF2-40B4-BE49-F238E27FC236}">
                    <a16:creationId xmlns:a16="http://schemas.microsoft.com/office/drawing/2014/main" id="{89D73F18-97DD-4C29-86E2-6548796F0B8B}"/>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3" name="Freeform 1331">
                <a:extLst>
                  <a:ext uri="{FF2B5EF4-FFF2-40B4-BE49-F238E27FC236}">
                    <a16:creationId xmlns:a16="http://schemas.microsoft.com/office/drawing/2014/main" id="{5201DAE3-2E7E-4686-8601-58148E7E0476}"/>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4" name="Freeform 1332">
                <a:extLst>
                  <a:ext uri="{FF2B5EF4-FFF2-40B4-BE49-F238E27FC236}">
                    <a16:creationId xmlns:a16="http://schemas.microsoft.com/office/drawing/2014/main" id="{7E077EFE-FE51-4904-A470-A5AA8D442689}"/>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5" name="Freeform 1333">
                <a:extLst>
                  <a:ext uri="{FF2B5EF4-FFF2-40B4-BE49-F238E27FC236}">
                    <a16:creationId xmlns:a16="http://schemas.microsoft.com/office/drawing/2014/main" id="{6F12E688-F57A-49F2-9837-2363E1BC8DE9}"/>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6" name="Freeform 1334">
                <a:extLst>
                  <a:ext uri="{FF2B5EF4-FFF2-40B4-BE49-F238E27FC236}">
                    <a16:creationId xmlns:a16="http://schemas.microsoft.com/office/drawing/2014/main" id="{85250722-7943-4D23-A1F9-B3903784C2E1}"/>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6F5D06BE-74C8-409D-8BA8-C9607B9383CE}"/>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8446221-198D-493B-A112-97562A0B80E4}"/>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0" name="Freeform 1338">
                  <a:extLst>
                    <a:ext uri="{FF2B5EF4-FFF2-40B4-BE49-F238E27FC236}">
                      <a16:creationId xmlns:a16="http://schemas.microsoft.com/office/drawing/2014/main" id="{451EEA56-C067-4D31-9440-1D043B4C0634}"/>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1" name="Freeform 1339">
                  <a:extLst>
                    <a:ext uri="{FF2B5EF4-FFF2-40B4-BE49-F238E27FC236}">
                      <a16:creationId xmlns:a16="http://schemas.microsoft.com/office/drawing/2014/main" id="{F0454603-9982-4F52-A3FC-70B6593FA30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18" name="Freeform 1336">
                <a:extLst>
                  <a:ext uri="{FF2B5EF4-FFF2-40B4-BE49-F238E27FC236}">
                    <a16:creationId xmlns:a16="http://schemas.microsoft.com/office/drawing/2014/main" id="{C7A6D65D-08F9-405C-A053-86EE6FC22BA6}"/>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2" name="Arrow: Up 1">
            <a:extLst>
              <a:ext uri="{FF2B5EF4-FFF2-40B4-BE49-F238E27FC236}">
                <a16:creationId xmlns:a16="http://schemas.microsoft.com/office/drawing/2014/main" id="{D7FA776E-0153-41B3-B3F0-D1633092BE1B}"/>
              </a:ext>
            </a:extLst>
          </p:cNvPr>
          <p:cNvSpPr/>
          <p:nvPr/>
        </p:nvSpPr>
        <p:spPr>
          <a:xfrm>
            <a:off x="9374495" y="2876687"/>
            <a:ext cx="273268" cy="478317"/>
          </a:xfrm>
          <a:prstGeom prst="upArrow">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3306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en-US" b="1"/>
              <a:t>Goals:</a:t>
            </a:r>
          </a:p>
          <a:p>
            <a:pPr marL="342900" indent="-342900">
              <a:buClr>
                <a:srgbClr val="FFC000"/>
              </a:buClr>
              <a:buFont typeface="Arial" panose="020B0604020202020204" pitchFamily="34" charset="0"/>
              <a:buChar char="•"/>
            </a:pPr>
            <a:r>
              <a:rPr lang="en-US"/>
              <a:t>Understand what works and what are impediments</a:t>
            </a:r>
          </a:p>
          <a:p>
            <a:pPr marL="342900" indent="-342900">
              <a:buClr>
                <a:srgbClr val="FFC000"/>
              </a:buClr>
              <a:buFont typeface="Arial" panose="020B0604020202020204" pitchFamily="34" charset="0"/>
              <a:buChar char="•"/>
            </a:pPr>
            <a:r>
              <a:rPr lang="en-US"/>
              <a:t>Test in a neutral environment or that most similar to typical user location</a:t>
            </a:r>
          </a:p>
          <a:p>
            <a:pPr marL="342900" indent="-342900">
              <a:buClr>
                <a:srgbClr val="FFC000"/>
              </a:buClr>
              <a:buFont typeface="Arial" panose="020B0604020202020204" pitchFamily="34" charset="0"/>
              <a:buChar char="•"/>
            </a:pPr>
            <a:r>
              <a:rPr lang="en-US"/>
              <a:t>Observe spontaneous and authentic reactions from users</a:t>
            </a:r>
          </a:p>
          <a:p>
            <a:pPr marL="342900" indent="-342900">
              <a:buClr>
                <a:srgbClr val="FFC000"/>
              </a:buClr>
              <a:buFont typeface="Arial" panose="020B0604020202020204" pitchFamily="34" charset="0"/>
              <a:buChar char="•"/>
            </a:pPr>
            <a:r>
              <a:rPr lang="en-US"/>
              <a:t>Getting feedback from users about the prototype to make decisions about the next steps </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a:bodyPr>
          <a:lstStyle/>
          <a:p>
            <a:pPr>
              <a:lnSpc>
                <a:spcPct val="120000"/>
              </a:lnSpc>
            </a:pPr>
            <a:r>
              <a:rPr lang="en-US" b="1"/>
              <a:t>Test – </a:t>
            </a:r>
            <a:r>
              <a:rPr lang="pl-PL" sz="3600"/>
              <a:t>The opportunity to test prototypes in real conditions</a:t>
            </a:r>
          </a:p>
          <a:p>
            <a:pPr>
              <a:lnSpc>
                <a:spcPct val="120000"/>
              </a:lnSpc>
            </a:pPr>
            <a:endParaRPr lang="en-IE"/>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788276" y="3220067"/>
            <a:ext cx="4477407" cy="3433969"/>
          </a:xfrm>
        </p:spPr>
        <p:txBody>
          <a:bodyPr>
            <a:normAutofit/>
          </a:bodyPr>
          <a:lstStyle/>
          <a:p>
            <a:r>
              <a:rPr lang="en-US" sz="2000" b="1"/>
              <a:t>Things to consider for Test stage:</a:t>
            </a:r>
          </a:p>
          <a:p>
            <a:pPr marL="342900" indent="-342900">
              <a:buFont typeface="Arial" panose="020B0604020202020204" pitchFamily="34" charset="0"/>
              <a:buChar char="•"/>
            </a:pPr>
            <a:r>
              <a:rPr lang="en-US" sz="2000"/>
              <a:t>Just observe don’t comment or defend your product</a:t>
            </a:r>
          </a:p>
          <a:p>
            <a:pPr marL="342900" indent="-342900">
              <a:buFont typeface="Arial" panose="020B0604020202020204" pitchFamily="34" charset="0"/>
              <a:buChar char="•"/>
            </a:pPr>
            <a:r>
              <a:rPr lang="en-US" sz="2000"/>
              <a:t>It is ok to fail you are still on a journey of discovery</a:t>
            </a:r>
          </a:p>
          <a:p>
            <a:pPr marL="342900" indent="-342900">
              <a:buFont typeface="Arial" panose="020B0604020202020204" pitchFamily="34" charset="0"/>
              <a:buChar char="•"/>
            </a:pPr>
            <a:r>
              <a:rPr lang="en-US" sz="2000"/>
              <a:t>The design thinking process is an iterative process. To adapt the prototype properly to the needs of its future users and really refine it, the last three phases should be repeated</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5</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2143557"/>
            <a:ext cx="4675910" cy="923330"/>
          </a:xfrm>
          <a:prstGeom prst="rect">
            <a:avLst/>
          </a:prstGeom>
          <a:solidFill>
            <a:srgbClr val="FFD100"/>
          </a:solidFill>
        </p:spPr>
        <p:txBody>
          <a:bodyPr wrap="square">
            <a:spAutoFit/>
          </a:bodyPr>
          <a:lstStyle/>
          <a:p>
            <a:pPr algn="ctr"/>
            <a:r>
              <a:rPr lang="en-US" sz="1800" b="1">
                <a:solidFill>
                  <a:srgbClr val="000000"/>
                </a:solidFill>
              </a:rPr>
              <a:t>The Design team needs to take a back seat for this stage and just observe interaction with the prototype.</a:t>
            </a:r>
          </a:p>
        </p:txBody>
      </p:sp>
      <p:grpSp>
        <p:nvGrpSpPr>
          <p:cNvPr id="14" name="Graphic 3">
            <a:extLst>
              <a:ext uri="{FF2B5EF4-FFF2-40B4-BE49-F238E27FC236}">
                <a16:creationId xmlns:a16="http://schemas.microsoft.com/office/drawing/2014/main" id="{D38A6C26-B9C9-45F8-A1A8-331DEC8F6A98}"/>
              </a:ext>
            </a:extLst>
          </p:cNvPr>
          <p:cNvGrpSpPr/>
          <p:nvPr/>
        </p:nvGrpSpPr>
        <p:grpSpPr>
          <a:xfrm>
            <a:off x="2057996" y="348185"/>
            <a:ext cx="1472844" cy="1585729"/>
            <a:chOff x="662657" y="410457"/>
            <a:chExt cx="888845" cy="973680"/>
          </a:xfrm>
        </p:grpSpPr>
        <p:sp>
          <p:nvSpPr>
            <p:cNvPr id="15" name="Freeform 1324">
              <a:extLst>
                <a:ext uri="{FF2B5EF4-FFF2-40B4-BE49-F238E27FC236}">
                  <a16:creationId xmlns:a16="http://schemas.microsoft.com/office/drawing/2014/main" id="{F331D465-D85E-4734-B446-6070FE5790D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B3AF45E8-9E60-418C-9DE8-91912B0A5640}"/>
                </a:ext>
              </a:extLst>
            </p:cNvPr>
            <p:cNvGrpSpPr/>
            <p:nvPr/>
          </p:nvGrpSpPr>
          <p:grpSpPr>
            <a:xfrm>
              <a:off x="662657" y="443370"/>
              <a:ext cx="888845" cy="940767"/>
              <a:chOff x="662657" y="443370"/>
              <a:chExt cx="888845" cy="940767"/>
            </a:xfrm>
            <a:solidFill>
              <a:srgbClr val="000000"/>
            </a:solidFill>
          </p:grpSpPr>
          <p:sp>
            <p:nvSpPr>
              <p:cNvPr id="17" name="Freeform 1326">
                <a:extLst>
                  <a:ext uri="{FF2B5EF4-FFF2-40B4-BE49-F238E27FC236}">
                    <a16:creationId xmlns:a16="http://schemas.microsoft.com/office/drawing/2014/main" id="{119EB862-7FF9-4183-B605-BE766437A9DD}"/>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24" name="Freeform 1327">
                <a:extLst>
                  <a:ext uri="{FF2B5EF4-FFF2-40B4-BE49-F238E27FC236}">
                    <a16:creationId xmlns:a16="http://schemas.microsoft.com/office/drawing/2014/main" id="{884B5284-5E79-44AB-A635-9B66B3169B6D}"/>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5" name="Freeform 1328">
                <a:extLst>
                  <a:ext uri="{FF2B5EF4-FFF2-40B4-BE49-F238E27FC236}">
                    <a16:creationId xmlns:a16="http://schemas.microsoft.com/office/drawing/2014/main" id="{132CDC6B-4C47-4F1A-94B2-30FA61CD0B50}"/>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6" name="Freeform 1329">
                <a:extLst>
                  <a:ext uri="{FF2B5EF4-FFF2-40B4-BE49-F238E27FC236}">
                    <a16:creationId xmlns:a16="http://schemas.microsoft.com/office/drawing/2014/main" id="{FFA4F9B1-C3EB-4ACC-9C9B-FFB5170A07B4}"/>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7" name="Freeform 1330">
                <a:extLst>
                  <a:ext uri="{FF2B5EF4-FFF2-40B4-BE49-F238E27FC236}">
                    <a16:creationId xmlns:a16="http://schemas.microsoft.com/office/drawing/2014/main" id="{A610A206-C74A-42E5-92EB-29884FE2A389}"/>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8" name="Freeform 1331">
                <a:extLst>
                  <a:ext uri="{FF2B5EF4-FFF2-40B4-BE49-F238E27FC236}">
                    <a16:creationId xmlns:a16="http://schemas.microsoft.com/office/drawing/2014/main" id="{95F9CD83-0595-4963-890F-145C25BE507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9" name="Freeform 1332">
                <a:extLst>
                  <a:ext uri="{FF2B5EF4-FFF2-40B4-BE49-F238E27FC236}">
                    <a16:creationId xmlns:a16="http://schemas.microsoft.com/office/drawing/2014/main" id="{8D3D34BA-6C75-4154-A3F1-2A4EBBF03504}"/>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0" name="Freeform 1333">
                <a:extLst>
                  <a:ext uri="{FF2B5EF4-FFF2-40B4-BE49-F238E27FC236}">
                    <a16:creationId xmlns:a16="http://schemas.microsoft.com/office/drawing/2014/main" id="{4AD5FAF4-60D7-4C2B-B37A-5FBA1CABA402}"/>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31" name="Freeform 1334">
                <a:extLst>
                  <a:ext uri="{FF2B5EF4-FFF2-40B4-BE49-F238E27FC236}">
                    <a16:creationId xmlns:a16="http://schemas.microsoft.com/office/drawing/2014/main" id="{D91439FC-5B8B-4BD9-AD54-94FA93A48F96}"/>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8DD58936-21D1-40CD-86C6-51CD315E102E}"/>
                  </a:ext>
                </a:extLst>
              </p:cNvPr>
              <p:cNvGrpSpPr/>
              <p:nvPr/>
            </p:nvGrpSpPr>
            <p:grpSpPr>
              <a:xfrm>
                <a:off x="662657" y="668277"/>
                <a:ext cx="888845" cy="715860"/>
                <a:chOff x="662657" y="668277"/>
                <a:chExt cx="888845" cy="715860"/>
              </a:xfrm>
              <a:solidFill>
                <a:srgbClr val="000000"/>
              </a:solidFill>
            </p:grpSpPr>
            <p:sp>
              <p:nvSpPr>
                <p:cNvPr id="34" name="Freeform 1337">
                  <a:extLst>
                    <a:ext uri="{FF2B5EF4-FFF2-40B4-BE49-F238E27FC236}">
                      <a16:creationId xmlns:a16="http://schemas.microsoft.com/office/drawing/2014/main" id="{07694DC9-D18E-4C79-9172-A13648F0BEFB}"/>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5" name="Freeform 1338">
                  <a:extLst>
                    <a:ext uri="{FF2B5EF4-FFF2-40B4-BE49-F238E27FC236}">
                      <a16:creationId xmlns:a16="http://schemas.microsoft.com/office/drawing/2014/main" id="{2868ADB4-1614-44D2-B2EE-9E599E663AFC}"/>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36" name="Freeform 1339">
                  <a:extLst>
                    <a:ext uri="{FF2B5EF4-FFF2-40B4-BE49-F238E27FC236}">
                      <a16:creationId xmlns:a16="http://schemas.microsoft.com/office/drawing/2014/main" id="{D31E7C64-C743-47D6-B072-D05F01471966}"/>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33" name="Freeform 1336">
                <a:extLst>
                  <a:ext uri="{FF2B5EF4-FFF2-40B4-BE49-F238E27FC236}">
                    <a16:creationId xmlns:a16="http://schemas.microsoft.com/office/drawing/2014/main" id="{8BC62724-20FA-4886-AB2B-9F2EE66EC9A2}"/>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37" name="Arrow: Up 36">
            <a:extLst>
              <a:ext uri="{FF2B5EF4-FFF2-40B4-BE49-F238E27FC236}">
                <a16:creationId xmlns:a16="http://schemas.microsoft.com/office/drawing/2014/main" id="{41941BFE-0ECD-47F9-912B-1E274E553095}"/>
              </a:ext>
            </a:extLst>
          </p:cNvPr>
          <p:cNvSpPr/>
          <p:nvPr/>
        </p:nvSpPr>
        <p:spPr>
          <a:xfrm>
            <a:off x="2669189" y="1299183"/>
            <a:ext cx="206881" cy="469460"/>
          </a:xfrm>
          <a:prstGeom prst="upArrow">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02737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371615"/>
          </a:xfrm>
        </p:spPr>
        <p:txBody>
          <a:bodyPr>
            <a:normAutofit/>
          </a:bodyPr>
          <a:lstStyle/>
          <a:p>
            <a:pPr indent="0">
              <a:lnSpc>
                <a:spcPct val="110000"/>
              </a:lnSpc>
            </a:pPr>
            <a:r>
              <a:rPr lang="en-US"/>
              <a:t>This video is a brief outline of what is involved in the Test stage of the Design Thinking process. It explains why testing is important and how it helps us  refine our product or service and understand the problem or challenge even better.</a:t>
            </a:r>
            <a:endParaRPr lang="en-IE"/>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a:xfrm>
            <a:off x="254000" y="441435"/>
            <a:ext cx="4431211" cy="956770"/>
          </a:xfrm>
        </p:spPr>
        <p:txBody>
          <a:bodyPr anchor="ctr">
            <a:normAutofit/>
          </a:bodyPr>
          <a:lstStyle/>
          <a:p>
            <a:r>
              <a:rPr lang="en-US" b="1"/>
              <a:t>The Testing stage</a:t>
            </a:r>
            <a:endParaRPr lang="en-IE" b="1"/>
          </a:p>
        </p:txBody>
      </p:sp>
      <p:pic>
        <p:nvPicPr>
          <p:cNvPr id="5" name="Online Media 4" title="Design Thinking Step 5: Test">
            <a:hlinkClick r:id="" action="ppaction://media"/>
            <a:extLst>
              <a:ext uri="{FF2B5EF4-FFF2-40B4-BE49-F238E27FC236}">
                <a16:creationId xmlns:a16="http://schemas.microsoft.com/office/drawing/2014/main" id="{32827E0B-D2E8-4F17-8689-D3F6B442F694}"/>
              </a:ext>
            </a:extLst>
          </p:cNvPr>
          <p:cNvPicPr>
            <a:picLocks noRot="1" noChangeAspect="1"/>
          </p:cNvPicPr>
          <p:nvPr>
            <a:videoFile r:link="rId1"/>
          </p:nvPr>
        </p:nvPicPr>
        <p:blipFill>
          <a:blip r:embed="rId3"/>
          <a:stretch>
            <a:fillRect/>
          </a:stretch>
        </p:blipFill>
        <p:spPr>
          <a:xfrm>
            <a:off x="4827752" y="1282473"/>
            <a:ext cx="6966607" cy="3936133"/>
          </a:xfrm>
          <a:prstGeom prst="rect">
            <a:avLst/>
          </a:prstGeom>
        </p:spPr>
      </p:pic>
      <p:sp>
        <p:nvSpPr>
          <p:cNvPr id="9" name="TextBox 8">
            <a:extLst>
              <a:ext uri="{FF2B5EF4-FFF2-40B4-BE49-F238E27FC236}">
                <a16:creationId xmlns:a16="http://schemas.microsoft.com/office/drawing/2014/main" id="{7C374899-B6E8-4580-9B1D-B90CA3D3743A}"/>
              </a:ext>
            </a:extLst>
          </p:cNvPr>
          <p:cNvSpPr txBox="1"/>
          <p:nvPr/>
        </p:nvSpPr>
        <p:spPr>
          <a:xfrm>
            <a:off x="4981903" y="6126795"/>
            <a:ext cx="6096000" cy="369332"/>
          </a:xfrm>
          <a:prstGeom prst="rect">
            <a:avLst/>
          </a:prstGeom>
          <a:noFill/>
        </p:spPr>
        <p:txBody>
          <a:bodyPr wrap="square">
            <a:spAutoFit/>
          </a:bodyPr>
          <a:lstStyle/>
          <a:p>
            <a:r>
              <a:rPr lang="en-US">
                <a:solidFill>
                  <a:schemeClr val="bg2">
                    <a:lumMod val="50000"/>
                  </a:schemeClr>
                </a:solidFill>
                <a:hlinkClick r:id="rId4">
                  <a:extLst>
                    <a:ext uri="{A12FA001-AC4F-418D-AE19-62706E023703}">
                      <ahyp:hlinkClr xmlns:ahyp="http://schemas.microsoft.com/office/drawing/2018/hyperlinkcolor" val="tx"/>
                    </a:ext>
                  </a:extLst>
                </a:hlinkClick>
              </a:rPr>
              <a:t>Design Thinking Step 5: Test - YouTube</a:t>
            </a:r>
            <a:endParaRPr lang="en-IE">
              <a:solidFill>
                <a:schemeClr val="bg2">
                  <a:lumMod val="50000"/>
                </a:schemeClr>
              </a:solidFill>
            </a:endParaRPr>
          </a:p>
        </p:txBody>
      </p:sp>
    </p:spTree>
    <p:extLst>
      <p:ext uri="{BB962C8B-B14F-4D97-AF65-F5344CB8AC3E}">
        <p14:creationId xmlns:p14="http://schemas.microsoft.com/office/powerpoint/2010/main" val="20615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BA7760-CE7F-4807-A0C9-D25528350D80}"/>
              </a:ext>
            </a:extLst>
          </p:cNvPr>
          <p:cNvSpPr>
            <a:spLocks noGrp="1"/>
          </p:cNvSpPr>
          <p:nvPr>
            <p:ph type="body" sz="quarter" idx="18"/>
          </p:nvPr>
        </p:nvSpPr>
        <p:spPr>
          <a:xfrm>
            <a:off x="566548" y="1495148"/>
            <a:ext cx="11268100" cy="4422176"/>
          </a:xfrm>
        </p:spPr>
        <p:txBody>
          <a:bodyPr>
            <a:normAutofit fontScale="92500" lnSpcReduction="10000"/>
          </a:bodyPr>
          <a:lstStyle/>
          <a:p>
            <a:pPr indent="-396000">
              <a:lnSpc>
                <a:spcPct val="110000"/>
              </a:lnSpc>
              <a:spcBef>
                <a:spcPts val="600"/>
              </a:spcBef>
            </a:pPr>
            <a:r>
              <a:rPr lang="en-US" b="1"/>
              <a:t>1. The Human Rule: </a:t>
            </a:r>
            <a:r>
              <a:rPr lang="en-US" b="1">
                <a:solidFill>
                  <a:schemeClr val="bg1">
                    <a:lumMod val="50000"/>
                  </a:schemeClr>
                </a:solidFill>
              </a:rPr>
              <a:t>All Design Activity Is Ultimately Social in Nature</a:t>
            </a:r>
          </a:p>
          <a:p>
            <a:pPr indent="-396000">
              <a:lnSpc>
                <a:spcPct val="110000"/>
              </a:lnSpc>
              <a:spcBef>
                <a:spcPts val="600"/>
              </a:spcBef>
            </a:pPr>
            <a:r>
              <a:rPr lang="en-US"/>
              <a:t>	 Implementing solutions should strive to meet human needs.</a:t>
            </a:r>
          </a:p>
          <a:p>
            <a:pPr indent="-396000">
              <a:lnSpc>
                <a:spcPct val="110000"/>
              </a:lnSpc>
              <a:spcBef>
                <a:spcPts val="600"/>
              </a:spcBef>
            </a:pPr>
            <a:r>
              <a:rPr lang="en-US" b="1"/>
              <a:t>2. The Ambiguity Rule</a:t>
            </a:r>
            <a:r>
              <a:rPr lang="en-US"/>
              <a:t>: </a:t>
            </a:r>
            <a:r>
              <a:rPr lang="en-US" b="1">
                <a:solidFill>
                  <a:schemeClr val="bg1">
                    <a:lumMod val="50000"/>
                  </a:schemeClr>
                </a:solidFill>
              </a:rPr>
              <a:t>Design Thinkers Must Preserve Ambiguity</a:t>
            </a:r>
          </a:p>
          <a:p>
            <a:pPr indent="-396000">
              <a:lnSpc>
                <a:spcPct val="110000"/>
              </a:lnSpc>
              <a:spcBef>
                <a:spcPts val="600"/>
              </a:spcBef>
            </a:pPr>
            <a:r>
              <a:rPr lang="en-US"/>
              <a:t>	Moving away from restrictions and creating conditions for experimenting on the border of   knowledge and imagination. Look for solutions that seem to be inappropriate</a:t>
            </a:r>
          </a:p>
          <a:p>
            <a:pPr indent="-396000">
              <a:lnSpc>
                <a:spcPct val="110000"/>
              </a:lnSpc>
              <a:spcBef>
                <a:spcPts val="600"/>
              </a:spcBef>
            </a:pPr>
            <a:r>
              <a:rPr lang="en-US" b="1"/>
              <a:t>3. The Re-design Rule: </a:t>
            </a:r>
            <a:r>
              <a:rPr lang="en-US" b="1">
                <a:solidFill>
                  <a:schemeClr val="bg1">
                    <a:lumMod val="50000"/>
                  </a:schemeClr>
                </a:solidFill>
              </a:rPr>
              <a:t>All Design Is Re-design</a:t>
            </a:r>
          </a:p>
          <a:p>
            <a:pPr indent="-396000">
              <a:lnSpc>
                <a:spcPct val="110000"/>
              </a:lnSpc>
              <a:spcBef>
                <a:spcPts val="600"/>
              </a:spcBef>
            </a:pPr>
            <a:r>
              <a:rPr lang="en-US"/>
              <a:t>	Designing future technical and social conditions, based on historical solutions, in order to best analyze and solve the problem</a:t>
            </a:r>
          </a:p>
          <a:p>
            <a:pPr indent="-396000">
              <a:lnSpc>
                <a:spcPct val="110000"/>
              </a:lnSpc>
              <a:spcBef>
                <a:spcPts val="600"/>
              </a:spcBef>
            </a:pPr>
            <a:r>
              <a:rPr lang="en-US" b="1"/>
              <a:t>4. The Tangibility Rule: </a:t>
            </a:r>
            <a:r>
              <a:rPr lang="en-US" b="1">
                <a:solidFill>
                  <a:schemeClr val="bg1">
                    <a:lumMod val="50000"/>
                  </a:schemeClr>
                </a:solidFill>
              </a:rPr>
              <a:t>Making Ideas Tangible Always Facilitates Communication</a:t>
            </a:r>
          </a:p>
          <a:p>
            <a:pPr indent="-396000">
              <a:lnSpc>
                <a:spcPct val="110000"/>
              </a:lnSpc>
              <a:spcBef>
                <a:spcPts val="600"/>
              </a:spcBef>
            </a:pPr>
            <a:r>
              <a:rPr lang="en-US"/>
              <a:t>	Making ideas reality by visualizing and prototyping improves communication among project team members</a:t>
            </a:r>
          </a:p>
          <a:p>
            <a:pPr indent="-396000">
              <a:lnSpc>
                <a:spcPct val="110000"/>
              </a:lnSpc>
              <a:spcBef>
                <a:spcPts val="600"/>
              </a:spcBef>
            </a:pPr>
            <a:endParaRPr lang="en-IE"/>
          </a:p>
        </p:txBody>
      </p:sp>
      <p:sp>
        <p:nvSpPr>
          <p:cNvPr id="3" name="Text Placeholder 2">
            <a:extLst>
              <a:ext uri="{FF2B5EF4-FFF2-40B4-BE49-F238E27FC236}">
                <a16:creationId xmlns:a16="http://schemas.microsoft.com/office/drawing/2014/main" id="{10F2F911-AB4D-4933-BA52-9200D07EB20D}"/>
              </a:ext>
            </a:extLst>
          </p:cNvPr>
          <p:cNvSpPr>
            <a:spLocks noGrp="1"/>
          </p:cNvSpPr>
          <p:nvPr>
            <p:ph type="body" sz="quarter" idx="16"/>
          </p:nvPr>
        </p:nvSpPr>
        <p:spPr>
          <a:xfrm>
            <a:off x="566548" y="558890"/>
            <a:ext cx="10808102" cy="582221"/>
          </a:xfrm>
        </p:spPr>
        <p:txBody>
          <a:bodyPr>
            <a:normAutofit/>
          </a:bodyPr>
          <a:lstStyle/>
          <a:p>
            <a:r>
              <a:rPr lang="en-US" sz="3300" b="1"/>
              <a:t>Summary of the Rules of DESIGN THINKING…</a:t>
            </a:r>
            <a:endParaRPr lang="en-IE" sz="3300" b="1"/>
          </a:p>
        </p:txBody>
      </p:sp>
      <p:pic>
        <p:nvPicPr>
          <p:cNvPr id="4" name="Obraz 2">
            <a:extLst>
              <a:ext uri="{FF2B5EF4-FFF2-40B4-BE49-F238E27FC236}">
                <a16:creationId xmlns:a16="http://schemas.microsoft.com/office/drawing/2014/main" id="{671D1B58-2DC9-4DB0-9443-8EF446D28F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3089" y="637570"/>
            <a:ext cx="1715155" cy="1715155"/>
          </a:xfrm>
          <a:prstGeom prst="rect">
            <a:avLst/>
          </a:prstGeom>
        </p:spPr>
      </p:pic>
      <p:sp>
        <p:nvSpPr>
          <p:cNvPr id="6" name="TextBox 5">
            <a:extLst>
              <a:ext uri="{FF2B5EF4-FFF2-40B4-BE49-F238E27FC236}">
                <a16:creationId xmlns:a16="http://schemas.microsoft.com/office/drawing/2014/main" id="{DFD67BD0-1D70-4DDB-916E-FF8430E71DE5}"/>
              </a:ext>
            </a:extLst>
          </p:cNvPr>
          <p:cNvSpPr txBox="1"/>
          <p:nvPr/>
        </p:nvSpPr>
        <p:spPr>
          <a:xfrm>
            <a:off x="5517930" y="5609547"/>
            <a:ext cx="6527935" cy="307777"/>
          </a:xfrm>
          <a:prstGeom prst="rect">
            <a:avLst/>
          </a:prstGeom>
          <a:noFill/>
        </p:spPr>
        <p:txBody>
          <a:bodyPr wrap="square">
            <a:spAutoFit/>
          </a:bodyPr>
          <a:lstStyle/>
          <a:p>
            <a:r>
              <a:rPr lang="en-US" sz="1400">
                <a:solidFill>
                  <a:schemeClr val="tx1"/>
                </a:solidFill>
              </a:rPr>
              <a:t>Source: H. </a:t>
            </a:r>
            <a:r>
              <a:rPr lang="en-US" sz="1400" err="1">
                <a:solidFill>
                  <a:schemeClr val="tx1"/>
                </a:solidFill>
              </a:rPr>
              <a:t>Plattner,C</a:t>
            </a:r>
            <a:r>
              <a:rPr lang="en-US" sz="1400">
                <a:solidFill>
                  <a:schemeClr val="tx1"/>
                </a:solidFill>
              </a:rPr>
              <a:t>.  </a:t>
            </a:r>
            <a:r>
              <a:rPr lang="en-US" sz="1400" err="1">
                <a:solidFill>
                  <a:schemeClr val="tx1"/>
                </a:solidFill>
              </a:rPr>
              <a:t>Meinel</a:t>
            </a:r>
            <a:r>
              <a:rPr lang="en-US" sz="1400">
                <a:solidFill>
                  <a:schemeClr val="tx1"/>
                </a:solidFill>
              </a:rPr>
              <a:t>, L. Leifer, Design Thinking: Understand - Improve - Apply</a:t>
            </a:r>
          </a:p>
        </p:txBody>
      </p:sp>
    </p:spTree>
    <p:extLst>
      <p:ext uri="{BB962C8B-B14F-4D97-AF65-F5344CB8AC3E}">
        <p14:creationId xmlns:p14="http://schemas.microsoft.com/office/powerpoint/2010/main" val="381246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0AF93-180E-4225-B546-31D8F56328BD}"/>
              </a:ext>
            </a:extLst>
          </p:cNvPr>
          <p:cNvSpPr>
            <a:spLocks noGrp="1"/>
          </p:cNvSpPr>
          <p:nvPr>
            <p:ph type="body" sz="quarter" idx="15"/>
          </p:nvPr>
        </p:nvSpPr>
        <p:spPr>
          <a:xfrm>
            <a:off x="429800" y="3528580"/>
            <a:ext cx="11332399" cy="697353"/>
          </a:xfrm>
        </p:spPr>
        <p:txBody>
          <a:bodyPr/>
          <a:lstStyle/>
          <a:p>
            <a:r>
              <a:rPr lang="en-US"/>
              <a:t>Module 1:  The Opportunity Landscape</a:t>
            </a:r>
            <a:endParaRPr lang="en-IE"/>
          </a:p>
          <a:p>
            <a:endParaRPr lang="en-IE"/>
          </a:p>
        </p:txBody>
      </p:sp>
      <p:sp>
        <p:nvSpPr>
          <p:cNvPr id="6" name="TextBox 5">
            <a:extLst>
              <a:ext uri="{FF2B5EF4-FFF2-40B4-BE49-F238E27FC236}">
                <a16:creationId xmlns:a16="http://schemas.microsoft.com/office/drawing/2014/main" id="{3E9FF556-2D03-4273-9854-97CCFD2465EC}"/>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spTree>
    <p:extLst>
      <p:ext uri="{BB962C8B-B14F-4D97-AF65-F5344CB8AC3E}">
        <p14:creationId xmlns:p14="http://schemas.microsoft.com/office/powerpoint/2010/main" val="3060092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FBC08-A31A-4DAE-AB4B-846A31B00FEA}"/>
              </a:ext>
            </a:extLst>
          </p:cNvPr>
          <p:cNvSpPr>
            <a:spLocks noGrp="1"/>
          </p:cNvSpPr>
          <p:nvPr>
            <p:ph type="body" sz="quarter" idx="18"/>
          </p:nvPr>
        </p:nvSpPr>
        <p:spPr>
          <a:xfrm>
            <a:off x="734714" y="1757011"/>
            <a:ext cx="5182609" cy="3867704"/>
          </a:xfrm>
        </p:spPr>
        <p:txBody>
          <a:bodyPr>
            <a:normAutofit fontScale="92500"/>
          </a:bodyPr>
          <a:lstStyle/>
          <a:p>
            <a:pPr marL="457200" indent="-457200" algn="l">
              <a:buFont typeface="Arial" panose="020B0604020202020204" pitchFamily="34" charset="0"/>
              <a:buChar char="•"/>
            </a:pPr>
            <a:r>
              <a:rPr lang="en-US" sz="2400" cap="none" baseline="0"/>
              <a:t>Frequent contact with potential clients/users</a:t>
            </a:r>
          </a:p>
          <a:p>
            <a:pPr marL="457200" indent="-457200" algn="l">
              <a:buFont typeface="Arial" panose="020B0604020202020204" pitchFamily="34" charset="0"/>
              <a:buChar char="•"/>
            </a:pPr>
            <a:r>
              <a:rPr lang="en-US" sz="2400" cap="none" baseline="0"/>
              <a:t>Extremely high customer focus</a:t>
            </a:r>
          </a:p>
          <a:p>
            <a:pPr marL="457200" indent="-457200" algn="l">
              <a:buFont typeface="Arial" panose="020B0604020202020204" pitchFamily="34" charset="0"/>
              <a:buChar char="•"/>
            </a:pPr>
            <a:r>
              <a:rPr lang="en-US" sz="2400" cap="none" baseline="0"/>
              <a:t>Eliminating incorrect assumptions by monitoring the process</a:t>
            </a:r>
          </a:p>
          <a:p>
            <a:pPr marL="457200" indent="-457200" algn="l">
              <a:buFont typeface="Arial" panose="020B0604020202020204" pitchFamily="34" charset="0"/>
              <a:buChar char="•"/>
            </a:pPr>
            <a:r>
              <a:rPr lang="en-US" sz="2400" cap="none" baseline="0"/>
              <a:t>Implementation of the basic functions</a:t>
            </a:r>
          </a:p>
          <a:p>
            <a:pPr marL="457200" indent="-457200" algn="l">
              <a:buFont typeface="Arial" panose="020B0604020202020204" pitchFamily="34" charset="0"/>
              <a:buChar char="•"/>
            </a:pPr>
            <a:r>
              <a:rPr lang="en-US" sz="2400" cap="none" baseline="0"/>
              <a:t>Savings thanks to frequent user reviews</a:t>
            </a:r>
          </a:p>
          <a:p>
            <a:pPr marL="457200" indent="-457200" algn="l">
              <a:buFont typeface="Arial" panose="020B0604020202020204" pitchFamily="34" charset="0"/>
              <a:buChar char="•"/>
            </a:pPr>
            <a:r>
              <a:rPr lang="en-US" sz="2400" cap="none" baseline="0"/>
              <a:t>Cost saving due to the omission of some components</a:t>
            </a:r>
            <a:endParaRPr lang="pl-PL" sz="2400" cap="none" baseline="0">
              <a:latin typeface="PT Sans"/>
            </a:endParaRPr>
          </a:p>
          <a:p>
            <a:pPr marL="342900" indent="-342900">
              <a:buFont typeface="Arial" panose="020B0604020202020204" pitchFamily="34" charset="0"/>
              <a:buChar char="•"/>
            </a:pPr>
            <a:endParaRPr lang="en-IE"/>
          </a:p>
        </p:txBody>
      </p:sp>
      <p:sp>
        <p:nvSpPr>
          <p:cNvPr id="3" name="Text Placeholder 2">
            <a:extLst>
              <a:ext uri="{FF2B5EF4-FFF2-40B4-BE49-F238E27FC236}">
                <a16:creationId xmlns:a16="http://schemas.microsoft.com/office/drawing/2014/main" id="{91E77320-82EE-4EE5-B0FA-7EB62C7DFD22}"/>
              </a:ext>
            </a:extLst>
          </p:cNvPr>
          <p:cNvSpPr>
            <a:spLocks noGrp="1"/>
          </p:cNvSpPr>
          <p:nvPr>
            <p:ph type="body" sz="quarter" idx="16"/>
          </p:nvPr>
        </p:nvSpPr>
        <p:spPr>
          <a:xfrm>
            <a:off x="734714" y="228600"/>
            <a:ext cx="5085159" cy="1137745"/>
          </a:xfrm>
        </p:spPr>
        <p:txBody>
          <a:bodyPr>
            <a:normAutofit lnSpcReduction="10000"/>
          </a:bodyPr>
          <a:lstStyle/>
          <a:p>
            <a:r>
              <a:rPr lang="en-US" b="1"/>
              <a:t>Advantages of the </a:t>
            </a:r>
          </a:p>
          <a:p>
            <a:r>
              <a:rPr lang="en-US" b="1"/>
              <a:t>Design Thinking Process</a:t>
            </a:r>
            <a:endParaRPr lang="en-IE" b="1"/>
          </a:p>
        </p:txBody>
      </p:sp>
      <p:pic>
        <p:nvPicPr>
          <p:cNvPr id="6" name="Picture Placeholder 5" descr="Single orange balloon floating above white balloons">
            <a:extLst>
              <a:ext uri="{FF2B5EF4-FFF2-40B4-BE49-F238E27FC236}">
                <a16:creationId xmlns:a16="http://schemas.microsoft.com/office/drawing/2014/main" id="{C93DF863-DD88-4BCF-9855-4B8CD1AED93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348210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5D67DA-F9E2-470F-8295-5E0C677F3C3B}"/>
              </a:ext>
            </a:extLst>
          </p:cNvPr>
          <p:cNvSpPr>
            <a:spLocks noGrp="1"/>
          </p:cNvSpPr>
          <p:nvPr>
            <p:ph type="body" sz="quarter" idx="17"/>
          </p:nvPr>
        </p:nvSpPr>
        <p:spPr/>
        <p:txBody>
          <a:bodyPr>
            <a:normAutofit fontScale="85000" lnSpcReduction="20000"/>
          </a:bodyPr>
          <a:lstStyle/>
          <a:p>
            <a:r>
              <a:rPr lang="en-US"/>
              <a:t>4</a:t>
            </a:r>
            <a:endParaRPr lang="en-IE"/>
          </a:p>
        </p:txBody>
      </p:sp>
      <p:sp>
        <p:nvSpPr>
          <p:cNvPr id="4" name="Text Placeholder 1">
            <a:extLst>
              <a:ext uri="{FF2B5EF4-FFF2-40B4-BE49-F238E27FC236}">
                <a16:creationId xmlns:a16="http://schemas.microsoft.com/office/drawing/2014/main" id="{0CD7917B-5148-46A5-A2BD-3A488ADAE16D}"/>
              </a:ext>
            </a:extLst>
          </p:cNvPr>
          <p:cNvSpPr>
            <a:spLocks noGrp="1"/>
          </p:cNvSpPr>
          <p:nvPr>
            <p:ph type="body" sz="quarter" idx="16"/>
          </p:nvPr>
        </p:nvSpPr>
        <p:spPr>
          <a:xfrm>
            <a:off x="2149154" y="934083"/>
            <a:ext cx="4509098" cy="3868735"/>
          </a:xfrm>
        </p:spPr>
        <p:txBody>
          <a:bodyPr>
            <a:normAutofit/>
          </a:bodyPr>
          <a:lstStyle/>
          <a:p>
            <a:r>
              <a:rPr lang="en-US"/>
              <a:t>The Food Market for Seniors… where the opportunities are</a:t>
            </a:r>
          </a:p>
          <a:p>
            <a:endParaRPr lang="en-IE"/>
          </a:p>
        </p:txBody>
      </p:sp>
    </p:spTree>
    <p:extLst>
      <p:ext uri="{BB962C8B-B14F-4D97-AF65-F5344CB8AC3E}">
        <p14:creationId xmlns:p14="http://schemas.microsoft.com/office/powerpoint/2010/main" val="3037703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Flat lay top view of vibrantly colored farfalle">
            <a:extLst>
              <a:ext uri="{FF2B5EF4-FFF2-40B4-BE49-F238E27FC236}">
                <a16:creationId xmlns:a16="http://schemas.microsoft.com/office/drawing/2014/main" id="{E694EB0E-CEF3-48CA-993D-95015C1916A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9DC3015-1155-49C2-8056-1CFACE253D16}"/>
              </a:ext>
            </a:extLst>
          </p:cNvPr>
          <p:cNvSpPr>
            <a:spLocks noGrp="1"/>
          </p:cNvSpPr>
          <p:nvPr>
            <p:ph type="body" sz="quarter" idx="18"/>
          </p:nvPr>
        </p:nvSpPr>
        <p:spPr>
          <a:xfrm>
            <a:off x="3920248" y="2130357"/>
            <a:ext cx="8271752" cy="3511686"/>
          </a:xfrm>
          <a:solidFill>
            <a:srgbClr val="FFD100"/>
          </a:solidFill>
        </p:spPr>
        <p:txBody>
          <a:bodyPr/>
          <a:lstStyle/>
          <a:p>
            <a:r>
              <a:rPr lang="en-US" dirty="0"/>
              <a:t>As mentioned already a challenge or a problem can also be seen as an opportunity!!</a:t>
            </a:r>
          </a:p>
          <a:p>
            <a:r>
              <a:rPr lang="en-US" dirty="0"/>
              <a:t>In our </a:t>
            </a:r>
            <a:r>
              <a:rPr lang="en-US" b="1" dirty="0">
                <a:solidFill>
                  <a:srgbClr val="1188A3"/>
                </a:solidFill>
                <a:hlinkClick r:id="rId3">
                  <a:extLst>
                    <a:ext uri="{A12FA001-AC4F-418D-AE19-62706E023703}">
                      <ahyp:hlinkClr xmlns:ahyp="http://schemas.microsoft.com/office/drawing/2018/hyperlinkcolor" val="tx"/>
                    </a:ext>
                  </a:extLst>
                </a:hlinkClick>
              </a:rPr>
              <a:t>Good Practice Compendium</a:t>
            </a:r>
            <a:r>
              <a:rPr lang="en-US" b="1" dirty="0">
                <a:solidFill>
                  <a:srgbClr val="1188A3"/>
                </a:solidFill>
              </a:rPr>
              <a:t>, </a:t>
            </a:r>
            <a:r>
              <a:rPr lang="en-US" dirty="0"/>
              <a:t>we examine 20 examples of SMEs innovating food and services for Seniors across Europe. From this you can be inspired by efforts already being made to fill the gap within the market!!</a:t>
            </a:r>
            <a:endParaRPr lang="en-IE" dirty="0"/>
          </a:p>
          <a:p>
            <a:endParaRPr lang="en-IE" dirty="0"/>
          </a:p>
        </p:txBody>
      </p:sp>
      <p:sp>
        <p:nvSpPr>
          <p:cNvPr id="4" name="Text Placeholder 3">
            <a:extLst>
              <a:ext uri="{FF2B5EF4-FFF2-40B4-BE49-F238E27FC236}">
                <a16:creationId xmlns:a16="http://schemas.microsoft.com/office/drawing/2014/main" id="{04641FE5-D89F-46FA-8B0E-5446BFCBDA7A}"/>
              </a:ext>
            </a:extLst>
          </p:cNvPr>
          <p:cNvSpPr>
            <a:spLocks noGrp="1"/>
          </p:cNvSpPr>
          <p:nvPr>
            <p:ph type="body" sz="quarter" idx="16"/>
          </p:nvPr>
        </p:nvSpPr>
        <p:spPr>
          <a:xfrm>
            <a:off x="464195" y="444299"/>
            <a:ext cx="11696699" cy="582221"/>
          </a:xfrm>
        </p:spPr>
        <p:txBody>
          <a:bodyPr>
            <a:noAutofit/>
          </a:bodyPr>
          <a:lstStyle/>
          <a:p>
            <a:r>
              <a:rPr lang="en-US" sz="3300" b="1"/>
              <a:t>Be inspired…How Challenges can become OPPORTUNITIES</a:t>
            </a:r>
            <a:endParaRPr lang="en-IE" sz="3300" b="1"/>
          </a:p>
        </p:txBody>
      </p:sp>
      <p:sp>
        <p:nvSpPr>
          <p:cNvPr id="2" name="Oval 1">
            <a:hlinkClick r:id="rId3"/>
            <a:extLst>
              <a:ext uri="{FF2B5EF4-FFF2-40B4-BE49-F238E27FC236}">
                <a16:creationId xmlns:a16="http://schemas.microsoft.com/office/drawing/2014/main" id="{D6D16FC9-23A9-43A2-AAF4-1B9ED35F10E3}"/>
              </a:ext>
            </a:extLst>
          </p:cNvPr>
          <p:cNvSpPr/>
          <p:nvPr/>
        </p:nvSpPr>
        <p:spPr>
          <a:xfrm>
            <a:off x="9922503" y="4562947"/>
            <a:ext cx="2145671" cy="1079096"/>
          </a:xfrm>
          <a:prstGeom prst="ellipse">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Click here for Good Practice Compendium </a:t>
            </a:r>
            <a:endParaRPr lang="en-IE" b="1" dirty="0"/>
          </a:p>
        </p:txBody>
      </p:sp>
    </p:spTree>
    <p:extLst>
      <p:ext uri="{BB962C8B-B14F-4D97-AF65-F5344CB8AC3E}">
        <p14:creationId xmlns:p14="http://schemas.microsoft.com/office/powerpoint/2010/main" val="2099016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13BC4-7962-4E5C-BD12-40266DB17214}"/>
              </a:ext>
            </a:extLst>
          </p:cNvPr>
          <p:cNvSpPr>
            <a:spLocks noGrp="1"/>
          </p:cNvSpPr>
          <p:nvPr>
            <p:ph type="body" sz="quarter" idx="31"/>
          </p:nvPr>
        </p:nvSpPr>
        <p:spPr>
          <a:xfrm>
            <a:off x="1790662" y="4506622"/>
            <a:ext cx="2390847" cy="1988058"/>
          </a:xfrm>
        </p:spPr>
        <p:txBody>
          <a:bodyPr/>
          <a:lstStyle/>
          <a:p>
            <a:r>
              <a:rPr lang="en-US" b="1">
                <a:latin typeface="+mn-lt"/>
              </a:rPr>
              <a:t>INNOVATIVE</a:t>
            </a:r>
          </a:p>
          <a:p>
            <a:r>
              <a:rPr lang="en-US" b="1">
                <a:latin typeface="+mn-lt"/>
              </a:rPr>
              <a:t>PRODUCTS</a:t>
            </a:r>
            <a:endParaRPr lang="en-IE" b="1">
              <a:latin typeface="+mn-lt"/>
            </a:endParaRPr>
          </a:p>
        </p:txBody>
      </p:sp>
      <p:sp>
        <p:nvSpPr>
          <p:cNvPr id="3" name="Text Placeholder 2">
            <a:extLst>
              <a:ext uri="{FF2B5EF4-FFF2-40B4-BE49-F238E27FC236}">
                <a16:creationId xmlns:a16="http://schemas.microsoft.com/office/drawing/2014/main" id="{7E432A19-3CEA-4465-86D0-DA86F35A587F}"/>
              </a:ext>
            </a:extLst>
          </p:cNvPr>
          <p:cNvSpPr>
            <a:spLocks noGrp="1"/>
          </p:cNvSpPr>
          <p:nvPr>
            <p:ph type="body" sz="quarter" idx="33"/>
          </p:nvPr>
        </p:nvSpPr>
        <p:spPr>
          <a:xfrm>
            <a:off x="4900576" y="4509018"/>
            <a:ext cx="2390847" cy="1988058"/>
          </a:xfrm>
        </p:spPr>
        <p:txBody>
          <a:bodyPr/>
          <a:lstStyle/>
          <a:p>
            <a:r>
              <a:rPr lang="en-US" b="1">
                <a:latin typeface="+mn-lt"/>
              </a:rPr>
              <a:t>UNIQUE OR</a:t>
            </a:r>
          </a:p>
          <a:p>
            <a:r>
              <a:rPr lang="en-US" b="1">
                <a:latin typeface="+mn-lt"/>
              </a:rPr>
              <a:t>HELPFUL SERVICES</a:t>
            </a:r>
            <a:endParaRPr lang="en-IE" b="1">
              <a:latin typeface="+mn-lt"/>
            </a:endParaRPr>
          </a:p>
        </p:txBody>
      </p:sp>
      <p:sp>
        <p:nvSpPr>
          <p:cNvPr id="4" name="Text Placeholder 3">
            <a:extLst>
              <a:ext uri="{FF2B5EF4-FFF2-40B4-BE49-F238E27FC236}">
                <a16:creationId xmlns:a16="http://schemas.microsoft.com/office/drawing/2014/main" id="{E8284BB1-1343-48F9-ADD9-8408DC511856}"/>
              </a:ext>
            </a:extLst>
          </p:cNvPr>
          <p:cNvSpPr>
            <a:spLocks noGrp="1"/>
          </p:cNvSpPr>
          <p:nvPr>
            <p:ph type="body" sz="quarter" idx="35"/>
          </p:nvPr>
        </p:nvSpPr>
        <p:spPr>
          <a:xfrm>
            <a:off x="8326886" y="4545533"/>
            <a:ext cx="2390847" cy="1988058"/>
          </a:xfrm>
        </p:spPr>
        <p:txBody>
          <a:bodyPr/>
          <a:lstStyle/>
          <a:p>
            <a:r>
              <a:rPr lang="en-US" b="1">
                <a:latin typeface="+mn-lt"/>
              </a:rPr>
              <a:t>ALLEVIATING</a:t>
            </a:r>
          </a:p>
          <a:p>
            <a:r>
              <a:rPr lang="en-US" b="1">
                <a:latin typeface="+mn-lt"/>
              </a:rPr>
              <a:t>PROBLEMS OR</a:t>
            </a:r>
          </a:p>
          <a:p>
            <a:r>
              <a:rPr lang="en-US" b="1">
                <a:latin typeface="+mn-lt"/>
              </a:rPr>
              <a:t>CHALLENGES</a:t>
            </a:r>
            <a:endParaRPr lang="en-IE" b="1">
              <a:latin typeface="+mn-lt"/>
            </a:endParaRPr>
          </a:p>
        </p:txBody>
      </p:sp>
      <p:sp>
        <p:nvSpPr>
          <p:cNvPr id="5" name="Text Placeholder 4">
            <a:extLst>
              <a:ext uri="{FF2B5EF4-FFF2-40B4-BE49-F238E27FC236}">
                <a16:creationId xmlns:a16="http://schemas.microsoft.com/office/drawing/2014/main" id="{E37254FB-C98A-461E-B6D0-14211E3F9C1D}"/>
              </a:ext>
            </a:extLst>
          </p:cNvPr>
          <p:cNvSpPr>
            <a:spLocks noGrp="1"/>
          </p:cNvSpPr>
          <p:nvPr>
            <p:ph type="body" sz="quarter" idx="29"/>
          </p:nvPr>
        </p:nvSpPr>
        <p:spPr>
          <a:xfrm>
            <a:off x="592812" y="204281"/>
            <a:ext cx="11025353" cy="1234731"/>
          </a:xfrm>
          <a:solidFill>
            <a:srgbClr val="85D2E1"/>
          </a:solidFill>
        </p:spPr>
        <p:txBody>
          <a:bodyPr>
            <a:normAutofit/>
          </a:bodyPr>
          <a:lstStyle/>
          <a:p>
            <a:r>
              <a:rPr lang="en-US" sz="3300" b="1"/>
              <a:t>How our Compendium categorised opportunities in the </a:t>
            </a:r>
          </a:p>
          <a:p>
            <a:r>
              <a:rPr lang="en-US" sz="3300" b="1"/>
              <a:t>Senior Market</a:t>
            </a:r>
            <a:endParaRPr lang="en-IE" sz="3300" b="1"/>
          </a:p>
          <a:p>
            <a:endParaRPr lang="en-IE" sz="3300" b="1"/>
          </a:p>
        </p:txBody>
      </p:sp>
      <p:sp>
        <p:nvSpPr>
          <p:cNvPr id="6" name="TextBox 5">
            <a:extLst>
              <a:ext uri="{FF2B5EF4-FFF2-40B4-BE49-F238E27FC236}">
                <a16:creationId xmlns:a16="http://schemas.microsoft.com/office/drawing/2014/main" id="{5AE7D177-0594-4D9E-A333-8372BC29C463}"/>
              </a:ext>
            </a:extLst>
          </p:cNvPr>
          <p:cNvSpPr txBox="1"/>
          <p:nvPr/>
        </p:nvSpPr>
        <p:spPr>
          <a:xfrm>
            <a:off x="2553205" y="1994170"/>
            <a:ext cx="961176" cy="369332"/>
          </a:xfrm>
          <a:prstGeom prst="rect">
            <a:avLst/>
          </a:prstGeom>
          <a:noFill/>
        </p:spPr>
        <p:txBody>
          <a:bodyPr wrap="square" rtlCol="0">
            <a:spAutoFit/>
          </a:bodyPr>
          <a:lstStyle/>
          <a:p>
            <a:r>
              <a:rPr lang="en-US" b="1">
                <a:solidFill>
                  <a:srgbClr val="000000"/>
                </a:solidFill>
              </a:rPr>
              <a:t>GROUP</a:t>
            </a:r>
            <a:r>
              <a:rPr lang="en-US">
                <a:solidFill>
                  <a:srgbClr val="000000"/>
                </a:solidFill>
              </a:rPr>
              <a:t> </a:t>
            </a:r>
            <a:endParaRPr lang="en-IE">
              <a:solidFill>
                <a:srgbClr val="000000"/>
              </a:solidFill>
            </a:endParaRPr>
          </a:p>
        </p:txBody>
      </p:sp>
      <p:sp>
        <p:nvSpPr>
          <p:cNvPr id="7" name="TextBox 6">
            <a:extLst>
              <a:ext uri="{FF2B5EF4-FFF2-40B4-BE49-F238E27FC236}">
                <a16:creationId xmlns:a16="http://schemas.microsoft.com/office/drawing/2014/main" id="{8F8D9B27-28D8-483F-9026-C6530EFD23C3}"/>
              </a:ext>
            </a:extLst>
          </p:cNvPr>
          <p:cNvSpPr txBox="1"/>
          <p:nvPr/>
        </p:nvSpPr>
        <p:spPr>
          <a:xfrm>
            <a:off x="5672606" y="1994170"/>
            <a:ext cx="961176" cy="369332"/>
          </a:xfrm>
          <a:prstGeom prst="rect">
            <a:avLst/>
          </a:prstGeom>
          <a:noFill/>
        </p:spPr>
        <p:txBody>
          <a:bodyPr wrap="square" rtlCol="0">
            <a:spAutoFit/>
          </a:bodyPr>
          <a:lstStyle/>
          <a:p>
            <a:r>
              <a:rPr lang="en-US" b="1">
                <a:solidFill>
                  <a:srgbClr val="000000"/>
                </a:solidFill>
              </a:rPr>
              <a:t>GROUP </a:t>
            </a:r>
            <a:endParaRPr lang="en-IE" b="1">
              <a:solidFill>
                <a:srgbClr val="000000"/>
              </a:solidFill>
            </a:endParaRPr>
          </a:p>
        </p:txBody>
      </p:sp>
      <p:sp>
        <p:nvSpPr>
          <p:cNvPr id="8" name="TextBox 7">
            <a:extLst>
              <a:ext uri="{FF2B5EF4-FFF2-40B4-BE49-F238E27FC236}">
                <a16:creationId xmlns:a16="http://schemas.microsoft.com/office/drawing/2014/main" id="{FE6F6571-1A2A-40C4-B9F1-471D38549921}"/>
              </a:ext>
            </a:extLst>
          </p:cNvPr>
          <p:cNvSpPr txBox="1"/>
          <p:nvPr/>
        </p:nvSpPr>
        <p:spPr>
          <a:xfrm>
            <a:off x="9089428" y="1994170"/>
            <a:ext cx="961176" cy="369332"/>
          </a:xfrm>
          <a:prstGeom prst="rect">
            <a:avLst/>
          </a:prstGeom>
          <a:noFill/>
        </p:spPr>
        <p:txBody>
          <a:bodyPr wrap="square" rtlCol="0">
            <a:spAutoFit/>
          </a:bodyPr>
          <a:lstStyle/>
          <a:p>
            <a:r>
              <a:rPr lang="en-US" b="1">
                <a:solidFill>
                  <a:srgbClr val="000000"/>
                </a:solidFill>
              </a:rPr>
              <a:t>GROUP </a:t>
            </a:r>
            <a:endParaRPr lang="en-IE" b="1">
              <a:solidFill>
                <a:srgbClr val="000000"/>
              </a:solidFill>
            </a:endParaRPr>
          </a:p>
        </p:txBody>
      </p:sp>
      <p:sp>
        <p:nvSpPr>
          <p:cNvPr id="9" name="TextBox 8">
            <a:extLst>
              <a:ext uri="{FF2B5EF4-FFF2-40B4-BE49-F238E27FC236}">
                <a16:creationId xmlns:a16="http://schemas.microsoft.com/office/drawing/2014/main" id="{9036AE86-77B1-43D4-8D74-12203E5B25E6}"/>
              </a:ext>
            </a:extLst>
          </p:cNvPr>
          <p:cNvSpPr txBox="1"/>
          <p:nvPr/>
        </p:nvSpPr>
        <p:spPr>
          <a:xfrm>
            <a:off x="2782111" y="2363502"/>
            <a:ext cx="496110" cy="461665"/>
          </a:xfrm>
          <a:prstGeom prst="rect">
            <a:avLst/>
          </a:prstGeom>
          <a:noFill/>
        </p:spPr>
        <p:txBody>
          <a:bodyPr wrap="square" rtlCol="0">
            <a:spAutoFit/>
          </a:bodyPr>
          <a:lstStyle/>
          <a:p>
            <a:r>
              <a:rPr lang="en-US" sz="2400" b="1">
                <a:solidFill>
                  <a:srgbClr val="000000"/>
                </a:solidFill>
              </a:rPr>
              <a:t>01</a:t>
            </a:r>
            <a:endParaRPr lang="en-IE" sz="2400" b="1">
              <a:solidFill>
                <a:srgbClr val="000000"/>
              </a:solidFill>
            </a:endParaRPr>
          </a:p>
        </p:txBody>
      </p:sp>
      <p:sp>
        <p:nvSpPr>
          <p:cNvPr id="10" name="TextBox 9">
            <a:extLst>
              <a:ext uri="{FF2B5EF4-FFF2-40B4-BE49-F238E27FC236}">
                <a16:creationId xmlns:a16="http://schemas.microsoft.com/office/drawing/2014/main" id="{53D79E63-EF22-4308-A196-F1F66CB56CA6}"/>
              </a:ext>
            </a:extLst>
          </p:cNvPr>
          <p:cNvSpPr txBox="1"/>
          <p:nvPr/>
        </p:nvSpPr>
        <p:spPr>
          <a:xfrm>
            <a:off x="5877403" y="2363501"/>
            <a:ext cx="496110" cy="461665"/>
          </a:xfrm>
          <a:prstGeom prst="rect">
            <a:avLst/>
          </a:prstGeom>
          <a:noFill/>
        </p:spPr>
        <p:txBody>
          <a:bodyPr wrap="square" rtlCol="0">
            <a:spAutoFit/>
          </a:bodyPr>
          <a:lstStyle/>
          <a:p>
            <a:r>
              <a:rPr lang="en-US" sz="2400" b="1">
                <a:solidFill>
                  <a:srgbClr val="000000"/>
                </a:solidFill>
              </a:rPr>
              <a:t>02</a:t>
            </a:r>
            <a:endParaRPr lang="en-IE" sz="2400" b="1">
              <a:solidFill>
                <a:srgbClr val="000000"/>
              </a:solidFill>
            </a:endParaRPr>
          </a:p>
        </p:txBody>
      </p:sp>
      <p:sp>
        <p:nvSpPr>
          <p:cNvPr id="11" name="TextBox 10">
            <a:extLst>
              <a:ext uri="{FF2B5EF4-FFF2-40B4-BE49-F238E27FC236}">
                <a16:creationId xmlns:a16="http://schemas.microsoft.com/office/drawing/2014/main" id="{7F47599A-F81E-43A3-9140-2A6F4B45CAC7}"/>
              </a:ext>
            </a:extLst>
          </p:cNvPr>
          <p:cNvSpPr txBox="1"/>
          <p:nvPr/>
        </p:nvSpPr>
        <p:spPr>
          <a:xfrm>
            <a:off x="9274254" y="2369940"/>
            <a:ext cx="496110" cy="461665"/>
          </a:xfrm>
          <a:prstGeom prst="rect">
            <a:avLst/>
          </a:prstGeom>
          <a:noFill/>
        </p:spPr>
        <p:txBody>
          <a:bodyPr wrap="square" rtlCol="0">
            <a:spAutoFit/>
          </a:bodyPr>
          <a:lstStyle/>
          <a:p>
            <a:r>
              <a:rPr lang="en-US" sz="2400" b="1">
                <a:solidFill>
                  <a:srgbClr val="000000"/>
                </a:solidFill>
              </a:rPr>
              <a:t>03</a:t>
            </a:r>
            <a:endParaRPr lang="en-IE" sz="2400" b="1">
              <a:solidFill>
                <a:srgbClr val="000000"/>
              </a:solidFill>
            </a:endParaRPr>
          </a:p>
        </p:txBody>
      </p:sp>
    </p:spTree>
    <p:extLst>
      <p:ext uri="{BB962C8B-B14F-4D97-AF65-F5344CB8AC3E}">
        <p14:creationId xmlns:p14="http://schemas.microsoft.com/office/powerpoint/2010/main" val="2941577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A9869-8F30-423E-AA9A-BB2E0BE0EE84}"/>
              </a:ext>
            </a:extLst>
          </p:cNvPr>
          <p:cNvSpPr>
            <a:spLocks noGrp="1"/>
          </p:cNvSpPr>
          <p:nvPr>
            <p:ph type="body" sz="quarter" idx="18"/>
          </p:nvPr>
        </p:nvSpPr>
        <p:spPr>
          <a:xfrm>
            <a:off x="470780" y="1457608"/>
            <a:ext cx="5739897" cy="4167107"/>
          </a:xfrm>
        </p:spPr>
        <p:txBody>
          <a:bodyPr>
            <a:normAutofit lnSpcReduction="10000"/>
          </a:bodyPr>
          <a:lstStyle/>
          <a:p>
            <a:pPr indent="0"/>
            <a:r>
              <a:rPr lang="en-US" b="1"/>
              <a:t>Challenge: </a:t>
            </a:r>
            <a:r>
              <a:rPr lang="en-US"/>
              <a:t>In studies, it has been found that elderly subjects show a reduction in the diversity of the microbiota in their guts compared to younger adults. These differences of the intestinal microbiota of the elderly may not necessarily be caused by ageing, but they could be associated with the decline of the general state of health with malnutrition and with increased need for medication, such as antibiotics and nonsteroidal anti-inflammatory drugs, situations that occur frequently in the elderly. </a:t>
            </a:r>
            <a:endParaRPr lang="en-IE"/>
          </a:p>
        </p:txBody>
      </p:sp>
      <p:sp>
        <p:nvSpPr>
          <p:cNvPr id="3" name="Text Placeholder 2">
            <a:extLst>
              <a:ext uri="{FF2B5EF4-FFF2-40B4-BE49-F238E27FC236}">
                <a16:creationId xmlns:a16="http://schemas.microsoft.com/office/drawing/2014/main" id="{BBC994BE-B6C2-4673-9138-211368FBE710}"/>
              </a:ext>
            </a:extLst>
          </p:cNvPr>
          <p:cNvSpPr>
            <a:spLocks noGrp="1"/>
          </p:cNvSpPr>
          <p:nvPr>
            <p:ph type="body" sz="quarter" idx="16"/>
          </p:nvPr>
        </p:nvSpPr>
        <p:spPr>
          <a:xfrm>
            <a:off x="712834" y="351861"/>
            <a:ext cx="5085159" cy="1006159"/>
          </a:xfrm>
        </p:spPr>
        <p:txBody>
          <a:bodyPr>
            <a:normAutofit fontScale="92500" lnSpcReduction="20000"/>
          </a:bodyPr>
          <a:lstStyle/>
          <a:p>
            <a:r>
              <a:rPr lang="en-US"/>
              <a:t>Example from Group 1</a:t>
            </a:r>
            <a:r>
              <a:rPr lang="en-US" b="1"/>
              <a:t>:</a:t>
            </a:r>
          </a:p>
          <a:p>
            <a:r>
              <a:rPr lang="en-US" b="1"/>
              <a:t>Innovative products</a:t>
            </a:r>
            <a:endParaRPr lang="en-IE" b="1"/>
          </a:p>
        </p:txBody>
      </p:sp>
      <p:sp>
        <p:nvSpPr>
          <p:cNvPr id="7" name="TextBox 6">
            <a:extLst>
              <a:ext uri="{FF2B5EF4-FFF2-40B4-BE49-F238E27FC236}">
                <a16:creationId xmlns:a16="http://schemas.microsoft.com/office/drawing/2014/main" id="{6B13636D-8195-4415-BD42-EBAF37CF86BC}"/>
              </a:ext>
            </a:extLst>
          </p:cNvPr>
          <p:cNvSpPr txBox="1"/>
          <p:nvPr/>
        </p:nvSpPr>
        <p:spPr>
          <a:xfrm>
            <a:off x="6572816" y="1544337"/>
            <a:ext cx="3675707" cy="4401205"/>
          </a:xfrm>
          <a:prstGeom prst="rect">
            <a:avLst/>
          </a:prstGeom>
          <a:noFill/>
        </p:spPr>
        <p:txBody>
          <a:bodyPr wrap="square">
            <a:spAutoFit/>
          </a:bodyPr>
          <a:lstStyle/>
          <a:p>
            <a:r>
              <a:rPr lang="en-US" sz="2000" b="1" dirty="0" err="1">
                <a:solidFill>
                  <a:srgbClr val="000000"/>
                </a:solidFill>
              </a:rPr>
              <a:t>Ventro</a:t>
            </a:r>
            <a:r>
              <a:rPr lang="en-US" sz="2000" b="1" dirty="0">
                <a:solidFill>
                  <a:srgbClr val="000000"/>
                </a:solidFill>
              </a:rPr>
              <a:t> Bio-gel </a:t>
            </a:r>
            <a:r>
              <a:rPr lang="en-US" sz="2000" dirty="0">
                <a:solidFill>
                  <a:srgbClr val="000000"/>
                </a:solidFill>
              </a:rPr>
              <a:t>contains live probiotics which can help to regulate and maintain the balance of our microbiota (gut flora), thus supporting our intestinal functions and they are the first of their kind in the world, in that they are derived without the use of dairy or freeze-dry processes. Each sachet is dairy &amp; lactose-free with fruit-flavored gelatin, only 2.32 calories per serving, no fat, no artificial colors or sweeteners.</a:t>
            </a:r>
            <a:endParaRPr lang="en-IE" sz="2000" dirty="0">
              <a:solidFill>
                <a:srgbClr val="000000"/>
              </a:solidFill>
            </a:endParaRPr>
          </a:p>
        </p:txBody>
      </p:sp>
      <p:sp>
        <p:nvSpPr>
          <p:cNvPr id="8" name="TextBox 7">
            <a:extLst>
              <a:ext uri="{FF2B5EF4-FFF2-40B4-BE49-F238E27FC236}">
                <a16:creationId xmlns:a16="http://schemas.microsoft.com/office/drawing/2014/main" id="{3364177C-09D2-48DA-8F8B-655ADF76F60F}"/>
              </a:ext>
            </a:extLst>
          </p:cNvPr>
          <p:cNvSpPr txBox="1"/>
          <p:nvPr/>
        </p:nvSpPr>
        <p:spPr>
          <a:xfrm>
            <a:off x="6394008" y="491099"/>
            <a:ext cx="5232903" cy="646331"/>
          </a:xfrm>
          <a:prstGeom prst="rect">
            <a:avLst/>
          </a:prstGeom>
          <a:solidFill>
            <a:srgbClr val="FFD100"/>
          </a:solidFill>
        </p:spPr>
        <p:txBody>
          <a:bodyPr wrap="square" rtlCol="0">
            <a:spAutoFit/>
          </a:bodyPr>
          <a:lstStyle/>
          <a:p>
            <a:r>
              <a:rPr lang="en-US" b="1">
                <a:solidFill>
                  <a:srgbClr val="000000"/>
                </a:solidFill>
              </a:rPr>
              <a:t>Product: </a:t>
            </a:r>
            <a:r>
              <a:rPr lang="en-US">
                <a:solidFill>
                  <a:srgbClr val="000000"/>
                </a:solidFill>
              </a:rPr>
              <a:t>Bio-Gel Pro/Prebiotics as Food Supplements</a:t>
            </a:r>
          </a:p>
          <a:p>
            <a:r>
              <a:rPr lang="en-US" b="1">
                <a:solidFill>
                  <a:srgbClr val="000000"/>
                </a:solidFill>
              </a:rPr>
              <a:t>Region: </a:t>
            </a:r>
            <a:r>
              <a:rPr lang="en-US">
                <a:solidFill>
                  <a:srgbClr val="000000"/>
                </a:solidFill>
              </a:rPr>
              <a:t>Munster, Germany</a:t>
            </a:r>
            <a:endParaRPr lang="en-IE">
              <a:solidFill>
                <a:srgbClr val="000000"/>
              </a:solidFill>
            </a:endParaRPr>
          </a:p>
        </p:txBody>
      </p:sp>
      <p:pic>
        <p:nvPicPr>
          <p:cNvPr id="9" name="Picture 8">
            <a:hlinkClick r:id="rId2"/>
            <a:extLst>
              <a:ext uri="{FF2B5EF4-FFF2-40B4-BE49-F238E27FC236}">
                <a16:creationId xmlns:a16="http://schemas.microsoft.com/office/drawing/2014/main" id="{27985E18-63D5-4293-BF73-0DC55185E6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56473" y="1225193"/>
            <a:ext cx="1669614" cy="2540716"/>
          </a:xfrm>
          <a:prstGeom prst="rect">
            <a:avLst/>
          </a:prstGeom>
        </p:spPr>
      </p:pic>
    </p:spTree>
    <p:extLst>
      <p:ext uri="{BB962C8B-B14F-4D97-AF65-F5344CB8AC3E}">
        <p14:creationId xmlns:p14="http://schemas.microsoft.com/office/powerpoint/2010/main" val="1333103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D4835-B756-40A2-99A0-241D1B9BED43}"/>
              </a:ext>
            </a:extLst>
          </p:cNvPr>
          <p:cNvSpPr>
            <a:spLocks noGrp="1"/>
          </p:cNvSpPr>
          <p:nvPr>
            <p:ph type="body" sz="quarter" idx="18"/>
          </p:nvPr>
        </p:nvSpPr>
        <p:spPr>
          <a:xfrm>
            <a:off x="416459" y="1757011"/>
            <a:ext cx="5301436" cy="3867704"/>
          </a:xfrm>
        </p:spPr>
        <p:txBody>
          <a:bodyPr/>
          <a:lstStyle/>
          <a:p>
            <a:pPr indent="0"/>
            <a:r>
              <a:rPr lang="en-US" b="1"/>
              <a:t>Challenge: </a:t>
            </a:r>
            <a:r>
              <a:rPr lang="en-US"/>
              <a:t>Some</a:t>
            </a:r>
            <a:r>
              <a:rPr lang="en-US" b="1"/>
              <a:t> </a:t>
            </a:r>
            <a:r>
              <a:rPr lang="en-US"/>
              <a:t>Seniors can lose the ability to remember to eat or how to use cutlery effectively</a:t>
            </a:r>
            <a:r>
              <a:rPr lang="en-IE"/>
              <a:t>, this can be a</a:t>
            </a:r>
            <a:r>
              <a:rPr lang="en-US"/>
              <a:t>s a result of dementia or stroke. Therefore, some older adults are eating less and consequently becoming malnourished and then more vulnerable to illnesses.</a:t>
            </a:r>
          </a:p>
        </p:txBody>
      </p:sp>
      <p:sp>
        <p:nvSpPr>
          <p:cNvPr id="3" name="Text Placeholder 2">
            <a:extLst>
              <a:ext uri="{FF2B5EF4-FFF2-40B4-BE49-F238E27FC236}">
                <a16:creationId xmlns:a16="http://schemas.microsoft.com/office/drawing/2014/main" id="{7A8F6700-A70C-49E0-A3D4-AA2518DCEB7D}"/>
              </a:ext>
            </a:extLst>
          </p:cNvPr>
          <p:cNvSpPr>
            <a:spLocks noGrp="1"/>
          </p:cNvSpPr>
          <p:nvPr>
            <p:ph type="body" sz="quarter" idx="16"/>
          </p:nvPr>
        </p:nvSpPr>
        <p:spPr>
          <a:xfrm>
            <a:off x="734714" y="228600"/>
            <a:ext cx="5085159" cy="996593"/>
          </a:xfrm>
        </p:spPr>
        <p:txBody>
          <a:bodyPr>
            <a:normAutofit fontScale="92500" lnSpcReduction="20000"/>
          </a:bodyPr>
          <a:lstStyle/>
          <a:p>
            <a:r>
              <a:rPr lang="en-US"/>
              <a:t>Example from Group 2</a:t>
            </a:r>
            <a:r>
              <a:rPr lang="en-US" b="1"/>
              <a:t>:</a:t>
            </a:r>
          </a:p>
          <a:p>
            <a:r>
              <a:rPr lang="en-US" b="1"/>
              <a:t>Unique or Helpful Services</a:t>
            </a:r>
            <a:endParaRPr lang="en-IE" b="1"/>
          </a:p>
        </p:txBody>
      </p:sp>
      <p:sp>
        <p:nvSpPr>
          <p:cNvPr id="5" name="TextBox 4">
            <a:extLst>
              <a:ext uri="{FF2B5EF4-FFF2-40B4-BE49-F238E27FC236}">
                <a16:creationId xmlns:a16="http://schemas.microsoft.com/office/drawing/2014/main" id="{A30E142E-A27B-47F4-9E41-55BC7D9D965D}"/>
              </a:ext>
            </a:extLst>
          </p:cNvPr>
          <p:cNvSpPr txBox="1"/>
          <p:nvPr/>
        </p:nvSpPr>
        <p:spPr>
          <a:xfrm>
            <a:off x="6394008" y="491099"/>
            <a:ext cx="5565620" cy="646331"/>
          </a:xfrm>
          <a:prstGeom prst="rect">
            <a:avLst/>
          </a:prstGeom>
          <a:solidFill>
            <a:srgbClr val="FFD100"/>
          </a:solidFill>
        </p:spPr>
        <p:txBody>
          <a:bodyPr wrap="square" rtlCol="0">
            <a:spAutoFit/>
          </a:bodyPr>
          <a:lstStyle/>
          <a:p>
            <a:r>
              <a:rPr lang="en-US" b="1">
                <a:solidFill>
                  <a:srgbClr val="000000"/>
                </a:solidFill>
              </a:rPr>
              <a:t>Service: </a:t>
            </a:r>
            <a:r>
              <a:rPr lang="en-US">
                <a:solidFill>
                  <a:srgbClr val="000000"/>
                </a:solidFill>
              </a:rPr>
              <a:t>Finger food meal design for those with Dementia</a:t>
            </a:r>
          </a:p>
          <a:p>
            <a:r>
              <a:rPr lang="en-US" b="1">
                <a:solidFill>
                  <a:srgbClr val="000000"/>
                </a:solidFill>
              </a:rPr>
              <a:t>Region: </a:t>
            </a:r>
            <a:r>
              <a:rPr lang="en-US">
                <a:solidFill>
                  <a:srgbClr val="000000"/>
                </a:solidFill>
              </a:rPr>
              <a:t>Northern Lincolnshire, UK</a:t>
            </a:r>
            <a:endParaRPr lang="en-IE">
              <a:solidFill>
                <a:srgbClr val="000000"/>
              </a:solidFill>
            </a:endParaRPr>
          </a:p>
        </p:txBody>
      </p:sp>
      <p:pic>
        <p:nvPicPr>
          <p:cNvPr id="6" name="Picture 5">
            <a:hlinkClick r:id="rId2"/>
            <a:extLst>
              <a:ext uri="{FF2B5EF4-FFF2-40B4-BE49-F238E27FC236}">
                <a16:creationId xmlns:a16="http://schemas.microsoft.com/office/drawing/2014/main" id="{64B09824-A68C-4D16-B1E2-9B937BF78570}"/>
              </a:ext>
            </a:extLst>
          </p:cNvPr>
          <p:cNvPicPr>
            <a:picLocks noChangeAspect="1"/>
          </p:cNvPicPr>
          <p:nvPr/>
        </p:nvPicPr>
        <p:blipFill>
          <a:blip r:embed="rId3"/>
          <a:stretch>
            <a:fillRect/>
          </a:stretch>
        </p:blipFill>
        <p:spPr>
          <a:xfrm>
            <a:off x="9433711" y="1225193"/>
            <a:ext cx="2525917" cy="1096581"/>
          </a:xfrm>
          <a:prstGeom prst="rect">
            <a:avLst/>
          </a:prstGeom>
        </p:spPr>
      </p:pic>
      <p:sp>
        <p:nvSpPr>
          <p:cNvPr id="8" name="TextBox 7">
            <a:extLst>
              <a:ext uri="{FF2B5EF4-FFF2-40B4-BE49-F238E27FC236}">
                <a16:creationId xmlns:a16="http://schemas.microsoft.com/office/drawing/2014/main" id="{EB28F6CA-790B-4864-BBFC-5956435CEAD6}"/>
              </a:ext>
            </a:extLst>
          </p:cNvPr>
          <p:cNvSpPr txBox="1"/>
          <p:nvPr/>
        </p:nvSpPr>
        <p:spPr>
          <a:xfrm>
            <a:off x="6474107" y="2614777"/>
            <a:ext cx="5422147" cy="2862322"/>
          </a:xfrm>
          <a:prstGeom prst="rect">
            <a:avLst/>
          </a:prstGeom>
          <a:noFill/>
        </p:spPr>
        <p:txBody>
          <a:bodyPr wrap="square">
            <a:spAutoFit/>
          </a:bodyPr>
          <a:lstStyle/>
          <a:p>
            <a:r>
              <a:rPr lang="en-US" sz="2000" dirty="0">
                <a:solidFill>
                  <a:srgbClr val="000000"/>
                </a:solidFill>
              </a:rPr>
              <a:t>Northern Lincolnshire and </a:t>
            </a:r>
            <a:r>
              <a:rPr lang="en-US" sz="2000" dirty="0" err="1">
                <a:solidFill>
                  <a:srgbClr val="000000"/>
                </a:solidFill>
              </a:rPr>
              <a:t>Goole</a:t>
            </a:r>
            <a:r>
              <a:rPr lang="en-US" sz="2000" dirty="0">
                <a:solidFill>
                  <a:srgbClr val="000000"/>
                </a:solidFill>
              </a:rPr>
              <a:t> NHS Foundation Trust Nursing, nutrition and catering staff have worked together to create a picture-based finger-food menu to help patients eat at their own pace without the pressure of having to use a knife and fork and thus encourage independence and wellbeing of the seniors. Finger foods can be particularly useful for people who forget to eat or find co-ordination difficult,</a:t>
            </a:r>
            <a:endParaRPr lang="en-IE" sz="2000" dirty="0">
              <a:solidFill>
                <a:srgbClr val="000000"/>
              </a:solidFill>
            </a:endParaRPr>
          </a:p>
        </p:txBody>
      </p:sp>
    </p:spTree>
    <p:extLst>
      <p:ext uri="{BB962C8B-B14F-4D97-AF65-F5344CB8AC3E}">
        <p14:creationId xmlns:p14="http://schemas.microsoft.com/office/powerpoint/2010/main" val="2687297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81165-D866-43AC-99B6-4CED522D8606}"/>
              </a:ext>
            </a:extLst>
          </p:cNvPr>
          <p:cNvSpPr>
            <a:spLocks noGrp="1"/>
          </p:cNvSpPr>
          <p:nvPr>
            <p:ph type="body" sz="quarter" idx="18"/>
          </p:nvPr>
        </p:nvSpPr>
        <p:spPr>
          <a:xfrm>
            <a:off x="470780" y="1757011"/>
            <a:ext cx="5748951" cy="3867704"/>
          </a:xfrm>
        </p:spPr>
        <p:txBody>
          <a:bodyPr>
            <a:normAutofit lnSpcReduction="10000"/>
          </a:bodyPr>
          <a:lstStyle/>
          <a:p>
            <a:pPr indent="0"/>
            <a:r>
              <a:rPr lang="en-US" b="1" dirty="0"/>
              <a:t>Challenge: </a:t>
            </a:r>
            <a:r>
              <a:rPr lang="en-US" dirty="0"/>
              <a:t>The senior community/ population is increasing across Europe. People, in general, are living longer. As they age, their eating habits change, and their taste receptors alter, resulting in fewer calories. If they are not getting the sustenance that they need at home, they will require additional health services and possibly even full-time care. This means that our economy, health services, care services, and lifestyles need to adapt to accommodate these changes.</a:t>
            </a:r>
            <a:endParaRPr lang="en-IE" b="1" dirty="0"/>
          </a:p>
        </p:txBody>
      </p:sp>
      <p:sp>
        <p:nvSpPr>
          <p:cNvPr id="3" name="Text Placeholder 2">
            <a:extLst>
              <a:ext uri="{FF2B5EF4-FFF2-40B4-BE49-F238E27FC236}">
                <a16:creationId xmlns:a16="http://schemas.microsoft.com/office/drawing/2014/main" id="{ED51867E-7DEA-4DE7-9648-C57F63B93488}"/>
              </a:ext>
            </a:extLst>
          </p:cNvPr>
          <p:cNvSpPr>
            <a:spLocks noGrp="1"/>
          </p:cNvSpPr>
          <p:nvPr>
            <p:ph type="body" sz="quarter" idx="16"/>
          </p:nvPr>
        </p:nvSpPr>
        <p:spPr>
          <a:xfrm>
            <a:off x="734715" y="228600"/>
            <a:ext cx="5930593" cy="1186715"/>
          </a:xfrm>
        </p:spPr>
        <p:txBody>
          <a:bodyPr>
            <a:noAutofit/>
          </a:bodyPr>
          <a:lstStyle/>
          <a:p>
            <a:r>
              <a:rPr lang="en-US" sz="3300" dirty="0"/>
              <a:t>Example from Group 3:</a:t>
            </a:r>
          </a:p>
          <a:p>
            <a:r>
              <a:rPr lang="en-US" sz="3300" b="1" dirty="0"/>
              <a:t>Product &amp; Service Combined</a:t>
            </a:r>
            <a:endParaRPr lang="en-IE" sz="3300" b="1" dirty="0"/>
          </a:p>
        </p:txBody>
      </p:sp>
      <p:sp>
        <p:nvSpPr>
          <p:cNvPr id="5" name="TextBox 4">
            <a:extLst>
              <a:ext uri="{FF2B5EF4-FFF2-40B4-BE49-F238E27FC236}">
                <a16:creationId xmlns:a16="http://schemas.microsoft.com/office/drawing/2014/main" id="{B4EFC527-0CF8-41E5-AE04-C2AB79DCE631}"/>
              </a:ext>
            </a:extLst>
          </p:cNvPr>
          <p:cNvSpPr txBox="1"/>
          <p:nvPr/>
        </p:nvSpPr>
        <p:spPr>
          <a:xfrm>
            <a:off x="6394008" y="491099"/>
            <a:ext cx="5565620" cy="646331"/>
          </a:xfrm>
          <a:prstGeom prst="rect">
            <a:avLst/>
          </a:prstGeom>
          <a:solidFill>
            <a:srgbClr val="FFD100"/>
          </a:solidFill>
        </p:spPr>
        <p:txBody>
          <a:bodyPr wrap="square" rtlCol="0">
            <a:spAutoFit/>
          </a:bodyPr>
          <a:lstStyle/>
          <a:p>
            <a:r>
              <a:rPr lang="en-US" b="1" dirty="0">
                <a:solidFill>
                  <a:srgbClr val="000000"/>
                </a:solidFill>
              </a:rPr>
              <a:t>Product &amp; Service: </a:t>
            </a:r>
            <a:r>
              <a:rPr lang="en-US" dirty="0">
                <a:solidFill>
                  <a:srgbClr val="000000"/>
                </a:solidFill>
              </a:rPr>
              <a:t>Meals4Health – meal delivery </a:t>
            </a:r>
          </a:p>
          <a:p>
            <a:r>
              <a:rPr lang="en-US" b="1" dirty="0">
                <a:solidFill>
                  <a:srgbClr val="000000"/>
                </a:solidFill>
              </a:rPr>
              <a:t>Region: </a:t>
            </a:r>
            <a:r>
              <a:rPr lang="en-US" dirty="0">
                <a:solidFill>
                  <a:srgbClr val="000000"/>
                </a:solidFill>
              </a:rPr>
              <a:t>Galway, Ireland</a:t>
            </a:r>
            <a:endParaRPr lang="en-IE" dirty="0">
              <a:solidFill>
                <a:srgbClr val="000000"/>
              </a:solidFill>
            </a:endParaRPr>
          </a:p>
        </p:txBody>
      </p:sp>
      <p:sp>
        <p:nvSpPr>
          <p:cNvPr id="7" name="TextBox 6">
            <a:extLst>
              <a:ext uri="{FF2B5EF4-FFF2-40B4-BE49-F238E27FC236}">
                <a16:creationId xmlns:a16="http://schemas.microsoft.com/office/drawing/2014/main" id="{E4A3E507-CB28-4C3A-AB90-9C3BBF0BF978}"/>
              </a:ext>
            </a:extLst>
          </p:cNvPr>
          <p:cNvSpPr txBox="1"/>
          <p:nvPr/>
        </p:nvSpPr>
        <p:spPr>
          <a:xfrm>
            <a:off x="6509442" y="2116484"/>
            <a:ext cx="5565620" cy="3785652"/>
          </a:xfrm>
          <a:prstGeom prst="rect">
            <a:avLst/>
          </a:prstGeom>
          <a:noFill/>
        </p:spPr>
        <p:txBody>
          <a:bodyPr wrap="square">
            <a:spAutoFit/>
          </a:bodyPr>
          <a:lstStyle/>
          <a:p>
            <a:r>
              <a:rPr lang="en-US" sz="2000" b="1">
                <a:solidFill>
                  <a:srgbClr val="000000"/>
                </a:solidFill>
                <a:hlinkClick r:id="rId2">
                  <a:extLst>
                    <a:ext uri="{A12FA001-AC4F-418D-AE19-62706E023703}">
                      <ahyp:hlinkClr xmlns:ahyp="http://schemas.microsoft.com/office/drawing/2018/hyperlinkcolor" val="tx"/>
                    </a:ext>
                  </a:extLst>
                </a:hlinkClick>
              </a:rPr>
              <a:t>Meals4Health</a:t>
            </a:r>
            <a:r>
              <a:rPr lang="en-US" sz="2000">
                <a:solidFill>
                  <a:srgbClr val="000000"/>
                </a:solidFill>
              </a:rPr>
              <a:t> provides home delivery of fresh nutritious meals, suited to the dietary needs of older people. All meals are cooked fresh and can be delivered nationwide to those requiring the service at home. Meals4health is removing the necessity to shop and cook from those who are struggling to do so and are thus preventing potential malnutrition or other dietary-related conditions. They are also enabling seniors to continue living in their own homes in an independent or semi-independent way and are providing a social connection for seniors to look forward to each day.</a:t>
            </a:r>
            <a:endParaRPr lang="en-IE" sz="2000">
              <a:solidFill>
                <a:srgbClr val="000000"/>
              </a:solidFill>
            </a:endParaRPr>
          </a:p>
        </p:txBody>
      </p:sp>
      <p:pic>
        <p:nvPicPr>
          <p:cNvPr id="8" name="Picture 7">
            <a:hlinkClick r:id="rId2"/>
            <a:extLst>
              <a:ext uri="{FF2B5EF4-FFF2-40B4-BE49-F238E27FC236}">
                <a16:creationId xmlns:a16="http://schemas.microsoft.com/office/drawing/2014/main" id="{51C7F87E-6CF1-4E79-9456-EF305C94E1DC}"/>
              </a:ext>
            </a:extLst>
          </p:cNvPr>
          <p:cNvPicPr>
            <a:picLocks noChangeAspect="1"/>
          </p:cNvPicPr>
          <p:nvPr/>
        </p:nvPicPr>
        <p:blipFill>
          <a:blip r:embed="rId3"/>
          <a:stretch>
            <a:fillRect/>
          </a:stretch>
        </p:blipFill>
        <p:spPr>
          <a:xfrm>
            <a:off x="10591404" y="1064699"/>
            <a:ext cx="1266825" cy="952500"/>
          </a:xfrm>
          <a:prstGeom prst="rect">
            <a:avLst/>
          </a:prstGeom>
        </p:spPr>
      </p:pic>
    </p:spTree>
    <p:extLst>
      <p:ext uri="{BB962C8B-B14F-4D97-AF65-F5344CB8AC3E}">
        <p14:creationId xmlns:p14="http://schemas.microsoft.com/office/powerpoint/2010/main" val="511880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70D02-4202-4F57-8BF2-706A680C15AC}"/>
              </a:ext>
            </a:extLst>
          </p:cNvPr>
          <p:cNvSpPr>
            <a:spLocks noGrp="1"/>
          </p:cNvSpPr>
          <p:nvPr>
            <p:ph type="body" sz="quarter" idx="18"/>
          </p:nvPr>
        </p:nvSpPr>
        <p:spPr>
          <a:xfrm>
            <a:off x="423332" y="1461155"/>
            <a:ext cx="5948796" cy="4163560"/>
          </a:xfrm>
        </p:spPr>
        <p:txBody>
          <a:bodyPr>
            <a:normAutofit/>
          </a:bodyPr>
          <a:lstStyle/>
          <a:p>
            <a:pPr indent="0"/>
            <a:r>
              <a:rPr lang="en-US"/>
              <a:t>Now that you are aware of the challenges…can you and your team envisage which challenge may be the opportunity waiting for you to find a solution to?</a:t>
            </a:r>
          </a:p>
          <a:p>
            <a:pPr marL="571500" indent="-342900">
              <a:buFont typeface="Arial" panose="020B0604020202020204" pitchFamily="34" charset="0"/>
              <a:buChar char="•"/>
            </a:pPr>
            <a:r>
              <a:rPr lang="en-US"/>
              <a:t>Will it be a new food product?</a:t>
            </a:r>
          </a:p>
          <a:p>
            <a:pPr marL="571500" indent="-342900">
              <a:buFont typeface="Arial" panose="020B0604020202020204" pitchFamily="34" charset="0"/>
              <a:buChar char="•"/>
            </a:pPr>
            <a:r>
              <a:rPr lang="en-US"/>
              <a:t>An adapted/ fortified food product?</a:t>
            </a:r>
          </a:p>
          <a:p>
            <a:pPr marL="571500" indent="-342900">
              <a:buFont typeface="Arial" panose="020B0604020202020204" pitchFamily="34" charset="0"/>
              <a:buChar char="•"/>
            </a:pPr>
            <a:r>
              <a:rPr lang="en-US"/>
              <a:t>Will it be a service to assist the life of seniors?</a:t>
            </a:r>
          </a:p>
          <a:p>
            <a:pPr marL="571500" indent="-342900">
              <a:buFont typeface="Arial" panose="020B0604020202020204" pitchFamily="34" charset="0"/>
              <a:buChar char="•"/>
            </a:pPr>
            <a:r>
              <a:rPr lang="en-US"/>
              <a:t>Will it be a combination of the two?</a:t>
            </a:r>
          </a:p>
          <a:p>
            <a:pPr marL="571500" indent="-342900">
              <a:buFont typeface="Arial" panose="020B0604020202020204" pitchFamily="34" charset="0"/>
              <a:buChar char="•"/>
            </a:pPr>
            <a:r>
              <a:rPr lang="en-US"/>
              <a:t>Will it be a technological solution? </a:t>
            </a:r>
            <a:endParaRPr lang="en-IE"/>
          </a:p>
        </p:txBody>
      </p:sp>
      <p:pic>
        <p:nvPicPr>
          <p:cNvPr id="7" name="Picture Placeholder 6" descr="Lightbulb and pencil with solid fill">
            <a:extLst>
              <a:ext uri="{FF2B5EF4-FFF2-40B4-BE49-F238E27FC236}">
                <a16:creationId xmlns:a16="http://schemas.microsoft.com/office/drawing/2014/main" id="{C0013B01-C08C-4C0E-8DD6-0D583969A7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41" b="1041"/>
          <a:stretch>
            <a:fillRect/>
          </a:stretch>
        </p:blipFill>
        <p:spPr/>
      </p:pic>
      <p:pic>
        <p:nvPicPr>
          <p:cNvPr id="8" name="Picture 7" descr="Blue puzzle pieces with one red puzzle forming a circle">
            <a:extLst>
              <a:ext uri="{FF2B5EF4-FFF2-40B4-BE49-F238E27FC236}">
                <a16:creationId xmlns:a16="http://schemas.microsoft.com/office/drawing/2014/main" id="{CF368CB7-6810-4B89-914F-7869E85054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2128" y="212586"/>
            <a:ext cx="5650874" cy="5527971"/>
          </a:xfrm>
          <a:prstGeom prst="rect">
            <a:avLst/>
          </a:prstGeom>
        </p:spPr>
      </p:pic>
      <p:sp>
        <p:nvSpPr>
          <p:cNvPr id="3" name="Text Placeholder 2">
            <a:extLst>
              <a:ext uri="{FF2B5EF4-FFF2-40B4-BE49-F238E27FC236}">
                <a16:creationId xmlns:a16="http://schemas.microsoft.com/office/drawing/2014/main" id="{A4F05993-F6B1-41F6-A68F-67BCF7F3CA44}"/>
              </a:ext>
            </a:extLst>
          </p:cNvPr>
          <p:cNvSpPr>
            <a:spLocks noGrp="1"/>
          </p:cNvSpPr>
          <p:nvPr>
            <p:ph type="body" sz="quarter" idx="16"/>
          </p:nvPr>
        </p:nvSpPr>
        <p:spPr>
          <a:xfrm>
            <a:off x="318255" y="212587"/>
            <a:ext cx="7829864" cy="1020698"/>
          </a:xfrm>
          <a:solidFill>
            <a:srgbClr val="FFD100"/>
          </a:solidFill>
        </p:spPr>
        <p:txBody>
          <a:bodyPr>
            <a:normAutofit fontScale="92500" lnSpcReduction="10000"/>
          </a:bodyPr>
          <a:lstStyle/>
          <a:p>
            <a:r>
              <a:rPr lang="en-US" sz="3300" b="1"/>
              <a:t>COMPANY EXERCISE:</a:t>
            </a:r>
          </a:p>
          <a:p>
            <a:r>
              <a:rPr lang="en-US" sz="3300" b="1"/>
              <a:t>Turning the challenges into opportunities!</a:t>
            </a:r>
            <a:endParaRPr lang="en-IE" sz="3300" b="1"/>
          </a:p>
        </p:txBody>
      </p:sp>
      <p:sp>
        <p:nvSpPr>
          <p:cNvPr id="5" name="TextBox 4">
            <a:extLst>
              <a:ext uri="{FF2B5EF4-FFF2-40B4-BE49-F238E27FC236}">
                <a16:creationId xmlns:a16="http://schemas.microsoft.com/office/drawing/2014/main" id="{3BA77485-FD85-4724-A948-8D6E43A5DC35}"/>
              </a:ext>
            </a:extLst>
          </p:cNvPr>
          <p:cNvSpPr txBox="1"/>
          <p:nvPr/>
        </p:nvSpPr>
        <p:spPr>
          <a:xfrm>
            <a:off x="4734961" y="5624715"/>
            <a:ext cx="5119043" cy="923330"/>
          </a:xfrm>
          <a:prstGeom prst="rect">
            <a:avLst/>
          </a:prstGeom>
          <a:solidFill>
            <a:srgbClr val="FFD100"/>
          </a:solidFill>
        </p:spPr>
        <p:txBody>
          <a:bodyPr wrap="square" rtlCol="0" anchor="ctr" anchorCtr="1">
            <a:spAutoFit/>
          </a:bodyPr>
          <a:lstStyle/>
          <a:p>
            <a:endParaRPr lang="en-US" b="1">
              <a:solidFill>
                <a:srgbClr val="000000"/>
              </a:solidFill>
            </a:endParaRPr>
          </a:p>
          <a:p>
            <a:pPr algn="r"/>
            <a:r>
              <a:rPr lang="en-US" b="1">
                <a:solidFill>
                  <a:srgbClr val="000000"/>
                </a:solidFill>
              </a:rPr>
              <a:t>ATTEMPT TO ANSWER THESE 5 QUESTIONS…</a:t>
            </a:r>
          </a:p>
          <a:p>
            <a:endParaRPr lang="en-US" b="1">
              <a:solidFill>
                <a:srgbClr val="000000"/>
              </a:solidFill>
            </a:endParaRPr>
          </a:p>
        </p:txBody>
      </p:sp>
      <p:pic>
        <p:nvPicPr>
          <p:cNvPr id="13" name="Graphic 12" descr="Pencil outline">
            <a:extLst>
              <a:ext uri="{FF2B5EF4-FFF2-40B4-BE49-F238E27FC236}">
                <a16:creationId xmlns:a16="http://schemas.microsoft.com/office/drawing/2014/main" id="{37DD4BAF-303D-4DA8-90D9-BEC43C4803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4961" y="5633645"/>
            <a:ext cx="914400" cy="914400"/>
          </a:xfrm>
          <a:prstGeom prst="rect">
            <a:avLst/>
          </a:prstGeom>
        </p:spPr>
      </p:pic>
    </p:spTree>
    <p:extLst>
      <p:ext uri="{BB962C8B-B14F-4D97-AF65-F5344CB8AC3E}">
        <p14:creationId xmlns:p14="http://schemas.microsoft.com/office/powerpoint/2010/main" val="3542030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32BDE-A97D-4856-9283-DA2458148D11}"/>
              </a:ext>
            </a:extLst>
          </p:cNvPr>
          <p:cNvSpPr>
            <a:spLocks noGrp="1"/>
          </p:cNvSpPr>
          <p:nvPr>
            <p:ph type="body" sz="quarter" idx="18"/>
          </p:nvPr>
        </p:nvSpPr>
        <p:spPr>
          <a:xfrm>
            <a:off x="734715" y="1757011"/>
            <a:ext cx="5192360" cy="3867704"/>
          </a:xfrm>
        </p:spPr>
        <p:txBody>
          <a:bodyPr>
            <a:normAutofit/>
          </a:bodyPr>
          <a:lstStyle/>
          <a:p>
            <a:pPr marL="342900" indent="-342900">
              <a:buFont typeface="Arial" panose="020B0604020202020204" pitchFamily="34" charset="0"/>
              <a:buChar char="•"/>
            </a:pPr>
            <a:r>
              <a:rPr lang="en-US" dirty="0">
                <a:solidFill>
                  <a:srgbClr val="1188A3"/>
                </a:solidFill>
                <a:hlinkClick r:id="rId2">
                  <a:extLst>
                    <a:ext uri="{A12FA001-AC4F-418D-AE19-62706E023703}">
                      <ahyp:hlinkClr xmlns:ahyp="http://schemas.microsoft.com/office/drawing/2018/hyperlinkcolor" val="tx"/>
                    </a:ext>
                  </a:extLst>
                </a:hlinkClick>
              </a:rPr>
              <a:t>Healthy ageing: Innovate to meet the needs of elderly consumers (foodnavigator.com)</a:t>
            </a:r>
            <a:endParaRPr lang="en-US" dirty="0">
              <a:solidFill>
                <a:srgbClr val="1188A3"/>
              </a:solidFill>
            </a:endParaRPr>
          </a:p>
          <a:p>
            <a:endParaRPr lang="en-US" dirty="0">
              <a:solidFill>
                <a:srgbClr val="1188A3"/>
              </a:solidFill>
            </a:endParaRPr>
          </a:p>
          <a:p>
            <a:pPr marL="342900" indent="-342900">
              <a:buFont typeface="Arial" panose="020B0604020202020204" pitchFamily="34" charset="0"/>
              <a:buChar char="•"/>
            </a:pPr>
            <a:r>
              <a:rPr lang="en-IE" dirty="0">
                <a:solidFill>
                  <a:srgbClr val="1188A3"/>
                </a:solidFill>
                <a:hlinkClick r:id="rId3">
                  <a:extLst>
                    <a:ext uri="{A12FA001-AC4F-418D-AE19-62706E023703}">
                      <ahyp:hlinkClr xmlns:ahyp="http://schemas.microsoft.com/office/drawing/2018/hyperlinkcolor" val="tx"/>
                    </a:ext>
                  </a:extLst>
                </a:hlinkClick>
              </a:rPr>
              <a:t>https://www.fooddesignthinking.org/</a:t>
            </a:r>
            <a:endParaRPr lang="en-US" dirty="0">
              <a:solidFill>
                <a:srgbClr val="1188A3"/>
              </a:solidFill>
            </a:endParaRPr>
          </a:p>
          <a:p>
            <a:endParaRPr lang="en-IE" dirty="0">
              <a:solidFill>
                <a:srgbClr val="1188A3"/>
              </a:solidFill>
            </a:endParaRPr>
          </a:p>
          <a:p>
            <a:pPr marL="342900" indent="-342900">
              <a:buFont typeface="Arial" panose="020B0604020202020204" pitchFamily="34" charset="0"/>
              <a:buChar char="•"/>
            </a:pPr>
            <a:r>
              <a:rPr lang="en-IE" dirty="0">
                <a:solidFill>
                  <a:srgbClr val="1188A3"/>
                </a:solidFill>
                <a:hlinkClick r:id="rId4">
                  <a:extLst>
                    <a:ext uri="{A12FA001-AC4F-418D-AE19-62706E023703}">
                      <ahyp:hlinkClr xmlns:ahyp="http://schemas.microsoft.com/office/drawing/2018/hyperlinkcolor" val="tx"/>
                    </a:ext>
                  </a:extLst>
                </a:hlinkClick>
              </a:rPr>
              <a:t>http://centmapress.ilb.uni-bonn.de/ojs/index.php/proceedings/article/viewFile/385/382</a:t>
            </a:r>
            <a:endParaRPr lang="en-IE"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BB817209-BF6B-4982-81F3-52BCAE45A616}"/>
              </a:ext>
            </a:extLst>
          </p:cNvPr>
          <p:cNvSpPr>
            <a:spLocks noGrp="1"/>
          </p:cNvSpPr>
          <p:nvPr>
            <p:ph type="body" sz="quarter" idx="16"/>
          </p:nvPr>
        </p:nvSpPr>
        <p:spPr/>
        <p:txBody>
          <a:bodyPr>
            <a:normAutofit lnSpcReduction="10000"/>
          </a:bodyPr>
          <a:lstStyle/>
          <a:p>
            <a:r>
              <a:rPr lang="en-US"/>
              <a:t>Further reading</a:t>
            </a:r>
            <a:endParaRPr lang="en-IE"/>
          </a:p>
        </p:txBody>
      </p:sp>
      <p:pic>
        <p:nvPicPr>
          <p:cNvPr id="6" name="Picture Placeholder 5" descr="Person working with laptop and notepad">
            <a:extLst>
              <a:ext uri="{FF2B5EF4-FFF2-40B4-BE49-F238E27FC236}">
                <a16:creationId xmlns:a16="http://schemas.microsoft.com/office/drawing/2014/main" id="{497EDE0D-985E-4569-88F2-8852CA8971AA}"/>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357133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731660" y="579421"/>
            <a:ext cx="3684760" cy="4780230"/>
          </a:xfrm>
        </p:spPr>
        <p:txBody>
          <a:bodyPr>
            <a:normAutofit fontScale="47500" lnSpcReduction="20000"/>
          </a:bodyPr>
          <a:lstStyle/>
          <a:p>
            <a:pPr algn="ctr">
              <a:lnSpc>
                <a:spcPct val="120000"/>
              </a:lnSpc>
            </a:pPr>
            <a:r>
              <a:rPr lang="en-US"/>
              <a:t>You have just completed </a:t>
            </a:r>
            <a:r>
              <a:rPr lang="en-US" b="1"/>
              <a:t>Module  1 </a:t>
            </a:r>
            <a:r>
              <a:rPr lang="en-US"/>
              <a:t>Congratulations!!</a:t>
            </a:r>
          </a:p>
          <a:p>
            <a:pPr algn="ctr">
              <a:lnSpc>
                <a:spcPct val="120000"/>
              </a:lnSpc>
            </a:pPr>
            <a:endParaRPr lang="en-US"/>
          </a:p>
          <a:p>
            <a:pPr algn="ctr">
              <a:lnSpc>
                <a:spcPct val="120000"/>
              </a:lnSpc>
            </a:pPr>
            <a:r>
              <a:rPr lang="en-US"/>
              <a:t> In </a:t>
            </a:r>
            <a:r>
              <a:rPr lang="en-US" b="1"/>
              <a:t>Module 2</a:t>
            </a:r>
            <a:r>
              <a:rPr lang="en-US"/>
              <a:t> we introduce you to the realm of </a:t>
            </a:r>
            <a:r>
              <a:rPr lang="en-US" err="1"/>
              <a:t>personalised</a:t>
            </a:r>
            <a:r>
              <a:rPr lang="en-US"/>
              <a:t> NUTRITION for Seniors as we continue our journey of Food and Innovation for Seniors…</a:t>
            </a:r>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4063C-70A0-49ED-BA7C-1F84B4A0308D}"/>
              </a:ext>
            </a:extLst>
          </p:cNvPr>
          <p:cNvSpPr>
            <a:spLocks noGrp="1"/>
          </p:cNvSpPr>
          <p:nvPr>
            <p:ph type="body" sz="quarter" idx="15"/>
          </p:nvPr>
        </p:nvSpPr>
        <p:spPr/>
        <p:txBody>
          <a:bodyPr/>
          <a:lstStyle/>
          <a:p>
            <a:r>
              <a:rPr lang="en-US"/>
              <a:t>1</a:t>
            </a:r>
            <a:endParaRPr lang="en-IE"/>
          </a:p>
        </p:txBody>
      </p:sp>
      <p:sp>
        <p:nvSpPr>
          <p:cNvPr id="3" name="Text Placeholder 2">
            <a:extLst>
              <a:ext uri="{FF2B5EF4-FFF2-40B4-BE49-F238E27FC236}">
                <a16:creationId xmlns:a16="http://schemas.microsoft.com/office/drawing/2014/main" id="{EE2DC44C-AE53-47ED-A364-A53EB4295415}"/>
              </a:ext>
            </a:extLst>
          </p:cNvPr>
          <p:cNvSpPr>
            <a:spLocks noGrp="1"/>
          </p:cNvSpPr>
          <p:nvPr>
            <p:ph type="body" sz="quarter" idx="18"/>
          </p:nvPr>
        </p:nvSpPr>
        <p:spPr>
          <a:xfrm>
            <a:off x="511072" y="1606962"/>
            <a:ext cx="5181122" cy="4652033"/>
          </a:xfrm>
        </p:spPr>
        <p:txBody>
          <a:bodyPr vert="horz" lIns="91440" tIns="45720" rIns="91440" bIns="45720" rtlCol="0" anchor="t">
            <a:normAutofit fontScale="92500"/>
          </a:bodyPr>
          <a:lstStyle/>
          <a:p>
            <a:r>
              <a:rPr lang="en-US"/>
              <a:t>The silver economy is huge and growing. In this module, we want to explore the opportunities that lie within it. We will do this by first understanding the overall market opportunity, reviewing what innovation in the food sector looks like and </a:t>
            </a:r>
            <a:r>
              <a:rPr lang="en-US" err="1"/>
              <a:t>finalise</a:t>
            </a:r>
            <a:r>
              <a:rPr lang="en-US"/>
              <a:t> with how to use innovation and the </a:t>
            </a:r>
            <a:r>
              <a:rPr lang="en-US" i="1"/>
              <a:t>Design Thinking</a:t>
            </a:r>
            <a:r>
              <a:rPr lang="en-US"/>
              <a:t> process to understand this cohort and their needs and problems better before we delve into finding solutions. </a:t>
            </a:r>
          </a:p>
          <a:p>
            <a:r>
              <a:rPr lang="en-US"/>
              <a:t>This will be our first taste of the </a:t>
            </a:r>
            <a:r>
              <a:rPr lang="en-US" b="1" i="1"/>
              <a:t>Design Thinking</a:t>
            </a:r>
            <a:r>
              <a:rPr lang="en-US" b="1"/>
              <a:t> </a:t>
            </a:r>
            <a:r>
              <a:rPr lang="en-US"/>
              <a:t>process, and we will start to see how useful a tool it is in food innovation. </a:t>
            </a:r>
            <a:endParaRPr lang="en-IE"/>
          </a:p>
        </p:txBody>
      </p:sp>
      <p:sp>
        <p:nvSpPr>
          <p:cNvPr id="4" name="Text Placeholder 3">
            <a:extLst>
              <a:ext uri="{FF2B5EF4-FFF2-40B4-BE49-F238E27FC236}">
                <a16:creationId xmlns:a16="http://schemas.microsoft.com/office/drawing/2014/main" id="{782E0AB3-4121-4A2C-9F38-8D3D9CFBAA74}"/>
              </a:ext>
            </a:extLst>
          </p:cNvPr>
          <p:cNvSpPr>
            <a:spLocks noGrp="1"/>
          </p:cNvSpPr>
          <p:nvPr>
            <p:ph type="body" sz="quarter" idx="16"/>
          </p:nvPr>
        </p:nvSpPr>
        <p:spPr/>
        <p:txBody>
          <a:bodyPr/>
          <a:lstStyle/>
          <a:p>
            <a:r>
              <a:rPr lang="en-US"/>
              <a:t>Module Content:</a:t>
            </a:r>
            <a:endParaRPr lang="en-IE"/>
          </a:p>
        </p:txBody>
      </p:sp>
      <p:sp>
        <p:nvSpPr>
          <p:cNvPr id="5" name="Text Placeholder 4">
            <a:extLst>
              <a:ext uri="{FF2B5EF4-FFF2-40B4-BE49-F238E27FC236}">
                <a16:creationId xmlns:a16="http://schemas.microsoft.com/office/drawing/2014/main" id="{BF5E6D53-F6A1-4B82-81B8-3A2033037510}"/>
              </a:ext>
            </a:extLst>
          </p:cNvPr>
          <p:cNvSpPr>
            <a:spLocks noGrp="1"/>
          </p:cNvSpPr>
          <p:nvPr>
            <p:ph type="body" sz="quarter" idx="14"/>
          </p:nvPr>
        </p:nvSpPr>
        <p:spPr/>
        <p:txBody>
          <a:bodyPr/>
          <a:lstStyle/>
          <a:p>
            <a:r>
              <a:rPr lang="en-GB" sz="2000">
                <a:solidFill>
                  <a:srgbClr val="000000"/>
                </a:solidFill>
                <a:effectLst/>
                <a:latin typeface="Montserrat"/>
                <a:ea typeface="Calibri" panose="020F0502020204030204" pitchFamily="34" charset="0"/>
                <a:cs typeface="Times New Roman" panose="02020603050405020304" pitchFamily="18" charset="0"/>
              </a:rPr>
              <a:t>The Senior Market opportunity in Europe</a:t>
            </a:r>
            <a:endParaRPr lang="en-IE"/>
          </a:p>
        </p:txBody>
      </p:sp>
      <p:sp>
        <p:nvSpPr>
          <p:cNvPr id="6" name="Text Placeholder 5">
            <a:extLst>
              <a:ext uri="{FF2B5EF4-FFF2-40B4-BE49-F238E27FC236}">
                <a16:creationId xmlns:a16="http://schemas.microsoft.com/office/drawing/2014/main" id="{0072D299-F965-4FDE-B300-C4C0D2626217}"/>
              </a:ext>
            </a:extLst>
          </p:cNvPr>
          <p:cNvSpPr>
            <a:spLocks noGrp="1"/>
          </p:cNvSpPr>
          <p:nvPr>
            <p:ph type="body" sz="quarter" idx="19"/>
          </p:nvPr>
        </p:nvSpPr>
        <p:spPr/>
        <p:txBody>
          <a:bodyPr/>
          <a:lstStyle/>
          <a:p>
            <a:r>
              <a:rPr lang="en-US"/>
              <a:t>2</a:t>
            </a:r>
            <a:endParaRPr lang="en-IE"/>
          </a:p>
        </p:txBody>
      </p:sp>
      <p:sp>
        <p:nvSpPr>
          <p:cNvPr id="7" name="Text Placeholder 6">
            <a:extLst>
              <a:ext uri="{FF2B5EF4-FFF2-40B4-BE49-F238E27FC236}">
                <a16:creationId xmlns:a16="http://schemas.microsoft.com/office/drawing/2014/main" id="{2A86F4E5-062D-4367-AE7C-E178B8CD44F3}"/>
              </a:ext>
            </a:extLst>
          </p:cNvPr>
          <p:cNvSpPr>
            <a:spLocks noGrp="1"/>
          </p:cNvSpPr>
          <p:nvPr>
            <p:ph type="body" sz="quarter" idx="20"/>
          </p:nvPr>
        </p:nvSpPr>
        <p:spPr/>
        <p:txBody>
          <a:bodyPr/>
          <a:lstStyle/>
          <a:p>
            <a:endParaRPr lang="en-GB" sz="2000">
              <a:solidFill>
                <a:srgbClr val="000000"/>
              </a:solidFill>
              <a:latin typeface="Montserrat"/>
              <a:ea typeface="Calibri" panose="020F0502020204030204" pitchFamily="34" charset="0"/>
              <a:cs typeface="Times New Roman" panose="02020603050405020304" pitchFamily="18" charset="0"/>
            </a:endParaRPr>
          </a:p>
          <a:p>
            <a:r>
              <a:rPr lang="en-GB" sz="2000">
                <a:solidFill>
                  <a:srgbClr val="000000"/>
                </a:solidFill>
                <a:effectLst/>
                <a:latin typeface="Montserrat"/>
                <a:ea typeface="Calibri" panose="020F0502020204030204" pitchFamily="34" charset="0"/>
                <a:cs typeface="Times New Roman"/>
              </a:rPr>
              <a:t>Using </a:t>
            </a:r>
            <a:r>
              <a:rPr lang="en-GB" sz="2000">
                <a:solidFill>
                  <a:srgbClr val="000000"/>
                </a:solidFill>
                <a:latin typeface="Montserrat"/>
                <a:ea typeface="Calibri" panose="020F0502020204030204" pitchFamily="34" charset="0"/>
                <a:cs typeface="Times New Roman"/>
              </a:rPr>
              <a:t>Innovation </a:t>
            </a:r>
            <a:r>
              <a:rPr lang="en-GB" sz="2000">
                <a:solidFill>
                  <a:srgbClr val="000000"/>
                </a:solidFill>
                <a:effectLst/>
                <a:latin typeface="Montserrat"/>
                <a:ea typeface="Calibri" panose="020F0502020204030204" pitchFamily="34" charset="0"/>
                <a:cs typeface="Times New Roman"/>
              </a:rPr>
              <a:t>to create opportunities</a:t>
            </a:r>
            <a:r>
              <a:rPr lang="en-GB" sz="2000">
                <a:solidFill>
                  <a:srgbClr val="000000"/>
                </a:solidFill>
                <a:latin typeface="Montserrat"/>
                <a:ea typeface="Calibri" panose="020F0502020204030204" pitchFamily="34" charset="0"/>
                <a:cs typeface="Times New Roman"/>
              </a:rPr>
              <a:t> </a:t>
            </a:r>
            <a:endParaRPr lang="en-IE" sz="2000">
              <a:solidFill>
                <a:srgbClr val="000000"/>
              </a:solidFill>
              <a:effectLst/>
              <a:latin typeface="Montserrat"/>
              <a:ea typeface="Calibri" panose="020F0502020204030204" pitchFamily="34" charset="0"/>
              <a:cs typeface="Times New Roman" panose="02020603050405020304" pitchFamily="18" charset="0"/>
            </a:endParaRPr>
          </a:p>
          <a:p>
            <a:endParaRPr lang="en-IE"/>
          </a:p>
        </p:txBody>
      </p:sp>
      <p:sp>
        <p:nvSpPr>
          <p:cNvPr id="8" name="Text Placeholder 7">
            <a:extLst>
              <a:ext uri="{FF2B5EF4-FFF2-40B4-BE49-F238E27FC236}">
                <a16:creationId xmlns:a16="http://schemas.microsoft.com/office/drawing/2014/main" id="{B334F731-A599-4026-AFC2-D01661DD13B9}"/>
              </a:ext>
            </a:extLst>
          </p:cNvPr>
          <p:cNvSpPr>
            <a:spLocks noGrp="1"/>
          </p:cNvSpPr>
          <p:nvPr>
            <p:ph type="body" sz="quarter" idx="21"/>
          </p:nvPr>
        </p:nvSpPr>
        <p:spPr/>
        <p:txBody>
          <a:bodyPr/>
          <a:lstStyle/>
          <a:p>
            <a:r>
              <a:rPr lang="en-US"/>
              <a:t>3</a:t>
            </a:r>
            <a:endParaRPr lang="en-IE"/>
          </a:p>
        </p:txBody>
      </p:sp>
      <p:sp>
        <p:nvSpPr>
          <p:cNvPr id="9" name="Text Placeholder 8">
            <a:extLst>
              <a:ext uri="{FF2B5EF4-FFF2-40B4-BE49-F238E27FC236}">
                <a16:creationId xmlns:a16="http://schemas.microsoft.com/office/drawing/2014/main" id="{387625E6-B3B2-46B2-A969-7C9FD571FD49}"/>
              </a:ext>
            </a:extLst>
          </p:cNvPr>
          <p:cNvSpPr>
            <a:spLocks noGrp="1"/>
          </p:cNvSpPr>
          <p:nvPr>
            <p:ph type="body" sz="quarter" idx="22"/>
          </p:nvPr>
        </p:nvSpPr>
        <p:spPr/>
        <p:txBody>
          <a:bodyPr/>
          <a:lstStyle/>
          <a:p>
            <a:endParaRPr lang="en-GB" sz="2000">
              <a:solidFill>
                <a:srgbClr val="000000"/>
              </a:solidFill>
              <a:effectLst/>
              <a:latin typeface="Montserrat"/>
              <a:ea typeface="Calibri" panose="020F0502020204030204" pitchFamily="34" charset="0"/>
              <a:cs typeface="Times New Roman" panose="02020603050405020304" pitchFamily="18" charset="0"/>
            </a:endParaRPr>
          </a:p>
          <a:p>
            <a:r>
              <a:rPr lang="en-GB" sz="2000">
                <a:solidFill>
                  <a:srgbClr val="000000"/>
                </a:solidFill>
                <a:effectLst/>
                <a:latin typeface="Montserrat"/>
                <a:ea typeface="Calibri" panose="020F0502020204030204" pitchFamily="34" charset="0"/>
                <a:cs typeface="Times New Roman" panose="02020603050405020304" pitchFamily="18" charset="0"/>
              </a:rPr>
              <a:t>The Design </a:t>
            </a:r>
            <a:r>
              <a:rPr lang="en-GB" sz="2000">
                <a:solidFill>
                  <a:srgbClr val="000000"/>
                </a:solidFill>
                <a:latin typeface="Montserrat"/>
                <a:ea typeface="Calibri" panose="020F0502020204030204" pitchFamily="34" charset="0"/>
                <a:cs typeface="Times New Roman" panose="02020603050405020304" pitchFamily="18" charset="0"/>
              </a:rPr>
              <a:t>T</a:t>
            </a:r>
            <a:r>
              <a:rPr lang="en-GB" sz="2000">
                <a:solidFill>
                  <a:srgbClr val="000000"/>
                </a:solidFill>
                <a:effectLst/>
                <a:latin typeface="Montserrat"/>
                <a:ea typeface="Calibri" panose="020F0502020204030204" pitchFamily="34" charset="0"/>
                <a:cs typeface="Times New Roman" panose="02020603050405020304" pitchFamily="18" charset="0"/>
              </a:rPr>
              <a:t>hinking process</a:t>
            </a:r>
          </a:p>
          <a:p>
            <a:endParaRPr lang="en-IE"/>
          </a:p>
        </p:txBody>
      </p:sp>
      <p:sp>
        <p:nvSpPr>
          <p:cNvPr id="10" name="Text Placeholder 9">
            <a:extLst>
              <a:ext uri="{FF2B5EF4-FFF2-40B4-BE49-F238E27FC236}">
                <a16:creationId xmlns:a16="http://schemas.microsoft.com/office/drawing/2014/main" id="{5AAD8972-54A5-4913-AAC5-9935D0039DF7}"/>
              </a:ext>
            </a:extLst>
          </p:cNvPr>
          <p:cNvSpPr>
            <a:spLocks noGrp="1"/>
          </p:cNvSpPr>
          <p:nvPr>
            <p:ph type="body" sz="quarter" idx="23"/>
          </p:nvPr>
        </p:nvSpPr>
        <p:spPr/>
        <p:txBody>
          <a:bodyPr/>
          <a:lstStyle/>
          <a:p>
            <a:r>
              <a:rPr lang="en-US"/>
              <a:t>4</a:t>
            </a:r>
            <a:endParaRPr lang="en-IE"/>
          </a:p>
        </p:txBody>
      </p:sp>
      <p:sp>
        <p:nvSpPr>
          <p:cNvPr id="11" name="Text Placeholder 10">
            <a:extLst>
              <a:ext uri="{FF2B5EF4-FFF2-40B4-BE49-F238E27FC236}">
                <a16:creationId xmlns:a16="http://schemas.microsoft.com/office/drawing/2014/main" id="{4977DC82-12D3-4639-8190-2276FB482543}"/>
              </a:ext>
            </a:extLst>
          </p:cNvPr>
          <p:cNvSpPr>
            <a:spLocks noGrp="1"/>
          </p:cNvSpPr>
          <p:nvPr>
            <p:ph type="body" sz="quarter" idx="24"/>
          </p:nvPr>
        </p:nvSpPr>
        <p:spPr/>
        <p:txBody>
          <a:bodyPr/>
          <a:lstStyle/>
          <a:p>
            <a:endParaRPr lang="en-GB" sz="2000">
              <a:solidFill>
                <a:srgbClr val="000000"/>
              </a:solidFill>
              <a:effectLst/>
              <a:latin typeface="Montserrat"/>
              <a:ea typeface="Calibri" panose="020F0502020204030204" pitchFamily="34" charset="0"/>
              <a:cs typeface="Times New Roman" panose="02020603050405020304" pitchFamily="18" charset="0"/>
            </a:endParaRPr>
          </a:p>
          <a:p>
            <a:r>
              <a:rPr lang="en-GB" sz="2000">
                <a:solidFill>
                  <a:srgbClr val="000000"/>
                </a:solidFill>
                <a:effectLst/>
                <a:latin typeface="Montserrat"/>
                <a:ea typeface="Calibri" panose="020F0502020204030204" pitchFamily="34" charset="0"/>
                <a:cs typeface="Times New Roman" panose="02020603050405020304" pitchFamily="18" charset="0"/>
              </a:rPr>
              <a:t>The Food Market for Seniors, where the opportunities are</a:t>
            </a:r>
            <a:endParaRPr lang="en-IE" sz="2000">
              <a:solidFill>
                <a:srgbClr val="000000"/>
              </a:solidFill>
              <a:effectLst/>
              <a:latin typeface="Montserrat"/>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232568528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79532-E1EE-4395-AE4C-F35CA02E3139}">
  <ds:schemaRefs>
    <ds:schemaRef ds:uri="41f5c9df-7cea-428a-8452-da6b62a57c0f"/>
    <ds:schemaRef ds:uri="539e4a8c-7e7c-4ea1-8c2e-f9bf51a8c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167C8B-71C9-4B7B-B300-3392BCC41813}">
  <ds:schemaRefs>
    <ds:schemaRef ds:uri="http://purl.org/dc/dcmitype/"/>
    <ds:schemaRef ds:uri="539e4a8c-7e7c-4ea1-8c2e-f9bf51a8ca20"/>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41f5c9df-7cea-428a-8452-da6b62a57c0f"/>
    <ds:schemaRef ds:uri="http://purl.org/dc/terms/"/>
  </ds:schemaRefs>
</ds:datastoreItem>
</file>

<file path=customXml/itemProps3.xml><?xml version="1.0" encoding="utf-8"?>
<ds:datastoreItem xmlns:ds="http://schemas.openxmlformats.org/officeDocument/2006/customXml" ds:itemID="{908D2EDA-E30D-4839-A7F5-5F0EEBFB6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8110</Words>
  <Application>Microsoft Macintosh PowerPoint</Application>
  <PresentationFormat>Widescreen</PresentationFormat>
  <Paragraphs>911</Paragraphs>
  <Slides>89</Slides>
  <Notes>0</Notes>
  <HiddenSlides>0</HiddenSlides>
  <MMClips>7</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89</vt:i4>
      </vt:variant>
    </vt:vector>
  </HeadingPairs>
  <TitlesOfParts>
    <vt:vector size="109" baseType="lpstr">
      <vt:lpstr>Arial</vt:lpstr>
      <vt:lpstr>Avenir Black</vt:lpstr>
      <vt:lpstr>Avenir Book</vt:lpstr>
      <vt:lpstr>Avenir-Medium</vt:lpstr>
      <vt:lpstr>Calibri</vt:lpstr>
      <vt:lpstr>Calibri Light</vt:lpstr>
      <vt:lpstr>Comic Sans MS</vt:lpstr>
      <vt:lpstr>Corbel</vt:lpstr>
      <vt:lpstr>Gill Sans</vt:lpstr>
      <vt:lpstr>Lato Regular</vt:lpstr>
      <vt:lpstr>Montserrat</vt:lpstr>
      <vt:lpstr>Montserrat Light</vt:lpstr>
      <vt:lpstr>Montserrat Medium</vt:lpstr>
      <vt:lpstr>Noto Sans</vt:lpstr>
      <vt:lpstr>poppins-extralight</vt:lpstr>
      <vt:lpstr>PT Sans</vt:lpstr>
      <vt:lpstr>Quattrocento 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5</cp:revision>
  <dcterms:created xsi:type="dcterms:W3CDTF">2020-10-14T13:32:04Z</dcterms:created>
  <dcterms:modified xsi:type="dcterms:W3CDTF">2022-07-21T13:07:26Z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